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DCC34-897B-4679-8D5C-BD918456464E}" v="46" dt="2021-07-07T20:05:04.739"/>
    <p1510:client id="{150E8508-B4FF-4927-A5FA-63B4D0B80845}" v="84" dt="2021-07-08T09:11:01.734"/>
    <p1510:client id="{19412474-04EE-4F80-97B0-62AFAF6E617D}" v="215" dt="2021-07-08T09:04:22.836"/>
    <p1510:client id="{1B8BA411-C5DE-4EA4-9677-E83F19C3ED0F}" v="9" dt="2021-07-12T16:09:53.752"/>
    <p1510:client id="{22FD9E8E-FA98-4B23-9E34-451E52D66D17}" v="22" dt="2021-07-12T17:45:18.374"/>
    <p1510:client id="{2550C774-E3A0-4DAA-8C99-1222F3A9C85C}" v="159" dt="2021-07-12T18:02:10.929"/>
    <p1510:client id="{33C7D88E-7FDC-471D-858F-78E7E66D17E8}" v="1" dt="2021-07-12T16:07:56.368"/>
    <p1510:client id="{435E5E84-A71D-4C32-A965-5BF919E6DB50}" v="12" dt="2021-07-12T10:52:19.476"/>
    <p1510:client id="{5CB9E452-C6E1-43EF-854A-64A257A32805}" v="8" dt="2021-07-12T16:08:52.932"/>
    <p1510:client id="{6CCC0FAC-0D17-4CBE-9F31-726C1177C694}" v="109" dt="2021-07-12T11:08:05.525"/>
    <p1510:client id="{714E93CE-BFB2-4AE0-9552-1B51CA632613}" v="220" dt="2021-07-07T20:37:57.880"/>
    <p1510:client id="{8D71C284-B57E-45D3-AF2E-FD2452DCB417}" v="561" dt="2021-07-12T12:15:21.244"/>
    <p1510:client id="{9CD17BE5-E3F5-4237-9B2B-BC0809A51572}" v="216" dt="2021-07-12T17:43:04.507"/>
    <p1510:client id="{AD2FD330-16E0-4317-8715-15A3582D89A2}" v="195" dt="2021-07-12T11:21:20.044"/>
    <p1510:client id="{CD910558-C74E-4A01-BC5E-A88E0D445B3F}" v="214" dt="2021-07-07T11:44:27.891"/>
    <p1510:client id="{DB012A8C-7734-4978-B0FB-800BDB3FA190}" v="41" dt="2021-07-12T18:05:25.628"/>
    <p1510:client id="{ECC3FAAF-BD13-4095-8E7D-E986F07B793F}" v="159" dt="2021-07-12T18:23:0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15DA7-DEF9-439E-8AAA-081F3B608B21}" type="doc">
      <dgm:prSet loTypeId="urn:microsoft.com/office/officeart/2005/8/layout/process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3CBEBA-8CFF-41D7-ADB7-56FC1764B858}">
      <dgm:prSet/>
      <dgm:spPr/>
      <dgm:t>
        <a:bodyPr/>
        <a:lstStyle/>
        <a:p>
          <a:r>
            <a:rPr lang="en-US"/>
            <a:t>Üst çizgi (-), orijinin kaymasını gösterir. </a:t>
          </a:r>
        </a:p>
      </dgm:t>
    </dgm:pt>
    <dgm:pt modelId="{0ACA5B94-ED76-4318-8E4D-125C25BE9C20}" type="parTrans" cxnId="{B56DB2E4-0B8F-411D-8109-A7DD7EADBFC2}">
      <dgm:prSet/>
      <dgm:spPr/>
      <dgm:t>
        <a:bodyPr/>
        <a:lstStyle/>
        <a:p>
          <a:endParaRPr lang="en-US"/>
        </a:p>
      </dgm:t>
    </dgm:pt>
    <dgm:pt modelId="{77C5DFDF-4125-435F-8BE1-D26C219FF275}" type="sibTrans" cxnId="{B56DB2E4-0B8F-411D-8109-A7DD7EADBFC2}">
      <dgm:prSet/>
      <dgm:spPr/>
      <dgm:t>
        <a:bodyPr/>
        <a:lstStyle/>
        <a:p>
          <a:endParaRPr lang="en-US"/>
        </a:p>
      </dgm:t>
    </dgm:pt>
    <dgm:pt modelId="{989B867E-C8FF-43DD-9A55-80B22185431A}">
      <dgm:prSet/>
      <dgm:spPr/>
      <dgm:t>
        <a:bodyPr/>
        <a:lstStyle/>
        <a:p>
          <a:r>
            <a:rPr lang="en-US"/>
            <a:t>İlk örneğe bakacak olursak; z ekseni üzerinde çizgi olduğu için orijin z ekseni yönünde kayar ve yeni eksene göre düzlem çizilir. </a:t>
          </a:r>
        </a:p>
      </dgm:t>
    </dgm:pt>
    <dgm:pt modelId="{D6A24E1F-79C7-4302-9DD4-5B5D891892A1}" type="parTrans" cxnId="{602E06D8-1436-440E-9C43-8C3586ED5975}">
      <dgm:prSet/>
      <dgm:spPr/>
      <dgm:t>
        <a:bodyPr/>
        <a:lstStyle/>
        <a:p>
          <a:endParaRPr lang="en-US"/>
        </a:p>
      </dgm:t>
    </dgm:pt>
    <dgm:pt modelId="{1E17D453-1133-4CB2-BA6F-40F9F29FBF61}" type="sibTrans" cxnId="{602E06D8-1436-440E-9C43-8C3586ED5975}">
      <dgm:prSet/>
      <dgm:spPr/>
      <dgm:t>
        <a:bodyPr/>
        <a:lstStyle/>
        <a:p>
          <a:endParaRPr lang="en-US"/>
        </a:p>
      </dgm:t>
    </dgm:pt>
    <dgm:pt modelId="{11569E20-D6BA-45B6-89A1-BCF280D461A9}">
      <dgm:prSet/>
      <dgm:spPr/>
      <dgm:t>
        <a:bodyPr/>
        <a:lstStyle/>
        <a:p>
          <a:r>
            <a:rPr lang="en-US" dirty="0"/>
            <a:t>(001) </a:t>
          </a:r>
          <a:r>
            <a:rPr lang="en-US" dirty="0" err="1"/>
            <a:t>Turuncu</a:t>
          </a:r>
          <a:r>
            <a:rPr lang="en-US" dirty="0"/>
            <a:t> </a:t>
          </a:r>
          <a:r>
            <a:rPr lang="en-US" dirty="0" err="1"/>
            <a:t>düzleme</a:t>
          </a:r>
          <a:r>
            <a:rPr lang="en-US" dirty="0"/>
            <a:t> </a:t>
          </a:r>
          <a:r>
            <a:rPr lang="en-US" dirty="0" err="1"/>
            <a:t>denk</a:t>
          </a:r>
          <a:r>
            <a:rPr lang="en-US" dirty="0"/>
            <a:t> </a:t>
          </a:r>
          <a:r>
            <a:rPr lang="en-US" dirty="0" err="1"/>
            <a:t>gelirken</a:t>
          </a:r>
          <a:r>
            <a:rPr lang="en-US" dirty="0"/>
            <a:t>, </a:t>
          </a:r>
          <a:r>
            <a:rPr lang="tr-TR" dirty="0"/>
            <a:t>(001)</a:t>
          </a:r>
          <a:r>
            <a:rPr lang="en-US" dirty="0"/>
            <a:t> </a:t>
          </a:r>
          <a:r>
            <a:rPr lang="en-US" dirty="0" err="1"/>
            <a:t>mavi</a:t>
          </a:r>
          <a:r>
            <a:rPr lang="en-US" dirty="0"/>
            <a:t> </a:t>
          </a:r>
          <a:r>
            <a:rPr lang="en-US" dirty="0" err="1"/>
            <a:t>ile</a:t>
          </a:r>
          <a:r>
            <a:rPr lang="en-US" dirty="0"/>
            <a:t> </a:t>
          </a:r>
          <a:r>
            <a:rPr lang="en-US" dirty="0" err="1"/>
            <a:t>gösterilen</a:t>
          </a:r>
          <a:r>
            <a:rPr lang="en-US" dirty="0"/>
            <a:t> </a:t>
          </a:r>
          <a:r>
            <a:rPr lang="en-US" dirty="0" err="1"/>
            <a:t>düzleme</a:t>
          </a:r>
          <a:r>
            <a:rPr lang="en-US" dirty="0"/>
            <a:t> </a:t>
          </a:r>
          <a:r>
            <a:rPr lang="en-US" dirty="0" err="1"/>
            <a:t>denk</a:t>
          </a:r>
          <a:r>
            <a:rPr lang="en-US" dirty="0"/>
            <a:t> </a:t>
          </a:r>
          <a:r>
            <a:rPr lang="en-US" dirty="0" err="1"/>
            <a:t>gelmektedir</a:t>
          </a:r>
          <a:r>
            <a:rPr lang="en-US" dirty="0"/>
            <a:t>.</a:t>
          </a:r>
        </a:p>
      </dgm:t>
    </dgm:pt>
    <dgm:pt modelId="{E1197221-83C0-4399-A982-808AF87B7373}" type="parTrans" cxnId="{8D0BA1BD-8929-494E-A600-F3325375E683}">
      <dgm:prSet/>
      <dgm:spPr/>
      <dgm:t>
        <a:bodyPr/>
        <a:lstStyle/>
        <a:p>
          <a:endParaRPr lang="en-US"/>
        </a:p>
      </dgm:t>
    </dgm:pt>
    <dgm:pt modelId="{4D0390B9-85C8-41E2-B359-5E5060B988FF}" type="sibTrans" cxnId="{8D0BA1BD-8929-494E-A600-F3325375E683}">
      <dgm:prSet/>
      <dgm:spPr/>
      <dgm:t>
        <a:bodyPr/>
        <a:lstStyle/>
        <a:p>
          <a:endParaRPr lang="en-US"/>
        </a:p>
      </dgm:t>
    </dgm:pt>
    <dgm:pt modelId="{D149E0F4-2C17-48BC-ADD2-A187AEAC4B8A}" type="pres">
      <dgm:prSet presAssocID="{BA715DA7-DEF9-439E-8AAA-081F3B608B21}" presName="linearFlow" presStyleCnt="0">
        <dgm:presLayoutVars>
          <dgm:resizeHandles val="exact"/>
        </dgm:presLayoutVars>
      </dgm:prSet>
      <dgm:spPr/>
    </dgm:pt>
    <dgm:pt modelId="{AD0CA347-5279-490D-9864-EEA9AC2A9D57}" type="pres">
      <dgm:prSet presAssocID="{B93CBEBA-8CFF-41D7-ADB7-56FC1764B858}" presName="node" presStyleLbl="node1" presStyleIdx="0" presStyleCnt="3">
        <dgm:presLayoutVars>
          <dgm:bulletEnabled val="1"/>
        </dgm:presLayoutVars>
      </dgm:prSet>
      <dgm:spPr/>
    </dgm:pt>
    <dgm:pt modelId="{03F7AB80-EB5F-4A79-89BC-6C0F7497338F}" type="pres">
      <dgm:prSet presAssocID="{77C5DFDF-4125-435F-8BE1-D26C219FF275}" presName="sibTrans" presStyleLbl="sibTrans2D1" presStyleIdx="0" presStyleCnt="2"/>
      <dgm:spPr/>
    </dgm:pt>
    <dgm:pt modelId="{36C2A4E1-DEB9-4619-826F-4DDCE8F64F0A}" type="pres">
      <dgm:prSet presAssocID="{77C5DFDF-4125-435F-8BE1-D26C219FF275}" presName="connectorText" presStyleLbl="sibTrans2D1" presStyleIdx="0" presStyleCnt="2"/>
      <dgm:spPr/>
    </dgm:pt>
    <dgm:pt modelId="{8F41BBB4-47FA-4023-A738-FB44FC5C0D44}" type="pres">
      <dgm:prSet presAssocID="{989B867E-C8FF-43DD-9A55-80B22185431A}" presName="node" presStyleLbl="node1" presStyleIdx="1" presStyleCnt="3">
        <dgm:presLayoutVars>
          <dgm:bulletEnabled val="1"/>
        </dgm:presLayoutVars>
      </dgm:prSet>
      <dgm:spPr/>
    </dgm:pt>
    <dgm:pt modelId="{50646866-8448-4A2F-A4D4-055BA5D62EA3}" type="pres">
      <dgm:prSet presAssocID="{1E17D453-1133-4CB2-BA6F-40F9F29FBF61}" presName="sibTrans" presStyleLbl="sibTrans2D1" presStyleIdx="1" presStyleCnt="2"/>
      <dgm:spPr/>
    </dgm:pt>
    <dgm:pt modelId="{FC57EB08-8FD9-42F8-A2C1-D46021D1540C}" type="pres">
      <dgm:prSet presAssocID="{1E17D453-1133-4CB2-BA6F-40F9F29FBF61}" presName="connectorText" presStyleLbl="sibTrans2D1" presStyleIdx="1" presStyleCnt="2"/>
      <dgm:spPr/>
    </dgm:pt>
    <dgm:pt modelId="{5555AACC-34E0-4C65-841B-6E15B19CC844}" type="pres">
      <dgm:prSet presAssocID="{11569E20-D6BA-45B6-89A1-BCF280D461A9}" presName="node" presStyleLbl="node1" presStyleIdx="2" presStyleCnt="3">
        <dgm:presLayoutVars>
          <dgm:bulletEnabled val="1"/>
        </dgm:presLayoutVars>
      </dgm:prSet>
      <dgm:spPr/>
    </dgm:pt>
  </dgm:ptLst>
  <dgm:cxnLst>
    <dgm:cxn modelId="{20F3D912-8841-4496-AA73-EEDB0060AC46}" type="presOf" srcId="{989B867E-C8FF-43DD-9A55-80B22185431A}" destId="{8F41BBB4-47FA-4023-A738-FB44FC5C0D44}" srcOrd="0" destOrd="0" presId="urn:microsoft.com/office/officeart/2005/8/layout/process2"/>
    <dgm:cxn modelId="{8E3BF82A-2E5C-45A8-94DE-97A3C3758511}" type="presOf" srcId="{B93CBEBA-8CFF-41D7-ADB7-56FC1764B858}" destId="{AD0CA347-5279-490D-9864-EEA9AC2A9D57}" srcOrd="0" destOrd="0" presId="urn:microsoft.com/office/officeart/2005/8/layout/process2"/>
    <dgm:cxn modelId="{EF4E6A5D-45BB-46E0-964E-FFC30F9A61F8}" type="presOf" srcId="{77C5DFDF-4125-435F-8BE1-D26C219FF275}" destId="{03F7AB80-EB5F-4A79-89BC-6C0F7497338F}" srcOrd="0" destOrd="0" presId="urn:microsoft.com/office/officeart/2005/8/layout/process2"/>
    <dgm:cxn modelId="{C7DE7668-7505-4FE1-9F57-98424E2E7FE6}" type="presOf" srcId="{BA715DA7-DEF9-439E-8AAA-081F3B608B21}" destId="{D149E0F4-2C17-48BC-ADD2-A187AEAC4B8A}" srcOrd="0" destOrd="0" presId="urn:microsoft.com/office/officeart/2005/8/layout/process2"/>
    <dgm:cxn modelId="{6F7F494D-88F5-4606-8AF3-DC9BA3B90A70}" type="presOf" srcId="{11569E20-D6BA-45B6-89A1-BCF280D461A9}" destId="{5555AACC-34E0-4C65-841B-6E15B19CC844}" srcOrd="0" destOrd="0" presId="urn:microsoft.com/office/officeart/2005/8/layout/process2"/>
    <dgm:cxn modelId="{B7581998-7BD0-442B-BF7B-3D865A545B32}" type="presOf" srcId="{77C5DFDF-4125-435F-8BE1-D26C219FF275}" destId="{36C2A4E1-DEB9-4619-826F-4DDCE8F64F0A}" srcOrd="1" destOrd="0" presId="urn:microsoft.com/office/officeart/2005/8/layout/process2"/>
    <dgm:cxn modelId="{17C7B3B9-02F8-4034-B02F-7D109B71D7BF}" type="presOf" srcId="{1E17D453-1133-4CB2-BA6F-40F9F29FBF61}" destId="{50646866-8448-4A2F-A4D4-055BA5D62EA3}" srcOrd="0" destOrd="0" presId="urn:microsoft.com/office/officeart/2005/8/layout/process2"/>
    <dgm:cxn modelId="{8D0BA1BD-8929-494E-A600-F3325375E683}" srcId="{BA715DA7-DEF9-439E-8AAA-081F3B608B21}" destId="{11569E20-D6BA-45B6-89A1-BCF280D461A9}" srcOrd="2" destOrd="0" parTransId="{E1197221-83C0-4399-A982-808AF87B7373}" sibTransId="{4D0390B9-85C8-41E2-B359-5E5060B988FF}"/>
    <dgm:cxn modelId="{602E06D8-1436-440E-9C43-8C3586ED5975}" srcId="{BA715DA7-DEF9-439E-8AAA-081F3B608B21}" destId="{989B867E-C8FF-43DD-9A55-80B22185431A}" srcOrd="1" destOrd="0" parTransId="{D6A24E1F-79C7-4302-9DD4-5B5D891892A1}" sibTransId="{1E17D453-1133-4CB2-BA6F-40F9F29FBF61}"/>
    <dgm:cxn modelId="{19A1EEDE-CB52-4664-832C-A1EFEBC8C063}" type="presOf" srcId="{1E17D453-1133-4CB2-BA6F-40F9F29FBF61}" destId="{FC57EB08-8FD9-42F8-A2C1-D46021D1540C}" srcOrd="1" destOrd="0" presId="urn:microsoft.com/office/officeart/2005/8/layout/process2"/>
    <dgm:cxn modelId="{B56DB2E4-0B8F-411D-8109-A7DD7EADBFC2}" srcId="{BA715DA7-DEF9-439E-8AAA-081F3B608B21}" destId="{B93CBEBA-8CFF-41D7-ADB7-56FC1764B858}" srcOrd="0" destOrd="0" parTransId="{0ACA5B94-ED76-4318-8E4D-125C25BE9C20}" sibTransId="{77C5DFDF-4125-435F-8BE1-D26C219FF275}"/>
    <dgm:cxn modelId="{87749976-0455-438D-B878-403CFABB5CD1}" type="presParOf" srcId="{D149E0F4-2C17-48BC-ADD2-A187AEAC4B8A}" destId="{AD0CA347-5279-490D-9864-EEA9AC2A9D57}" srcOrd="0" destOrd="0" presId="urn:microsoft.com/office/officeart/2005/8/layout/process2"/>
    <dgm:cxn modelId="{E8F6150A-BF6D-4221-8BC0-25C6CA07FFB1}" type="presParOf" srcId="{D149E0F4-2C17-48BC-ADD2-A187AEAC4B8A}" destId="{03F7AB80-EB5F-4A79-89BC-6C0F7497338F}" srcOrd="1" destOrd="0" presId="urn:microsoft.com/office/officeart/2005/8/layout/process2"/>
    <dgm:cxn modelId="{2B00F56B-C8E0-4DC0-AD43-48B590B911F8}" type="presParOf" srcId="{03F7AB80-EB5F-4A79-89BC-6C0F7497338F}" destId="{36C2A4E1-DEB9-4619-826F-4DDCE8F64F0A}" srcOrd="0" destOrd="0" presId="urn:microsoft.com/office/officeart/2005/8/layout/process2"/>
    <dgm:cxn modelId="{78461206-6B4E-495D-B5CB-7B79EF1BA361}" type="presParOf" srcId="{D149E0F4-2C17-48BC-ADD2-A187AEAC4B8A}" destId="{8F41BBB4-47FA-4023-A738-FB44FC5C0D44}" srcOrd="2" destOrd="0" presId="urn:microsoft.com/office/officeart/2005/8/layout/process2"/>
    <dgm:cxn modelId="{3746E6CF-3CF4-4920-B186-EE8CBD0CE65E}" type="presParOf" srcId="{D149E0F4-2C17-48BC-ADD2-A187AEAC4B8A}" destId="{50646866-8448-4A2F-A4D4-055BA5D62EA3}" srcOrd="3" destOrd="0" presId="urn:microsoft.com/office/officeart/2005/8/layout/process2"/>
    <dgm:cxn modelId="{5C0F5F9F-73D6-433B-9D72-13F25E7F4584}" type="presParOf" srcId="{50646866-8448-4A2F-A4D4-055BA5D62EA3}" destId="{FC57EB08-8FD9-42F8-A2C1-D46021D1540C}" srcOrd="0" destOrd="0" presId="urn:microsoft.com/office/officeart/2005/8/layout/process2"/>
    <dgm:cxn modelId="{DA1B9CCA-0340-4FF9-975B-D0522716A76D}" type="presParOf" srcId="{D149E0F4-2C17-48BC-ADD2-A187AEAC4B8A}" destId="{5555AACC-34E0-4C65-841B-6E15B19CC8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CA347-5279-490D-9864-EEA9AC2A9D57}">
      <dsp:nvSpPr>
        <dsp:cNvPr id="0" name=""/>
        <dsp:cNvSpPr/>
      </dsp:nvSpPr>
      <dsp:spPr>
        <a:xfrm>
          <a:off x="1491793" y="0"/>
          <a:ext cx="3910988" cy="1012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Üst çizgi (-), orijinin kaymasını gösterir. </a:t>
          </a:r>
        </a:p>
      </dsp:txBody>
      <dsp:txXfrm>
        <a:off x="1521450" y="29657"/>
        <a:ext cx="3851674" cy="953239"/>
      </dsp:txXfrm>
    </dsp:sp>
    <dsp:sp modelId="{03F7AB80-EB5F-4A79-89BC-6C0F7497338F}">
      <dsp:nvSpPr>
        <dsp:cNvPr id="0" name=""/>
        <dsp:cNvSpPr/>
      </dsp:nvSpPr>
      <dsp:spPr>
        <a:xfrm rot="5400000">
          <a:off x="3257434" y="1037867"/>
          <a:ext cx="379707" cy="45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310593" y="1075838"/>
        <a:ext cx="273389" cy="265795"/>
      </dsp:txXfrm>
    </dsp:sp>
    <dsp:sp modelId="{8F41BBB4-47FA-4023-A738-FB44FC5C0D44}">
      <dsp:nvSpPr>
        <dsp:cNvPr id="0" name=""/>
        <dsp:cNvSpPr/>
      </dsp:nvSpPr>
      <dsp:spPr>
        <a:xfrm>
          <a:off x="1491793" y="1518830"/>
          <a:ext cx="3910988" cy="1012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İlk örneğe bakacak olursak; z ekseni üzerinde çizgi olduğu için orijin z ekseni yönünde kayar ve yeni eksene göre düzlem çizilir. </a:t>
          </a:r>
        </a:p>
      </dsp:txBody>
      <dsp:txXfrm>
        <a:off x="1521450" y="1548487"/>
        <a:ext cx="3851674" cy="953239"/>
      </dsp:txXfrm>
    </dsp:sp>
    <dsp:sp modelId="{50646866-8448-4A2F-A4D4-055BA5D62EA3}">
      <dsp:nvSpPr>
        <dsp:cNvPr id="0" name=""/>
        <dsp:cNvSpPr/>
      </dsp:nvSpPr>
      <dsp:spPr>
        <a:xfrm rot="5400000">
          <a:off x="3257434" y="2556698"/>
          <a:ext cx="379707" cy="45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310593" y="2594669"/>
        <a:ext cx="273389" cy="265795"/>
      </dsp:txXfrm>
    </dsp:sp>
    <dsp:sp modelId="{5555AACC-34E0-4C65-841B-6E15B19CC844}">
      <dsp:nvSpPr>
        <dsp:cNvPr id="0" name=""/>
        <dsp:cNvSpPr/>
      </dsp:nvSpPr>
      <dsp:spPr>
        <a:xfrm>
          <a:off x="1491793" y="3037661"/>
          <a:ext cx="3910988" cy="1012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(001) </a:t>
          </a:r>
          <a:r>
            <a:rPr lang="en-US" sz="1600" kern="1200" dirty="0" err="1"/>
            <a:t>Turuncu</a:t>
          </a:r>
          <a:r>
            <a:rPr lang="en-US" sz="1600" kern="1200" dirty="0"/>
            <a:t> </a:t>
          </a:r>
          <a:r>
            <a:rPr lang="en-US" sz="1600" kern="1200" dirty="0" err="1"/>
            <a:t>düzleme</a:t>
          </a:r>
          <a:r>
            <a:rPr lang="en-US" sz="1600" kern="1200" dirty="0"/>
            <a:t> </a:t>
          </a:r>
          <a:r>
            <a:rPr lang="en-US" sz="1600" kern="1200" dirty="0" err="1"/>
            <a:t>denk</a:t>
          </a:r>
          <a:r>
            <a:rPr lang="en-US" sz="1600" kern="1200" dirty="0"/>
            <a:t> </a:t>
          </a:r>
          <a:r>
            <a:rPr lang="en-US" sz="1600" kern="1200" dirty="0" err="1"/>
            <a:t>gelirken</a:t>
          </a:r>
          <a:r>
            <a:rPr lang="en-US" sz="1600" kern="1200" dirty="0"/>
            <a:t>, </a:t>
          </a:r>
          <a:r>
            <a:rPr lang="tr-TR" sz="1600" kern="1200" dirty="0"/>
            <a:t>(001)</a:t>
          </a:r>
          <a:r>
            <a:rPr lang="en-US" sz="1600" kern="1200" dirty="0"/>
            <a:t> </a:t>
          </a:r>
          <a:r>
            <a:rPr lang="en-US" sz="1600" kern="1200" dirty="0" err="1"/>
            <a:t>mavi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gösterilen</a:t>
          </a:r>
          <a:r>
            <a:rPr lang="en-US" sz="1600" kern="1200" dirty="0"/>
            <a:t> </a:t>
          </a:r>
          <a:r>
            <a:rPr lang="en-US" sz="1600" kern="1200" dirty="0" err="1"/>
            <a:t>düzleme</a:t>
          </a:r>
          <a:r>
            <a:rPr lang="en-US" sz="1600" kern="1200" dirty="0"/>
            <a:t> </a:t>
          </a:r>
          <a:r>
            <a:rPr lang="en-US" sz="1600" kern="1200" dirty="0" err="1"/>
            <a:t>denk</a:t>
          </a:r>
          <a:r>
            <a:rPr lang="en-US" sz="1600" kern="1200" dirty="0"/>
            <a:t> </a:t>
          </a:r>
          <a:r>
            <a:rPr lang="en-US" sz="1600" kern="1200" dirty="0" err="1"/>
            <a:t>gelmektedir</a:t>
          </a:r>
          <a:r>
            <a:rPr lang="en-US" sz="1600" kern="1200" dirty="0"/>
            <a:t>.</a:t>
          </a:r>
        </a:p>
      </dsp:txBody>
      <dsp:txXfrm>
        <a:off x="1521450" y="3067318"/>
        <a:ext cx="3851674" cy="95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5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8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44FAB-49C0-44F0-8418-C7E95DC6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8" r="1" b="2635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F96DC-8737-4652-9858-565B53C3B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>
                <a:latin typeface="Times New Roman"/>
                <a:cs typeface="Times New Roman"/>
              </a:rPr>
              <a:t>YILDIZ TEKNİK ÜNİVERSİTESİ</a:t>
            </a:r>
            <a:br>
              <a:rPr lang="en-US" sz="1800" b="1">
                <a:latin typeface="Times New Roman"/>
                <a:cs typeface="Times New Roman"/>
              </a:rPr>
            </a:br>
            <a:r>
              <a:rPr lang="en-US" sz="1800" b="1">
                <a:latin typeface="Times New Roman"/>
                <a:cs typeface="Times New Roman"/>
              </a:rPr>
              <a:t> </a:t>
            </a:r>
            <a:br>
              <a:rPr lang="en-US" sz="1800" b="1">
                <a:latin typeface="Times New Roman"/>
                <a:cs typeface="Times New Roman"/>
              </a:rPr>
            </a:br>
            <a:r>
              <a:rPr lang="en-US" sz="1800" b="1">
                <a:latin typeface="Times New Roman"/>
                <a:cs typeface="Times New Roman"/>
              </a:rPr>
              <a:t>BİYOMÜHENDİSLİK BÖLÜMÜ</a:t>
            </a:r>
            <a:br>
              <a:rPr lang="en-US" sz="1800" b="1">
                <a:latin typeface="Times New Roman"/>
                <a:cs typeface="Times New Roman"/>
              </a:rPr>
            </a:br>
            <a:r>
              <a:rPr lang="en-US" sz="1800" b="1">
                <a:latin typeface="Times New Roman"/>
                <a:cs typeface="Times New Roman"/>
              </a:rPr>
              <a:t> </a:t>
            </a:r>
            <a:br>
              <a:rPr lang="en-US" sz="1800" b="1">
                <a:latin typeface="Times New Roman"/>
                <a:cs typeface="Times New Roman"/>
              </a:rPr>
            </a:br>
            <a:r>
              <a:rPr lang="en-US" sz="1800" b="1">
                <a:latin typeface="Times New Roman"/>
                <a:cs typeface="Times New Roman"/>
              </a:rPr>
              <a:t>BİYOMÜHENDİSLİKTE MALZEME BİLİMİ</a:t>
            </a:r>
            <a:endParaRPr lang="en-US" sz="1800">
              <a:latin typeface="Times New Roman"/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F6ABE-B34B-475B-BF3E-CD4351E16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KONU 2: KRİSTAL YAPILAR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DERSİ VEREN ÖĞRETİM ÜYESİ: PROF. DR. MEHMET BURÇİN PİŞKİN</a:t>
            </a:r>
            <a:endParaRPr lang="en-US" sz="1600" dirty="0">
              <a:latin typeface="Times New Roman"/>
              <a:ea typeface="+mn-lt"/>
              <a:cs typeface="+mn-lt"/>
            </a:endParaRPr>
          </a:p>
          <a:p>
            <a:pPr marL="228600" indent="-228600">
              <a:buClr>
                <a:srgbClr val="FFFFFF"/>
              </a:buClr>
              <a:buAutoNum type="arabicPeriod"/>
            </a:pPr>
            <a:endParaRPr lang="en-US" sz="1600" dirty="0">
              <a:latin typeface="Times New Roman"/>
              <a:ea typeface="+mn-lt"/>
              <a:cs typeface="+mn-lt"/>
            </a:endParaRPr>
          </a:p>
          <a:p>
            <a:pPr marL="228600" indent="-228600">
              <a:buClr>
                <a:srgbClr val="FFFFFF"/>
              </a:buClr>
              <a:buAutoNum type="arabicPeriod"/>
            </a:pPr>
            <a:endParaRPr lang="en-US" sz="1600" dirty="0">
              <a:latin typeface="Times New Roman"/>
              <a:ea typeface="+mn-lt"/>
              <a:cs typeface="+mn-lt"/>
            </a:endParaRP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7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6D4375-2AB5-4B67-96DC-B26347CA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81" y="2933599"/>
            <a:ext cx="7248554" cy="179399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422CDF0-974D-4F00-9CF7-984EEFA7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04" y="854753"/>
            <a:ext cx="7616905" cy="17915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41C9EC3-087C-4084-9780-3CA4133B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130" y="5022213"/>
            <a:ext cx="8540578" cy="83981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3B7D74D-C6DA-4680-A450-A8F8593CD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62" y="6429995"/>
            <a:ext cx="12196120" cy="4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3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2884A-1EAD-4B4A-AE8A-867802FB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538025"/>
            <a:ext cx="8426382" cy="2384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j-lt"/>
                <a:cs typeface="+mj-lt"/>
              </a:rPr>
              <a:t>2.4 Atomsal Dolgu veya Paketlenme Faktörü</a:t>
            </a:r>
            <a:endParaRPr lang="en-US" sz="380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A283-75F5-4DD2-91BE-F8525A5F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3083622"/>
            <a:ext cx="8305804" cy="2931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Atomsal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dolgu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faktörü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(ADF),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yapısındaki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doluluk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oranını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gösterir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hücredeki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toplam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hacminin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hücrenin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hacmine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bölünmesiyle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Bu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faktör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yapılı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malzemelerin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hacim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kafesindeki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ne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kadar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sık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dizildiklerini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göstermek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kullanılır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Calibri"/>
            </a:endParaRPr>
          </a:p>
          <a:p>
            <a:pPr algn="just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Calibri"/>
            </a:endParaRPr>
          </a:p>
        </p:txBody>
      </p:sp>
      <p:pic>
        <p:nvPicPr>
          <p:cNvPr id="26" name="Picture 48">
            <a:extLst>
              <a:ext uri="{FF2B5EF4-FFF2-40B4-BE49-F238E27FC236}">
                <a16:creationId xmlns:a16="http://schemas.microsoft.com/office/drawing/2014/main" id="{F0032D88-5E09-4BB0-9411-FE164FBDC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3109" t="8205" r="16854" b="69744"/>
          <a:stretch/>
        </p:blipFill>
        <p:spPr>
          <a:xfrm>
            <a:off x="2850717" y="5009577"/>
            <a:ext cx="6189412" cy="1441737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E87234F-8712-49A7-8442-B24A2E80B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4789" y="0"/>
            <a:ext cx="3057210" cy="6858000"/>
          </a:xfrm>
          <a:custGeom>
            <a:avLst/>
            <a:gdLst>
              <a:gd name="connsiteX0" fmla="*/ 0 w 3057210"/>
              <a:gd name="connsiteY0" fmla="*/ 0 h 6858000"/>
              <a:gd name="connsiteX1" fmla="*/ 3057210 w 3057210"/>
              <a:gd name="connsiteY1" fmla="*/ 0 h 6858000"/>
              <a:gd name="connsiteX2" fmla="*/ 3057210 w 3057210"/>
              <a:gd name="connsiteY2" fmla="*/ 6858000 h 6858000"/>
              <a:gd name="connsiteX3" fmla="*/ 1 w 3057210"/>
              <a:gd name="connsiteY3" fmla="*/ 6858000 h 6858000"/>
              <a:gd name="connsiteX4" fmla="*/ 4006 w 3057210"/>
              <a:gd name="connsiteY4" fmla="*/ 6854853 h 6858000"/>
              <a:gd name="connsiteX5" fmla="*/ 1619628 w 3057210"/>
              <a:gd name="connsiteY5" fmla="*/ 3429000 h 6858000"/>
              <a:gd name="connsiteX6" fmla="*/ 4006 w 3057210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210" h="6858000">
                <a:moveTo>
                  <a:pt x="0" y="0"/>
                </a:moveTo>
                <a:lnTo>
                  <a:pt x="3057210" y="0"/>
                </a:lnTo>
                <a:lnTo>
                  <a:pt x="3057210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B32C-47F9-4174-95BB-14CBFB47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ea typeface="+mj-lt"/>
                <a:cs typeface="+mj-lt"/>
              </a:rPr>
              <a:t>a) Basit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Kübik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(BK)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Yapıdaki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Atomsal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Dolgu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Faktörünün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Belirlenmesi</a:t>
            </a:r>
            <a:endParaRPr lang="en-US" sz="2800" b="1" dirty="0">
              <a:latin typeface="Times New Roman"/>
              <a:ea typeface="+mj-lt"/>
              <a:cs typeface="+mj-lt"/>
            </a:endParaRP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0DE459-840D-4A70-AC43-A669C8C0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9" y="1610662"/>
            <a:ext cx="1853014" cy="2266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E580B-C4D8-4AAE-9ABF-E1B4DDA9F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just"/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Bunun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için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önce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söz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konusu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yapıda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kafes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parametresi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ile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atom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yarıçapı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arasındaki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ilişkinin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belirlenmesi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gerekir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.</a:t>
                </a:r>
                <a:endParaRPr lang="en-US" sz="2000" dirty="0">
                  <a:latin typeface="Times New Roman"/>
                  <a:cs typeface="Calibri" panose="020F0502020204030204"/>
                </a:endParaRPr>
              </a:p>
              <a:p>
                <a:pPr algn="just"/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Bu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ilişki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şekilde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görüldüğü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gibi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BK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yapının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birim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hücresinden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yararlanarak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latin typeface="Times New Roman"/>
                    <a:ea typeface="+mn-lt"/>
                    <a:cs typeface="+mn-lt"/>
                  </a:rPr>
                  <a:t>belirlenebilir</a:t>
                </a:r>
                <a:r>
                  <a:rPr lang="en-US" sz="2000" dirty="0">
                    <a:latin typeface="Times New Roman"/>
                    <a:ea typeface="+mn-lt"/>
                    <a:cs typeface="+mn-lt"/>
                  </a:rPr>
                  <a:t>.</a:t>
                </a:r>
                <a:endParaRPr lang="en-US" sz="2000" dirty="0">
                  <a:latin typeface="Times New Roman"/>
                  <a:cs typeface="Calibri"/>
                </a:endParaRPr>
              </a:p>
              <a:p>
                <a:pPr algn="just"/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şekilde a kafes parametresini, r ise atom yarıçapını gösterir. 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‘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 atomun hacmi, 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tr-TR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formülü ile belirlenir.</a:t>
                </a:r>
              </a:p>
              <a:p>
                <a:pPr algn="just"/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hücrenin hacmi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3E580B-C4D8-4AAE-9ABF-E1B4DDA9F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  <a:blipFill rotWithShape="0">
                <a:blip r:embed="rId3"/>
                <a:stretch>
                  <a:fillRect l="-876" t="-1986" r="-10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3">
            <a:extLst>
              <a:ext uri="{FF2B5EF4-FFF2-40B4-BE49-F238E27FC236}">
                <a16:creationId xmlns:a16="http://schemas.microsoft.com/office/drawing/2014/main" id="{2FAE5408-053F-43C9-A6E5-9350C2CE7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57" y="5803006"/>
            <a:ext cx="6481118" cy="5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2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4C03FF-BA1B-44F8-8859-B062B70A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b="833"/>
          <a:stretch/>
        </p:blipFill>
        <p:spPr>
          <a:xfrm>
            <a:off x="4356709" y="2275179"/>
            <a:ext cx="3472169" cy="12180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845ECE-FC88-4510-B1D6-6B2FA962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936" y="3945630"/>
            <a:ext cx="6812580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/>
                <a:cs typeface="Times New Roman"/>
              </a:rPr>
              <a:t>ADF= 0,52 </a:t>
            </a:r>
            <a:endParaRPr lang="en-US" sz="2400">
              <a:latin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Times New Roman"/>
                <a:cs typeface="Times New Roman"/>
              </a:rPr>
              <a:t>Bulunan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sonuç</a:t>
            </a:r>
            <a:r>
              <a:rPr lang="en-US" sz="2400" dirty="0">
                <a:latin typeface="Times New Roman"/>
                <a:cs typeface="Times New Roman"/>
              </a:rPr>
              <a:t>, BK </a:t>
            </a:r>
            <a:r>
              <a:rPr lang="en-US" sz="2400" dirty="0" err="1">
                <a:latin typeface="Times New Roman"/>
                <a:cs typeface="Times New Roman"/>
              </a:rPr>
              <a:t>yapının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veya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yapıya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ait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birim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hücrenin</a:t>
            </a:r>
            <a:r>
              <a:rPr lang="en-US" sz="2400" dirty="0">
                <a:latin typeface="Times New Roman"/>
                <a:cs typeface="Times New Roman"/>
              </a:rPr>
              <a:t> %52’sinin </a:t>
            </a:r>
            <a:r>
              <a:rPr lang="en-US" sz="2400" dirty="0" err="1">
                <a:latin typeface="Times New Roman"/>
                <a:cs typeface="Times New Roman"/>
              </a:rPr>
              <a:t>atomlarla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dolu</a:t>
            </a:r>
            <a:r>
              <a:rPr lang="en-US" sz="2400" dirty="0">
                <a:latin typeface="Times New Roman"/>
                <a:cs typeface="Times New Roman"/>
              </a:rPr>
              <a:t>, %48’inin </a:t>
            </a:r>
            <a:r>
              <a:rPr lang="en-US" sz="2400" dirty="0" err="1">
                <a:latin typeface="Times New Roman"/>
                <a:cs typeface="Times New Roman"/>
              </a:rPr>
              <a:t>ise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boş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olduğunu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gösterir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D44A7B2D-D893-4F1E-A973-518B14CA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73" y="1259714"/>
            <a:ext cx="6450227" cy="5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B32C-47F9-4174-95BB-14CBFB47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ea typeface="+mj-lt"/>
                <a:cs typeface="+mj-lt"/>
              </a:rPr>
              <a:t>b) Hacim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Merkezli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Kübik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(HMK)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Yapıdaki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Atomsal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Dolgu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Faktörünün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Belirlenmesi</a:t>
            </a:r>
            <a:endParaRPr lang="en-US" dirty="0" err="1">
              <a:latin typeface="Times New Roman"/>
              <a:cs typeface="Calibri Light"/>
            </a:endParaRP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E580B-C4D8-4AAE-9ABF-E1B4DDA9F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Bunun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için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önce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söz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konusu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yapıda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kafes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parametresi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ile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atom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yarıçapı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arasındaki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ilişkinin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belirlenmesi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gerekir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Bu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ilişki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şekilde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görüldüğü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gibi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HMK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yapının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birim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hücresinden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yararlanarak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belirlenebilir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Bu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şekilde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kafes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parametresini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, r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ise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atom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yarıçapını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gösterir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hücreden çıkarılan DAG dik üçgenine göre;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√2)</m:t>
                        </m:r>
                      </m:e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bağıntısı yazılarak gerekli işlem yapılırsa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√3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olarak bulunur.</a:t>
                </a:r>
                <a:endParaRPr lang="tr-TR" sz="2000" dirty="0"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Bu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bağıntı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, HMK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yapıda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atom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yarıçapı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ile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kafes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parametresi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arasındaki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ilişkiyi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gösterir</a:t>
                </a:r>
                <a:r>
                  <a:rPr lang="en-US" sz="2000" dirty="0">
                    <a:latin typeface="Times New Roman" panose="02020603050405020304" pitchFamily="18" charset="0"/>
                    <a:ea typeface="+mn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 dirty="0"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endParaRPr>
              </a:p>
              <a:p>
                <a:pPr algn="just"/>
                <a:endParaRPr lang="en-US" sz="2000" dirty="0"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3E580B-C4D8-4AAE-9ABF-E1B4DDA9F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  <a:blipFill rotWithShape="0">
                <a:blip r:embed="rId2"/>
                <a:stretch>
                  <a:fillRect l="-682" t="-2527" r="-974" b="-9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>
            <a:extLst>
              <a:ext uri="{FF2B5EF4-FFF2-40B4-BE49-F238E27FC236}">
                <a16:creationId xmlns:a16="http://schemas.microsoft.com/office/drawing/2014/main" id="{6963E26D-C645-4FEB-922A-14D38CA4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" y="1844502"/>
            <a:ext cx="3597875" cy="15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B8649FF-BFC2-4A62-8433-1216FADD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95" y="766950"/>
            <a:ext cx="4337384" cy="1895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26479-D6A9-484C-81FF-D4C100275C0E}"/>
                  </a:ext>
                </a:extLst>
              </p:cNvPr>
              <p:cNvSpPr txBox="1"/>
              <p:nvPr/>
            </p:nvSpPr>
            <p:spPr>
              <a:xfrm>
                <a:off x="1074821" y="2969794"/>
                <a:ext cx="10052383" cy="188808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tr-TR" sz="2000" dirty="0"/>
                  <a:t>Bir atomun hacmi, </a:t>
                </a:r>
                <a:r>
                  <a:rPr lang="tr-TR" sz="2000" dirty="0" err="1"/>
                  <a:t>V</a:t>
                </a:r>
                <a:r>
                  <a:rPr lang="tr-TR" sz="1050" dirty="0" err="1"/>
                  <a:t>atom</a:t>
                </a:r>
                <a:r>
                  <a:rPr lang="tr-T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/>
                  <a:t>formülü ile belirlenir.</a:t>
                </a:r>
              </a:p>
              <a:p>
                <a:pPr algn="ctr"/>
                <a:r>
                  <a:rPr lang="tr-TR" sz="2000" dirty="0"/>
                  <a:t>Birim hücredeki atomların toplam hacmini </a:t>
                </a:r>
                <a:r>
                  <a:rPr lang="tr-TR" sz="2000" dirty="0" err="1"/>
                  <a:t>V</a:t>
                </a:r>
                <a:r>
                  <a:rPr lang="tr-TR" sz="1000" dirty="0" err="1"/>
                  <a:t>t</a:t>
                </a:r>
                <a:r>
                  <a:rPr lang="tr-TR" sz="2000" dirty="0"/>
                  <a:t> ile gösterelim.</a:t>
                </a:r>
              </a:p>
              <a:p>
                <a:pPr algn="ctr"/>
                <a:r>
                  <a:rPr lang="tr-TR" sz="2000" dirty="0"/>
                  <a:t>Birim hücredeki toplam atom sayısı 2 olduğuna göre, </a:t>
                </a:r>
                <a:r>
                  <a:rPr lang="tr-TR" sz="2000" dirty="0" err="1"/>
                  <a:t>V</a:t>
                </a:r>
                <a:r>
                  <a:rPr lang="tr-TR" sz="1000" dirty="0" err="1"/>
                  <a:t>t</a:t>
                </a:r>
                <a:r>
                  <a:rPr lang="tr-T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2000" dirty="0"/>
                  <a:t> olur.</a:t>
                </a:r>
              </a:p>
              <a:p>
                <a:pPr algn="ctr"/>
                <a:r>
                  <a:rPr lang="tr-TR" sz="2000" dirty="0"/>
                  <a:t>Atom yarıçapının değeri bu formülde yerine konulup gerekli işlemler yapılırsa;</a:t>
                </a:r>
              </a:p>
              <a:p>
                <a:pPr algn="ctr"/>
                <a:endParaRPr lang="en-US" sz="2000" dirty="0">
                  <a:latin typeface="Times New Roman"/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FF26479-D6A9-484C-81FF-D4C10027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1" y="2969794"/>
                <a:ext cx="10052383" cy="18880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FFCB71A5-4D6D-4A42-90FD-49682106C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71762" y="4562266"/>
            <a:ext cx="6848475" cy="742950"/>
          </a:xfrm>
        </p:spPr>
      </p:pic>
    </p:spTree>
    <p:extLst>
      <p:ext uri="{BB962C8B-B14F-4D97-AF65-F5344CB8AC3E}">
        <p14:creationId xmlns:p14="http://schemas.microsoft.com/office/powerpoint/2010/main" val="314282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26479-D6A9-484C-81FF-D4C100275C0E}"/>
                  </a:ext>
                </a:extLst>
              </p:cNvPr>
              <p:cNvSpPr txBox="1"/>
              <p:nvPr/>
            </p:nvSpPr>
            <p:spPr>
              <a:xfrm>
                <a:off x="1064795" y="1054768"/>
                <a:ext cx="1005238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tr-TR" dirty="0"/>
                  <a:t>Birim hücrenin hacmi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/>
                  <a:t>  olarak alınıp ilgili büyüklükler aşağıdaki formülde yerine konulduğunda;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FF26479-D6A9-484C-81FF-D4C10027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95" y="1054768"/>
                <a:ext cx="10052383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>
            <a:extLst>
              <a:ext uri="{FF2B5EF4-FFF2-40B4-BE49-F238E27FC236}">
                <a16:creationId xmlns:a16="http://schemas.microsoft.com/office/drawing/2014/main" id="{CC303684-01BF-4BEE-AF6F-DB6D862E9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6449" y="1945899"/>
            <a:ext cx="8039100" cy="1524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10065-5185-4B17-A17F-DE09E4B4C30B}"/>
              </a:ext>
            </a:extLst>
          </p:cNvPr>
          <p:cNvSpPr txBox="1"/>
          <p:nvPr/>
        </p:nvSpPr>
        <p:spPr>
          <a:xfrm>
            <a:off x="1355559" y="3922295"/>
            <a:ext cx="94708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sonuç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HMK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ait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hücrenin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%68’inin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dolu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%32’sinin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ise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boş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olduğunu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gösterir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Times New Roman"/>
            </a:endParaRPr>
          </a:p>
          <a:p>
            <a:pPr algn="ctr"/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9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B32C-47F9-4174-95BB-14CBFB47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ea typeface="+mj-lt"/>
                <a:cs typeface="+mj-lt"/>
              </a:rPr>
              <a:t>c)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Yüzey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Merkezli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Kübik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(YMK)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Yapıdaki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Atomsal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Dolgu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Faktörünün</a:t>
            </a:r>
            <a:r>
              <a:rPr lang="en-US" sz="2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dirty="0" err="1">
                <a:latin typeface="Times New Roman"/>
                <a:ea typeface="+mj-lt"/>
                <a:cs typeface="+mj-lt"/>
              </a:rPr>
              <a:t>Belirlenmesi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E580B-C4D8-4AAE-9ABF-E1B4DDA9F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just"/>
                <a:r>
                  <a:rPr lang="en-US" sz="2000" dirty="0" err="1">
                    <a:ea typeface="+mn-lt"/>
                    <a:cs typeface="+mn-lt"/>
                  </a:rPr>
                  <a:t>Önce</a:t>
                </a:r>
                <a:r>
                  <a:rPr lang="en-US" sz="2000" dirty="0">
                    <a:ea typeface="+mn-lt"/>
                    <a:cs typeface="+mn-lt"/>
                  </a:rPr>
                  <a:t> YMK </a:t>
                </a:r>
                <a:r>
                  <a:rPr lang="en-US" sz="2000" dirty="0" err="1">
                    <a:ea typeface="+mn-lt"/>
                    <a:cs typeface="+mn-lt"/>
                  </a:rPr>
                  <a:t>yapıda</a:t>
                </a:r>
                <a:r>
                  <a:rPr lang="en-US" sz="2000" dirty="0">
                    <a:ea typeface="+mn-lt"/>
                    <a:cs typeface="+mn-lt"/>
                  </a:rPr>
                  <a:t> atom </a:t>
                </a:r>
                <a:r>
                  <a:rPr lang="en-US" sz="2000" dirty="0" err="1">
                    <a:ea typeface="+mn-lt"/>
                    <a:cs typeface="+mn-lt"/>
                  </a:rPr>
                  <a:t>yarıçapı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ile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kafes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parametresi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arasındaki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ilişkinin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belirlenmesi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gerekir</a:t>
                </a:r>
                <a:r>
                  <a:rPr lang="en-US" sz="2000" dirty="0">
                    <a:ea typeface="+mn-lt"/>
                    <a:cs typeface="+mn-lt"/>
                  </a:rPr>
                  <a:t>.</a:t>
                </a:r>
                <a:endParaRPr lang="en-US" sz="2000" dirty="0">
                  <a:latin typeface="Times New Roman"/>
                  <a:cs typeface="Calibri"/>
                </a:endParaRPr>
              </a:p>
              <a:p>
                <a:pPr algn="just"/>
                <a:r>
                  <a:rPr lang="en-US" sz="2000" dirty="0">
                    <a:ea typeface="+mn-lt"/>
                    <a:cs typeface="+mn-lt"/>
                  </a:rPr>
                  <a:t>Bu </a:t>
                </a:r>
                <a:r>
                  <a:rPr lang="en-US" sz="2000" dirty="0" err="1">
                    <a:ea typeface="+mn-lt"/>
                    <a:cs typeface="+mn-lt"/>
                  </a:rPr>
                  <a:t>şekilde</a:t>
                </a:r>
                <a:r>
                  <a:rPr lang="en-US" sz="2000" dirty="0">
                    <a:ea typeface="+mn-lt"/>
                    <a:cs typeface="+mn-lt"/>
                  </a:rPr>
                  <a:t> a </a:t>
                </a:r>
                <a:r>
                  <a:rPr lang="en-US" sz="2000" dirty="0" err="1">
                    <a:ea typeface="+mn-lt"/>
                    <a:cs typeface="+mn-lt"/>
                  </a:rPr>
                  <a:t>kafes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parametresini</a:t>
                </a:r>
                <a:r>
                  <a:rPr lang="en-US" sz="2000" dirty="0">
                    <a:ea typeface="+mn-lt"/>
                    <a:cs typeface="+mn-lt"/>
                  </a:rPr>
                  <a:t>, r </a:t>
                </a:r>
                <a:r>
                  <a:rPr lang="en-US" sz="2000" dirty="0" err="1">
                    <a:ea typeface="+mn-lt"/>
                    <a:cs typeface="+mn-lt"/>
                  </a:rPr>
                  <a:t>ise</a:t>
                </a:r>
                <a:r>
                  <a:rPr lang="en-US" sz="2000" dirty="0">
                    <a:ea typeface="+mn-lt"/>
                    <a:cs typeface="+mn-lt"/>
                  </a:rPr>
                  <a:t> atom </a:t>
                </a:r>
                <a:r>
                  <a:rPr lang="en-US" sz="2000" dirty="0" err="1">
                    <a:ea typeface="+mn-lt"/>
                    <a:cs typeface="+mn-lt"/>
                  </a:rPr>
                  <a:t>yarıçapını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gösterir</a:t>
                </a:r>
                <a:r>
                  <a:rPr lang="en-US" sz="2000" dirty="0">
                    <a:ea typeface="+mn-lt"/>
                    <a:cs typeface="+mn-lt"/>
                  </a:rPr>
                  <a:t>.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just"/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hücreden çıkarılan DAG dik üçgenine göre;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bağıntısı yazılarak gerekli işlem yapılırsa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√2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olarak bulunur.</a:t>
                </a:r>
              </a:p>
              <a:p>
                <a:pPr algn="just"/>
                <a:r>
                  <a:rPr lang="en-US" sz="2000" dirty="0">
                    <a:ea typeface="+mn-lt"/>
                    <a:cs typeface="+mn-lt"/>
                  </a:rPr>
                  <a:t>Bu </a:t>
                </a:r>
                <a:r>
                  <a:rPr lang="en-US" sz="2000" dirty="0" err="1">
                    <a:ea typeface="+mn-lt"/>
                    <a:cs typeface="+mn-lt"/>
                  </a:rPr>
                  <a:t>bağıntı</a:t>
                </a:r>
                <a:r>
                  <a:rPr lang="en-US" sz="2000" dirty="0">
                    <a:ea typeface="+mn-lt"/>
                    <a:cs typeface="+mn-lt"/>
                  </a:rPr>
                  <a:t>, YMK </a:t>
                </a:r>
                <a:r>
                  <a:rPr lang="en-US" sz="2000" dirty="0" err="1">
                    <a:ea typeface="+mn-lt"/>
                    <a:cs typeface="+mn-lt"/>
                  </a:rPr>
                  <a:t>yapıda</a:t>
                </a:r>
                <a:r>
                  <a:rPr lang="en-US" sz="2000" dirty="0">
                    <a:ea typeface="+mn-lt"/>
                    <a:cs typeface="+mn-lt"/>
                  </a:rPr>
                  <a:t> atom </a:t>
                </a:r>
                <a:r>
                  <a:rPr lang="en-US" sz="2000" dirty="0" err="1">
                    <a:ea typeface="+mn-lt"/>
                    <a:cs typeface="+mn-lt"/>
                  </a:rPr>
                  <a:t>yarıçapı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ile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kafes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parametresi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arasındaki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ilişkiyi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:r>
                  <a:rPr lang="en-US" sz="2000" dirty="0" err="1">
                    <a:ea typeface="+mn-lt"/>
                    <a:cs typeface="+mn-lt"/>
                  </a:rPr>
                  <a:t>gösterir</a:t>
                </a:r>
                <a:r>
                  <a:rPr lang="en-US" sz="2000" dirty="0">
                    <a:ea typeface="+mn-lt"/>
                    <a:cs typeface="+mn-lt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3E580B-C4D8-4AAE-9ABF-E1B4DDA9F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2073" y="2279018"/>
                <a:ext cx="6261893" cy="3375920"/>
              </a:xfrm>
              <a:blipFill rotWithShape="0">
                <a:blip r:embed="rId2"/>
                <a:stretch>
                  <a:fillRect l="-876" t="-1986" r="-10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E649EF81-AF1E-4DC3-8897-7E3F47142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710489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26479-D6A9-484C-81FF-D4C100275C0E}"/>
                  </a:ext>
                </a:extLst>
              </p:cNvPr>
              <p:cNvSpPr txBox="1"/>
              <p:nvPr/>
            </p:nvSpPr>
            <p:spPr>
              <a:xfrm>
                <a:off x="1074821" y="2969794"/>
                <a:ext cx="10052383" cy="143026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 atomun hacmi,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tr-TR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formülü ile belirlenir.</a:t>
                </a:r>
              </a:p>
              <a:p>
                <a:pPr algn="ctr"/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hücredeki atomların toplam hacmini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tr-TR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ile gösterelim.</a:t>
                </a:r>
              </a:p>
              <a:p>
                <a:pPr algn="ctr"/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hücredeki toplam atom sayısı 4 olduğuna göre,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tr-TR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olur.</a:t>
                </a:r>
              </a:p>
              <a:p>
                <a:pPr algn="ctr"/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 yarıçapının değeri bu formülde yerine konulup gerekli işlemler yapılırsa;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FF26479-D6A9-484C-81FF-D4C10027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1" y="2969794"/>
                <a:ext cx="10052383" cy="1430263"/>
              </a:xfrm>
              <a:prstGeom prst="rect">
                <a:avLst/>
              </a:prstGeom>
              <a:blipFill rotWithShape="0">
                <a:blip r:embed="rId2"/>
                <a:stretch>
                  <a:fillRect b="-5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3906B1-E4F8-43EF-97EC-30C18E3C04E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343FAB6-3213-4E23-906D-8ADA10AD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95" y="780650"/>
            <a:ext cx="3956384" cy="196796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7EF5F80-DDF8-47C5-9B65-C22DC037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3750" y="4564522"/>
            <a:ext cx="5524500" cy="6381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6A2B5-C3F3-48B6-B76F-B050B6F7855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26479-D6A9-484C-81FF-D4C100275C0E}"/>
                  </a:ext>
                </a:extLst>
              </p:cNvPr>
              <p:cNvSpPr txBox="1"/>
              <p:nvPr/>
            </p:nvSpPr>
            <p:spPr>
              <a:xfrm>
                <a:off x="1064795" y="1054768"/>
                <a:ext cx="10052383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tr-TR" sz="2000" dirty="0"/>
                  <a:t>Birim hücrenin hacmi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2000" dirty="0"/>
                  <a:t>  olarak alınıp ilgili büyüklükler aşağıdaki formülde yerine konulduğunda;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FF26479-D6A9-484C-81FF-D4C10027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95" y="1054768"/>
                <a:ext cx="10052383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EA10065-5185-4B17-A17F-DE09E4B4C30B}"/>
              </a:ext>
            </a:extLst>
          </p:cNvPr>
          <p:cNvSpPr txBox="1"/>
          <p:nvPr/>
        </p:nvSpPr>
        <p:spPr>
          <a:xfrm>
            <a:off x="1355559" y="3922295"/>
            <a:ext cx="9470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ea typeface="+mn-lt"/>
                <a:cs typeface="+mn-lt"/>
              </a:rPr>
              <a:t>Elde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edilen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sonuç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YMK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%74’ünün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dolu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%26’sının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ise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boş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olduğunu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gösterir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9537D8B-5B2D-4786-AD64-A4FD133B0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8497" y="2296820"/>
            <a:ext cx="4965031" cy="9926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1C737-30D0-4D1A-8816-34B613F1D5E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20B118-7E4C-4A75-A7CC-F9B92C475A1B}"/>
              </a:ext>
            </a:extLst>
          </p:cNvPr>
          <p:cNvSpPr/>
          <p:nvPr/>
        </p:nvSpPr>
        <p:spPr>
          <a:xfrm>
            <a:off x="32349" y="4624401"/>
            <a:ext cx="2466473" cy="21957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 err="1">
                <a:latin typeface="Times New Roman"/>
                <a:ea typeface="+mn-lt"/>
                <a:cs typeface="+mn-lt"/>
              </a:rPr>
              <a:t>Ödev</a:t>
            </a:r>
            <a:r>
              <a:rPr lang="en-US" sz="1600" b="1" i="1" u="sng" dirty="0">
                <a:latin typeface="Times New Roman"/>
                <a:ea typeface="+mn-lt"/>
                <a:cs typeface="+mn-lt"/>
              </a:rPr>
              <a:t>: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Sıkı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Düzenli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Hegzagonal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(SDH)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atomik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dolgu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faktörünün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0,74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olduğunu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ispatlayınız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3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FAE95-ECE6-417C-9953-6B02371E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b="1">
                <a:ea typeface="+mj-lt"/>
                <a:cs typeface="+mj-lt"/>
              </a:rPr>
              <a:t>2.1 Giriş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E869-F2A7-491B-8202-F199A927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670847"/>
            <a:ext cx="8404328" cy="2800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Malzemeler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yapılarına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göre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olmayan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iki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gruba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ayrılabilir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 Kristal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olmayan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amorf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camsı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denir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üç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boyutlu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belirli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düzene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göre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dizilerek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hacim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kafesi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oluştururlar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olmayan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ise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genelde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düzen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söz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konusu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değildir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malzemelerin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hacim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kafeslerini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oluşturan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basit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geometrik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şekillere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atom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gruplarının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bulunduğu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yerlere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noktası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denir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 Bir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bütün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noktaları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özdeştir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Birim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hücrenin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kenar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uzunlukları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parametresi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adlandırılır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6A15F1-9B5A-4FDB-94CA-F71B3491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0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4B982E-6248-4DEE-94C9-13D49AE3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65" y="478153"/>
            <a:ext cx="8364069" cy="57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C3A4BF-82DB-4109-AA51-88E1BFA5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643466"/>
            <a:ext cx="85708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1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71A49-BCA7-49B4-BFBB-2C05A5A6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747223"/>
            <a:ext cx="5458838" cy="1325563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latin typeface="Times New Roman"/>
                <a:ea typeface="+mj-lt"/>
                <a:cs typeface="+mj-lt"/>
              </a:rPr>
              <a:t>2.5 </a:t>
            </a:r>
            <a:r>
              <a:rPr lang="en-US" sz="3400" b="1" dirty="0" err="1">
                <a:latin typeface="Times New Roman"/>
                <a:ea typeface="+mj-lt"/>
                <a:cs typeface="+mj-lt"/>
              </a:rPr>
              <a:t>Kristalografik</a:t>
            </a:r>
            <a:r>
              <a:rPr lang="en-US" sz="34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400" b="1" dirty="0" err="1">
                <a:latin typeface="Times New Roman"/>
                <a:ea typeface="+mj-lt"/>
                <a:cs typeface="+mj-lt"/>
              </a:rPr>
              <a:t>Doğrultu</a:t>
            </a:r>
            <a:r>
              <a:rPr lang="en-US" sz="34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400" b="1" dirty="0" err="1">
                <a:latin typeface="Times New Roman"/>
                <a:ea typeface="+mj-lt"/>
                <a:cs typeface="+mj-lt"/>
              </a:rPr>
              <a:t>ve</a:t>
            </a:r>
            <a:r>
              <a:rPr lang="en-US" sz="34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400" b="1" dirty="0" err="1">
                <a:latin typeface="Times New Roman"/>
                <a:ea typeface="+mj-lt"/>
                <a:cs typeface="+mj-lt"/>
              </a:rPr>
              <a:t>Düzlemler</a:t>
            </a:r>
            <a:r>
              <a:rPr lang="en-US" sz="3400" b="1" dirty="0">
                <a:latin typeface="Times New Roman"/>
                <a:ea typeface="+mj-lt"/>
                <a:cs typeface="+mj-lt"/>
              </a:rPr>
              <a:t>: Miller </a:t>
            </a:r>
            <a:r>
              <a:rPr lang="en-US" sz="3400" b="1" dirty="0" err="1">
                <a:latin typeface="Times New Roman"/>
                <a:ea typeface="+mj-lt"/>
                <a:cs typeface="+mj-lt"/>
              </a:rPr>
              <a:t>İndisleri</a:t>
            </a:r>
            <a:endParaRPr lang="en-US" sz="3400" dirty="0">
              <a:latin typeface="Times New Roman"/>
              <a:cs typeface="Times New Roman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728816-1605-44C5-9882-CFB106CD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892999"/>
            <a:ext cx="4777381" cy="29022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E324-03C6-4C25-B9E2-9D2ED2BF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 err="1">
                <a:latin typeface="Times New Roman"/>
                <a:ea typeface="+mn-lt"/>
                <a:cs typeface="+mn-lt"/>
              </a:rPr>
              <a:t>Uzayda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düzlemi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aynı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doğru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üzerinde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olmayan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üç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nokta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belirlenir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. Bu,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kristalde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indislerinin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(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hkl</a:t>
            </a:r>
            <a:r>
              <a:rPr lang="en-US" sz="2400" dirty="0">
                <a:latin typeface="Times New Roman"/>
                <a:ea typeface="+mn-lt"/>
                <a:cs typeface="+mn-lt"/>
              </a:rPr>
              <a:t>)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kullanılması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yapılır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. </a:t>
            </a:r>
            <a:endParaRPr lang="en-US" sz="2400" dirty="0">
              <a:latin typeface="Times New Roman"/>
              <a:cs typeface="Calibri" panose="020F0502020204030204"/>
            </a:endParaRPr>
          </a:p>
          <a:p>
            <a:pPr algn="just"/>
            <a:r>
              <a:rPr lang="en-US" sz="2400" dirty="0">
                <a:latin typeface="Times New Roman"/>
                <a:ea typeface="+mn-lt"/>
                <a:cs typeface="+mn-lt"/>
              </a:rPr>
              <a:t>Miller </a:t>
            </a:r>
            <a:r>
              <a:rPr lang="en-US" sz="2400" err="1">
                <a:latin typeface="Times New Roman"/>
                <a:ea typeface="+mn-lt"/>
                <a:cs typeface="+mn-lt"/>
              </a:rPr>
              <a:t>indisleri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400" err="1">
                <a:latin typeface="Times New Roman"/>
                <a:ea typeface="+mn-lt"/>
                <a:cs typeface="+mn-lt"/>
              </a:rPr>
              <a:t>yönleri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ve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düzlemleri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belirtmek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kullanılır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dirty="0" err="1">
                <a:latin typeface="Times New Roman"/>
                <a:ea typeface="+mn-lt"/>
                <a:cs typeface="+mn-lt"/>
              </a:rPr>
              <a:t>Düzleme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ait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indisleri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parantez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(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hkl</a:t>
            </a:r>
            <a:r>
              <a:rPr lang="en-US" sz="2400" dirty="0">
                <a:latin typeface="Times New Roman"/>
                <a:ea typeface="+mn-lt"/>
                <a:cs typeface="+mn-lt"/>
              </a:rPr>
              <a:t>) </a:t>
            </a:r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err="1">
                <a:latin typeface="Times New Roman"/>
                <a:ea typeface="+mn-lt"/>
                <a:cs typeface="+mn-lt"/>
              </a:rPr>
              <a:t>Doğrultulara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ait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2400" err="1">
                <a:latin typeface="Times New Roman"/>
                <a:ea typeface="+mn-lt"/>
                <a:cs typeface="+mn-lt"/>
              </a:rPr>
              <a:t>indisleri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ise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köşeli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parantez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[</a:t>
            </a:r>
            <a:r>
              <a:rPr lang="en-US" sz="2400" err="1">
                <a:latin typeface="Times New Roman"/>
                <a:ea typeface="+mn-lt"/>
                <a:cs typeface="+mn-lt"/>
              </a:rPr>
              <a:t>hkl</a:t>
            </a:r>
            <a:r>
              <a:rPr lang="en-US" sz="2400" dirty="0">
                <a:latin typeface="Times New Roman"/>
                <a:ea typeface="+mn-lt"/>
                <a:cs typeface="+mn-lt"/>
              </a:rPr>
              <a:t>] </a:t>
            </a:r>
            <a:r>
              <a:rPr lang="en-US" sz="2400" err="1">
                <a:latin typeface="Times New Roman"/>
                <a:ea typeface="+mn-lt"/>
                <a:cs typeface="+mn-lt"/>
              </a:rPr>
              <a:t>gösterilir</a:t>
            </a:r>
            <a:r>
              <a:rPr lang="en-US" sz="2400" dirty="0">
                <a:latin typeface="Times New Roman"/>
                <a:ea typeface="+mn-lt"/>
                <a:cs typeface="+mn-lt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4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85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AB35-C2AD-4F7B-8597-93BE238B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60" y="1597801"/>
            <a:ext cx="9423036" cy="24385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 u="sng" dirty="0">
                <a:latin typeface="Times New Roman"/>
                <a:ea typeface="+mn-lt"/>
                <a:cs typeface="+mn-lt"/>
              </a:rPr>
              <a:t>Miller </a:t>
            </a:r>
            <a:r>
              <a:rPr lang="en-US" sz="2000" u="sng" dirty="0" err="1">
                <a:latin typeface="Times New Roman"/>
                <a:ea typeface="+mn-lt"/>
                <a:cs typeface="+mn-lt"/>
              </a:rPr>
              <a:t>İndisleri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kafesteki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düzlemin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oryantasyonu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sembolik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vektör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temsilidir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düzlemin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kristalografik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eksenlerle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yaptığı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kesirli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kesişimlerin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karşıtları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tanımlanır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Bir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düzlemin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indislerini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belirlemek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aşağıdaki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adımları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kullanırız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: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1)</a:t>
            </a:r>
            <a:r>
              <a:rPr lang="en-US" sz="2000" err="1">
                <a:latin typeface="Times New Roman"/>
                <a:ea typeface="+mn-lt"/>
                <a:cs typeface="+mn-lt"/>
              </a:rPr>
              <a:t>Üç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kristalografik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yönün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her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boyunca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düzlemin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kesişimlerini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belirleyin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</a:t>
            </a:r>
            <a:endParaRPr lang="en-US" sz="20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                                          </a:t>
            </a:r>
            <a:r>
              <a:rPr lang="en-US" sz="2000" b="1" err="1">
                <a:solidFill>
                  <a:srgbClr val="C00000"/>
                </a:solidFill>
                <a:latin typeface="Times New Roman"/>
                <a:ea typeface="+mn-lt"/>
                <a:cs typeface="+mn-lt"/>
              </a:rPr>
              <a:t>a,b,c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+mn-lt"/>
                <a:cs typeface="+mn-lt"/>
              </a:rPr>
              <a:t>;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x, y, z </a:t>
            </a:r>
            <a:r>
              <a:rPr lang="en-US" sz="200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sistem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kesişme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noktaları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2)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Kesişimlerin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karşıtlarını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alın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(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1,1,1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kullanın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)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Calibri"/>
            </a:endParaRPr>
          </a:p>
          <a:p>
            <a:pPr marL="0" indent="0" algn="just">
              <a:buNone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3)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Kesirler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oluşursa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her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küçük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kesirin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paydasıyla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çarpın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Calibri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F189E6-9A5A-4B49-B8F3-651EB0B7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78" y="4185150"/>
            <a:ext cx="2542433" cy="7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CFBDB-1D0A-4153-B030-C9A84ACA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3" y="640080"/>
            <a:ext cx="5447023" cy="1481328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Times New Roman"/>
                <a:ea typeface="+mj-lt"/>
                <a:cs typeface="+mj-lt"/>
              </a:rPr>
              <a:t>Kafes </a:t>
            </a:r>
            <a:r>
              <a:rPr lang="en-US" sz="3000" b="1" dirty="0" err="1">
                <a:latin typeface="Times New Roman"/>
                <a:ea typeface="+mj-lt"/>
                <a:cs typeface="+mj-lt"/>
              </a:rPr>
              <a:t>Doğrultuları</a:t>
            </a:r>
            <a:r>
              <a:rPr lang="en-US" sz="30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000" b="1" dirty="0" err="1">
                <a:latin typeface="Times New Roman"/>
                <a:ea typeface="+mj-lt"/>
                <a:cs typeface="+mj-lt"/>
              </a:rPr>
              <a:t>ve</a:t>
            </a:r>
            <a:r>
              <a:rPr lang="en-US" sz="30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000" b="1" dirty="0" err="1">
                <a:latin typeface="Times New Roman"/>
                <a:ea typeface="+mj-lt"/>
                <a:cs typeface="+mj-lt"/>
              </a:rPr>
              <a:t>Düzlemler</a:t>
            </a:r>
            <a:r>
              <a:rPr lang="en-US" sz="30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000" b="1" dirty="0" err="1">
                <a:latin typeface="Times New Roman"/>
                <a:ea typeface="+mj-lt"/>
                <a:cs typeface="+mj-lt"/>
              </a:rPr>
              <a:t>için</a:t>
            </a:r>
            <a:r>
              <a:rPr lang="en-US" sz="3000" b="1" dirty="0">
                <a:latin typeface="Times New Roman"/>
                <a:ea typeface="+mj-lt"/>
                <a:cs typeface="+mj-lt"/>
              </a:rPr>
              <a:t> Genel </a:t>
            </a:r>
            <a:r>
              <a:rPr lang="en-US" sz="3000" b="1" dirty="0" err="1">
                <a:latin typeface="Times New Roman"/>
                <a:ea typeface="+mj-lt"/>
                <a:cs typeface="+mj-lt"/>
              </a:rPr>
              <a:t>Kurallar</a:t>
            </a:r>
            <a:endParaRPr lang="en-US" sz="3000" dirty="0" err="1">
              <a:latin typeface="Times New Roman"/>
              <a:cs typeface="Times New Roman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748B-CC8A-4CD4-BB69-95F2D88D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3" y="2660904"/>
            <a:ext cx="5745645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x, y, z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eksenlerdir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a, b, c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parametreleridir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(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taraf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boyunca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hücrenin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uzunluğu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)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 err="1">
                <a:latin typeface="Times New Roman"/>
                <a:ea typeface="+mn-lt"/>
                <a:cs typeface="+mn-lt"/>
              </a:rPr>
              <a:t>Düzleme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ait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indisleri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parantez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(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hkl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) 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err="1">
                <a:latin typeface="Times New Roman"/>
                <a:ea typeface="+mn-lt"/>
                <a:cs typeface="+mn-lt"/>
              </a:rPr>
              <a:t>Doğrultulara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ait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Miller </a:t>
            </a:r>
            <a:r>
              <a:rPr lang="en-US" sz="1800" err="1">
                <a:latin typeface="Times New Roman"/>
                <a:ea typeface="+mn-lt"/>
                <a:cs typeface="+mn-lt"/>
              </a:rPr>
              <a:t>indisleri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ise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köşeli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parantez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[</a:t>
            </a:r>
            <a:r>
              <a:rPr lang="en-US" sz="1800" err="1">
                <a:latin typeface="Times New Roman"/>
                <a:ea typeface="+mn-lt"/>
                <a:cs typeface="+mn-lt"/>
              </a:rPr>
              <a:t>hkl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] </a:t>
            </a:r>
            <a:r>
              <a:rPr lang="en-US" sz="1800" err="1">
                <a:latin typeface="Times New Roman"/>
                <a:ea typeface="+mn-lt"/>
                <a:cs typeface="+mn-lt"/>
              </a:rPr>
              <a:t>gösterilir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Bir </a:t>
            </a:r>
            <a:r>
              <a:rPr lang="en-US" sz="1800" err="1">
                <a:latin typeface="Times New Roman"/>
                <a:ea typeface="+mn-lt"/>
                <a:cs typeface="+mn-lt"/>
              </a:rPr>
              <a:t>düzlem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eksene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paralelse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∞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1 / ∞ = 0'da </a:t>
            </a:r>
            <a:r>
              <a:rPr lang="en-US" sz="1800" err="1">
                <a:latin typeface="Times New Roman"/>
                <a:ea typeface="+mn-lt"/>
                <a:cs typeface="+mn-lt"/>
              </a:rPr>
              <a:t>keser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err="1">
                <a:latin typeface="Times New Roman"/>
                <a:ea typeface="+mn-lt"/>
                <a:cs typeface="+mn-lt"/>
              </a:rPr>
              <a:t>Yuvarlak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parantezler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() </a:t>
            </a:r>
            <a:r>
              <a:rPr lang="en-US" sz="1800" err="1">
                <a:latin typeface="Times New Roman"/>
                <a:ea typeface="+mn-lt"/>
                <a:cs typeface="+mn-lt"/>
              </a:rPr>
              <a:t>tek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düzlemi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tanımlar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Bir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düzlem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ailesini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tanımlamak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için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{}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kıvrımlı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parantezler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kullanılır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Bir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doğrultu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ailesini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ise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&lt;&gt;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temsil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eder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0FFF92-C39A-4F03-A03E-14F23D1E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507" y="1417093"/>
            <a:ext cx="4305671" cy="3529543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4C45EA7F-9032-48A3-901E-39AB574E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" t="1492" r="35817" b="-746"/>
          <a:stretch/>
        </p:blipFill>
        <p:spPr>
          <a:xfrm>
            <a:off x="9903941" y="5495651"/>
            <a:ext cx="2292352" cy="13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EF22B80-9333-4251-A34C-DA55AE0E7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675" y="1825625"/>
            <a:ext cx="8872650" cy="4351338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701C57-393D-462B-97EC-A8D7ED06E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3" y="412792"/>
            <a:ext cx="3209152" cy="10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5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EB640F-8A37-43F7-B94C-D14DAA6C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43" y="1550112"/>
            <a:ext cx="7407874" cy="504493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D9DDA4-1A9A-4711-BD10-17F00443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3" y="351009"/>
            <a:ext cx="3054693" cy="9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5393EC-F8D6-41A0-8999-A7F4F7F6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79" y="1717384"/>
            <a:ext cx="8818605" cy="4185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67569-0278-4B40-B073-4EB8B9593A2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BA1D89-FDE9-469A-AC31-F4E24535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8" y="340711"/>
            <a:ext cx="2856985" cy="10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9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E875239-47B7-4190-BB6F-E2AB03B0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73" y="1652124"/>
            <a:ext cx="6506161" cy="3111274"/>
          </a:xfrm>
          <a:prstGeom prst="rect">
            <a:avLst/>
          </a:prstGeom>
        </p:spPr>
      </p:pic>
      <p:pic>
        <p:nvPicPr>
          <p:cNvPr id="83" name="Picture 83">
            <a:extLst>
              <a:ext uri="{FF2B5EF4-FFF2-40B4-BE49-F238E27FC236}">
                <a16:creationId xmlns:a16="http://schemas.microsoft.com/office/drawing/2014/main" id="{43C117C2-5001-4CF2-A89C-8E1B119E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3" y="718794"/>
            <a:ext cx="3995928" cy="142123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507864-1180-43EE-A599-3690FC090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68120"/>
              </p:ext>
            </p:extLst>
          </p:nvPr>
        </p:nvGraphicFramePr>
        <p:xfrm>
          <a:off x="-451434" y="2613948"/>
          <a:ext cx="6894576" cy="405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Düz Bağlayıcı 2"/>
          <p:cNvCxnSpPr/>
          <p:nvPr/>
        </p:nvCxnSpPr>
        <p:spPr>
          <a:xfrm>
            <a:off x="4589092" y="5836775"/>
            <a:ext cx="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37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EB674-C7A8-4A64-A585-163AC2151C21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Times New Roman"/>
                <a:cs typeface="Times New Roman"/>
              </a:rPr>
              <a:t>Doğada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bulunan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yedi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değişik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kristal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sistemi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bunların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geometrik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özellikleri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kafes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türleri</a:t>
            </a:r>
            <a:r>
              <a:rPr lang="en-US" sz="2000" dirty="0">
                <a:latin typeface="Times New Roman"/>
                <a:cs typeface="Times New Roman"/>
              </a:rPr>
              <a:t> (14 </a:t>
            </a:r>
            <a:r>
              <a:rPr lang="en-US" sz="2000" dirty="0" err="1">
                <a:latin typeface="Times New Roman"/>
                <a:cs typeface="Times New Roman"/>
              </a:rPr>
              <a:t>adet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r>
              <a:rPr lang="en-US" sz="2000" dirty="0" err="1">
                <a:latin typeface="Times New Roman"/>
                <a:cs typeface="Times New Roman"/>
              </a:rPr>
              <a:t>tabloda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verilmiştir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30B662-5D4E-4461-B65A-91CFA2DDB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DE6429-5DAC-4381-A5B7-48C4FA86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3EB2C6-6D17-48A1-BA21-8F48A1CF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40" y="643467"/>
            <a:ext cx="973112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00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148889-9A54-420A-BD0E-084F2B25D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92" r="145" b="-257"/>
          <a:stretch/>
        </p:blipFill>
        <p:spPr>
          <a:xfrm>
            <a:off x="2203605" y="1574488"/>
            <a:ext cx="7094888" cy="453835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7B3096-1F16-4549-8E2D-CCE6D30C0E6F}"/>
              </a:ext>
            </a:extLst>
          </p:cNvPr>
          <p:cNvSpPr/>
          <p:nvPr/>
        </p:nvSpPr>
        <p:spPr>
          <a:xfrm>
            <a:off x="8727987" y="5659393"/>
            <a:ext cx="267730" cy="453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091111-3EDC-4E36-9C5A-951F31CC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02" y="808356"/>
            <a:ext cx="4318686" cy="8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7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A2A4C-A3CE-4449-9673-AA1EE34D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ea typeface="+mj-lt"/>
                <a:cs typeface="+mj-lt"/>
              </a:rPr>
              <a:t>2.5.1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Kübik</a:t>
            </a:r>
            <a:r>
              <a:rPr lang="en-US" sz="3600" b="1" dirty="0">
                <a:latin typeface="Times New Roman"/>
                <a:ea typeface="+mj-lt"/>
                <a:cs typeface="+mj-lt"/>
              </a:rPr>
              <a:t> Kafes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Yapısında</a:t>
            </a:r>
            <a:r>
              <a:rPr lang="en-US" sz="36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Düzlemsel</a:t>
            </a:r>
            <a:r>
              <a:rPr lang="en-US" sz="3600" b="1" dirty="0">
                <a:latin typeface="Times New Roman"/>
                <a:ea typeface="+mj-lt"/>
                <a:cs typeface="+mj-lt"/>
              </a:rPr>
              <a:t> Atom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Yoğunluğu</a:t>
            </a:r>
            <a:endParaRPr lang="en-US" sz="3600" dirty="0" err="1">
              <a:latin typeface="Times New Roman"/>
              <a:cs typeface="Times New Roman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2AC-E40F-4FED-9CA0-2842F254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diziliş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sıklığı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düzlemden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düzleme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değişir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özellikleri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önemli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derecede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etkiler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 dirty="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2000" err="1">
                <a:latin typeface="Times New Roman"/>
                <a:ea typeface="+mn-lt"/>
                <a:cs typeface="+mn-lt"/>
              </a:rPr>
              <a:t>düzlemleri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üzerindeki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atomsal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diziliş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sıklığı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alandaki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tanımlanır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buna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düzlemsel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yoğunluğu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denir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latin typeface="Times New Roman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FC38F6-081A-4B80-8531-74E02375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86" y="4730378"/>
            <a:ext cx="5060091" cy="6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8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0A57E-2A83-4425-8962-5E8DECE5D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8875" y="3581447"/>
                <a:ext cx="10185066" cy="439398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1600" dirty="0"/>
                  <a:t>Merkezde bir atom ve köşelerde 4x1/4=1 atom olmak üzere toplam 2 adet atom vardır.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1600" dirty="0"/>
                  <a:t>(110) düzleminin kestiği alan= √2x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sz="1600" dirty="0"/>
              </a:p>
              <a:p>
                <a:pPr algn="ctr">
                  <a:lnSpc>
                    <a:spcPct val="150000"/>
                  </a:lnSpc>
                </a:pPr>
                <a:r>
                  <a:rPr lang="tr-TR" sz="1600" dirty="0"/>
                  <a:t>PD</a:t>
                </a:r>
                <a:r>
                  <a:rPr lang="el-GR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r-TR" sz="1600" dirty="0"/>
                          <m:t>√2</m:t>
                        </m:r>
                        <m:r>
                          <m:rPr>
                            <m:nor/>
                          </m:rPr>
                          <a:rPr lang="tr-TR" sz="1600" dirty="0"/>
                          <m:t>x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sz="1600" dirty="0"/>
                          <m:t>)</m:t>
                        </m:r>
                      </m:den>
                    </m:f>
                  </m:oMath>
                </a14:m>
                <a:r>
                  <a:rPr lang="tr-TR" sz="1600" dirty="0"/>
                  <a:t> olur.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1600" dirty="0"/>
                  <a:t>Demir için kafes sabiti=0,2872 </a:t>
                </a:r>
                <a:r>
                  <a:rPr lang="tr-TR" sz="1600" dirty="0" err="1"/>
                  <a:t>nm</a:t>
                </a:r>
                <a:r>
                  <a:rPr lang="tr-TR" sz="1600" dirty="0"/>
                  <a:t> </a:t>
                </a:r>
                <a:r>
                  <a:rPr lang="tr-TR" sz="1600" dirty="0" err="1"/>
                  <a:t>dir</a:t>
                </a:r>
                <a:r>
                  <a:rPr lang="tr-TR" sz="1600" dirty="0"/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r-TR" sz="1600" dirty="0"/>
                  <a:t>PD</a:t>
                </a:r>
                <a:r>
                  <a:rPr lang="el-GR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r-TR" sz="1600" dirty="0"/>
                          <m:t>√2</m:t>
                        </m:r>
                        <m:r>
                          <m:rPr>
                            <m:nor/>
                          </m:rPr>
                          <a:rPr lang="tr-TR" sz="1600" dirty="0"/>
                          <m:t>x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0,2872</m:t>
                            </m:r>
                          </m:e>
                          <m:sup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sz="1600" dirty="0"/>
                          <m:t>)</m:t>
                        </m:r>
                      </m:den>
                    </m:f>
                  </m:oMath>
                </a14:m>
                <a:r>
                  <a:rPr lang="el-GR" sz="1600" dirty="0"/>
                  <a:t>= 17.2 </a:t>
                </a:r>
                <a:r>
                  <a:rPr lang="tr-TR" sz="1600" dirty="0"/>
                  <a:t>atom/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  <m:sup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600" dirty="0"/>
                  <a:t>= 1.72x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tr-TR" sz="1600" dirty="0"/>
                  <a:t> atom/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B70A57E-2A83-4425-8962-5E8DECE5D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8875" y="3581447"/>
                <a:ext cx="10185066" cy="4393982"/>
              </a:xfrm>
              <a:blipFill rotWithShape="0">
                <a:blip r:embed="rId2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06EAC441-983D-47F7-A7A9-203CEA7C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32" y="204713"/>
            <a:ext cx="6253212" cy="33767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7933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EE78A-496A-455A-8A0E-1C3652D2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1098862"/>
            <a:ext cx="9471956" cy="1137111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Times New Roman"/>
                <a:ea typeface="+mj-lt"/>
                <a:cs typeface="+mj-lt"/>
              </a:rPr>
              <a:t>2.5.2 </a:t>
            </a:r>
            <a:r>
              <a:rPr lang="en-US" sz="3800" b="1" dirty="0" err="1">
                <a:latin typeface="Times New Roman"/>
                <a:ea typeface="+mj-lt"/>
                <a:cs typeface="+mj-lt"/>
              </a:rPr>
              <a:t>Kübik</a:t>
            </a:r>
            <a:r>
              <a:rPr lang="en-US" sz="3800" b="1" dirty="0">
                <a:latin typeface="Times New Roman"/>
                <a:ea typeface="+mj-lt"/>
                <a:cs typeface="+mj-lt"/>
              </a:rPr>
              <a:t> Kafes </a:t>
            </a:r>
            <a:r>
              <a:rPr lang="en-US" sz="3800" b="1" dirty="0" err="1">
                <a:latin typeface="Times New Roman"/>
                <a:ea typeface="+mj-lt"/>
                <a:cs typeface="+mj-lt"/>
              </a:rPr>
              <a:t>Yapısında</a:t>
            </a:r>
            <a:r>
              <a:rPr lang="en-US" sz="38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800" b="1" dirty="0" err="1">
                <a:latin typeface="Times New Roman"/>
                <a:ea typeface="+mj-lt"/>
                <a:cs typeface="+mj-lt"/>
              </a:rPr>
              <a:t>Hacimsel</a:t>
            </a:r>
            <a:r>
              <a:rPr lang="en-US" sz="3800" b="1" dirty="0">
                <a:latin typeface="Times New Roman"/>
                <a:ea typeface="+mj-lt"/>
                <a:cs typeface="+mj-lt"/>
              </a:rPr>
              <a:t> Atom </a:t>
            </a:r>
            <a:r>
              <a:rPr lang="en-US" sz="3800" b="1" dirty="0" err="1">
                <a:latin typeface="Times New Roman"/>
                <a:ea typeface="+mj-lt"/>
                <a:cs typeface="+mj-lt"/>
              </a:rPr>
              <a:t>Yoğunluğu</a:t>
            </a:r>
            <a:endParaRPr lang="en-US" sz="3800" dirty="0" err="1"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9E5AF1-83B9-470C-B8B3-837F10F0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52" y="2829615"/>
            <a:ext cx="9599482" cy="597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A0526-3444-4717-BEAD-596BAEFDC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7520" y="4067186"/>
                <a:ext cx="9300860" cy="1408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 algn="just">
                  <a:buNone/>
                </a:pPr>
                <a:r>
                  <a:rPr lang="tr-TR" sz="2000" b="1" dirty="0"/>
                  <a:t>Örnek: </a:t>
                </a:r>
                <a:r>
                  <a:rPr lang="tr-TR" sz="2000" dirty="0"/>
                  <a:t>Cu atomunun yarıçapı= 0,1278 </a:t>
                </a:r>
                <a:r>
                  <a:rPr lang="tr-TR" sz="2000" dirty="0" err="1"/>
                  <a:t>nm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dir</a:t>
                </a:r>
                <a:r>
                  <a:rPr lang="tr-TR" sz="2000" dirty="0"/>
                  <a:t>. Atomların sert küreler olduğunu varsayarak bakırın teorik yoğunluğunu mg/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2000" dirty="0"/>
                  <a:t> cinsinden hesaplayınız (Cu atom kütlesi 63,54 g/</a:t>
                </a:r>
                <a:r>
                  <a:rPr lang="tr-TR" sz="2000" dirty="0" err="1"/>
                  <a:t>mol</a:t>
                </a:r>
                <a:r>
                  <a:rPr lang="tr-TR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F6A0526-3444-4717-BEAD-596BAEFDC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7520" y="4067186"/>
                <a:ext cx="9300860" cy="1408222"/>
              </a:xfrm>
              <a:blipFill rotWithShape="0">
                <a:blip r:embed="rId3"/>
                <a:stretch>
                  <a:fillRect l="-655" t="-4329" r="-7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8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0B421A6-0CA7-4690-9969-F5BBEA14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3697"/>
            <a:ext cx="5291666" cy="48106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4660B2B-312D-4967-AA33-0ACDA317C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1712" b="-498"/>
          <a:stretch/>
        </p:blipFill>
        <p:spPr>
          <a:xfrm>
            <a:off x="6092109" y="1638807"/>
            <a:ext cx="6095222" cy="35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3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B9D9F5-86BE-4A43-8B03-E2383A32C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74806-E265-4544-AF8A-927DEC9D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1316707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/>
                <a:ea typeface="+mj-lt"/>
                <a:cs typeface="+mj-lt"/>
              </a:rPr>
              <a:t>2.6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Kristalleşme</a:t>
            </a:r>
            <a:r>
              <a:rPr lang="en-US" sz="36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3600" b="1" dirty="0" err="1">
                <a:latin typeface="Times New Roman"/>
                <a:ea typeface="+mj-lt"/>
                <a:cs typeface="+mj-lt"/>
              </a:rPr>
              <a:t>Mekanizması</a:t>
            </a:r>
            <a:endParaRPr lang="en-US" sz="3600" dirty="0" err="1">
              <a:latin typeface="Times New Roman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1BDE-C631-4464-AC06-5094BEE9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latin typeface="Times New Roman"/>
                <a:ea typeface="+mn-lt"/>
                <a:cs typeface="+mn-lt"/>
              </a:rPr>
              <a:t>Kristalleşme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durumdan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hale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geçiş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tanımlanır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b="1" dirty="0" err="1">
                <a:latin typeface="Times New Roman"/>
                <a:ea typeface="+mn-lt"/>
                <a:cs typeface="+mn-lt"/>
              </a:rPr>
              <a:t>çekirdekleşme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b="1" dirty="0" err="1">
                <a:latin typeface="Times New Roman"/>
                <a:ea typeface="+mn-lt"/>
                <a:cs typeface="+mn-lt"/>
              </a:rPr>
              <a:t>tanecik</a:t>
            </a:r>
            <a:r>
              <a:rPr lang="en-US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b="1" dirty="0" err="1">
                <a:latin typeface="Times New Roman"/>
                <a:ea typeface="+mn-lt"/>
                <a:cs typeface="+mn-lt"/>
              </a:rPr>
              <a:t>büyümesi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bilinen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iki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mekanizmayla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gerçekleşir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6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içerisindeki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belli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düzende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bulunmazlar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600" err="1">
                <a:latin typeface="Times New Roman"/>
                <a:ea typeface="+mn-lt"/>
                <a:cs typeface="+mn-lt"/>
              </a:rPr>
              <a:t>Ancak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bazı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belli </a:t>
            </a:r>
            <a:r>
              <a:rPr lang="en-US" sz="1600" err="1">
                <a:latin typeface="Times New Roman"/>
                <a:ea typeface="+mn-lt"/>
                <a:cs typeface="+mn-lt"/>
              </a:rPr>
              <a:t>zamanlarda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katı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durumdaki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uzay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kafesine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karşı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gelen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konumlarda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bulunabilirler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1600" err="1">
                <a:latin typeface="Times New Roman"/>
                <a:ea typeface="+mn-lt"/>
                <a:cs typeface="+mn-lt"/>
              </a:rPr>
              <a:t>tür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gruplaşma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1600" err="1">
                <a:latin typeface="Times New Roman"/>
                <a:ea typeface="+mn-lt"/>
                <a:cs typeface="+mn-lt"/>
              </a:rPr>
              <a:t>bir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araya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gelme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durumu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sürekli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olmayıp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600" err="1">
                <a:latin typeface="Times New Roman"/>
                <a:ea typeface="+mn-lt"/>
                <a:cs typeface="+mn-lt"/>
              </a:rPr>
              <a:t>devamlı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bozulup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tekrar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başka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konumlarda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ortaya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çıkabilir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1600" err="1">
                <a:latin typeface="Times New Roman"/>
                <a:ea typeface="+mn-lt"/>
                <a:cs typeface="+mn-lt"/>
              </a:rPr>
              <a:t>grupların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ömürleri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sıcaklığa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ve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grubun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büyüklüğüne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bağlıdır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/>
                <a:ea typeface="+mn-lt"/>
                <a:cs typeface="+mn-lt"/>
              </a:rPr>
              <a:t>Yüksek </a:t>
            </a:r>
            <a:r>
              <a:rPr lang="en-US" sz="1600" err="1">
                <a:latin typeface="Times New Roman"/>
                <a:ea typeface="+mn-lt"/>
                <a:cs typeface="+mn-lt"/>
              </a:rPr>
              <a:t>sıcaklıklarda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atomun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kinetik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enerjisi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1600" err="1">
                <a:latin typeface="Times New Roman"/>
                <a:ea typeface="+mn-lt"/>
                <a:cs typeface="+mn-lt"/>
              </a:rPr>
              <a:t>yüksek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olduğundan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600" err="1">
                <a:latin typeface="Times New Roman"/>
                <a:ea typeface="+mn-lt"/>
                <a:cs typeface="+mn-lt"/>
              </a:rPr>
              <a:t>grubunun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ömrü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kısa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olur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 dirty="0">
              <a:latin typeface="Times New Roman"/>
              <a:cs typeface="Calibri"/>
            </a:endParaRPr>
          </a:p>
          <a:p>
            <a:pPr marL="0" indent="0" algn="just">
              <a:buNone/>
            </a:pPr>
            <a:endParaRPr lang="en-US" sz="1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7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D97E820-35FE-4939-8A0C-CB31DA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2" r="9091" b="28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FD70-F384-4B09-8CD5-045A0874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0" y="638952"/>
            <a:ext cx="6620505" cy="3773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/>
            <a:r>
              <a:rPr lang="en-US" sz="2000" dirty="0" err="1">
                <a:latin typeface="Times New Roman"/>
                <a:ea typeface="+mn-lt"/>
                <a:cs typeface="+mn-lt"/>
              </a:rPr>
              <a:t>Birkaç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atomdan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oluşan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grupları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çok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kararsız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olurlar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dirty="0" err="1">
                <a:latin typeface="Times New Roman"/>
                <a:ea typeface="+mn-lt"/>
                <a:cs typeface="+mn-lt"/>
              </a:rPr>
              <a:t>Çünkü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böyle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grubu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oluşturan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atomlardan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herhangi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birinin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ayrılması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durumunda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o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grup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dağılabilir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metalin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sıcaklığı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düştükçe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hareketi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yavaşlar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bunun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sonucunda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hem </a:t>
            </a:r>
            <a:r>
              <a:rPr lang="en-US" sz="2000" err="1">
                <a:latin typeface="Times New Roman"/>
                <a:ea typeface="+mn-lt"/>
                <a:cs typeface="+mn-lt"/>
              </a:rPr>
              <a:t>grup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artar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hem de </a:t>
            </a:r>
            <a:r>
              <a:rPr lang="en-US" sz="200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grupların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ömrü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uzar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Malzeme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içindeki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hem </a:t>
            </a:r>
            <a:r>
              <a:rPr lang="en-US" sz="2000" err="1">
                <a:latin typeface="Times New Roman"/>
                <a:ea typeface="+mn-lt"/>
                <a:cs typeface="+mn-lt"/>
              </a:rPr>
              <a:t>kinetik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hem de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potansiyel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enerjiye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sahiptir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Kinetik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enerji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hareket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hızı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ilgili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olup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tamamen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sıcaklığa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bağlıdır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Sıcaklık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arttıkça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aktif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hareketli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duruma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geçtiklerinden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kinetik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enerjileri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artar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potansiyel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enerjileri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ise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aralarındaki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uzaklığa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bağlıdır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 panose="020F0502020204030204"/>
            </a:endParaRPr>
          </a:p>
          <a:p>
            <a:pPr marL="342900" indent="-342900" algn="just"/>
            <a:r>
              <a:rPr lang="en-US" sz="20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arasındaki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ortalama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uzaklık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arttıkça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potansiyel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enerjileri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artar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22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D97E820-35FE-4939-8A0C-CB31DA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2" r="9091" b="28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FD70-F384-4B09-8CD5-045A0874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0" y="638952"/>
            <a:ext cx="6620505" cy="37730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noktasında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saf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metali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alalım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Calibri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noktasında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fazların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her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ikisi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aynı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sıcaklıkta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arada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noktada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fazların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kinetik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aynı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ancak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potansiyel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farklıdır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faz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birbirlerine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çok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daha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yakındırlar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nedenle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sırasında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açığa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çıkar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durum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durum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arasındaki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farkına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gizli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ısı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ergime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ısısı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denir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Ancak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arasında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yüzey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oluşturmak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gerekir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noktasında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sıcaklığında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saf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metallerde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gizli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ısı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kararlı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sınır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oluşturmaya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yetecek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ölçüde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enerji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açığa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çıkmaz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Times New Roman"/>
              <a:cs typeface="Times New Roman"/>
            </a:endParaRPr>
          </a:p>
          <a:p>
            <a:pPr marL="342900" indent="-342900" algn="just"/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04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8B2634-F1BB-4A88-8C1D-A4327558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39" y="643467"/>
            <a:ext cx="8015921" cy="557106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945D7B-77A5-467C-A89E-127E744F7B8E}"/>
              </a:ext>
            </a:extLst>
          </p:cNvPr>
          <p:cNvSpPr/>
          <p:nvPr/>
        </p:nvSpPr>
        <p:spPr>
          <a:xfrm>
            <a:off x="9407610" y="644610"/>
            <a:ext cx="916459" cy="9164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A88E0-FD78-4CE6-9029-630681285170}"/>
              </a:ext>
            </a:extLst>
          </p:cNvPr>
          <p:cNvSpPr txBox="1"/>
          <p:nvPr/>
        </p:nvSpPr>
        <p:spPr>
          <a:xfrm>
            <a:off x="2807816" y="6422166"/>
            <a:ext cx="6584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Kristal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sistemleri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(7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adet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)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ve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kristal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kafes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yapılarının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birim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hücreleri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04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1AE13AB-E145-420F-AC63-1F4EA4DCE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0" r="23140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844E-F1D1-4482-A875-4F27189F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626" y="366513"/>
            <a:ext cx="5468145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2000" err="1">
                <a:latin typeface="Times New Roman"/>
                <a:ea typeface="+mn-lt"/>
                <a:cs typeface="+mn-lt"/>
              </a:rPr>
              <a:t>nedenle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kararlı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çekirdek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oluşturmak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her zaman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miktar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aşırı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soğuma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gerekir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err="1">
                <a:latin typeface="Times New Roman"/>
                <a:ea typeface="+mn-lt"/>
                <a:cs typeface="+mn-lt"/>
              </a:rPr>
              <a:t>Aşırı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soğumanın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ardından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dışarı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verilen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gizli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ısı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sıcaklığı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tekrar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noktasına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çıkartır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durum, </a:t>
            </a:r>
            <a:r>
              <a:rPr lang="en-US" sz="200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soğuma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eğrisinde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görülmektedir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AF6405-9C13-4481-B6B0-82374E59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7" y="2650407"/>
            <a:ext cx="5060091" cy="3225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C1EB8-3C1A-4792-9093-CA105B834B58}"/>
              </a:ext>
            </a:extLst>
          </p:cNvPr>
          <p:cNvSpPr txBox="1"/>
          <p:nvPr/>
        </p:nvSpPr>
        <p:spPr>
          <a:xfrm>
            <a:off x="6320481" y="5815912"/>
            <a:ext cx="56882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Saf </a:t>
            </a:r>
            <a:r>
              <a:rPr lang="en-US" dirty="0" err="1">
                <a:ea typeface="+mn-lt"/>
                <a:cs typeface="+mn-lt"/>
              </a:rPr>
              <a:t>metalin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soğuma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eğrisi</a:t>
            </a:r>
            <a:r>
              <a:rPr lang="en-US" dirty="0">
                <a:ea typeface="+mn-lt"/>
                <a:cs typeface="+mn-lt"/>
              </a:rPr>
              <a:t>. ABDE ideal </a:t>
            </a:r>
            <a:r>
              <a:rPr lang="en-US" dirty="0" err="1">
                <a:ea typeface="+mn-lt"/>
                <a:cs typeface="+mn-lt"/>
              </a:rPr>
              <a:t>soğuma</a:t>
            </a:r>
            <a:endParaRPr lang="en-US" dirty="0" err="1"/>
          </a:p>
          <a:p>
            <a:pPr algn="ctr"/>
            <a:r>
              <a:rPr lang="en-US" dirty="0" err="1">
                <a:ea typeface="+mn-lt"/>
                <a:cs typeface="+mn-lt"/>
              </a:rPr>
              <a:t>eğrisini</a:t>
            </a:r>
            <a:r>
              <a:rPr lang="en-US" dirty="0">
                <a:ea typeface="+mn-lt"/>
                <a:cs typeface="+mn-lt"/>
              </a:rPr>
              <a:t>, ABCDE de </a:t>
            </a:r>
            <a:r>
              <a:rPr lang="en-US" dirty="0" err="1">
                <a:ea typeface="+mn-lt"/>
                <a:cs typeface="+mn-lt"/>
              </a:rPr>
              <a:t>gerçek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soğuma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eğrisini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göstermektedir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443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B409-49AA-40B4-A405-D7BC4804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85" y="956164"/>
            <a:ext cx="595020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err="1">
                <a:latin typeface="Times New Roman"/>
                <a:ea typeface="+mn-lt"/>
                <a:cs typeface="+mn-lt"/>
              </a:rPr>
              <a:t>Aşırı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soğuma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miktarı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gerekli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yüzey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enerjisini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azaltan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katı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katkı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maddeleri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safsızlık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elementleri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ile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azaltılabilir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metalin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sıcaklığı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noktasının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altına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düşünce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içerisindeki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değişik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nokta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konumlarda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kararlı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oluşur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kristalleşmeye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merkezlik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kristalleşme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çekirdeklerin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etrafında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meydana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gelir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err="1">
                <a:latin typeface="Times New Roman"/>
                <a:ea typeface="+mn-lt"/>
                <a:cs typeface="+mn-lt"/>
              </a:rPr>
              <a:t>Soğuma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devam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ettikçe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daha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çok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sayıda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mevcut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çekirdeklere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bağlanır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1800" err="1">
                <a:latin typeface="Times New Roman"/>
                <a:ea typeface="+mn-lt"/>
                <a:cs typeface="+mn-lt"/>
              </a:rPr>
              <a:t>kendileri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yeni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oluşturur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Her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fazdan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çekerek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kendi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uzay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kafesi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büyümesi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üç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boyutlu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uzayda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devam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eder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belirli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doğrultularda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genellikle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büyüme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ekseni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boyunca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birbirlerine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bağlanırlar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büyüme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olayı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latin typeface="Times New Roman"/>
                <a:ea typeface="+mn-lt"/>
                <a:cs typeface="+mn-lt"/>
              </a:rPr>
              <a:t>dentrit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adlandırılan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ağaç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dalına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benzeyen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karakteristik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oluşmasına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neden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B20391F-083F-44F3-83C2-E88E83643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7" r="16981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11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6BE41E0-8E42-447D-9974-482528089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r="360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91A9D-3C22-467A-98FF-60B82ABB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" y="1056739"/>
            <a:ext cx="5355957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Her </a:t>
            </a:r>
            <a:r>
              <a:rPr lang="en-US" sz="1800" err="1">
                <a:latin typeface="Times New Roman"/>
                <a:ea typeface="+mn-lt"/>
                <a:cs typeface="+mn-lt"/>
              </a:rPr>
              <a:t>çekirdek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tesadüfen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oluştuğundan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eksenleri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gelişi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güzel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sıralanır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dolayısıyla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dentritler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farklı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doğrultularda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büyürler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miktarı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azaldıkça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dentrit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kolları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arasındaki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boşluklar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dolar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dentritlerin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büyümesi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komşu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dentritler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tarafından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engellenir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Bu durum, </a:t>
            </a:r>
            <a:r>
              <a:rPr lang="en-US" sz="1800" err="1">
                <a:latin typeface="Times New Roman"/>
                <a:ea typeface="+mn-lt"/>
                <a:cs typeface="+mn-lt"/>
              </a:rPr>
              <a:t>dentritlerin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kristallerin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düzensiz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biçimde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görünmelerine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neden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Kristallerin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birbirine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temas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etmeleri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sonucunda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oluşan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çizgilere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tane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sınırları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adı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verilir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sınırlar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taneleri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birbirinden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ayıran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ara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yüzeyleri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gösterirler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Tane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sınırlarındaki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belirli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yerleşim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düzenine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sahip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olmamaları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nedeniyle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bölgelerde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olmayan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(</a:t>
            </a:r>
            <a:r>
              <a:rPr lang="en-US" sz="1800" err="1">
                <a:latin typeface="Times New Roman"/>
                <a:ea typeface="+mn-lt"/>
                <a:cs typeface="+mn-lt"/>
              </a:rPr>
              <a:t>amorf</a:t>
            </a:r>
            <a:r>
              <a:rPr lang="en-US" sz="1800" dirty="0">
                <a:latin typeface="Times New Roman"/>
                <a:ea typeface="+mn-lt"/>
                <a:cs typeface="+mn-lt"/>
              </a:rPr>
              <a:t>)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yapılar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oluşur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Geri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kalan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sıvının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son </a:t>
            </a:r>
            <a:r>
              <a:rPr lang="en-US" sz="1800" err="1">
                <a:latin typeface="Times New Roman"/>
                <a:ea typeface="+mn-lt"/>
                <a:cs typeface="+mn-lt"/>
              </a:rPr>
              <a:t>tane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sınırlarına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karşı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gelen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yüzey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bölgelerinde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katılaşması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nedeniyle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1800" err="1">
                <a:latin typeface="Times New Roman"/>
                <a:ea typeface="+mn-lt"/>
                <a:cs typeface="+mn-lt"/>
              </a:rPr>
              <a:t>tane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sınırlarındaki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safsızlık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elementi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oranı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nispeten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yüksek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olur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31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15BAEB-74FD-40EE-8306-A21EA7F7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986112"/>
            <a:ext cx="5458968" cy="4885776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FAB3-1D02-4E98-BB0F-5D357CB1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200" dirty="0" err="1">
                <a:ea typeface="+mn-lt"/>
                <a:cs typeface="+mn-lt"/>
              </a:rPr>
              <a:t>Çekirdekleşmeden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başlayıp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tane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yapısının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oluşumuna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kadar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geçen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kristalleşme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aşamaları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şematik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olarak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şekilde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gösterilmiştir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>
              <a:cs typeface="Calibri"/>
            </a:endParaRPr>
          </a:p>
          <a:p>
            <a:pPr marL="0" indent="0" algn="just">
              <a:buNone/>
            </a:pPr>
            <a:endParaRPr lang="en-US" sz="22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8CAFA8-9A53-44C5-B0DE-DA6E1C65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3" y="5937391"/>
            <a:ext cx="4951045" cy="7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9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FB6AF2-B1BD-4230-A05C-C23E9169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54" y="377384"/>
            <a:ext cx="7158892" cy="54193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A2DB4D-DB9C-440C-A22F-94A5D8B71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5873561"/>
            <a:ext cx="5537200" cy="7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75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23300D-84FC-4EAF-B677-A17ED178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ea typeface="+mj-lt"/>
                <a:cs typeface="+mj-lt"/>
              </a:rPr>
              <a:t>2.7 Kristal Hatalar (Kusurlar)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0113-DAB8-4828-BB37-BC9F69E4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19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yapılar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ideal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yapı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(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kusursuz</a:t>
            </a:r>
            <a:r>
              <a:rPr lang="en-US" sz="1900" dirty="0">
                <a:latin typeface="Times New Roman"/>
                <a:ea typeface="+mn-lt"/>
                <a:cs typeface="+mn-lt"/>
              </a:rPr>
              <a:t>)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ifade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edilir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.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Fakat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gerçekte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içlerinde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dizilirken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bir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takım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hatalar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oluşur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. Bu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hatalar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malzemelerin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özelliklerini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önemli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ölçüde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etkilerler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.</a:t>
            </a:r>
            <a:endParaRPr lang="en-US" sz="1900" dirty="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900" dirty="0" err="1">
                <a:latin typeface="Times New Roman"/>
                <a:ea typeface="+mn-lt"/>
                <a:cs typeface="+mn-lt"/>
              </a:rPr>
              <a:t>Bunlar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geometrik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bakımından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3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çeşittir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;</a:t>
            </a:r>
            <a:endParaRPr lang="en-US" sz="1900" dirty="0">
              <a:latin typeface="Times New Roman"/>
              <a:cs typeface="Calibri" panose="020F0502020204030204"/>
            </a:endParaRPr>
          </a:p>
          <a:p>
            <a:pPr marL="514350" indent="-514350" algn="just">
              <a:buAutoNum type="arabicPeriod"/>
            </a:pPr>
            <a:r>
              <a:rPr lang="en-US" sz="1900" dirty="0" err="1">
                <a:latin typeface="Times New Roman"/>
                <a:ea typeface="+mn-lt"/>
                <a:cs typeface="+mn-lt"/>
              </a:rPr>
              <a:t>Noktasal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Hatalar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 </a:t>
            </a:r>
            <a:endParaRPr lang="en-US" sz="1900" dirty="0">
              <a:latin typeface="Times New Roman"/>
              <a:cs typeface="Calibri" panose="020F0502020204030204"/>
            </a:endParaRPr>
          </a:p>
          <a:p>
            <a:pPr marL="514350" indent="-514350" algn="just">
              <a:buAutoNum type="arabicPeriod"/>
            </a:pPr>
            <a:r>
              <a:rPr lang="en-US" sz="1900" dirty="0" err="1">
                <a:latin typeface="Times New Roman"/>
                <a:ea typeface="+mn-lt"/>
                <a:cs typeface="+mn-lt"/>
              </a:rPr>
              <a:t>Çizgisel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Hatalar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(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Dislokasyonlar</a:t>
            </a:r>
            <a:r>
              <a:rPr lang="en-US" sz="1900" dirty="0">
                <a:latin typeface="Times New Roman"/>
                <a:ea typeface="+mn-lt"/>
                <a:cs typeface="+mn-lt"/>
              </a:rPr>
              <a:t>) </a:t>
            </a:r>
            <a:endParaRPr lang="en-US" sz="1900" dirty="0">
              <a:latin typeface="Times New Roman"/>
              <a:cs typeface="Calibri" panose="020F0502020204030204"/>
            </a:endParaRPr>
          </a:p>
          <a:p>
            <a:pPr marL="514350" indent="-514350" algn="just">
              <a:buAutoNum type="arabicPeriod"/>
            </a:pPr>
            <a:r>
              <a:rPr lang="en-US" sz="1900" dirty="0" err="1">
                <a:latin typeface="Times New Roman"/>
                <a:ea typeface="+mn-lt"/>
                <a:cs typeface="+mn-lt"/>
              </a:rPr>
              <a:t>Yüzeysel</a:t>
            </a:r>
            <a:r>
              <a:rPr lang="en-US" sz="1900" dirty="0">
                <a:latin typeface="Times New Roman"/>
                <a:ea typeface="+mn-lt"/>
                <a:cs typeface="+mn-lt"/>
              </a:rPr>
              <a:t> </a:t>
            </a:r>
            <a:r>
              <a:rPr lang="en-US" sz="1900" dirty="0" err="1">
                <a:latin typeface="Times New Roman"/>
                <a:ea typeface="+mn-lt"/>
                <a:cs typeface="+mn-lt"/>
              </a:rPr>
              <a:t>hatalar</a:t>
            </a:r>
            <a:endParaRPr lang="en-US" sz="1900" dirty="0" err="1">
              <a:latin typeface="Times New Roman"/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439ECA-D131-4DB4-81AF-028E606A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" r="-204" b="17105"/>
          <a:stretch/>
        </p:blipFill>
        <p:spPr>
          <a:xfrm>
            <a:off x="6096377" y="2791320"/>
            <a:ext cx="5762322" cy="29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93BC8-233D-4FA8-8247-0BEDBA81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Noktasal Hatalar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rgbClr val="7B92A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94B9D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9055-6611-4A18-B484-9475B76E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717021"/>
            <a:ext cx="6034514" cy="34108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oluşturduğu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düzensizliklerdir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 Bu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düzensizlikler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; normal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noktalarında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eksikliğinden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ortaya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çıkan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boşluklar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boşluklara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yabancı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girmesi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arası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boşluklara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küçük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girmesi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gibi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hatalardır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 </a:t>
            </a:r>
            <a:endParaRPr lang="en-US" sz="16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600" b="1" u="sng" dirty="0">
                <a:latin typeface="Times New Roman"/>
                <a:ea typeface="+mn-lt"/>
                <a:cs typeface="+mn-lt"/>
              </a:rPr>
              <a:t>Atom </a:t>
            </a:r>
            <a:r>
              <a:rPr lang="en-US" sz="1600" b="1" u="sng" err="1">
                <a:latin typeface="Times New Roman"/>
                <a:ea typeface="+mn-lt"/>
                <a:cs typeface="+mn-lt"/>
              </a:rPr>
              <a:t>boşluğu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: </a:t>
            </a:r>
            <a:r>
              <a:rPr lang="en-US" sz="1600" err="1">
                <a:latin typeface="Times New Roman"/>
                <a:ea typeface="+mn-lt"/>
                <a:cs typeface="+mn-lt"/>
              </a:rPr>
              <a:t>Herhangi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bir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600" err="1">
                <a:latin typeface="Times New Roman"/>
                <a:ea typeface="+mn-lt"/>
                <a:cs typeface="+mn-lt"/>
              </a:rPr>
              <a:t>tarafından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doldurulmayan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yerleri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boş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yer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600" err="1">
                <a:latin typeface="Times New Roman"/>
                <a:ea typeface="+mn-lt"/>
                <a:cs typeface="+mn-lt"/>
              </a:rPr>
              <a:t>boş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köşesi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veya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600" err="1">
                <a:latin typeface="Times New Roman"/>
                <a:ea typeface="+mn-lt"/>
                <a:cs typeface="+mn-lt"/>
              </a:rPr>
              <a:t>boşluğu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hatası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err="1">
                <a:latin typeface="Times New Roman"/>
                <a:ea typeface="+mn-lt"/>
                <a:cs typeface="+mn-lt"/>
              </a:rPr>
              <a:t>adlandırılır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 </a:t>
            </a:r>
          </a:p>
          <a:p>
            <a:pPr marL="0" indent="0" algn="just">
              <a:buNone/>
            </a:pPr>
            <a:r>
              <a:rPr lang="en-US" sz="1600" dirty="0" err="1">
                <a:latin typeface="Times New Roman"/>
                <a:ea typeface="+mn-lt"/>
                <a:cs typeface="+mn-lt"/>
              </a:rPr>
              <a:t>Boş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yerlerin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sıklığı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veya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yoğunluğu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sıcaklığa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bağlıdır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 Oda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sıcaklığında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daha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az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iken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sıcaklığa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bağlı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belirli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sıcaklıkta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belirli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sayıda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yoğunluğu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söz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konusudur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durum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kafesin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termodinamik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dengede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kalmasını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sağlar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Boş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kusurları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malzeme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sıvı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halden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katı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hale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geçerken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yüksek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sıcaklıklarda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aşırı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ısıl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titreşimler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etkisinde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oluşurlar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 Bu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kusur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malzeme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ya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metalin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mekanik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özelliklerini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etkilemez</a:t>
            </a:r>
            <a:r>
              <a:rPr lang="en-US" sz="1600" dirty="0">
                <a:latin typeface="Times New Roman"/>
                <a:ea typeface="+mn-lt"/>
                <a:cs typeface="+mn-lt"/>
              </a:rPr>
              <a:t>.</a:t>
            </a:r>
            <a:endParaRPr lang="en-US" sz="1600" dirty="0">
              <a:latin typeface="Times New Roman"/>
              <a:cs typeface="Calibri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94B9D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B82BB9-39F9-42F1-BD84-06068373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95" y="2813541"/>
            <a:ext cx="3977640" cy="32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3FD3-11D3-443C-BB60-2DF56D88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85" y="1539631"/>
            <a:ext cx="4189340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b="1" u="sng" dirty="0">
                <a:latin typeface="Times New Roman"/>
                <a:ea typeface="+mn-lt"/>
                <a:cs typeface="+mn-lt"/>
              </a:rPr>
              <a:t>Ara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atomu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: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Kafes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yapısında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bulunması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gereken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atom,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arasındaki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boşluğa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yere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yerleşmiş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olabilir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Böyle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kusuru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çoğunlukla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atomun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kafesteki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yerinden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ayrılıp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ardında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bırakmasıyla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ortaya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çıkar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b="1" u="sng" err="1">
                <a:latin typeface="Times New Roman"/>
                <a:ea typeface="+mn-lt"/>
                <a:cs typeface="+mn-lt"/>
              </a:rPr>
              <a:t>Yabancı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: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yapısını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oluşturan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herhangi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birisinin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yerine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farklı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atomun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yerleşmesi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noktasal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hata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türüdür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Asal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da </a:t>
            </a:r>
            <a:r>
              <a:rPr lang="en-US" sz="2000" err="1">
                <a:latin typeface="Times New Roman"/>
                <a:ea typeface="+mn-lt"/>
                <a:cs typeface="+mn-lt"/>
              </a:rPr>
              <a:t>değerlendirilebilir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5B6205-BCB2-4E0E-B9EC-42B78A66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456760"/>
            <a:ext cx="6019331" cy="1941233"/>
          </a:xfrm>
          <a:prstGeom prst="rect">
            <a:avLst/>
          </a:prstGeom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FB67FAF-91F3-4228-AF1E-6DF67972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13" y="4402504"/>
            <a:ext cx="1619250" cy="495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643F6B-9A02-4BFB-A9E0-401CD0AE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576" y="4402504"/>
            <a:ext cx="1685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0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047C-CA4E-437B-A050-C91E956A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b="1" u="sng" dirty="0">
                <a:latin typeface="Times New Roman"/>
                <a:ea typeface="+mn-lt"/>
                <a:cs typeface="+mn-lt"/>
              </a:rPr>
              <a:t>Frenkel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hatası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: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Bir </a:t>
            </a:r>
            <a:r>
              <a:rPr lang="en-US" sz="2000" err="1">
                <a:latin typeface="Times New Roman"/>
                <a:ea typeface="+mn-lt"/>
                <a:cs typeface="+mn-lt"/>
              </a:rPr>
              <a:t>iyonun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normal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konumundan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konumuna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atlaması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boş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çiftinin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oluşturduğu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noktasal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kusur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türüdür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Radyasyona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maruz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metallerde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görülmektedir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 dirty="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000" b="1" u="sng" dirty="0">
                <a:latin typeface="Times New Roman"/>
                <a:ea typeface="+mn-lt"/>
                <a:cs typeface="+mn-lt"/>
              </a:rPr>
              <a:t>Schottky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hatası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: </a:t>
            </a:r>
            <a:r>
              <a:rPr lang="en-US" sz="20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yapı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eşit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elektriksel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yükün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korunması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kafesten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anyon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katyonun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ayrılması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gerekir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İyonik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bağlarla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bağlı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malzemelerde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meydana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gelen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boş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nokta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çiftidir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 dirty="0">
              <a:latin typeface="Times New Roman"/>
              <a:cs typeface="Calibri" panose="020F0502020204030204"/>
            </a:endParaRPr>
          </a:p>
          <a:p>
            <a:pPr algn="just"/>
            <a:endParaRPr lang="en-US" sz="2000" dirty="0">
              <a:latin typeface="Times New Roman"/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A3F99B7B-2BDA-485A-ABC6-B9E5871D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89" y="2248296"/>
            <a:ext cx="6253212" cy="21417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65C0688C-803C-4223-B888-7AECEFEA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71" y="4231421"/>
            <a:ext cx="1590675" cy="4857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CECA188-EDE4-4489-ADCD-A40B2D6C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975" y="4358421"/>
            <a:ext cx="17049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9A73-5F12-4E96-99CB-1CC839EE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Times New Roman"/>
                <a:ea typeface="+mj-lt"/>
                <a:cs typeface="+mj-lt"/>
              </a:rPr>
              <a:t>Çizgisel</a:t>
            </a:r>
            <a:r>
              <a:rPr lang="en-US" sz="54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5400" b="1" dirty="0" err="1">
                <a:latin typeface="Times New Roman"/>
                <a:ea typeface="+mj-lt"/>
                <a:cs typeface="+mj-lt"/>
              </a:rPr>
              <a:t>Hatalar</a:t>
            </a:r>
            <a:r>
              <a:rPr lang="en-US" sz="5400" b="1" dirty="0">
                <a:latin typeface="Times New Roman"/>
                <a:ea typeface="+mj-lt"/>
                <a:cs typeface="+mj-lt"/>
              </a:rPr>
              <a:t> (</a:t>
            </a:r>
            <a:r>
              <a:rPr lang="en-US" sz="5400" b="1" dirty="0" err="1">
                <a:latin typeface="Times New Roman"/>
                <a:ea typeface="+mj-lt"/>
                <a:cs typeface="+mj-lt"/>
              </a:rPr>
              <a:t>Dislokasyonlar</a:t>
            </a:r>
            <a:r>
              <a:rPr lang="en-US" sz="5400" b="1" dirty="0">
                <a:latin typeface="Times New Roman"/>
                <a:ea typeface="+mj-lt"/>
                <a:cs typeface="+mj-lt"/>
              </a:rPr>
              <a:t>)</a:t>
            </a:r>
            <a:endParaRPr lang="en-US" sz="5400" dirty="0">
              <a:latin typeface="Times New Roman"/>
              <a:ea typeface="+mj-lt"/>
              <a:cs typeface="+mj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8202-4750-49F6-86B8-ED97790D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 err="1">
                <a:ea typeface="+mn-lt"/>
                <a:cs typeface="+mn-lt"/>
              </a:rPr>
              <a:t>Çizgi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kusurları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nokta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kusurları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gibi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düzensizliğin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geometrik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şekline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göre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isimlendirilmiş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hatalardır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n-US" sz="2000" err="1">
                <a:ea typeface="+mn-lt"/>
                <a:cs typeface="+mn-lt"/>
              </a:rPr>
              <a:t>Noktasal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kusurların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çizgi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boyunca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dizilmesi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veya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kafes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içindeki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fazla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bir</a:t>
            </a:r>
            <a:r>
              <a:rPr lang="en-US" sz="2000" dirty="0">
                <a:ea typeface="+mn-lt"/>
                <a:cs typeface="+mn-lt"/>
              </a:rPr>
              <a:t> atom </a:t>
            </a:r>
            <a:r>
              <a:rPr lang="en-US" sz="2000" err="1">
                <a:ea typeface="+mn-lt"/>
                <a:cs typeface="+mn-lt"/>
              </a:rPr>
              <a:t>düzleminin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kenarı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olarak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açıklanabilir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Dislokasyonların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hareketi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malzemenin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plastik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şekil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değiştirmesini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sağlar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Eğer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dislokasyonların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hareketi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engellenirse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malzemenin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şekil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değiştirmesi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zorlaştırılmış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mukavemeti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artmış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olur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Dislokasyonlar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katılaşma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sırasında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meydana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gelebilir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Malzemenin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kristal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yapısı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itibarıyla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iç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yapısında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bulunan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noktasal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kusurlar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dislokasyonların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oluşumu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için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sebep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olarak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görülebilir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Eğer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malzemede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dislokasyon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yoğunluğu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çok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artarsa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olay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dislokasyonların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birbirlerini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etkilemelerine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engellemelerine</a:t>
            </a:r>
            <a:r>
              <a:rPr lang="en-US" sz="2000" dirty="0">
                <a:ea typeface="+mn-lt"/>
                <a:cs typeface="+mn-lt"/>
              </a:rPr>
              <a:t>), </a:t>
            </a:r>
            <a:r>
              <a:rPr lang="en-US" sz="2000" dirty="0" err="1">
                <a:ea typeface="+mn-lt"/>
                <a:cs typeface="+mn-lt"/>
              </a:rPr>
              <a:t>dolayısıyla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malzemenin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mukavemetinin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artmasına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sebep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olur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/>
            </a:endParaRPr>
          </a:p>
          <a:p>
            <a:pPr marL="0" indent="0" algn="just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64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1B00-F916-4D7B-B98E-FD1F30B3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C000"/>
          </a:solidFill>
          <a:ln w="174625" cmpd="thinThick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2.2 Birim Hücredeki Atom Sayısının Belirlenmesi</a:t>
            </a:r>
            <a:endParaRPr lang="en-US" sz="24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B2214F-9939-4FBD-AE2C-54178956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9"/>
            <a:ext cx="6348483" cy="30911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17AB-0126-405A-99F2-7F75AE1C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087" y="4627441"/>
            <a:ext cx="8763685" cy="12920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/>
                <a:ea typeface="+mn-lt"/>
                <a:cs typeface="Times New Roman"/>
              </a:rPr>
              <a:t>a) Basit </a:t>
            </a:r>
            <a:r>
              <a:rPr lang="en-US" sz="2000" b="1" dirty="0" err="1">
                <a:latin typeface="Times New Roman"/>
                <a:ea typeface="+mn-lt"/>
                <a:cs typeface="Times New Roman"/>
              </a:rPr>
              <a:t>Kübik</a:t>
            </a:r>
            <a:r>
              <a:rPr lang="en-US" sz="2000" b="1" dirty="0">
                <a:latin typeface="Times New Roman"/>
                <a:ea typeface="+mn-lt"/>
                <a:cs typeface="Times New Roman"/>
              </a:rPr>
              <a:t> (BK) Kafes </a:t>
            </a:r>
            <a:r>
              <a:rPr lang="en-US" sz="2000" b="1" dirty="0" err="1">
                <a:latin typeface="Times New Roman"/>
                <a:ea typeface="+mn-lt"/>
                <a:cs typeface="Times New Roman"/>
              </a:rPr>
              <a:t>Yapısı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bölümleri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gösterilmiştir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görüldüğü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gibi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köşelerde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sekizde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hücrededir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8x1/8 = 1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vardır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Böylece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BK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yapısının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toplam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1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891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2EDE-220E-49B3-8064-292AF04D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5" y="2807208"/>
            <a:ext cx="4073769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000" err="1">
                <a:latin typeface="Times New Roman"/>
                <a:ea typeface="+mn-lt"/>
                <a:cs typeface="+mn-lt"/>
              </a:rPr>
              <a:t>Bunlar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2 </a:t>
            </a:r>
            <a:r>
              <a:rPr lang="en-US" sz="2000" err="1">
                <a:latin typeface="Times New Roman"/>
                <a:ea typeface="+mn-lt"/>
                <a:cs typeface="+mn-lt"/>
              </a:rPr>
              <a:t>türe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ayrılır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b="1" u="sng" dirty="0">
                <a:latin typeface="Times New Roman"/>
                <a:ea typeface="+mn-lt"/>
                <a:cs typeface="+mn-lt"/>
              </a:rPr>
              <a:t>Kenar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dislokasyonu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oluşumu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sırasında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iki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bölüm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arasında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uyumsuzluk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sonucu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fazla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err="1">
                <a:latin typeface="Times New Roman"/>
                <a:ea typeface="+mn-lt"/>
                <a:cs typeface="+mn-lt"/>
              </a:rPr>
              <a:t>düzleminin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girmesi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meydana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gelir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 dirty="0">
              <a:latin typeface="Times New Roman"/>
              <a:cs typeface="Calibri"/>
            </a:endParaRPr>
          </a:p>
          <a:p>
            <a:pPr algn="just"/>
            <a:r>
              <a:rPr lang="en-US" sz="2000" b="1" u="sng" dirty="0">
                <a:latin typeface="Times New Roman"/>
                <a:ea typeface="+mn-lt"/>
                <a:cs typeface="+mn-lt"/>
              </a:rPr>
              <a:t>Vida </a:t>
            </a:r>
            <a:r>
              <a:rPr lang="en-US" sz="2000" b="1" u="sng" err="1">
                <a:latin typeface="Times New Roman"/>
                <a:ea typeface="+mn-lt"/>
                <a:cs typeface="+mn-lt"/>
              </a:rPr>
              <a:t>dislokasyonu</a:t>
            </a:r>
            <a:r>
              <a:rPr lang="en-US" sz="2000" b="1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ise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yapı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2000" err="1">
                <a:latin typeface="Times New Roman"/>
                <a:ea typeface="+mn-lt"/>
                <a:cs typeface="+mn-lt"/>
              </a:rPr>
              <a:t>sırasının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eksen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doğrultusunda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kayarak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atomlararası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uzaklık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kadar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yer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değiştirmesi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sonucu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meydana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gelir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Calibri"/>
            </a:endParaRPr>
          </a:p>
          <a:p>
            <a:pPr algn="just"/>
            <a:endParaRPr lang="en-US" sz="2000" dirty="0">
              <a:latin typeface="Times New Roman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B995FA-E6CF-4697-9953-CD3ACEE5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11699"/>
            <a:ext cx="6903720" cy="34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5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1AB1E-7656-4D3E-99C8-027B8C2A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5400" b="1" dirty="0" err="1">
                <a:latin typeface="Times New Roman"/>
                <a:ea typeface="+mj-lt"/>
                <a:cs typeface="+mj-lt"/>
              </a:rPr>
              <a:t>Yüzeysel</a:t>
            </a:r>
            <a:r>
              <a:rPr lang="en-US" sz="5400" b="1" dirty="0">
                <a:latin typeface="Times New Roman"/>
                <a:ea typeface="+mj-lt"/>
                <a:cs typeface="+mj-lt"/>
              </a:rPr>
              <a:t> </a:t>
            </a:r>
            <a:r>
              <a:rPr lang="en-US" sz="5400" b="1" dirty="0" err="1">
                <a:latin typeface="Times New Roman"/>
                <a:ea typeface="+mj-lt"/>
                <a:cs typeface="+mj-lt"/>
              </a:rPr>
              <a:t>Hatalar</a:t>
            </a:r>
            <a:endParaRPr lang="en-US" sz="5400" dirty="0" err="1">
              <a:latin typeface="Times New Roman"/>
              <a:cs typeface="Times New Roman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A3E3-EA0B-4C60-8263-0DE21E08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200" err="1">
                <a:latin typeface="Times New Roman"/>
                <a:ea typeface="+mn-lt"/>
                <a:cs typeface="+mn-lt"/>
              </a:rPr>
              <a:t>Katılaşma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sırasında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2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çekirdeklerinin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sayısına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bağlı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olarak</a:t>
            </a:r>
            <a:r>
              <a:rPr lang="en-US" sz="22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200" err="1">
                <a:latin typeface="Times New Roman"/>
                <a:ea typeface="+mn-lt"/>
                <a:cs typeface="+mn-lt"/>
              </a:rPr>
              <a:t>yapıları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aynı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ancak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konumları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farklı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çok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sayıda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kristal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taneciği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oluşur</a:t>
            </a:r>
            <a:r>
              <a:rPr lang="en-US" sz="2200" dirty="0">
                <a:latin typeface="Times New Roman"/>
                <a:ea typeface="+mn-lt"/>
                <a:cs typeface="+mn-lt"/>
              </a:rPr>
              <a:t>. Kristal </a:t>
            </a:r>
            <a:r>
              <a:rPr lang="en-US" sz="2200" err="1">
                <a:latin typeface="Times New Roman"/>
                <a:ea typeface="+mn-lt"/>
                <a:cs typeface="+mn-lt"/>
              </a:rPr>
              <a:t>tanecikleri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arasında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atomlar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komşu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taneciklere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uyum</a:t>
            </a:r>
            <a:r>
              <a:rPr lang="en-US" sz="2200" dirty="0">
                <a:latin typeface="Times New Roman"/>
                <a:ea typeface="+mn-lt"/>
                <a:cs typeface="+mn-lt"/>
              </a:rPr>
              <a:t> </a:t>
            </a:r>
            <a:r>
              <a:rPr lang="en-US" sz="2200" err="1">
                <a:latin typeface="Times New Roman"/>
                <a:ea typeface="+mn-lt"/>
                <a:cs typeface="+mn-lt"/>
              </a:rPr>
              <a:t>sağlayamazlar</a:t>
            </a:r>
            <a:r>
              <a:rPr lang="en-US" sz="2200" dirty="0">
                <a:latin typeface="Times New Roman"/>
                <a:ea typeface="+mn-lt"/>
                <a:cs typeface="+mn-lt"/>
              </a:rPr>
              <a:t>.</a:t>
            </a:r>
            <a:endParaRPr lang="en-US" sz="2200" dirty="0">
              <a:latin typeface="Times New Roman"/>
              <a:cs typeface="Calibri" panose="020F0502020204030204"/>
            </a:endParaRPr>
          </a:p>
          <a:p>
            <a:pPr algn="just"/>
            <a:endParaRPr lang="en-US" sz="2200" dirty="0">
              <a:latin typeface="Times New Roman"/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6FCE11-410C-42A3-BEFF-44861057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32252"/>
            <a:ext cx="5458968" cy="31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32983-B47A-4197-84FA-BC65E475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C000"/>
          </a:solidFill>
          <a:ln w="174625" cmpd="thinThick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2.2 Birim Hücredeki Atom Sayısının Belirlenmesi</a:t>
            </a:r>
            <a:endParaRPr lang="en-US" sz="24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092AEC-69D4-4CBD-B16F-2A1A77CF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1714009"/>
            <a:ext cx="6910172" cy="2279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4740-072E-4728-8186-FE65EF53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195" y="4627440"/>
            <a:ext cx="9381522" cy="12920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b) Hacim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Merkezli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(HMK) Kafes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Yapısı</a:t>
            </a:r>
            <a:endParaRPr lang="en-US" sz="200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HMK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bölümleri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gösterilmiştir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 err="1">
                <a:latin typeface="Times New Roman"/>
                <a:ea typeface="+mn-lt"/>
                <a:cs typeface="+mn-lt"/>
              </a:rPr>
              <a:t>Şekillerde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görüldüğü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gibi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köşelerde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sekizde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hücrededir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8x1/8 = 1 atom.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Ayrıca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merkezde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tam 1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vardır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Böylece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HMK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yapısının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toplam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2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71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1682B-453C-47A5-8F84-D58ABB27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C000"/>
          </a:solidFill>
          <a:ln w="174625" cmpd="thinThick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2.2 Birim Hücredeki Atom Sayısının Belirlenmesi</a:t>
            </a:r>
            <a:endParaRPr lang="en-US" sz="24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1D3723-242F-4707-9C2F-D4D4FD08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99775"/>
            <a:ext cx="7188199" cy="2318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56AD-ED77-46B9-939D-A68088E6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655" y="4648035"/>
            <a:ext cx="8887252" cy="12920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c)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Yüzey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Merkezli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(YMK) Kafes </a:t>
            </a:r>
            <a:r>
              <a:rPr lang="en-US" sz="2000" b="1" dirty="0" err="1">
                <a:latin typeface="Times New Roman"/>
                <a:ea typeface="+mn-lt"/>
                <a:cs typeface="+mn-lt"/>
              </a:rPr>
              <a:t>Yapısı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YMK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bölümleri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gösterilmiştir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şekillerde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görüldüğü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gibi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yüzeylerde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6x1/2 = 3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köşelerde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8x1/8 = 1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olmak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üzere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YMK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yapısının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toplam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4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3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7B615-CDBB-44A7-AE14-5279C968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C000"/>
          </a:solidFill>
          <a:ln w="174625" cmpd="thinThick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2.2 Birim Hücredeki Atom Sayısının Belirlenmesi</a:t>
            </a:r>
            <a:endParaRPr lang="en-US" sz="2400">
              <a:solidFill>
                <a:srgbClr val="FFFFFF"/>
              </a:solidFill>
              <a:latin typeface="Times New Roman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E21E72-BCAD-4D01-9953-9C70367D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6306"/>
            <a:ext cx="7188199" cy="29651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CB33-116E-4CAC-B613-7A6B7A09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411" y="4668630"/>
            <a:ext cx="9288847" cy="12920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d)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Sıkı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Düzenli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(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Paketli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)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Hegzagonal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(SDH)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Yapı</a:t>
            </a:r>
            <a:endParaRPr lang="en-US" sz="2000" b="1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SDH </a:t>
            </a:r>
            <a:r>
              <a:rPr lang="en-US" sz="200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hücresi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ile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hücre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içerisinde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kalan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bölümleri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şekilde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gösterilmiştir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 panose="020F0502020204030204"/>
            </a:endParaRPr>
          </a:p>
          <a:p>
            <a:pPr algn="just"/>
            <a:r>
              <a:rPr lang="en-US" sz="2000" dirty="0">
                <a:latin typeface="Times New Roman"/>
                <a:ea typeface="+mn-lt"/>
                <a:cs typeface="+mn-lt"/>
              </a:rPr>
              <a:t>Bu </a:t>
            </a:r>
            <a:r>
              <a:rPr lang="en-US" sz="2000" err="1">
                <a:latin typeface="Times New Roman"/>
                <a:ea typeface="+mn-lt"/>
                <a:cs typeface="+mn-lt"/>
              </a:rPr>
              <a:t>şekillerde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görüldüğü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gibi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köşelerde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12x1/6 = 2 atom, </a:t>
            </a:r>
            <a:r>
              <a:rPr lang="en-US" sz="2000" err="1">
                <a:latin typeface="Times New Roman"/>
                <a:ea typeface="+mn-lt"/>
                <a:cs typeface="+mn-lt"/>
              </a:rPr>
              <a:t>içeride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3 atom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taban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merkezlerinde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2x1/2 = 1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olmak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üzere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SDH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kafes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yapısının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birim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hücresinde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toplam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6 atom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bulunur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65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06E6-AD80-437B-998F-2DB1690B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2.3 Koordinasyon Sayısı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A52A2-F253-46D8-897E-862FF5BF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742342" cy="3935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Koordinasyon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herhangi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atomun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direkt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temas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halinde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bulunduğu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sayısıdır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 Bu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sayı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err="1">
                <a:latin typeface="Times New Roman"/>
                <a:ea typeface="+mn-lt"/>
                <a:cs typeface="+mn-lt"/>
              </a:rPr>
              <a:t>atomların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ne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kadar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sıkı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paketlendiklerini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veya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hangi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yoğunlukta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dizildiklerini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gösterir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 </a:t>
            </a:r>
            <a:endParaRPr lang="en-US" sz="180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Kristal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yapılı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malzemelerde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koordinasyon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kafes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yapısına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bağlıdır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  </a:t>
            </a:r>
            <a:endParaRPr lang="en-US" sz="1800">
              <a:latin typeface="Times New Roman"/>
              <a:cs typeface="Calibri" panose="020F0502020204030204"/>
            </a:endParaRPr>
          </a:p>
          <a:p>
            <a:pPr algn="just"/>
            <a:r>
              <a:rPr lang="en-US" sz="1800" dirty="0">
                <a:latin typeface="Times New Roman"/>
                <a:ea typeface="+mn-lt"/>
                <a:cs typeface="+mn-lt"/>
              </a:rPr>
              <a:t>Basit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(BK)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koordinasyon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6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 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 err="1">
                <a:latin typeface="Times New Roman"/>
                <a:ea typeface="+mn-lt"/>
                <a:cs typeface="+mn-lt"/>
              </a:rPr>
              <a:t>hacim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merkezli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(HMK)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koordinasyon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8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 </a:t>
            </a:r>
            <a:endParaRPr lang="en-US" sz="1800">
              <a:latin typeface="Times New Roman"/>
              <a:cs typeface="Times New Roman"/>
            </a:endParaRPr>
          </a:p>
          <a:p>
            <a:pPr algn="just"/>
            <a:r>
              <a:rPr lang="en-US" sz="1800" dirty="0" err="1">
                <a:latin typeface="Times New Roman"/>
                <a:ea typeface="+mn-lt"/>
                <a:cs typeface="+mn-lt"/>
              </a:rPr>
              <a:t>yüzey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merkezli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(YMK)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yapının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koordinasyon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sayısı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12. </a:t>
            </a:r>
            <a:endParaRPr lang="en-US" sz="1800" b="1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Bu da </a:t>
            </a:r>
            <a:r>
              <a:rPr lang="en-US" sz="1800" err="1">
                <a:latin typeface="Times New Roman"/>
                <a:ea typeface="+mn-lt"/>
                <a:cs typeface="+mn-lt"/>
              </a:rPr>
              <a:t>kübik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sistemde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en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yoğun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atom </a:t>
            </a:r>
            <a:r>
              <a:rPr lang="en-US" sz="1800" err="1">
                <a:latin typeface="Times New Roman"/>
                <a:ea typeface="+mn-lt"/>
                <a:cs typeface="+mn-lt"/>
              </a:rPr>
              <a:t>dizilişinin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YMK </a:t>
            </a:r>
            <a:r>
              <a:rPr lang="en-US" sz="1800" err="1">
                <a:latin typeface="Times New Roman"/>
                <a:ea typeface="+mn-lt"/>
                <a:cs typeface="+mn-lt"/>
              </a:rPr>
              <a:t>yapıda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meydana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geldiğini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gösterir</a:t>
            </a:r>
            <a:r>
              <a:rPr lang="en-US" sz="1800" dirty="0">
                <a:latin typeface="Times New Roman"/>
                <a:ea typeface="+mn-lt"/>
                <a:cs typeface="+mn-lt"/>
              </a:rPr>
              <a:t>.</a:t>
            </a:r>
            <a:endParaRPr lang="en-US" sz="1800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38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2511</Words>
  <Application>Microsoft Office PowerPoint</Application>
  <PresentationFormat>Geniş ekran</PresentationFormat>
  <Paragraphs>173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Times New Roman</vt:lpstr>
      <vt:lpstr>Office Theme</vt:lpstr>
      <vt:lpstr>YILDIZ TEKNİK ÜNİVERSİTESİ   BİYOMÜHENDİSLİK BÖLÜMÜ   BİYOMÜHENDİSLİKTE MALZEME BİLİMİ</vt:lpstr>
      <vt:lpstr>2.1 Giriş</vt:lpstr>
      <vt:lpstr>PowerPoint Sunusu</vt:lpstr>
      <vt:lpstr>PowerPoint Sunusu</vt:lpstr>
      <vt:lpstr>2.2 Birim Hücredeki Atom Sayısının Belirlenmesi</vt:lpstr>
      <vt:lpstr>2.2 Birim Hücredeki Atom Sayısının Belirlenmesi</vt:lpstr>
      <vt:lpstr>2.2 Birim Hücredeki Atom Sayısının Belirlenmesi</vt:lpstr>
      <vt:lpstr>2.2 Birim Hücredeki Atom Sayısının Belirlenmesi</vt:lpstr>
      <vt:lpstr>2.3 Koordinasyon Sayısı</vt:lpstr>
      <vt:lpstr>PowerPoint Sunusu</vt:lpstr>
      <vt:lpstr>2.4 Atomsal Dolgu veya Paketlenme Faktörü</vt:lpstr>
      <vt:lpstr>a) Basit Kübik (BK) Yapıdaki Atomsal Dolgu Faktörünün Belirlenmesi</vt:lpstr>
      <vt:lpstr>PowerPoint Sunusu</vt:lpstr>
      <vt:lpstr>b) Hacim Merkezli Kübik (HMK) Yapıdaki Atomsal Dolgu Faktörünün Belirlenmesi</vt:lpstr>
      <vt:lpstr>PowerPoint Sunusu</vt:lpstr>
      <vt:lpstr>PowerPoint Sunusu</vt:lpstr>
      <vt:lpstr>c) Yüzey Merkezli Kübik (YMK) Yapıdaki Atomsal Dolgu Faktörünün Belirlenmesi</vt:lpstr>
      <vt:lpstr>PowerPoint Sunusu</vt:lpstr>
      <vt:lpstr>PowerPoint Sunusu</vt:lpstr>
      <vt:lpstr>PowerPoint Sunusu</vt:lpstr>
      <vt:lpstr>PowerPoint Sunusu</vt:lpstr>
      <vt:lpstr>PowerPoint Sunusu</vt:lpstr>
      <vt:lpstr>2.5 Kristalografik Doğrultu ve Düzlemler: Miller İndisleri</vt:lpstr>
      <vt:lpstr>PowerPoint Sunusu</vt:lpstr>
      <vt:lpstr>Kafes Doğrultuları ve Düzlemler için Genel Kurallar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2.5.1 Kübik Kafes Yapısında Düzlemsel Atom Yoğunluğu</vt:lpstr>
      <vt:lpstr>PowerPoint Sunusu</vt:lpstr>
      <vt:lpstr>2.5.2 Kübik Kafes Yapısında Hacimsel Atom Yoğunluğu</vt:lpstr>
      <vt:lpstr>PowerPoint Sunusu</vt:lpstr>
      <vt:lpstr>2.6 Kristalleşme Mekanizması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2.7 Kristal Hatalar (Kusurlar)</vt:lpstr>
      <vt:lpstr>Noktasal Hatalar</vt:lpstr>
      <vt:lpstr>PowerPoint Sunusu</vt:lpstr>
      <vt:lpstr>PowerPoint Sunusu</vt:lpstr>
      <vt:lpstr>Çizgisel Hatalar (Dislokasyonlar)</vt:lpstr>
      <vt:lpstr>PowerPoint Sunusu</vt:lpstr>
      <vt:lpstr>Yüzeysel Hatalar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Ayça ASLAN</cp:lastModifiedBy>
  <cp:revision>849</cp:revision>
  <dcterms:created xsi:type="dcterms:W3CDTF">2021-07-07T11:31:40Z</dcterms:created>
  <dcterms:modified xsi:type="dcterms:W3CDTF">2021-10-07T08:29:40Z</dcterms:modified>
</cp:coreProperties>
</file>