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D70BC-F918-4854-826F-63CC9F75C845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DCD32-BC2C-4530-A34B-52468B2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08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DCD32-BC2C-4530-A34B-52468B24BD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7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09C3-88A7-4877-AEBC-80A32B68B698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BA1-0BA2-4B8E-94C5-8FA209AC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4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09C3-88A7-4877-AEBC-80A32B68B698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BA1-0BA2-4B8E-94C5-8FA209AC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09C3-88A7-4877-AEBC-80A32B68B698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BA1-0BA2-4B8E-94C5-8FA209AC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0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09C3-88A7-4877-AEBC-80A32B68B698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BA1-0BA2-4B8E-94C5-8FA209AC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8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09C3-88A7-4877-AEBC-80A32B68B698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BA1-0BA2-4B8E-94C5-8FA209AC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0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09C3-88A7-4877-AEBC-80A32B68B698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BA1-0BA2-4B8E-94C5-8FA209AC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017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09C3-88A7-4877-AEBC-80A32B68B698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BA1-0BA2-4B8E-94C5-8FA209AC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703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09C3-88A7-4877-AEBC-80A32B68B698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BA1-0BA2-4B8E-94C5-8FA209AC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09C3-88A7-4877-AEBC-80A32B68B698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BA1-0BA2-4B8E-94C5-8FA209AC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8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09C3-88A7-4877-AEBC-80A32B68B698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BA1-0BA2-4B8E-94C5-8FA209AC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066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09C3-88A7-4877-AEBC-80A32B68B698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BA1-0BA2-4B8E-94C5-8FA209AC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2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B09C3-88A7-4877-AEBC-80A32B68B698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ABA1-0BA2-4B8E-94C5-8FA209AC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6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551ED831-321D-4BC2-AA68-EB9B3DC9B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158" y="-155643"/>
            <a:ext cx="2891952" cy="308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4C87ADC-D852-4797-8091-C186C98E4726}"/>
              </a:ext>
            </a:extLst>
          </p:cNvPr>
          <p:cNvSpPr txBox="1"/>
          <p:nvPr/>
        </p:nvSpPr>
        <p:spPr>
          <a:xfrm>
            <a:off x="719847" y="2743200"/>
            <a:ext cx="106615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YILDIZ TEKNİK ÜNİVERSİTESİ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YAPI MALZEMESİ </a:t>
            </a:r>
            <a:r>
              <a:rPr lang="en-US" sz="3200" dirty="0" smtClean="0"/>
              <a:t>20</a:t>
            </a:r>
            <a:r>
              <a:rPr lang="tr-TR" sz="3200" dirty="0" smtClean="0"/>
              <a:t>20</a:t>
            </a:r>
            <a:r>
              <a:rPr lang="en-US" sz="3200" dirty="0" smtClean="0"/>
              <a:t>-202</a:t>
            </a:r>
            <a:r>
              <a:rPr lang="tr-TR" sz="3200" dirty="0" smtClean="0"/>
              <a:t>1</a:t>
            </a:r>
            <a:r>
              <a:rPr lang="en-US" sz="3200" dirty="0" smtClean="0"/>
              <a:t> </a:t>
            </a:r>
            <a:r>
              <a:rPr lang="en-US" sz="3200" dirty="0"/>
              <a:t>BAHAR DÖNEMİ </a:t>
            </a:r>
          </a:p>
          <a:p>
            <a:pPr algn="ctr"/>
            <a:r>
              <a:rPr lang="tr-TR" sz="3200" dirty="0"/>
              <a:t>4</a:t>
            </a:r>
            <a:r>
              <a:rPr lang="en-US" sz="3200" dirty="0" smtClean="0"/>
              <a:t>. </a:t>
            </a:r>
            <a:r>
              <a:rPr lang="en-US" sz="3200" dirty="0"/>
              <a:t>UYGULUMA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GR</a:t>
            </a:r>
            <a:r>
              <a:rPr lang="tr-TR" sz="3200" dirty="0" smtClean="0"/>
              <a:t>2</a:t>
            </a:r>
            <a:r>
              <a:rPr lang="en-US" sz="3200" dirty="0" smtClean="0"/>
              <a:t>:  </a:t>
            </a:r>
            <a:r>
              <a:rPr lang="en-US" sz="3200" dirty="0"/>
              <a:t>PROF</a:t>
            </a:r>
            <a:r>
              <a:rPr lang="en-US" sz="3200" dirty="0" smtClean="0"/>
              <a:t>.</a:t>
            </a:r>
            <a:r>
              <a:rPr lang="tr-TR" sz="3200" smtClean="0"/>
              <a:t> </a:t>
            </a:r>
            <a:r>
              <a:rPr lang="en-US" sz="3200" smtClean="0"/>
              <a:t>DR</a:t>
            </a:r>
            <a:r>
              <a:rPr lang="en-US" sz="3200" dirty="0"/>
              <a:t>. </a:t>
            </a:r>
            <a:r>
              <a:rPr lang="tr-TR" sz="3200" dirty="0" smtClean="0"/>
              <a:t>MÜCTEBA UYSAL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017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FFBBD5C-8F27-4F81-956E-F1864993D12A}"/>
              </a:ext>
            </a:extLst>
          </p:cNvPr>
          <p:cNvSpPr/>
          <p:nvPr/>
        </p:nvSpPr>
        <p:spPr>
          <a:xfrm>
            <a:off x="631594" y="499620"/>
            <a:ext cx="10275217" cy="4780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1000"/>
              </a:spcAft>
            </a:pPr>
            <a:r>
              <a:rPr lang="tr-TR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 1-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20°C’de 7 günde kalıp alma olgunluğuna erişen bir beton, atmosfer şartlarında 3 gün boyunca 16 saat 16°C’de, kalan sürede 6˚C’de;  sonraki 4 gün boyunca 16 saat 10°C’de, kalan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sürede ise        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-1C˚’de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bekletilmiştir.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Buna göre;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1000"/>
              </a:spcAft>
            </a:pPr>
            <a:endParaRPr lang="en-US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lphaLcParenR"/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beton bundan sonraki günlerde ortalama 16˚C sıcaklıkta kalacağına göre kalıp alma süresini belirleyiniz.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lphaLcParenR"/>
            </a:pP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Betonun hesaplanan olgunluk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dereceleri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için basınç dayanımlarını hesaplayınız. (k</a:t>
            </a:r>
            <a:r>
              <a:rPr lang="tr-TR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=-3,2 MPa, k</a:t>
            </a:r>
            <a:r>
              <a:rPr lang="tr-TR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=6,6 MPa/günºC)</a:t>
            </a:r>
            <a:endParaRPr lang="en-US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9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1F26AEA-D3FD-477B-9E5E-831D87AA94E3}"/>
              </a:ext>
            </a:extLst>
          </p:cNvPr>
          <p:cNvSpPr/>
          <p:nvPr/>
        </p:nvSpPr>
        <p:spPr>
          <a:xfrm>
            <a:off x="446202" y="511306"/>
            <a:ext cx="1037576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Olgunluk derecesi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betonun dayanım kazanma derecesini ifade eder. Zaman ve sıcaklığa bağlı olarak OD artar. Betonda hidratasyon devam ettikçe ve sıcaklık arttıkça dayanım artar.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tr-TR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tr-TR" sz="24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Betonun sıcaklığı, bu sıcaklık çevrenin sıcaklığı olarak alınır. (ºC)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tr-TR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θ</a:t>
            </a:r>
            <a:r>
              <a:rPr lang="tr-TR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sıcaklığında geeçn gün –veya saat- cinsinden zamandır. (saat veya gün)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Dış ortam sıcaklığı -10 olduğunda OD sıfır olur; yani beton mukavemet kazanmaz. Bazı kaynaklarda -12ºC’de betonun dayanım kazanmayacağı ifadesi olsa da genellikle -10ºC kabul görmektedir. 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462540D-587F-4E92-A593-4BCEFB65933A}"/>
              </a:ext>
            </a:extLst>
          </p:cNvPr>
          <p:cNvSpPr/>
          <p:nvPr/>
        </p:nvSpPr>
        <p:spPr>
          <a:xfrm>
            <a:off x="2752913" y="4356695"/>
            <a:ext cx="53635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1000"/>
              </a:spcAft>
            </a:pPr>
            <a:r>
              <a:rPr lang="tr-TR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OD= Σ t</a:t>
            </a:r>
            <a:r>
              <a:rPr lang="tr-TR" sz="32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tr-TR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(θ</a:t>
            </a:r>
            <a:r>
              <a:rPr lang="tr-TR" sz="32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tr-TR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+10) saat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ºC </a:t>
            </a:r>
            <a:endParaRPr lang="en-US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6C30C42-5EA4-4F76-B7FA-81DBE742EE8A}"/>
              </a:ext>
            </a:extLst>
          </p:cNvPr>
          <p:cNvSpPr/>
          <p:nvPr/>
        </p:nvSpPr>
        <p:spPr>
          <a:xfrm>
            <a:off x="611171" y="5260951"/>
            <a:ext cx="109696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yöntemin eksik yanı hesaplamada betonun maruz kaldığı sıcaklıkların sıralamasını dikkate almamasıdır. Oysa ki, betonun dökülmesinden sonraki ilk günler maruz kaldığı sıcaklık önemlidir. </a:t>
            </a:r>
            <a:endParaRPr lang="en-US" sz="24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A70761AB-90A2-4DB8-9EF4-831C79EE05DA}"/>
              </a:ext>
            </a:extLst>
          </p:cNvPr>
          <p:cNvSpPr/>
          <p:nvPr/>
        </p:nvSpPr>
        <p:spPr>
          <a:xfrm>
            <a:off x="47133" y="5392132"/>
            <a:ext cx="439918" cy="3016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6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A2CBA73-49EA-44AD-9131-E2D34B61C39C}"/>
              </a:ext>
            </a:extLst>
          </p:cNvPr>
          <p:cNvSpPr/>
          <p:nvPr/>
        </p:nvSpPr>
        <p:spPr>
          <a:xfrm>
            <a:off x="606456" y="362029"/>
            <a:ext cx="10064685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1000"/>
              </a:spcAft>
            </a:pPr>
            <a:r>
              <a:rPr lang="tr-TR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 1-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20°C’de 7 günde kalıp alma olgunluğuna erişen bir beton, atmosfer şartlarında 3 gün boyunca 16 saat 16°C’de, kalan sürede 6˚C’de;  sonraki 4 gün boyunca 16 saat 10°C’de, kalan süre -1C˚’de kalmıştır. Buna göre;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lphaLcParenR"/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beton bundan sonraki günlerde ortalama 16˚C sıcaklıkta kalacağına göre kalıp alma süresini belirleyiniz.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589ED77-A633-4E9B-8F08-94D96500CEBE}"/>
              </a:ext>
            </a:extLst>
          </p:cNvPr>
          <p:cNvSpPr/>
          <p:nvPr/>
        </p:nvSpPr>
        <p:spPr>
          <a:xfrm>
            <a:off x="606456" y="2771353"/>
            <a:ext cx="10064685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OD</a:t>
            </a:r>
            <a:r>
              <a:rPr lang="tr-TR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(7x24) (20+10)= 5040 saat ºC = 210 gün ºC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</a:t>
            </a:r>
            <a:r>
              <a:rPr lang="tr-TR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[3x16(16+10)+ 3x8(6+10)]+ [4x16(10+10 )+ 4x8(-1+10)] = 3200 saat ºC = 134 gün ºC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ΔOD=OD</a:t>
            </a:r>
            <a:r>
              <a:rPr lang="tr-TR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-OD</a:t>
            </a:r>
            <a:r>
              <a:rPr lang="tr-TR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=5040-3200 = g x 24(16+10), g </a:t>
            </a:r>
            <a:r>
              <a:rPr lang="tr-TR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3 gün, 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Toplam kalıp alma olgunluğuna ulaşma süresi = 3+4+3=10 gün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5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02C9CB-E661-46E3-B365-AC9D04D7570E}"/>
              </a:ext>
            </a:extLst>
          </p:cNvPr>
          <p:cNvSpPr/>
          <p:nvPr/>
        </p:nvSpPr>
        <p:spPr>
          <a:xfrm>
            <a:off x="559323" y="640063"/>
            <a:ext cx="10639719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1000"/>
              </a:spcAft>
            </a:pPr>
            <a:r>
              <a:rPr lang="tr-TR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 1-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20°C’de 7 günde kalıp alma olgunluğuna erişen bir beton, atmosfer şartlarında 3 gün boyunca 16 saat 16°C’de, kalan sürede 6˚C’de;  sonraki 4 gün boyunca 16 saat 10°C’de, kalan süre -1C˚’de kalmıştır. Buna göre;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Betonun hesaplanan olgunluk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dereceleri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için basınç dayanımlarını hesaplayınız. (k</a:t>
            </a:r>
            <a:r>
              <a:rPr lang="tr-TR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=-3,2 MPa, k</a:t>
            </a:r>
            <a:r>
              <a:rPr lang="tr-TR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=6,6 MPa/günºC)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254D009-9F6B-46B2-8FE3-0634FA07A8C9}"/>
              </a:ext>
            </a:extLst>
          </p:cNvPr>
          <p:cNvSpPr/>
          <p:nvPr/>
        </p:nvSpPr>
        <p:spPr>
          <a:xfrm>
            <a:off x="427348" y="3013502"/>
            <a:ext cx="11243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fc= k</a:t>
            </a:r>
            <a:r>
              <a:rPr lang="tr-TR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+k</a:t>
            </a:r>
            <a:r>
              <a:rPr lang="tr-TR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.logOD, fc</a:t>
            </a:r>
            <a:r>
              <a:rPr lang="tr-TR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-3,2+6,6log210 = 12,13 MPa, fc</a:t>
            </a:r>
            <a:r>
              <a:rPr lang="tr-TR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-3,2+6,6 log134= 10,83 MPa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22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9F5119E-FC5B-45E7-A103-2FAF72A92CBB}"/>
              </a:ext>
            </a:extLst>
          </p:cNvPr>
          <p:cNvSpPr/>
          <p:nvPr/>
        </p:nvSpPr>
        <p:spPr>
          <a:xfrm>
            <a:off x="823275" y="559878"/>
            <a:ext cx="1015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1000"/>
              </a:spcAft>
            </a:pPr>
            <a:r>
              <a:rPr lang="tr-TR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 2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m</a:t>
            </a:r>
            <a:r>
              <a:rPr lang="tr-T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beton üretiminde kullanılan malzeme ve özgül ağırlıkları aşağıda verilmiştir. Buna göre, çimento yoğurma suyu oranının %28, çimento hamurunun hacimsel büzülmesinin, çimento mutlak hacminin %1’i olduğu kabul edilerek, betonun rötresini hesaplayınız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CE8E6078-859A-42DF-B065-A7D092175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394873"/>
              </p:ext>
            </p:extLst>
          </p:nvPr>
        </p:nvGraphicFramePr>
        <p:xfrm>
          <a:off x="2509809" y="2734409"/>
          <a:ext cx="6087435" cy="245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8584">
                  <a:extLst>
                    <a:ext uri="{9D8B030D-6E8A-4147-A177-3AD203B41FA5}">
                      <a16:colId xmlns:a16="http://schemas.microsoft.com/office/drawing/2014/main" xmlns="" val="2236070239"/>
                    </a:ext>
                  </a:extLst>
                </a:gridCol>
                <a:gridCol w="2305019">
                  <a:extLst>
                    <a:ext uri="{9D8B030D-6E8A-4147-A177-3AD203B41FA5}">
                      <a16:colId xmlns:a16="http://schemas.microsoft.com/office/drawing/2014/main" xmlns="" val="730174756"/>
                    </a:ext>
                  </a:extLst>
                </a:gridCol>
                <a:gridCol w="2333832">
                  <a:extLst>
                    <a:ext uri="{9D8B030D-6E8A-4147-A177-3AD203B41FA5}">
                      <a16:colId xmlns:a16="http://schemas.microsoft.com/office/drawing/2014/main" xmlns="" val="2139208308"/>
                    </a:ext>
                  </a:extLst>
                </a:gridCol>
              </a:tblGrid>
              <a:tr h="40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Malzemeler</a:t>
                      </a:r>
                      <a:endParaRPr lang="en-US" sz="12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Malzeme Miktarı (kg)</a:t>
                      </a:r>
                      <a:endParaRPr lang="en-US" sz="12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Özgül Ağırlık (kg/dm</a:t>
                      </a:r>
                      <a:r>
                        <a:rPr lang="tr-TR" sz="1800" b="1" baseline="30000" dirty="0">
                          <a:effectLst/>
                        </a:rPr>
                        <a:t>3</a:t>
                      </a:r>
                      <a:r>
                        <a:rPr lang="tr-TR" sz="1800" b="1" dirty="0">
                          <a:effectLst/>
                        </a:rPr>
                        <a:t>)</a:t>
                      </a:r>
                      <a:endParaRPr lang="en-US" sz="12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013581936"/>
                  </a:ext>
                </a:extLst>
              </a:tr>
              <a:tr h="40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Çimento</a:t>
                      </a:r>
                      <a:endParaRPr lang="en-US" sz="12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360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3.1</a:t>
                      </a:r>
                      <a:endParaRPr lang="en-US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685670776"/>
                  </a:ext>
                </a:extLst>
              </a:tr>
              <a:tr h="40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Su</a:t>
                      </a:r>
                      <a:endParaRPr lang="en-US" sz="12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194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1.0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822294852"/>
                  </a:ext>
                </a:extLst>
              </a:tr>
              <a:tr h="40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1.Agrega</a:t>
                      </a:r>
                      <a:endParaRPr lang="en-US" sz="12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543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2.61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785240571"/>
                  </a:ext>
                </a:extLst>
              </a:tr>
              <a:tr h="40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2.Agrega</a:t>
                      </a:r>
                      <a:endParaRPr lang="en-US" sz="12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550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2.65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106825086"/>
                  </a:ext>
                </a:extLst>
              </a:tr>
              <a:tr h="40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3.Agrega</a:t>
                      </a:r>
                      <a:endParaRPr lang="en-US" sz="12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755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2.72</a:t>
                      </a:r>
                      <a:endParaRPr lang="en-US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515426457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2E0E58F-2EFC-4B9B-9DA6-1C928FFC830A}"/>
              </a:ext>
            </a:extLst>
          </p:cNvPr>
          <p:cNvSpPr/>
          <p:nvPr/>
        </p:nvSpPr>
        <p:spPr>
          <a:xfrm>
            <a:off x="4746088" y="2165044"/>
            <a:ext cx="1156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Tablo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420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A7BD1EE-72D1-40BF-A611-C3D0AAD95F3F}"/>
              </a:ext>
            </a:extLst>
          </p:cNvPr>
          <p:cNvSpPr/>
          <p:nvPr/>
        </p:nvSpPr>
        <p:spPr>
          <a:xfrm>
            <a:off x="4335726" y="607736"/>
            <a:ext cx="7626630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έ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(1-V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tr-TR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1m</a:t>
            </a:r>
            <a:r>
              <a:rPr lang="tr-TR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beton için agreganın mutlak hacmi (m</a:t>
            </a:r>
            <a:r>
              <a:rPr lang="tr-TR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betonun rötresi/büzülmesi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çimento pastasının rötresi/büzülmesi (lineer deformasyon) 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Çimento pastasının hacimsel büzülmesi= έv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çp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=Δv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çp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/V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çp 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Δv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çp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Vçx0,01 = (360/3,1)x0,01 = 1,16 dm</a:t>
            </a:r>
            <a:r>
              <a:rPr lang="tr-TR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Vçp= Wç/γç + 0,28xWç = 360/3,1 +0,28x360 = 216,93 dm</a:t>
            </a:r>
            <a:r>
              <a:rPr lang="tr-TR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έv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çp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1,16/216,93 = 5,35x10</a:t>
            </a:r>
            <a:r>
              <a:rPr lang="tr-TR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-3 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Kabul = Lineer deformasyon hacimsel deformasyonun 3’te 1’ine eşittir.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έv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çp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/3 = 5,35x10</a:t>
            </a:r>
            <a:r>
              <a:rPr lang="tr-TR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-3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/3 = 1,78x10</a:t>
            </a:r>
            <a:r>
              <a:rPr lang="tr-TR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έ</a:t>
            </a:r>
            <a:r>
              <a:rPr lang="tr-TR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(1-Vag)</a:t>
            </a:r>
            <a:r>
              <a:rPr lang="tr-TR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1, 78x10</a:t>
            </a:r>
            <a:r>
              <a:rPr lang="tr-TR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-3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[1-(543/2610)+(550/2650)+(755/2720)] = 4,31x10</a:t>
            </a:r>
            <a:r>
              <a:rPr lang="tr-TR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A6248B8-F466-4634-ABCC-6FC2B3E82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35361"/>
              </p:ext>
            </p:extLst>
          </p:nvPr>
        </p:nvGraphicFramePr>
        <p:xfrm>
          <a:off x="247378" y="1253118"/>
          <a:ext cx="3921929" cy="3678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5745">
                  <a:extLst>
                    <a:ext uri="{9D8B030D-6E8A-4147-A177-3AD203B41FA5}">
                      <a16:colId xmlns:a16="http://schemas.microsoft.com/office/drawing/2014/main" xmlns="" val="2236070239"/>
                    </a:ext>
                  </a:extLst>
                </a:gridCol>
                <a:gridCol w="1319843">
                  <a:extLst>
                    <a:ext uri="{9D8B030D-6E8A-4147-A177-3AD203B41FA5}">
                      <a16:colId xmlns:a16="http://schemas.microsoft.com/office/drawing/2014/main" xmlns="" val="730174756"/>
                    </a:ext>
                  </a:extLst>
                </a:gridCol>
                <a:gridCol w="1336341">
                  <a:extLst>
                    <a:ext uri="{9D8B030D-6E8A-4147-A177-3AD203B41FA5}">
                      <a16:colId xmlns:a16="http://schemas.microsoft.com/office/drawing/2014/main" xmlns="" val="2139208308"/>
                    </a:ext>
                  </a:extLst>
                </a:gridCol>
              </a:tblGrid>
              <a:tr h="6943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Malzemeler</a:t>
                      </a:r>
                      <a:endParaRPr lang="en-US" sz="12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Malzeme Miktarı (kg)</a:t>
                      </a:r>
                      <a:endParaRPr lang="en-US" sz="12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Özgül Ağırlık (kg/dm</a:t>
                      </a:r>
                      <a:r>
                        <a:rPr lang="tr-TR" sz="1800" b="1" baseline="30000" dirty="0">
                          <a:effectLst/>
                        </a:rPr>
                        <a:t>3</a:t>
                      </a:r>
                      <a:r>
                        <a:rPr lang="tr-TR" sz="1800" b="1" dirty="0">
                          <a:effectLst/>
                        </a:rPr>
                        <a:t>)</a:t>
                      </a:r>
                      <a:endParaRPr lang="en-US" sz="12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013581936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Çimento</a:t>
                      </a:r>
                      <a:endParaRPr lang="en-US" sz="12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360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3.1</a:t>
                      </a:r>
                      <a:endParaRPr lang="en-US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685670776"/>
                  </a:ext>
                </a:extLst>
              </a:tr>
              <a:tr h="5777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Su</a:t>
                      </a:r>
                      <a:endParaRPr lang="en-US" sz="12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194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1.0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822294852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1.Agrega</a:t>
                      </a:r>
                      <a:endParaRPr lang="en-US" sz="12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543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2.61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785240571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2.Agrega</a:t>
                      </a:r>
                      <a:endParaRPr lang="en-US" sz="12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550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2.65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106825086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3.Agrega</a:t>
                      </a:r>
                      <a:endParaRPr lang="en-US" sz="12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755</a:t>
                      </a:r>
                      <a:endParaRPr lang="en-US" sz="12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2.72</a:t>
                      </a:r>
                      <a:endParaRPr lang="en-US" sz="12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51542645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204A38A-E8F6-4547-9BB8-A5A9AC38583D}"/>
              </a:ext>
            </a:extLst>
          </p:cNvPr>
          <p:cNvSpPr/>
          <p:nvPr/>
        </p:nvSpPr>
        <p:spPr>
          <a:xfrm>
            <a:off x="1189523" y="607736"/>
            <a:ext cx="1355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Tablo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58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285FF8D-B6F6-4CEE-AB74-5E640124A7FB}"/>
              </a:ext>
            </a:extLst>
          </p:cNvPr>
          <p:cNvSpPr/>
          <p:nvPr/>
        </p:nvSpPr>
        <p:spPr>
          <a:xfrm>
            <a:off x="351933" y="371341"/>
            <a:ext cx="113278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1000"/>
              </a:spcAft>
            </a:pPr>
            <a:r>
              <a:rPr lang="tr-TR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 3-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%15 nemli 30x30 mm kesitindeki ahşap numunelerden liflere paralel yüklenenler ortalama 27 kN, liflere dik yüklenenler ortalama 4,5 kN basınç yükleri ile kırılmıştır. Buna göre lifleri 30° dönük ve %25 nemli olan aynı cins ahşabın basınç gerilmesi kaç N/mm</a:t>
            </a:r>
            <a:r>
              <a:rPr lang="tr-T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’dir? (c=0,04)</a:t>
            </a:r>
            <a:endParaRPr lang="en-US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483CB8F3-1CFF-4972-A89D-F337A7F90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59" y="30659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xmlns="" id="{08230080-3223-4C74-8C33-E764BADA2A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955984"/>
              </p:ext>
            </p:extLst>
          </p:nvPr>
        </p:nvGraphicFramePr>
        <p:xfrm>
          <a:off x="603388" y="2316043"/>
          <a:ext cx="3732778" cy="2888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4" imgW="1612800" imgH="1054080" progId="Equation.DSMT4">
                  <p:embed/>
                </p:oleObj>
              </mc:Choice>
              <mc:Fallback>
                <p:oleObj name="Equation" r:id="rId4" imgW="1612800" imgH="1054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388" y="2316043"/>
                        <a:ext cx="3732778" cy="28882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22B7547-E169-43CD-B11B-EB4085B76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1171" y="2708023"/>
            <a:ext cx="115352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xmlns="" id="{A1CC4706-EF73-4105-A7C9-F58E8B637B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956764"/>
              </p:ext>
            </p:extLst>
          </p:nvPr>
        </p:nvGraphicFramePr>
        <p:xfrm>
          <a:off x="5145088" y="1917700"/>
          <a:ext cx="6053137" cy="400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6" imgW="2616120" imgH="1511280" progId="Equation.DSMT4">
                  <p:embed/>
                </p:oleObj>
              </mc:Choice>
              <mc:Fallback>
                <p:oleObj name="Equation" r:id="rId6" imgW="2616120" imgH="1511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1917700"/>
                        <a:ext cx="6053137" cy="400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>
            <a:extLst>
              <a:ext uri="{FF2B5EF4-FFF2-40B4-BE49-F238E27FC236}">
                <a16:creationId xmlns:a16="http://schemas.microsoft.com/office/drawing/2014/main" xmlns="" id="{A7BF051A-EA5D-4D79-82A4-5A6BA9142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1171" y="6041927"/>
            <a:ext cx="207508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26DD2EE8-7880-41CE-A56D-CD32E50192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361437"/>
              </p:ext>
            </p:extLst>
          </p:nvPr>
        </p:nvGraphicFramePr>
        <p:xfrm>
          <a:off x="685800" y="5911300"/>
          <a:ext cx="108204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8" imgW="4228920" imgH="253800" progId="Equation.DSMT4">
                  <p:embed/>
                </p:oleObj>
              </mc:Choice>
              <mc:Fallback>
                <p:oleObj name="Equation" r:id="rId8" imgW="422892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911300"/>
                        <a:ext cx="10820400" cy="641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EAFFDAB0-BF06-493D-A1C8-F9E491FE265E}"/>
                  </a:ext>
                </a:extLst>
              </p:cNvPr>
              <p:cNvSpPr/>
              <p:nvPr/>
            </p:nvSpPr>
            <p:spPr>
              <a:xfrm>
                <a:off x="100430" y="5396319"/>
                <a:ext cx="248712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en-US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=%25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AFFDAB0-BF06-493D-A1C8-F9E491FE26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30" y="5396319"/>
                <a:ext cx="2487127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43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595</Words>
  <Application>Microsoft Office PowerPoint</Application>
  <PresentationFormat>Geniş ekran</PresentationFormat>
  <Paragraphs>83</Paragraphs>
  <Slides>8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Cambria Math</vt:lpstr>
      <vt:lpstr>Times New Roman</vt:lpstr>
      <vt:lpstr>Office Theme</vt:lpstr>
      <vt:lpstr>Equation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MUHAMMED BAYRAM</dc:creator>
  <cp:lastModifiedBy>Microsoft hesabı</cp:lastModifiedBy>
  <cp:revision>15</cp:revision>
  <dcterms:created xsi:type="dcterms:W3CDTF">2020-03-30T12:29:10Z</dcterms:created>
  <dcterms:modified xsi:type="dcterms:W3CDTF">2023-05-29T12:31:37Z</dcterms:modified>
</cp:coreProperties>
</file>