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8" r:id="rId5"/>
    <p:sldMasterId id="2147483710" r:id="rId6"/>
    <p:sldMasterId id="2147483722" r:id="rId7"/>
    <p:sldMasterId id="2147483734" r:id="rId8"/>
  </p:sldMasterIdLst>
  <p:sldIdLst>
    <p:sldId id="283" r:id="rId9"/>
    <p:sldId id="256" r:id="rId10"/>
    <p:sldId id="285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3" r:id="rId26"/>
    <p:sldId id="302" r:id="rId27"/>
    <p:sldId id="3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6600"/>
    <a:srgbClr val="9E5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4" d="100"/>
          <a:sy n="84" d="100"/>
        </p:scale>
        <p:origin x="-240" y="-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2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83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7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6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1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6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2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99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47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8CD8E-0704-4882-9372-FE7C6204BBD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65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106E-1F4A-4C5E-BD67-FBCD6C605CF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13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E0B20-BE19-48BA-A4E4-EF66972FE344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75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3647-D4C8-4E0B-A9E7-DCA73F94A305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5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4E5E-96A5-4E3E-8268-ECEA7CB93AC0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39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D7BE9-EFF3-4546-8F95-6C7DA3F8F184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19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28D95-C0F1-46BB-B69D-2D89F523C254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93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DB7E-4C75-433B-B413-27FEBEC3E53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65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012F1-EE64-4959-A76F-915CBC8BEE9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42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2CF56-B985-4CFA-AB71-6E973A04DA3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47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FBEF0-7C43-4118-8D22-31B2D86480A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57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09600" y="274647"/>
            <a:ext cx="109728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C16255-050E-4FA2-BC89-25EAFB7CEEE9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60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8CD8E-0704-4882-9372-FE7C6204BBD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46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106E-1F4A-4C5E-BD67-FBCD6C605CF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01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E0B20-BE19-48BA-A4E4-EF66972FE344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15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3647-D4C8-4E0B-A9E7-DCA73F94A305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4E5E-96A5-4E3E-8268-ECEA7CB93AC0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7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74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D7BE9-EFF3-4546-8F95-6C7DA3F8F184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21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28D95-C0F1-46BB-B69D-2D89F523C254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0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DB7E-4C75-433B-B413-27FEBEC3E53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05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012F1-EE64-4959-A76F-915CBC8BEE9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33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2CF56-B985-4CFA-AB71-6E973A04DA3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7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FBEF0-7C43-4118-8D22-31B2D86480A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23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C16255-050E-4FA2-BC89-25EAFB7CEEE9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25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50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95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9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6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11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7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20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8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10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04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68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36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01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8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44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68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32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44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70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8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28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043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134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01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2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54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78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594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1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2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11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97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44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79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11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504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4C92-E7DD-4B50-B84D-36E9D9C02D45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175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E0F0-39CF-4F79-9103-33C444F299B3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C25D-079F-4F4D-85A6-6F1085D8BC14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438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4D60-6C78-4AFB-9906-1EDB0F317C38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704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ECE58-A7EF-494E-9D5F-08B5E05E45EF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729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222C-0644-4019-8743-17BE46A56C06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497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2B3-9AFC-48C5-982D-21D0712DB340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188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78F1-0436-45E5-9385-9EBC43A87305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8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2600A-23A6-40AE-8977-B9529FED3879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444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6694-2226-4EF7-A664-4B60379AD2AF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5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3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1BC1-EB7A-42D5-9476-F0ADEFDA26CA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6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B770-5D4B-4E9A-B38A-5051E7B71B8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7011-38D4-466F-B29E-6E25AD6D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E113DA-5771-44AE-84F4-7409E36F0776}" type="slidenum">
              <a:rPr lang="tr-TR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8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E113DA-5771-44AE-84F4-7409E36F0776}" type="slidenum">
              <a:rPr lang="tr-TR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B770-5D4B-4E9A-B38A-5051E7B71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7011-38D4-466F-B29E-6E25AD6DF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3D3CC-A16C-4D61-9F06-D596C14B9442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3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97"/>
            <a:ext cx="11330517" cy="2592387"/>
          </a:xfrm>
          <a:solidFill>
            <a:schemeClr val="bg1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tr-TR" altLang="tr-TR" sz="2000" dirty="0" smtClean="0">
                <a:latin typeface="Times New Roman" pitchFamily="18" charset="0"/>
              </a:rPr>
              <a:t>YILDIZ TEKNİK ÜNİVERSİTESİ</a:t>
            </a:r>
            <a:br>
              <a:rPr lang="tr-TR" altLang="tr-TR" sz="2000" dirty="0" smtClean="0">
                <a:latin typeface="Times New Roman" pitchFamily="18" charset="0"/>
              </a:rPr>
            </a:br>
            <a:r>
              <a:rPr lang="tr-TR" altLang="tr-TR" sz="2000" dirty="0" smtClean="0">
                <a:latin typeface="Times New Roman" pitchFamily="18" charset="0"/>
              </a:rPr>
              <a:t>İNŞAAT FAKÜLTESİ</a:t>
            </a:r>
            <a:br>
              <a:rPr lang="tr-TR" altLang="tr-TR" sz="2000" dirty="0" smtClean="0">
                <a:latin typeface="Times New Roman" pitchFamily="18" charset="0"/>
              </a:rPr>
            </a:br>
            <a:r>
              <a:rPr lang="tr-TR" altLang="tr-TR" sz="2000" dirty="0" smtClean="0">
                <a:latin typeface="Times New Roman" pitchFamily="18" charset="0"/>
              </a:rPr>
              <a:t>İNŞAAT MÜHENDİSLİĞİ BÖLÜMÜ</a:t>
            </a:r>
            <a:r>
              <a:rPr lang="tr-TR" altLang="tr-TR" sz="1400" dirty="0" smtClean="0">
                <a:latin typeface="Times New Roman" pitchFamily="18" charset="0"/>
              </a:rPr>
              <a:t/>
            </a:r>
            <a:br>
              <a:rPr lang="tr-TR" altLang="tr-TR" sz="1400" dirty="0" smtClean="0">
                <a:latin typeface="Times New Roman" pitchFamily="18" charset="0"/>
              </a:rPr>
            </a:br>
            <a:r>
              <a:rPr lang="tr-TR" altLang="tr-TR" sz="1400" dirty="0" smtClean="0">
                <a:latin typeface="Times New Roman" pitchFamily="18" charset="0"/>
              </a:rPr>
              <a:t/>
            </a:r>
            <a:br>
              <a:rPr lang="tr-TR" altLang="tr-TR" sz="1400" dirty="0" smtClean="0">
                <a:latin typeface="Times New Roman" pitchFamily="18" charset="0"/>
              </a:rPr>
            </a:br>
            <a:r>
              <a:rPr lang="tr-TR" altLang="tr-TR" sz="1400" dirty="0" smtClean="0">
                <a:latin typeface="Times New Roman" pitchFamily="18" charset="0"/>
              </a:rPr>
              <a:t/>
            </a:r>
            <a:br>
              <a:rPr lang="tr-TR" altLang="tr-TR" sz="1400" dirty="0" smtClean="0">
                <a:latin typeface="Times New Roman" pitchFamily="18" charset="0"/>
              </a:rPr>
            </a:br>
            <a:r>
              <a:rPr lang="tr-TR" altLang="tr-TR" sz="1400" dirty="0" smtClean="0">
                <a:latin typeface="Times New Roman" pitchFamily="18" charset="0"/>
              </a:rPr>
              <a:t/>
            </a:r>
            <a:br>
              <a:rPr lang="tr-TR" altLang="tr-TR" sz="1400" dirty="0" smtClean="0">
                <a:latin typeface="Times New Roman" pitchFamily="18" charset="0"/>
              </a:rPr>
            </a:br>
            <a:r>
              <a:rPr lang="tr-TR" altLang="tr-TR" sz="1400" dirty="0" smtClean="0">
                <a:latin typeface="Times New Roman" pitchFamily="18" charset="0"/>
              </a:rPr>
              <a:t/>
            </a:r>
            <a:br>
              <a:rPr lang="tr-TR" altLang="tr-TR" sz="1400" dirty="0" smtClean="0">
                <a:latin typeface="Times New Roman" pitchFamily="18" charset="0"/>
              </a:rPr>
            </a:br>
            <a:r>
              <a:rPr lang="tr-TR" altLang="tr-TR" sz="1400" dirty="0" smtClean="0">
                <a:latin typeface="Times New Roman" pitchFamily="18" charset="0"/>
              </a:rPr>
              <a:t/>
            </a:r>
            <a:br>
              <a:rPr lang="tr-TR" altLang="tr-TR" sz="1400" dirty="0" smtClean="0">
                <a:latin typeface="Times New Roman" pitchFamily="18" charset="0"/>
              </a:rPr>
            </a:br>
            <a:r>
              <a:rPr lang="tr-TR" altLang="tr-TR" sz="3200" dirty="0" smtClean="0">
                <a:latin typeface="Times New Roman" pitchFamily="18" charset="0"/>
              </a:rPr>
              <a:t> YAPI MALZEMELERİ- 1.HAFTA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3657" y="4959359"/>
            <a:ext cx="9645649" cy="1171575"/>
          </a:xfrm>
          <a:solidFill>
            <a:schemeClr val="bg1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tr-TR" altLang="tr-TR" sz="2000" dirty="0" err="1" smtClean="0">
                <a:latin typeface="Times New Roman" pitchFamily="18" charset="0"/>
              </a:rPr>
              <a:t>Prof.Dr</a:t>
            </a:r>
            <a:r>
              <a:rPr lang="tr-TR" altLang="tr-TR" sz="2000" dirty="0" smtClean="0">
                <a:latin typeface="Times New Roman" pitchFamily="18" charset="0"/>
              </a:rPr>
              <a:t>. Nabi YÜZER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sz="2000" dirty="0" smtClean="0">
                <a:latin typeface="Times New Roman" pitchFamily="18" charset="0"/>
              </a:rPr>
              <a:t>                	                    Yapı Malzemeleri Anabilim Dalı                              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9703" y="90488"/>
            <a:ext cx="11874500" cy="6634162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tr-TR" altLang="tr-T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25240" y="3286130"/>
            <a:ext cx="6532033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00250" indent="-1714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574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46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18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9050" indent="-1714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30000"/>
              </a:spcBef>
              <a:defRPr/>
            </a:pPr>
            <a:r>
              <a:rPr lang="tr-TR" altLang="tr-TR" sz="2000" dirty="0" smtClean="0">
                <a:latin typeface="Arial" charset="0"/>
              </a:rPr>
              <a:t>GİRİŞ</a:t>
            </a:r>
          </a:p>
        </p:txBody>
      </p:sp>
    </p:spTree>
    <p:extLst>
      <p:ext uri="{BB962C8B-B14F-4D97-AF65-F5344CB8AC3E}">
        <p14:creationId xmlns:p14="http://schemas.microsoft.com/office/powerpoint/2010/main" val="1941475012"/>
      </p:ext>
    </p:extLst>
  </p:cSld>
  <p:clrMapOvr>
    <a:masterClrMapping/>
  </p:clrMapOvr>
  <p:transition spd="med" advTm="3000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02787" y="5035557"/>
            <a:ext cx="1027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B160 (yaklaşık 14 MPa) beton sınıfından            C100/115 (100 MPa) beton sınıfına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12 MPa’dan (BS 12)         800 MPa (Pudra Betonu)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14920" y="1268413"/>
            <a:ext cx="844973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3- Malzemelerin </a:t>
            </a:r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</a:rPr>
              <a:t>geliştirilmesinde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72" y="1628782"/>
            <a:ext cx="6720417" cy="3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390652" y="3141663"/>
            <a:ext cx="8449733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Aşırı elastik şekil değiştirme, burkulma.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Büyük plastik şekil değiştirme, akma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Kırılma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       Çatlak oluşması ve yayılması ile gerçekleşir.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       Sünek kırılma : Kırılmadan önce plastik deformasyonlar olur.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       Gevrek kırılma : Kırılmadan önce elastik deformasyonlar olur. Sünek malzemelerde yorulma nedeni ile gevrek kırılma meydana gelir.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Sünme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Yorulma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Aşınma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Korozyon ve Radyasyon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Uygulama hataları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…….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14920" y="1268413"/>
            <a:ext cx="844973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</a:rPr>
              <a:t>Malzeme dayanımının tükenmesini doğuran nedenler</a:t>
            </a:r>
            <a:endParaRPr lang="tr-TR" altLang="tr-TR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295403" y="2108631"/>
            <a:ext cx="9410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Mekanik özellikler çoğunlukla içyapıya karşı duyarlı olurlar. Örneğin plastik şekil değiştirme içyapıyı etkiler, kayma düzlemleri oluşur, malzemenin izotropisi bozulup anizotropiye dönüşür. Dayanım tükenmesine neden olan bazı faktörler aşağıda verilmiştir.</a:t>
            </a:r>
          </a:p>
        </p:txBody>
      </p:sp>
    </p:spTree>
    <p:extLst>
      <p:ext uri="{BB962C8B-B14F-4D97-AF65-F5344CB8AC3E}">
        <p14:creationId xmlns:p14="http://schemas.microsoft.com/office/powerpoint/2010/main" val="12813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000">
              <a:schemeClr val="accent1">
                <a:lumMod val="97000"/>
                <a:lumOff val="3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696" y="458701"/>
            <a:ext cx="9144000" cy="1163637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+mn-lt"/>
              </a:rPr>
              <a:t>MALZEME BİLİMİNE DUYULAN GEREKSİNİM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279" y="1352281"/>
            <a:ext cx="10986484" cy="396516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200000"/>
              </a:lnSpc>
            </a:pPr>
            <a:endParaRPr lang="tr-TR" sz="7000" i="1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tr-TR" sz="7000" i="1" dirty="0" smtClean="0">
                <a:solidFill>
                  <a:srgbClr val="002060"/>
                </a:solidFill>
              </a:rPr>
              <a:t>Malzemenin yapı maliyetindeki değeri: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7400" i="1" u="sng" dirty="0" smtClean="0">
                <a:solidFill>
                  <a:srgbClr val="002060"/>
                </a:solidFill>
              </a:rPr>
              <a:t>Proje:</a:t>
            </a:r>
            <a:r>
              <a:rPr lang="tr-TR" sz="7400" i="1" dirty="0" smtClean="0">
                <a:solidFill>
                  <a:srgbClr val="002060"/>
                </a:solidFill>
              </a:rPr>
              <a:t> %2-8</a:t>
            </a:r>
            <a:r>
              <a:rPr lang="tr-TR" sz="7400" i="1" u="sng" dirty="0" smtClean="0">
                <a:solidFill>
                  <a:srgbClr val="002060"/>
                </a:solidFill>
              </a:rPr>
              <a:t> </a:t>
            </a:r>
            <a:endParaRPr lang="tr-TR" sz="7400" i="1" u="sng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7400" i="1" u="sng" dirty="0" smtClean="0">
                <a:solidFill>
                  <a:srgbClr val="002060"/>
                </a:solidFill>
              </a:rPr>
              <a:t>İşçilik:</a:t>
            </a:r>
            <a:r>
              <a:rPr lang="tr-TR" sz="7400" i="1" dirty="0" smtClean="0">
                <a:solidFill>
                  <a:srgbClr val="002060"/>
                </a:solidFill>
              </a:rPr>
              <a:t> %30-40</a:t>
            </a:r>
            <a:r>
              <a:rPr lang="tr-TR" sz="7400" i="1" u="sng" dirty="0" smtClean="0">
                <a:solidFill>
                  <a:srgbClr val="002060"/>
                </a:solidFill>
              </a:rPr>
              <a:t> </a:t>
            </a:r>
            <a:endParaRPr lang="tr-TR" sz="7400" i="1" u="sng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7400" i="1" u="sng" dirty="0">
                <a:solidFill>
                  <a:srgbClr val="002060"/>
                </a:solidFill>
              </a:rPr>
              <a:t>Malzeme </a:t>
            </a:r>
            <a:r>
              <a:rPr lang="tr-TR" sz="7400" i="1" u="sng" dirty="0" smtClean="0">
                <a:solidFill>
                  <a:srgbClr val="002060"/>
                </a:solidFill>
              </a:rPr>
              <a:t>:</a:t>
            </a:r>
            <a:r>
              <a:rPr lang="tr-TR" sz="7400" i="1" dirty="0" smtClean="0">
                <a:solidFill>
                  <a:srgbClr val="002060"/>
                </a:solidFill>
              </a:rPr>
              <a:t> %60-70</a:t>
            </a:r>
            <a:endParaRPr lang="tr-TR" sz="7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000">
              <a:schemeClr val="accent1">
                <a:lumMod val="97000"/>
                <a:lumOff val="3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696" y="458701"/>
            <a:ext cx="9144000" cy="1163637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+mn-lt"/>
              </a:rPr>
              <a:t>Başarılı bir yapı</a:t>
            </a:r>
            <a:endParaRPr lang="tr-TR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279" y="1352281"/>
            <a:ext cx="10986484" cy="396516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200000"/>
              </a:lnSpc>
            </a:pPr>
            <a:endParaRPr lang="tr-TR" sz="7000" i="1" dirty="0" smtClean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7400" i="1" u="sng" dirty="0" smtClean="0">
                <a:solidFill>
                  <a:srgbClr val="002060"/>
                </a:solidFill>
              </a:rPr>
              <a:t>Ekonomik </a:t>
            </a:r>
            <a:endParaRPr lang="tr-TR" sz="7400" i="1" u="sng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7400" i="1" u="sng" dirty="0" smtClean="0">
                <a:solidFill>
                  <a:srgbClr val="002060"/>
                </a:solidFill>
              </a:rPr>
              <a:t>Sağlam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7400" i="1" u="sng" dirty="0" smtClean="0">
                <a:solidFill>
                  <a:srgbClr val="002060"/>
                </a:solidFill>
              </a:rPr>
              <a:t>İşlevsel </a:t>
            </a:r>
            <a:endParaRPr lang="tr-TR" sz="7400" i="1" u="sng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7400" i="1" dirty="0" smtClean="0">
                <a:solidFill>
                  <a:srgbClr val="002060"/>
                </a:solidFill>
              </a:rPr>
              <a:t>Güzel!</a:t>
            </a:r>
            <a:endParaRPr lang="tr-TR" sz="7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000">
              <a:schemeClr val="accent1">
                <a:lumMod val="97000"/>
                <a:lumOff val="3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696" y="458701"/>
            <a:ext cx="9144000" cy="1163637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+mn-lt"/>
              </a:rPr>
              <a:t>Standart</a:t>
            </a:r>
            <a:endParaRPr lang="tr-TR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279" y="1352281"/>
            <a:ext cx="10986484" cy="39651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</a:pPr>
            <a:endParaRPr lang="tr-TR" sz="7000" i="1" dirty="0" smtClean="0">
              <a:solidFill>
                <a:srgbClr val="00206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tr-TR" sz="7400" i="1" u="sng" dirty="0" smtClean="0">
                <a:solidFill>
                  <a:srgbClr val="002060"/>
                </a:solidFill>
              </a:rPr>
              <a:t>Tanım: </a:t>
            </a:r>
            <a:r>
              <a:rPr lang="tr-TR" sz="7400" i="1" dirty="0" smtClean="0">
                <a:solidFill>
                  <a:srgbClr val="002060"/>
                </a:solidFill>
              </a:rPr>
              <a:t>Toplumca benimsenip kullanılan, devletçe resmiyete konulan kurallardır.</a:t>
            </a:r>
            <a:r>
              <a:rPr lang="tr-TR" sz="7400" i="1" u="sng" dirty="0" smtClean="0">
                <a:solidFill>
                  <a:srgbClr val="002060"/>
                </a:solidFill>
              </a:rPr>
              <a:t> </a:t>
            </a:r>
            <a:endParaRPr lang="tr-TR" sz="7400" i="1" u="sng" dirty="0">
              <a:solidFill>
                <a:srgbClr val="00206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tr-TR" sz="7400" i="1" u="sng" dirty="0" smtClean="0">
                <a:solidFill>
                  <a:srgbClr val="002060"/>
                </a:solidFill>
              </a:rPr>
              <a:t>Karakterleri: </a:t>
            </a:r>
            <a:r>
              <a:rPr lang="tr-TR" sz="7400" i="1" dirty="0" smtClean="0">
                <a:solidFill>
                  <a:srgbClr val="002060"/>
                </a:solidFill>
              </a:rPr>
              <a:t>Basitleştirme, Birleştirme, Vasıflandırma</a:t>
            </a:r>
            <a:endParaRPr lang="tr-TR" sz="7400" i="1" u="sng" dirty="0" smtClean="0">
              <a:solidFill>
                <a:srgbClr val="00206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tr-TR" sz="7400" i="1" u="sng" dirty="0" smtClean="0">
                <a:solidFill>
                  <a:srgbClr val="002060"/>
                </a:solidFill>
              </a:rPr>
              <a:t>Yararları : </a:t>
            </a:r>
            <a:r>
              <a:rPr lang="tr-TR" sz="7400" i="1" dirty="0" smtClean="0">
                <a:solidFill>
                  <a:srgbClr val="002060"/>
                </a:solidFill>
              </a:rPr>
              <a:t>Ucuzluk, Sürat, Sağlamlık</a:t>
            </a:r>
          </a:p>
          <a:p>
            <a:pPr algn="just">
              <a:lnSpc>
                <a:spcPct val="200000"/>
              </a:lnSpc>
            </a:pPr>
            <a:r>
              <a:rPr lang="tr-TR" sz="7400" i="1" dirty="0" smtClean="0">
                <a:solidFill>
                  <a:srgbClr val="002060"/>
                </a:solidFill>
              </a:rPr>
              <a:t>TSE, DIN, ASA, BSI, ISO…   EN</a:t>
            </a:r>
          </a:p>
          <a:p>
            <a:pPr algn="just">
              <a:lnSpc>
                <a:spcPct val="200000"/>
              </a:lnSpc>
            </a:pPr>
            <a:r>
              <a:rPr lang="tr-TR" sz="7400" i="1" dirty="0" smtClean="0">
                <a:solidFill>
                  <a:srgbClr val="002060"/>
                </a:solidFill>
              </a:rPr>
              <a:t>(Örnek: TS EN 206- Beton)</a:t>
            </a:r>
            <a:endParaRPr lang="tr-TR" sz="7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000">
              <a:schemeClr val="accent1">
                <a:lumMod val="97000"/>
                <a:lumOff val="3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089" y="0"/>
            <a:ext cx="9144000" cy="699998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+mn-lt"/>
              </a:rPr>
              <a:t>Ders Tanıtım</a:t>
            </a:r>
            <a:endParaRPr lang="tr-TR" sz="4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5" t="14436" r="12697" b="5458"/>
          <a:stretch/>
        </p:blipFill>
        <p:spPr bwMode="auto">
          <a:xfrm>
            <a:off x="2369714" y="676140"/>
            <a:ext cx="7771481" cy="618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765183" y="2137893"/>
            <a:ext cx="592428" cy="3477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4533363" y="5072130"/>
            <a:ext cx="592428" cy="3477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3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000">
              <a:schemeClr val="accent1">
                <a:lumMod val="97000"/>
                <a:lumOff val="3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089" y="0"/>
            <a:ext cx="9144000" cy="699998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+mn-lt"/>
              </a:rPr>
              <a:t>Ders Tanıtım</a:t>
            </a:r>
            <a:endParaRPr lang="tr-TR" sz="4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2" t="15229" r="13769" b="7881"/>
          <a:stretch/>
        </p:blipFill>
        <p:spPr bwMode="auto">
          <a:xfrm>
            <a:off x="2240925" y="708338"/>
            <a:ext cx="7366715" cy="562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5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000">
              <a:schemeClr val="accent1">
                <a:lumMod val="97000"/>
                <a:lumOff val="3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089" y="0"/>
            <a:ext cx="9144000" cy="699998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+mn-lt"/>
              </a:rPr>
              <a:t>Ders Tanıtım</a:t>
            </a:r>
            <a:endParaRPr lang="tr-TR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02279" y="1352281"/>
            <a:ext cx="10986484" cy="39651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</a:pPr>
            <a:r>
              <a:rPr lang="tr-TR" sz="7000" i="1" dirty="0" smtClean="0">
                <a:solidFill>
                  <a:srgbClr val="002060"/>
                </a:solidFill>
              </a:rPr>
              <a:t>PROGRAM ÇIKTILARI (MÜDEK)</a:t>
            </a:r>
          </a:p>
          <a:p>
            <a:pPr algn="just">
              <a:lnSpc>
                <a:spcPct val="200000"/>
              </a:lnSpc>
            </a:pPr>
            <a:r>
              <a:rPr lang="tr-TR" sz="7400" i="1" u="sng" dirty="0" smtClean="0">
                <a:solidFill>
                  <a:srgbClr val="002060"/>
                </a:solidFill>
              </a:rPr>
              <a:t>PÇ1-2 : </a:t>
            </a:r>
            <a:r>
              <a:rPr lang="tr-TR" sz="7400" i="1" dirty="0" smtClean="0">
                <a:solidFill>
                  <a:srgbClr val="002060"/>
                </a:solidFill>
              </a:rPr>
              <a:t>Mühendislik disiplinine özgü konularda yeterli bilgi birikimi</a:t>
            </a:r>
            <a:r>
              <a:rPr lang="tr-TR" sz="7400" i="1" u="sng" dirty="0" smtClean="0">
                <a:solidFill>
                  <a:srgbClr val="002060"/>
                </a:solidFill>
              </a:rPr>
              <a:t> (Genel Değerlendirme Notu ile ölçülecek)</a:t>
            </a:r>
            <a:endParaRPr lang="tr-TR" sz="7400" i="1" u="sng" dirty="0">
              <a:solidFill>
                <a:srgbClr val="00206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tr-TR" sz="7400" i="1" u="sng" dirty="0" smtClean="0">
                <a:solidFill>
                  <a:srgbClr val="002060"/>
                </a:solidFill>
              </a:rPr>
              <a:t>PÇ5-3: </a:t>
            </a:r>
            <a:r>
              <a:rPr lang="tr-TR" sz="7400" i="1" dirty="0" smtClean="0">
                <a:solidFill>
                  <a:srgbClr val="002060"/>
                </a:solidFill>
              </a:rPr>
              <a:t>Karmaşık mühendislik problemlerinin veya disipline özgü araştırma konularının incelenmesi için deney sonuçlarını analiz etme yorumlama becerisi (Kısa Sınav ile ölçülecek)</a:t>
            </a:r>
            <a:endParaRPr lang="tr-TR" sz="7400" i="1" u="sng" dirty="0" smtClean="0">
              <a:solidFill>
                <a:srgbClr val="00206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tr-TR" sz="7400" i="1" u="sng" dirty="0" smtClean="0">
                <a:solidFill>
                  <a:srgbClr val="002060"/>
                </a:solidFill>
              </a:rPr>
              <a:t>PÇ9-2 : </a:t>
            </a:r>
            <a:r>
              <a:rPr lang="tr-TR" sz="7400" i="1" dirty="0" smtClean="0">
                <a:solidFill>
                  <a:srgbClr val="002060"/>
                </a:solidFill>
              </a:rPr>
              <a:t>Mühendislik uygulamalarında kullanılan standartlar hakkında bilgi (Kısa Sınav ile ölçülecek)</a:t>
            </a:r>
            <a:endParaRPr lang="tr-TR" sz="7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00605"/>
              </p:ext>
            </p:extLst>
          </p:nvPr>
        </p:nvGraphicFramePr>
        <p:xfrm>
          <a:off x="1983345" y="553791"/>
          <a:ext cx="9118243" cy="5873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9931"/>
                <a:gridCol w="1119709"/>
                <a:gridCol w="2239416"/>
                <a:gridCol w="1863313"/>
                <a:gridCol w="1131696"/>
                <a:gridCol w="404178"/>
              </a:tblGrid>
              <a:tr h="18301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kern="0" dirty="0">
                          <a:effectLst/>
                        </a:rPr>
                        <a:t>MALZEME BİLİMİ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kern="0" dirty="0">
                          <a:effectLst/>
                          <a:highlight>
                            <a:srgbClr val="FFFF00"/>
                          </a:highlight>
                        </a:rPr>
                        <a:t>UZAKTAN E.</a:t>
                      </a:r>
                      <a:r>
                        <a:rPr lang="tr-TR" sz="1400" kern="0" dirty="0">
                          <a:effectLst/>
                        </a:rPr>
                        <a:t> DERS PROGRAMI </a:t>
                      </a:r>
                      <a:endParaRPr lang="tr-TR" sz="1400" b="1" kern="0" dirty="0">
                        <a:effectLst/>
                        <a:latin typeface="Times New Roman"/>
                      </a:endParaRPr>
                    </a:p>
                  </a:txBody>
                  <a:tcPr marL="14635" marR="14635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kern="0">
                          <a:effectLst/>
                        </a:rPr>
                        <a:t>0422711</a:t>
                      </a:r>
                      <a:endParaRPr lang="tr-TR" sz="1400" b="1" kern="0">
                        <a:effectLst/>
                        <a:latin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kern="0">
                          <a:effectLst/>
                        </a:rPr>
                        <a:t>Cuma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09:00-11:50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6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TARİH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İŞLENEN DERS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NOTLAR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512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09 Ekim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Giriş, Kaynaklar, Tanım, Malzeme Bilgisinin Faydaları, </a:t>
                      </a:r>
                      <a:r>
                        <a:rPr lang="tr-TR" sz="1400" dirty="0" smtClean="0">
                          <a:effectLst/>
                        </a:rPr>
                        <a:t>Standart,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658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16 Ekim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Malzemelerin Sınıflandırılması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Malzemede İç Yapı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Kristal Yapı, Amorf Yapı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707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23 Ekim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Malzemede İç Yapı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Miller İndisleri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Atomlararası</a:t>
                      </a:r>
                      <a:r>
                        <a:rPr lang="tr-TR" sz="1400" dirty="0">
                          <a:effectLst/>
                        </a:rPr>
                        <a:t> Uzaklık, Bağlar ile Özelikler Arasındaki İlişkiler, 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951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30 Ekim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Fiziksel Özelikler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Yoğunluk, Özgül Ağırlık, </a:t>
                      </a:r>
                      <a:r>
                        <a:rPr lang="tr-TR" sz="1400" dirty="0" err="1">
                          <a:effectLst/>
                        </a:rPr>
                        <a:t>Kompasite</a:t>
                      </a:r>
                      <a:r>
                        <a:rPr lang="tr-TR" sz="1400" dirty="0">
                          <a:effectLst/>
                        </a:rPr>
                        <a:t>, </a:t>
                      </a:r>
                      <a:r>
                        <a:rPr lang="tr-TR" sz="1400" dirty="0" err="1">
                          <a:effectLst/>
                        </a:rPr>
                        <a:t>Porozite</a:t>
                      </a:r>
                      <a:r>
                        <a:rPr lang="tr-TR" sz="1400" dirty="0">
                          <a:effectLst/>
                        </a:rPr>
                        <a:t>, Ağırlıkça ve Hacimce Su Em., </a:t>
                      </a:r>
                      <a:r>
                        <a:rPr lang="tr-TR" sz="1400" dirty="0" err="1">
                          <a:effectLst/>
                        </a:rPr>
                        <a:t>Kapilarite</a:t>
                      </a:r>
                      <a:r>
                        <a:rPr lang="tr-TR" sz="1400" dirty="0">
                          <a:effectLst/>
                        </a:rPr>
                        <a:t>, Perme.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66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06 Kasım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Fiziksel Özelikler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Isıl Genleşme, Isı İletkenliği, Akustik</a:t>
                      </a:r>
                      <a:endParaRPr lang="tr-TR" sz="1400" b="1" dirty="0">
                        <a:effectLst/>
                        <a:latin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439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13 Kasım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Fiziksel Özelikler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Malzemede İç Yapı ve Fiziksel Özelikler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Laboratuvar Uygulama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658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 Kasım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Mekanik Özelikler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Çekme Etkisindeki Davranış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Gerilme-Şekil Değiştirme İlişkisi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878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27 Kasım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Mekanik Özelikler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Basınç, Kayma ve Eğilme Etkisi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Mekanik Özelikler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(Basınç, Eğilme ve Çelik </a:t>
                      </a:r>
                      <a:r>
                        <a:rPr lang="tr-TR" sz="1400" dirty="0" smtClean="0">
                          <a:effectLst/>
                        </a:rPr>
                        <a:t>Çekme Deneyleri)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Laboratuvar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635" marR="14635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08089" y="0"/>
            <a:ext cx="9144000" cy="699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Ders Tanıtım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79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36393"/>
              </p:ext>
            </p:extLst>
          </p:nvPr>
        </p:nvGraphicFramePr>
        <p:xfrm>
          <a:off x="2553041" y="794392"/>
          <a:ext cx="8020514" cy="5374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2152"/>
                <a:gridCol w="1394992"/>
                <a:gridCol w="269853"/>
                <a:gridCol w="2916802"/>
                <a:gridCol w="2096715"/>
              </a:tblGrid>
              <a:tr h="79313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kern="0" dirty="0">
                          <a:effectLst/>
                        </a:rPr>
                        <a:t>MALZEME BİLİMİ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kern="0" dirty="0">
                          <a:effectLst/>
                          <a:highlight>
                            <a:srgbClr val="FFFF00"/>
                          </a:highlight>
                        </a:rPr>
                        <a:t>UZAKTAN E.</a:t>
                      </a:r>
                      <a:r>
                        <a:rPr lang="tr-TR" sz="1400" kern="0" dirty="0">
                          <a:effectLst/>
                        </a:rPr>
                        <a:t> DERS PROGRAMI </a:t>
                      </a:r>
                      <a:endParaRPr lang="tr-TR" sz="1400" b="1" kern="0" dirty="0">
                        <a:effectLst/>
                        <a:latin typeface="Times New Roman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kern="0">
                          <a:effectLst/>
                        </a:rPr>
                        <a:t>0422711</a:t>
                      </a:r>
                      <a:endParaRPr lang="tr-TR" sz="1400" b="1" kern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kern="0">
                          <a:effectLst/>
                        </a:rPr>
                        <a:t>Cuma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09:00-11:50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</a:tr>
              <a:tr h="317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HAFTA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TARİH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İŞLENEN DERS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NOTLAR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</a:tr>
              <a:tr h="951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04 Aralık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Çelik Çekme, Isıl Genleşme, Isı İletkenliği, Akustik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Uygulama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</a:tr>
              <a:tr h="605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10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11 Aralık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Yıl İçi Sınavı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</a:tr>
              <a:tr h="605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11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18 Aralık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Teknolojik Özellikler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</a:tr>
              <a:tr h="605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12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25 Aralık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Metallerin Korozyonu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</a:tr>
              <a:tr h="605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13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01 Ocak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Tatil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</a:tr>
              <a:tr h="888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14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08 Ocak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Mazeret Sınavı ve </a:t>
                      </a:r>
                      <a:r>
                        <a:rPr lang="tr-TR" sz="1400" dirty="0" err="1">
                          <a:effectLst/>
                        </a:rPr>
                        <a:t>Quiz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08089" y="0"/>
            <a:ext cx="9144000" cy="699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Ders Tanıtım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24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000">
              <a:schemeClr val="accent1">
                <a:lumMod val="97000"/>
                <a:lumOff val="3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22346"/>
            <a:ext cx="9144000" cy="1163637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+mn-lt"/>
              </a:rPr>
              <a:t>TANIMLAR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67" y="2125014"/>
            <a:ext cx="10986484" cy="3965164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3600" i="1" u="sng" dirty="0" smtClean="0">
                <a:solidFill>
                  <a:srgbClr val="002060"/>
                </a:solidFill>
              </a:rPr>
              <a:t>YAPI: </a:t>
            </a:r>
            <a:r>
              <a:rPr lang="tr-TR" sz="3600" i="1" dirty="0" smtClean="0">
                <a:solidFill>
                  <a:srgbClr val="002060"/>
                </a:solidFill>
              </a:rPr>
              <a:t>Yer üstünde, yer altında, havada, karada, suda, sabit veya hareketli, kalıcı veya geçici her türlü tasarlanmış üretim.</a:t>
            </a:r>
            <a:endParaRPr lang="tr-TR" sz="3600" i="1" u="sng" dirty="0" smtClean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3600" i="1" u="sng" dirty="0" smtClean="0">
                <a:solidFill>
                  <a:srgbClr val="002060"/>
                </a:solidFill>
              </a:rPr>
              <a:t>MALZEME: </a:t>
            </a:r>
            <a:r>
              <a:rPr lang="tr-TR" sz="3600" i="1" dirty="0" smtClean="0">
                <a:solidFill>
                  <a:srgbClr val="002060"/>
                </a:solidFill>
              </a:rPr>
              <a:t>Yararlı özellikleri nedeni ile üretimde kullanılan cisimlerdir.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3600" i="1" u="sng" dirty="0" smtClean="0">
                <a:solidFill>
                  <a:srgbClr val="002060"/>
                </a:solidFill>
              </a:rPr>
              <a:t>YAPI MALZEMESİ: </a:t>
            </a:r>
            <a:r>
              <a:rPr lang="tr-TR" sz="3600" i="1" dirty="0" smtClean="0">
                <a:solidFill>
                  <a:srgbClr val="002060"/>
                </a:solidFill>
              </a:rPr>
              <a:t>Yapının bünyesine giren veya yapımı için kullanılan</a:t>
            </a:r>
            <a:r>
              <a:rPr lang="tr-TR" sz="3600" i="1" u="sng" dirty="0" smtClean="0">
                <a:solidFill>
                  <a:srgbClr val="002060"/>
                </a:solidFill>
              </a:rPr>
              <a:t> </a:t>
            </a:r>
            <a:r>
              <a:rPr lang="tr-TR" sz="3600" i="1" dirty="0" smtClean="0">
                <a:solidFill>
                  <a:srgbClr val="002060"/>
                </a:solidFill>
              </a:rPr>
              <a:t>ham, mamul ya da yarı işlenmiş cisimlerdir.</a:t>
            </a:r>
          </a:p>
        </p:txBody>
      </p:sp>
    </p:spTree>
    <p:extLst>
      <p:ext uri="{BB962C8B-B14F-4D97-AF65-F5344CB8AC3E}">
        <p14:creationId xmlns:p14="http://schemas.microsoft.com/office/powerpoint/2010/main" val="42928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45" name="Group 9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08997"/>
              </p:ext>
            </p:extLst>
          </p:nvPr>
        </p:nvGraphicFramePr>
        <p:xfrm>
          <a:off x="1200152" y="1316038"/>
          <a:ext cx="10752667" cy="4297572"/>
        </p:xfrm>
        <a:graphic>
          <a:graphicData uri="http://schemas.openxmlformats.org/drawingml/2006/table">
            <a:tbl>
              <a:tblPr/>
              <a:tblGrid>
                <a:gridCol w="1727200"/>
                <a:gridCol w="1295400"/>
                <a:gridCol w="1185333"/>
                <a:gridCol w="992716"/>
                <a:gridCol w="1090084"/>
                <a:gridCol w="1092200"/>
                <a:gridCol w="1189567"/>
                <a:gridCol w="1092200"/>
                <a:gridCol w="1087967"/>
              </a:tblGrid>
              <a:tr h="365732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BAŞARI DEĞERLENDİRME SİSTEMİ</a:t>
                      </a:r>
                      <a:endParaRPr kumimoji="0" lang="tr-TR" alt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047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Teorik/Uygulama Dersi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 Dersi 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Seminer Dersi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18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Adedi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Ağırlığı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Adedi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Ağırlığı(%)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Adedi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Ağırlığı(%)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Dönem İçi Sınavlar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Dönem İçi Sınavlar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Dönem İçi Sınavlar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Kısa Sınavlar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Dönem İçi Kontroller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Dönem İçi Kontroller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Ödevler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Ara Teslim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Ara Teslim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Laboratuar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Sözlü Sınav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Sözlü Sınav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Diğer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Diğer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Diğer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 Sınavı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 Sınavı 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 Sınavı 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08089" y="0"/>
            <a:ext cx="9144000" cy="699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Ders Tanıtım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16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000">
              <a:schemeClr val="accent1">
                <a:lumMod val="97000"/>
                <a:lumOff val="3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22346"/>
            <a:ext cx="9144000" cy="116363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MALZEME BİLİMİNE DUYULAN GEREKSİNİM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67" y="2125014"/>
            <a:ext cx="10986484" cy="3965164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3600" i="1" u="sng" dirty="0" smtClean="0">
                <a:solidFill>
                  <a:srgbClr val="002060"/>
                </a:solidFill>
              </a:rPr>
              <a:t>İstenen şartlara uygun malzeme üretmek</a:t>
            </a:r>
            <a:endParaRPr lang="tr-TR" sz="3600" i="1" dirty="0" smtClean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3600" i="1" u="sng" dirty="0" smtClean="0">
                <a:solidFill>
                  <a:srgbClr val="002060"/>
                </a:solidFill>
              </a:rPr>
              <a:t>Mevcut malzemeler arasından aranan şartlara en uygun malzemeyi seçmek.</a:t>
            </a:r>
            <a:endParaRPr lang="tr-TR" sz="36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000">
              <a:schemeClr val="accent1">
                <a:lumMod val="97000"/>
                <a:lumOff val="3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696" y="458701"/>
            <a:ext cx="9144000" cy="1163637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+mn-lt"/>
              </a:rPr>
              <a:t>MALZEME BİLİMİNE DUYULAN GEREKSİNİM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279" y="1352281"/>
            <a:ext cx="10986484" cy="39651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</a:pPr>
            <a:endParaRPr lang="tr-TR" sz="7000" i="1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tr-TR" sz="7000" i="1" dirty="0" smtClean="0">
                <a:solidFill>
                  <a:srgbClr val="002060"/>
                </a:solidFill>
              </a:rPr>
              <a:t>Bu amaçla, sağlamlığı</a:t>
            </a:r>
            <a:r>
              <a:rPr lang="tr-TR" sz="7000" i="1" dirty="0">
                <a:solidFill>
                  <a:srgbClr val="002060"/>
                </a:solidFill>
              </a:rPr>
              <a:t>, fonksiyonelliği ve ekonomikliği bir arada düşünmek zorundadır. </a:t>
            </a:r>
            <a:endParaRPr lang="tr-TR" sz="7000" i="1" dirty="0" smtClean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7400" i="1" u="sng" dirty="0" smtClean="0">
                <a:solidFill>
                  <a:srgbClr val="002060"/>
                </a:solidFill>
              </a:rPr>
              <a:t>Malzemenin </a:t>
            </a:r>
            <a:r>
              <a:rPr lang="tr-TR" sz="7400" i="1" u="sng" dirty="0">
                <a:solidFill>
                  <a:srgbClr val="002060"/>
                </a:solidFill>
              </a:rPr>
              <a:t>seçiminde,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7400" i="1" u="sng" dirty="0">
                <a:solidFill>
                  <a:srgbClr val="002060"/>
                </a:solidFill>
              </a:rPr>
              <a:t>Üretim yöntemlerinin geliştirilmesinde,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7400" i="1" u="sng" dirty="0">
                <a:solidFill>
                  <a:srgbClr val="002060"/>
                </a:solidFill>
              </a:rPr>
              <a:t>Malzemelerin geliştirilmesinde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tr-TR" sz="7400" i="1" u="sng" dirty="0">
                <a:solidFill>
                  <a:srgbClr val="002060"/>
                </a:solidFill>
              </a:rPr>
              <a:t>Malzeme dayanımının tükenmesini doğuran nedenlerin teşhis ve tedavisinde </a:t>
            </a:r>
          </a:p>
          <a:p>
            <a:pPr algn="just">
              <a:lnSpc>
                <a:spcPct val="200000"/>
              </a:lnSpc>
            </a:pPr>
            <a:r>
              <a:rPr lang="tr-TR" sz="7400" i="1" dirty="0" smtClean="0">
                <a:solidFill>
                  <a:srgbClr val="002060"/>
                </a:solidFill>
              </a:rPr>
              <a:t>            </a:t>
            </a:r>
            <a:r>
              <a:rPr lang="tr-TR" sz="7400" i="1" dirty="0">
                <a:solidFill>
                  <a:srgbClr val="002060"/>
                </a:solidFill>
              </a:rPr>
              <a:t>	</a:t>
            </a:r>
            <a:r>
              <a:rPr lang="tr-TR" sz="7400" i="1" dirty="0" smtClean="0">
                <a:solidFill>
                  <a:srgbClr val="002060"/>
                </a:solidFill>
              </a:rPr>
              <a:t>malzeme </a:t>
            </a:r>
            <a:r>
              <a:rPr lang="tr-TR" sz="7400" i="1" dirty="0">
                <a:solidFill>
                  <a:srgbClr val="002060"/>
                </a:solidFill>
              </a:rPr>
              <a:t>bilimine ihtiyaç duyulur.</a:t>
            </a:r>
          </a:p>
        </p:txBody>
      </p:sp>
    </p:spTree>
    <p:extLst>
      <p:ext uri="{BB962C8B-B14F-4D97-AF65-F5344CB8AC3E}">
        <p14:creationId xmlns:p14="http://schemas.microsoft.com/office/powerpoint/2010/main" val="23837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488017" y="1309688"/>
            <a:ext cx="42248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1-Malzemenin Seçimi</a:t>
            </a:r>
            <a:endParaRPr lang="tr-TR" altLang="tr-TR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873258" y="2246313"/>
            <a:ext cx="921596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tr-TR" altLang="tr-TR" smtClean="0">
                <a:solidFill>
                  <a:srgbClr val="000000"/>
                </a:solidFill>
              </a:rPr>
              <a:t>Bir sistem tasarlanınca ilk önce malzemenin seçimi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mtClean="0">
                <a:solidFill>
                  <a:srgbClr val="000000"/>
                </a:solidFill>
              </a:rPr>
              <a:t>     söz konusudur.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mtClean="0">
                <a:solidFill>
                  <a:srgbClr val="000000"/>
                </a:solidFill>
              </a:rPr>
              <a:t>Beton?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mtClean="0">
                <a:solidFill>
                  <a:srgbClr val="000000"/>
                </a:solidFill>
              </a:rPr>
              <a:t>Ahşap?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tr-TR" altLang="tr-TR" smtClean="0">
                <a:solidFill>
                  <a:srgbClr val="000000"/>
                </a:solidFill>
              </a:rPr>
              <a:t>Çelik?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mtClean="0">
                <a:solidFill>
                  <a:srgbClr val="000000"/>
                </a:solidFill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mtClean="0">
                <a:solidFill>
                  <a:srgbClr val="000000"/>
                </a:solidFill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mtClean="0">
                <a:solidFill>
                  <a:srgbClr val="000000"/>
                </a:solidFill>
              </a:rPr>
              <a:t>     Bu malzemelerin birbirine göre avantajları ve dezavantajlarının dikkate alınması gerekir. </a:t>
            </a:r>
          </a:p>
        </p:txBody>
      </p:sp>
    </p:spTree>
    <p:extLst>
      <p:ext uri="{BB962C8B-B14F-4D97-AF65-F5344CB8AC3E}">
        <p14:creationId xmlns:p14="http://schemas.microsoft.com/office/powerpoint/2010/main" val="39547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488017" y="1309688"/>
            <a:ext cx="42248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1-Malzemenin Seçimi</a:t>
            </a:r>
            <a:endParaRPr lang="tr-TR" altLang="tr-TR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0"/>
          <a:stretch>
            <a:fillRect/>
          </a:stretch>
        </p:blipFill>
        <p:spPr bwMode="auto">
          <a:xfrm>
            <a:off x="2247900" y="1692275"/>
            <a:ext cx="7698317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102787" y="5661025"/>
            <a:ext cx="10274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tr-TR" altLang="tr-TR" sz="1600" b="1" smtClean="0">
                <a:solidFill>
                  <a:srgbClr val="000000"/>
                </a:solidFill>
                <a:latin typeface="Times New Roman" pitchFamily="18" charset="0"/>
              </a:rPr>
              <a:t>Beton:</a:t>
            </a: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 Çekme dayanımı basınç dayanımın yaklaşık onda biri kadardır. Çekmeye çalışan bölgelerin farklı bir malzeme ile örneğin çelik ile güçlendirilmesi gerekir. </a:t>
            </a:r>
            <a:r>
              <a:rPr lang="tr-TR" altLang="tr-TR" b="1" smtClean="0">
                <a:solidFill>
                  <a:srgbClr val="000000"/>
                </a:solidFill>
              </a:rPr>
              <a:t>      </a:t>
            </a:r>
            <a:endParaRPr lang="tr-TR" altLang="tr-TR" sz="16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02787" y="4508507"/>
            <a:ext cx="1027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 smtClean="0">
                <a:solidFill>
                  <a:srgbClr val="000000"/>
                </a:solidFill>
              </a:rPr>
              <a:t>      </a:t>
            </a:r>
            <a:r>
              <a:rPr lang="tr-TR" altLang="tr-TR" sz="1600" b="1" smtClean="0">
                <a:solidFill>
                  <a:srgbClr val="000000"/>
                </a:solidFill>
                <a:latin typeface="Times New Roman" pitchFamily="18" charset="0"/>
              </a:rPr>
              <a:t>Çelik:</a:t>
            </a: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 Korozyondan ve yüksek sıcaklıktan korunmaya ihtiyaç duyar. </a:t>
            </a:r>
            <a:r>
              <a:rPr lang="tr-TR" altLang="tr-TR" sz="1600" b="1" smtClean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endParaRPr lang="tr-TR" altLang="tr-TR" sz="16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443" name="Picture 11" descr="11-eylul-ikiz-kulelerin-yikil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6" y="1773245"/>
            <a:ext cx="4703233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0" y="1844682"/>
            <a:ext cx="270933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71" y="1773238"/>
            <a:ext cx="2622551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488017" y="1309688"/>
            <a:ext cx="42248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1-Malzemenin Seçimi</a:t>
            </a:r>
            <a:endParaRPr lang="tr-TR" altLang="tr-TR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14919" y="5373688"/>
            <a:ext cx="10274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 smtClean="0">
                <a:solidFill>
                  <a:srgbClr val="000000"/>
                </a:solidFill>
              </a:rPr>
              <a:t>      </a:t>
            </a:r>
            <a:r>
              <a:rPr lang="tr-TR" altLang="tr-TR" sz="1600" b="1" smtClean="0">
                <a:solidFill>
                  <a:srgbClr val="000000"/>
                </a:solidFill>
                <a:latin typeface="Times New Roman" pitchFamily="18" charset="0"/>
              </a:rPr>
              <a:t> Ahşap:</a:t>
            </a: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 Anizotrop malzemedir, lifleri doğrultusuna göre farklı dayanımlar gösterir.</a:t>
            </a:r>
          </a:p>
        </p:txBody>
      </p:sp>
      <p:pic>
        <p:nvPicPr>
          <p:cNvPr id="21510" name="Picture 6" descr="ahsap_halkal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1628782"/>
            <a:ext cx="3810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14917" y="1196975"/>
            <a:ext cx="42248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1-Malzemenin Seçimi</a:t>
            </a:r>
            <a:endParaRPr lang="tr-TR" altLang="tr-TR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14919" y="5589588"/>
            <a:ext cx="10274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smtClean="0">
                <a:solidFill>
                  <a:srgbClr val="000000"/>
                </a:solidFill>
                <a:latin typeface="Times New Roman" pitchFamily="18" charset="0"/>
              </a:rPr>
              <a:t>Geleneksel Beton Üretiminden ……. Bir seferde 450 m mesafeye hazır beton dökümü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814920" y="1268413"/>
            <a:ext cx="844973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2- </a:t>
            </a:r>
            <a:r>
              <a:rPr lang="tr-TR" altLang="tr-TR" sz="1600" b="1" dirty="0" smtClean="0">
                <a:solidFill>
                  <a:srgbClr val="000000"/>
                </a:solidFill>
                <a:latin typeface="Times New Roman" pitchFamily="18" charset="0"/>
              </a:rPr>
              <a:t>Üretim yöntemlerinin geliştirilmesinde</a:t>
            </a:r>
          </a:p>
        </p:txBody>
      </p:sp>
      <p:pic>
        <p:nvPicPr>
          <p:cNvPr id="19465" name="Picture 9" descr="ImageShack, free image hosting, free video hosting, image hosting, video hosting, photo image hosting site, video hosting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32480" r="56250" b="17126"/>
          <a:stretch>
            <a:fillRect/>
          </a:stretch>
        </p:blipFill>
        <p:spPr bwMode="auto">
          <a:xfrm>
            <a:off x="719667" y="2744795"/>
            <a:ext cx="3744384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87" y="2349507"/>
            <a:ext cx="48133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695</Words>
  <Application>Microsoft Office PowerPoint</Application>
  <PresentationFormat>Özel</PresentationFormat>
  <Paragraphs>209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Office Theme</vt:lpstr>
      <vt:lpstr>1_Office Theme</vt:lpstr>
      <vt:lpstr>Varsayılan Tasarım</vt:lpstr>
      <vt:lpstr>1_Varsayılan Tasarım</vt:lpstr>
      <vt:lpstr>2_Office Theme</vt:lpstr>
      <vt:lpstr>3_Office Theme</vt:lpstr>
      <vt:lpstr>4_Office Theme</vt:lpstr>
      <vt:lpstr>2_Varsayılan Tasarım</vt:lpstr>
      <vt:lpstr>YILDIZ TEKNİK ÜNİVERSİTESİ İNŞAAT FAKÜLTESİ İNŞAAT MÜHENDİSLİĞİ BÖLÜMÜ       YAPI MALZEMELERİ- 1.HAFTA</vt:lpstr>
      <vt:lpstr>TANIMLAR</vt:lpstr>
      <vt:lpstr>MALZEME BİLİMİNE DUYULAN GEREKSİNİM</vt:lpstr>
      <vt:lpstr>MALZEME BİLİMİNE DUYULAN GEREKSİNİM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MALZEME BİLİMİNE DUYULAN GEREKSİNİM</vt:lpstr>
      <vt:lpstr>Başarılı bir yapı</vt:lpstr>
      <vt:lpstr>Standart</vt:lpstr>
      <vt:lpstr>Ders Tanıtım</vt:lpstr>
      <vt:lpstr>Ders Tanıtım</vt:lpstr>
      <vt:lpstr>Ders Tanıtım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MALZEMELERİN SINIFLANDIRILMASI</dc:title>
  <dc:creator>User</dc:creator>
  <cp:lastModifiedBy>ronaldinho424</cp:lastModifiedBy>
  <cp:revision>62</cp:revision>
  <dcterms:created xsi:type="dcterms:W3CDTF">2019-09-19T12:22:20Z</dcterms:created>
  <dcterms:modified xsi:type="dcterms:W3CDTF">2020-11-17T09:37:58Z</dcterms:modified>
</cp:coreProperties>
</file>