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bumpe\Desktop\MALZEME%20B&#304;L&#304;M&#304;%20UYGULAMA\New%20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Q-t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16</c:v>
                </c:pt>
                <c:pt idx="5">
                  <c:v>25</c:v>
                </c:pt>
                <c:pt idx="6">
                  <c:v>36</c:v>
                </c:pt>
              </c:numCache>
            </c:numRef>
          </c:xVal>
          <c:y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D2-4F75-94EF-6D1EE2A7E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002304"/>
        <c:axId val="127002880"/>
      </c:scatterChart>
      <c:valAx>
        <c:axId val="127002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t,dk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7002880"/>
        <c:crosses val="autoZero"/>
        <c:crossBetween val="midCat"/>
        <c:majorUnit val="2"/>
      </c:valAx>
      <c:valAx>
        <c:axId val="12700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Q(cm3)</a:t>
                </a:r>
              </a:p>
            </c:rich>
          </c:tx>
          <c:layout>
            <c:manualLayout>
              <c:xMode val="edge"/>
              <c:yMode val="edge"/>
              <c:x val="7.5039459720099441E-2"/>
              <c:y val="6.447160071680849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700230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7F268-7090-4BF0-98D2-1F6BA9DEF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DE044B-8A56-44BF-9768-1DF5CA85C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E25532-E43D-4C64-8CE1-AEEC3EE0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588A-0026-4A46-BDC1-530F3944140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4E76E1-1B5E-4D3A-9BE2-AF3EEFDC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62E88C-827D-46B5-B6B6-4150BD0C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D1B-450E-4FB0-83C2-B632C230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2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DCE4F-B3CF-4E39-9326-68F06E86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8248ED-29E3-4C12-B6D1-F6B5AAA17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BD923B-F90B-4EF5-BE18-1F3CF44B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588A-0026-4A46-BDC1-530F3944140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7072DE-E51A-49DC-B8D9-D489BFE0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DAB31C-9705-436D-B999-24A24AD6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D1B-450E-4FB0-83C2-B632C230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5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1D28C3E-E136-40DD-B1C6-1AE656886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7FA138-8E2C-42D6-A1FB-33EA2591D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8EB124-A611-474D-9521-1E63C819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588A-0026-4A46-BDC1-530F3944140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792525-4F1F-4E24-9C23-239B2E42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5E2C33-8ECD-427A-9904-C2CB2C0A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D1B-450E-4FB0-83C2-B632C230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8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B2FC1-08A6-41D9-A816-D0EF58FC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57F6A-DBE5-48CC-9539-2D14F4EC2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46BC91-91CD-4D61-8DC7-6979EE2D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588A-0026-4A46-BDC1-530F3944140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9A6923-B4ED-416A-B2C4-8B647CF5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F96848-E40C-478C-883A-73E9210E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D1B-450E-4FB0-83C2-B632C230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916A8-E005-4C63-AFAE-F649FBBC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80D269-8333-4946-9EE9-48824E294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FDC6F3-0207-4822-B003-CFD69FAF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588A-0026-4A46-BDC1-530F3944140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EB62AE-E2B3-4D34-830A-F875E2AC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87460-6620-48F5-86E1-AC7A40BE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D1B-450E-4FB0-83C2-B632C230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0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D2715-8AAD-43CF-B62C-C51CD028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2E4D58-2A21-41F4-AD7C-ACBF43753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D7B12E-63BA-467D-A059-FBA384B60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2DDC89-052E-416F-8B22-226A75EB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588A-0026-4A46-BDC1-530F3944140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94FF2C-12C3-41F0-8321-BECD22AA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685ABA-4539-4846-8E24-DA425818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D1B-450E-4FB0-83C2-B632C230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8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938B0-94E7-470B-80A1-D3BC16AC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FEAE06-B61F-4A28-8578-681570EEA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C8B1D7-A46F-4BB2-B761-C876D7133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C504C89-4884-4F23-9B4F-85A53DCD6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C1D18E-3072-4CFC-85B7-901869D93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08E3E5-C2E3-48D4-B564-CFF61044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588A-0026-4A46-BDC1-530F3944140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933A19-AB66-4D44-9E04-91031D2F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3BFF9EC-75AD-4050-9AD4-C820E6B9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D1B-450E-4FB0-83C2-B632C230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2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0C95C-0952-4E99-8500-3F6D56C2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D17000-47EA-4068-B01D-2B9D64A1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588A-0026-4A46-BDC1-530F3944140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7A3D01-34DA-4807-BA48-050123D6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016174-1C07-41F5-A223-CEF9BF22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D1B-450E-4FB0-83C2-B632C230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78651F-401B-4EE9-A761-E688FC62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588A-0026-4A46-BDC1-530F3944140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C29A63-B0B9-48E3-B640-3D8B4351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2F683B-7241-4793-92B3-E63B2257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D1B-450E-4FB0-83C2-B632C230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CB451-20F1-4AEA-876D-24C516B8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27DCD8-B1EC-4E51-B417-73D3125A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6C0BF0-17B5-460A-AC51-C675C4C32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ABF2E2-3714-4A79-A3E6-FCF46463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588A-0026-4A46-BDC1-530F3944140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5A9F9E-18DE-40B7-9579-805CC0CB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744A6A-6759-4BD4-892B-ACAAE472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D1B-450E-4FB0-83C2-B632C230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0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BBA67F-9A39-4899-8C90-F0CA8153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6FED36-6977-486C-8E28-38180ADF6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7799E1-783F-4DE0-A4C2-7D9F1823F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54D85F-E30E-41F2-803F-9D82693A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588A-0026-4A46-BDC1-530F3944140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A0F503-A333-41F9-B49B-8FF1BBFE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7A2FE3-8A46-4539-B570-BC9297B2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D1B-450E-4FB0-83C2-B632C230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0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A94F8D-2DB8-4391-AA03-03F9632A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98F94B-2342-4A1F-AF67-8BD666A98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EACEA4-078A-46C0-B8A0-810456352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588A-0026-4A46-BDC1-530F3944140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DE1F97-9F62-4270-835C-43CAD21CB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02FE74-44AD-4C91-B5B7-B2FE0E4EB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3FD1B-450E-4FB0-83C2-B632C230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2542EEC-4F7C-4AE2-933E-EAC8EB3FA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E7E178-6FF7-4CB9-9850-877127722CA0}"/>
              </a:ext>
            </a:extLst>
          </p:cNvPr>
          <p:cNvSpPr txBox="1"/>
          <p:nvPr/>
        </p:nvSpPr>
        <p:spPr>
          <a:xfrm>
            <a:off x="6344412" y="997667"/>
            <a:ext cx="6009366" cy="3906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YILDIZ  TEKNİK ÜNİVERSİTESİ İNŞAAT MÜHENDİSLİĞİ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MALZEME BİLİMİ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UYGULAMA 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140470C4-1631-4C66-91AC-9143EE92F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r="-3" b="6594"/>
          <a:stretch/>
        </p:blipFill>
        <p:spPr bwMode="auto">
          <a:xfrm>
            <a:off x="981822" y="586891"/>
            <a:ext cx="5200811" cy="513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F5B5A8-9D5E-4D25-8D29-C52AA6282677}"/>
              </a:ext>
            </a:extLst>
          </p:cNvPr>
          <p:cNvSpPr txBox="1"/>
          <p:nvPr/>
        </p:nvSpPr>
        <p:spPr>
          <a:xfrm>
            <a:off x="7871382" y="4414605"/>
            <a:ext cx="3185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Donma-Çözünme</a:t>
            </a:r>
            <a:r>
              <a:rPr lang="en-US" sz="2400" dirty="0"/>
              <a:t> </a:t>
            </a:r>
            <a:r>
              <a:rPr lang="en-US" sz="2400" dirty="0" err="1"/>
              <a:t>Etkisine</a:t>
            </a:r>
            <a:r>
              <a:rPr lang="en-US" sz="2400" dirty="0"/>
              <a:t> </a:t>
            </a:r>
            <a:r>
              <a:rPr lang="en-US" sz="2400" dirty="0" err="1"/>
              <a:t>Dayanıklıdır</a:t>
            </a:r>
            <a:r>
              <a:rPr lang="en-US" sz="24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ADDDA6-CE06-4EB5-B9C9-73468203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8" y="931437"/>
            <a:ext cx="7048500" cy="446722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62DA121-0B97-44E6-9EB5-95C61FC67484}"/>
              </a:ext>
            </a:extLst>
          </p:cNvPr>
          <p:cNvCxnSpPr/>
          <p:nvPr/>
        </p:nvCxnSpPr>
        <p:spPr>
          <a:xfrm>
            <a:off x="5984449" y="4805402"/>
            <a:ext cx="14548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50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21CC23-0006-47B5-BA53-09CE83416AC9}"/>
              </a:ext>
            </a:extLst>
          </p:cNvPr>
          <p:cNvSpPr txBox="1"/>
          <p:nvPr/>
        </p:nvSpPr>
        <p:spPr>
          <a:xfrm>
            <a:off x="275734" y="470870"/>
            <a:ext cx="108667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b) 7x7x7 cm </a:t>
            </a:r>
            <a:r>
              <a:rPr lang="en-US" dirty="0" err="1"/>
              <a:t>boyutlu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, </a:t>
            </a:r>
            <a:r>
              <a:rPr lang="en-US" dirty="0" err="1"/>
              <a:t>tabanından</a:t>
            </a:r>
            <a:r>
              <a:rPr lang="en-US" dirty="0"/>
              <a:t> </a:t>
            </a:r>
            <a:r>
              <a:rPr lang="en-US" dirty="0" err="1"/>
              <a:t>kılcallık</a:t>
            </a:r>
            <a:r>
              <a:rPr lang="en-US" dirty="0"/>
              <a:t> </a:t>
            </a:r>
            <a:r>
              <a:rPr lang="en-US" dirty="0" err="1"/>
              <a:t>yolu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64. </a:t>
            </a:r>
            <a:r>
              <a:rPr lang="en-US" dirty="0" err="1"/>
              <a:t>dakikada</a:t>
            </a:r>
            <a:r>
              <a:rPr lang="en-US" dirty="0"/>
              <a:t> 25,2 g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emdiğine</a:t>
            </a:r>
            <a:r>
              <a:rPr lang="en-US" dirty="0"/>
              <a:t>  </a:t>
            </a:r>
            <a:r>
              <a:rPr lang="en-US" dirty="0" err="1"/>
              <a:t>göre</a:t>
            </a:r>
            <a:r>
              <a:rPr lang="en-US" dirty="0"/>
              <a:t> 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dakikayı</a:t>
            </a:r>
            <a:r>
              <a:rPr lang="en-US" dirty="0"/>
              <a:t> </a:t>
            </a:r>
            <a:r>
              <a:rPr lang="en-US" dirty="0" err="1"/>
              <a:t>dikkate</a:t>
            </a:r>
            <a:r>
              <a:rPr lang="en-US" dirty="0"/>
              <a:t> </a:t>
            </a:r>
            <a:r>
              <a:rPr lang="en-US" dirty="0" err="1"/>
              <a:t>alarak</a:t>
            </a:r>
            <a:r>
              <a:rPr lang="en-US" dirty="0"/>
              <a:t> </a:t>
            </a:r>
            <a:r>
              <a:rPr lang="en-US" dirty="0" err="1"/>
              <a:t>malzemenin</a:t>
            </a:r>
            <a:r>
              <a:rPr lang="en-US" dirty="0"/>
              <a:t> </a:t>
            </a:r>
            <a:r>
              <a:rPr lang="en-US" dirty="0" err="1"/>
              <a:t>kılcal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emme</a:t>
            </a:r>
            <a:r>
              <a:rPr lang="en-US" dirty="0"/>
              <a:t> </a:t>
            </a:r>
            <a:r>
              <a:rPr lang="en-US" dirty="0" err="1"/>
              <a:t>katsayısını</a:t>
            </a:r>
            <a:r>
              <a:rPr lang="en-US" dirty="0"/>
              <a:t> </a:t>
            </a:r>
            <a:r>
              <a:rPr lang="en-US" dirty="0" err="1"/>
              <a:t>hesaplayınız</a:t>
            </a:r>
            <a:r>
              <a:rPr lang="en-US" dirty="0"/>
              <a:t>.  Bu </a:t>
            </a:r>
            <a:r>
              <a:rPr lang="en-US" dirty="0" err="1"/>
              <a:t>malzemeden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 3m </a:t>
            </a:r>
            <a:r>
              <a:rPr lang="en-US" dirty="0" err="1"/>
              <a:t>yüksekliğindeki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elemanının</a:t>
            </a:r>
            <a:r>
              <a:rPr lang="en-US" dirty="0"/>
              <a:t> </a:t>
            </a:r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yüzeyine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kaç</a:t>
            </a:r>
            <a:r>
              <a:rPr lang="en-US" dirty="0"/>
              <a:t> </a:t>
            </a:r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dirty="0" err="1"/>
              <a:t>çıkar</a:t>
            </a:r>
            <a:r>
              <a:rPr lang="en-US" dirty="0"/>
              <a:t>?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2E321BF-3CCD-44C7-9918-7A162CA16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7" y="1597049"/>
            <a:ext cx="2485282" cy="20122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A21DCB-FA62-4DF5-9C2F-68F99C34D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069" y="1634005"/>
            <a:ext cx="2019812" cy="1113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4134B80-878B-4109-842F-F58E1BF58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124" y="1607892"/>
            <a:ext cx="2461908" cy="1128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D8F072D-8FEE-4798-AAAF-C9312470E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786" y="2949962"/>
            <a:ext cx="6653417" cy="3082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D43DA258-3882-4B25-B963-56F192B070FF}"/>
                  </a:ext>
                </a:extLst>
              </p:cNvPr>
              <p:cNvSpPr txBox="1"/>
              <p:nvPr/>
            </p:nvSpPr>
            <p:spPr>
              <a:xfrm>
                <a:off x="2480035" y="1927494"/>
                <a:ext cx="2121030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∝=√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3DA258-3882-4B25-B963-56F192B07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035" y="1927494"/>
                <a:ext cx="2121030" cy="4891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49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24D76B-4021-4F10-9922-840AAD8E58EF}"/>
              </a:ext>
            </a:extLst>
          </p:cNvPr>
          <p:cNvSpPr txBox="1"/>
          <p:nvPr/>
        </p:nvSpPr>
        <p:spPr>
          <a:xfrm>
            <a:off x="219146" y="415575"/>
            <a:ext cx="108007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SORU 3 </a:t>
            </a:r>
          </a:p>
          <a:p>
            <a:r>
              <a:rPr lang="en-US" dirty="0"/>
              <a:t>10x10x10 cm </a:t>
            </a:r>
            <a:r>
              <a:rPr lang="en-US" dirty="0" err="1"/>
              <a:t>boyutlu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taş</a:t>
            </a:r>
            <a:r>
              <a:rPr lang="en-US" dirty="0"/>
              <a:t> </a:t>
            </a:r>
            <a:r>
              <a:rPr lang="en-US" dirty="0" err="1"/>
              <a:t>numunede</a:t>
            </a:r>
            <a:r>
              <a:rPr lang="en-US" dirty="0"/>
              <a:t> </a:t>
            </a:r>
            <a:r>
              <a:rPr lang="en-US" dirty="0" err="1"/>
              <a:t>kılcal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emme</a:t>
            </a:r>
            <a:r>
              <a:rPr lang="en-US" dirty="0"/>
              <a:t> </a:t>
            </a:r>
            <a:r>
              <a:rPr lang="en-US" dirty="0" err="1"/>
              <a:t>deneyi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deney</a:t>
            </a:r>
            <a:r>
              <a:rPr lang="en-US" dirty="0"/>
              <a:t> </a:t>
            </a:r>
            <a:r>
              <a:rPr lang="en-US" dirty="0" err="1"/>
              <a:t>sonuçları</a:t>
            </a:r>
            <a:r>
              <a:rPr lang="en-US" dirty="0"/>
              <a:t> 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tabloda</a:t>
            </a:r>
            <a:r>
              <a:rPr lang="en-US" dirty="0"/>
              <a:t> </a:t>
            </a:r>
            <a:r>
              <a:rPr lang="en-US" dirty="0" err="1"/>
              <a:t>verilmiştir</a:t>
            </a:r>
            <a:r>
              <a:rPr lang="en-US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B7671A-FA8E-4CAA-90CE-29FC36FF2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03" y="1433764"/>
            <a:ext cx="8868413" cy="963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749096-121E-44FA-9D29-F91933DE7626}"/>
              </a:ext>
            </a:extLst>
          </p:cNvPr>
          <p:cNvSpPr txBox="1"/>
          <p:nvPr/>
        </p:nvSpPr>
        <p:spPr>
          <a:xfrm>
            <a:off x="204828" y="2396956"/>
            <a:ext cx="11036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a) Bu </a:t>
            </a:r>
            <a:r>
              <a:rPr lang="en-US" dirty="0" err="1"/>
              <a:t>verilere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malzemenin</a:t>
            </a:r>
            <a:r>
              <a:rPr lang="en-US" dirty="0"/>
              <a:t> “</a:t>
            </a:r>
            <a:r>
              <a:rPr lang="en-US" dirty="0" err="1"/>
              <a:t>Emilen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(Q,cm3) – Zaman (</a:t>
            </a:r>
            <a:r>
              <a:rPr lang="en-US" dirty="0" err="1"/>
              <a:t>t,dk</a:t>
            </a:r>
            <a:r>
              <a:rPr lang="en-US" dirty="0"/>
              <a:t>) </a:t>
            </a:r>
            <a:r>
              <a:rPr lang="en-US" dirty="0" err="1"/>
              <a:t>grafiğini</a:t>
            </a:r>
            <a:r>
              <a:rPr lang="en-US" dirty="0"/>
              <a:t> </a:t>
            </a:r>
            <a:r>
              <a:rPr lang="en-US" dirty="0" err="1"/>
              <a:t>çiziniz</a:t>
            </a:r>
            <a:r>
              <a:rPr lang="en-US" dirty="0"/>
              <a:t>.  </a:t>
            </a:r>
          </a:p>
          <a:p>
            <a:pPr algn="just"/>
            <a:r>
              <a:rPr lang="en-US" dirty="0"/>
              <a:t>b) 36.dk’da </a:t>
            </a:r>
            <a:r>
              <a:rPr lang="en-US" dirty="0" err="1"/>
              <a:t>emdiği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miktarını</a:t>
            </a:r>
            <a:r>
              <a:rPr lang="en-US" dirty="0"/>
              <a:t>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alarak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malzemenin</a:t>
            </a:r>
            <a:r>
              <a:rPr lang="en-US" dirty="0"/>
              <a:t> </a:t>
            </a:r>
            <a:r>
              <a:rPr lang="en-US" dirty="0" err="1"/>
              <a:t>kılcal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emme</a:t>
            </a:r>
            <a:r>
              <a:rPr lang="en-US" dirty="0"/>
              <a:t> </a:t>
            </a:r>
            <a:r>
              <a:rPr lang="en-US" dirty="0" err="1"/>
              <a:t>katsayını</a:t>
            </a:r>
            <a:r>
              <a:rPr lang="en-US" dirty="0"/>
              <a:t>  </a:t>
            </a:r>
            <a:r>
              <a:rPr lang="en-US" dirty="0" err="1"/>
              <a:t>hesaplayınız</a:t>
            </a:r>
            <a:r>
              <a:rPr lang="en-US" dirty="0"/>
              <a:t>. (A: Alan) </a:t>
            </a:r>
          </a:p>
          <a:p>
            <a:pPr algn="just"/>
            <a:r>
              <a:rPr lang="en-US" dirty="0"/>
              <a:t>c) </a:t>
            </a:r>
            <a:r>
              <a:rPr lang="en-US" dirty="0" err="1"/>
              <a:t>Hacimce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emme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% 25 </a:t>
            </a:r>
            <a:r>
              <a:rPr lang="en-US" dirty="0" err="1"/>
              <a:t>olduğuna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 80 cm </a:t>
            </a:r>
            <a:r>
              <a:rPr lang="en-US" dirty="0" err="1"/>
              <a:t>yüksekliğindeki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 </a:t>
            </a:r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elemanının</a:t>
            </a:r>
            <a:r>
              <a:rPr lang="en-US" dirty="0"/>
              <a:t> </a:t>
            </a:r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yüzeyine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kaç</a:t>
            </a:r>
            <a:r>
              <a:rPr lang="en-US" dirty="0"/>
              <a:t> </a:t>
            </a:r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dirty="0" err="1"/>
              <a:t>çıkar</a:t>
            </a:r>
            <a:r>
              <a:rPr lang="en-US" dirty="0"/>
              <a:t>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D109150-C111-4FDF-B685-B8F6D9272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659" y="3429000"/>
            <a:ext cx="6880143" cy="32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7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BECDD9-E777-49A7-97AC-DAE6D2CF2526}"/>
              </a:ext>
            </a:extLst>
          </p:cNvPr>
          <p:cNvSpPr txBox="1"/>
          <p:nvPr/>
        </p:nvSpPr>
        <p:spPr>
          <a:xfrm>
            <a:off x="652805" y="525248"/>
            <a:ext cx="10593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a) Bu </a:t>
            </a:r>
            <a:r>
              <a:rPr lang="en-US" dirty="0" err="1"/>
              <a:t>verilere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malzemenin</a:t>
            </a:r>
            <a:r>
              <a:rPr lang="en-US" dirty="0"/>
              <a:t> “</a:t>
            </a:r>
            <a:r>
              <a:rPr lang="en-US" dirty="0" err="1"/>
              <a:t>Emilen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(Q,cm3) – Zaman (</a:t>
            </a:r>
            <a:r>
              <a:rPr lang="en-US" dirty="0" err="1"/>
              <a:t>t,dk</a:t>
            </a:r>
            <a:r>
              <a:rPr lang="en-US" dirty="0"/>
              <a:t>) </a:t>
            </a:r>
            <a:r>
              <a:rPr lang="en-US" dirty="0" err="1"/>
              <a:t>grafiğini</a:t>
            </a:r>
            <a:r>
              <a:rPr lang="en-US" dirty="0"/>
              <a:t> </a:t>
            </a:r>
            <a:r>
              <a:rPr lang="en-US" dirty="0" err="1"/>
              <a:t>çiziniz</a:t>
            </a:r>
            <a:r>
              <a:rPr lang="en-US" dirty="0"/>
              <a:t>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E28EF3-6F2D-4B4C-A631-FFEB1020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5" y="1493265"/>
            <a:ext cx="1994304" cy="2041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480E859-5A33-4C6E-9913-474AFE3D6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5" y="4122507"/>
            <a:ext cx="2984806" cy="1954785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AE699D2A-A330-469C-9A4B-60CE3211A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639492"/>
              </p:ext>
            </p:extLst>
          </p:nvPr>
        </p:nvGraphicFramePr>
        <p:xfrm>
          <a:off x="4520118" y="1982629"/>
          <a:ext cx="6841787" cy="400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789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EB5CB4-43C7-46BD-9EA1-A435632EFD8C}"/>
              </a:ext>
            </a:extLst>
          </p:cNvPr>
          <p:cNvSpPr txBox="1"/>
          <p:nvPr/>
        </p:nvSpPr>
        <p:spPr>
          <a:xfrm>
            <a:off x="362355" y="489095"/>
            <a:ext cx="10396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/>
              <a:t>b) 36.dk’da emdiği su miktarını esas alarak bu malzemenin kılcal su emme katsayını  hesaplayınız. (A: Alan)    (Ayrıca verilen “Q/A – √t” grafiğini kullanarak ta malzemenin kılcal su emme katsayını  hesaplayınız. 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35E128-FCEC-407D-890B-180CDFD02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04" y="1252474"/>
            <a:ext cx="6880143" cy="3283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82087B-E133-4706-BE24-8A7EB24B9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49" y="4598175"/>
            <a:ext cx="7060967" cy="13337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9773D1-FD8D-4B15-9AA9-1D0C5F61CFFF}"/>
              </a:ext>
            </a:extLst>
          </p:cNvPr>
          <p:cNvSpPr txBox="1"/>
          <p:nvPr/>
        </p:nvSpPr>
        <p:spPr>
          <a:xfrm>
            <a:off x="7842723" y="5080378"/>
            <a:ext cx="82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Ya da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3263FF-0563-4EF7-BC8D-2684200D42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34"/>
          <a:stretch/>
        </p:blipFill>
        <p:spPr>
          <a:xfrm>
            <a:off x="8808747" y="3715967"/>
            <a:ext cx="3325520" cy="2029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95B676B-4E74-4845-9E02-61F1069DB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6017" y="5449710"/>
            <a:ext cx="12382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5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5FEB66-86BB-4F5E-A494-BB4BC24370C0}"/>
              </a:ext>
            </a:extLst>
          </p:cNvPr>
          <p:cNvSpPr txBox="1"/>
          <p:nvPr/>
        </p:nvSpPr>
        <p:spPr>
          <a:xfrm>
            <a:off x="604736" y="457598"/>
            <a:ext cx="10416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c) </a:t>
            </a:r>
            <a:r>
              <a:rPr lang="en-US" dirty="0" err="1"/>
              <a:t>Hacimce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emme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% 25 </a:t>
            </a:r>
            <a:r>
              <a:rPr lang="en-US" dirty="0" err="1"/>
              <a:t>olduğuna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 80 cm </a:t>
            </a:r>
            <a:r>
              <a:rPr lang="en-US" dirty="0" err="1"/>
              <a:t>yüksekliğindeki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 </a:t>
            </a:r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elemanının</a:t>
            </a:r>
            <a:r>
              <a:rPr lang="en-US" dirty="0"/>
              <a:t> </a:t>
            </a:r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yüzeyine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kaç</a:t>
            </a:r>
            <a:r>
              <a:rPr lang="en-US" dirty="0"/>
              <a:t> </a:t>
            </a:r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dirty="0" err="1"/>
              <a:t>çıkar</a:t>
            </a:r>
            <a:r>
              <a:rPr lang="en-US" dirty="0"/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6213DE-1AA4-441D-B084-CA819DF01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69" y="1679051"/>
            <a:ext cx="76104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859171-3AC0-4650-A550-A65264581EB0}"/>
              </a:ext>
            </a:extLst>
          </p:cNvPr>
          <p:cNvSpPr txBox="1"/>
          <p:nvPr/>
        </p:nvSpPr>
        <p:spPr>
          <a:xfrm>
            <a:off x="337158" y="232794"/>
            <a:ext cx="103875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SORU 4 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İç</a:t>
            </a:r>
            <a:r>
              <a:rPr lang="en-US" dirty="0"/>
              <a:t> </a:t>
            </a:r>
            <a:r>
              <a:rPr lang="en-US" dirty="0" err="1"/>
              <a:t>çapı</a:t>
            </a:r>
            <a:r>
              <a:rPr lang="en-US" dirty="0"/>
              <a:t> 80 cm, et </a:t>
            </a:r>
            <a:r>
              <a:rPr lang="en-US" dirty="0" err="1"/>
              <a:t>kalınlığı</a:t>
            </a:r>
            <a:r>
              <a:rPr lang="en-US" dirty="0"/>
              <a:t> 4 cm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beton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borunun</a:t>
            </a:r>
            <a:r>
              <a:rPr lang="en-US" dirty="0"/>
              <a:t> </a:t>
            </a:r>
            <a:r>
              <a:rPr lang="en-US" dirty="0" err="1"/>
              <a:t>permeabilite</a:t>
            </a:r>
            <a:r>
              <a:rPr lang="en-US" dirty="0"/>
              <a:t> </a:t>
            </a:r>
            <a:r>
              <a:rPr lang="en-US" dirty="0" err="1"/>
              <a:t>katsayısı</a:t>
            </a:r>
            <a:r>
              <a:rPr lang="en-US" dirty="0"/>
              <a:t> (</a:t>
            </a:r>
            <a:r>
              <a:rPr lang="en-US" dirty="0" err="1"/>
              <a:t>Kp</a:t>
            </a:r>
            <a:r>
              <a:rPr lang="en-US" dirty="0"/>
              <a:t>) 2x10</a:t>
            </a:r>
            <a:r>
              <a:rPr lang="en-US" baseline="30000" dirty="0"/>
              <a:t>-9</a:t>
            </a:r>
            <a:r>
              <a:rPr lang="en-US" dirty="0"/>
              <a:t> cm/</a:t>
            </a:r>
            <a:r>
              <a:rPr lang="en-US" dirty="0" err="1"/>
              <a:t>s’dir</a:t>
            </a:r>
            <a:r>
              <a:rPr lang="en-US" dirty="0"/>
              <a:t>.  Bu </a:t>
            </a:r>
            <a:r>
              <a:rPr lang="en-US" dirty="0" err="1"/>
              <a:t>borunun</a:t>
            </a:r>
            <a:r>
              <a:rPr lang="en-US" dirty="0"/>
              <a:t> 1 </a:t>
            </a:r>
            <a:r>
              <a:rPr lang="en-US" dirty="0" err="1"/>
              <a:t>km’sinden</a:t>
            </a:r>
            <a:r>
              <a:rPr lang="en-US" dirty="0"/>
              <a:t> 6 atm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günlük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kaybını</a:t>
            </a:r>
            <a:r>
              <a:rPr lang="en-US" dirty="0"/>
              <a:t> </a:t>
            </a:r>
            <a:r>
              <a:rPr lang="en-US" dirty="0" err="1"/>
              <a:t>hesaplayınız</a:t>
            </a:r>
            <a:r>
              <a:rPr lang="en-US" dirty="0"/>
              <a:t>? </a:t>
            </a:r>
          </a:p>
          <a:p>
            <a:pPr algn="just"/>
            <a:r>
              <a:rPr lang="en-US" dirty="0"/>
              <a:t>Not: 1 atm ≈ 1000 cm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sütunu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50C2F33B-FD59-432F-91F1-937CBFCAF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8" y="2003191"/>
            <a:ext cx="4307631" cy="3246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ABA5F3-FBD1-4E94-BAC7-79250362D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133" y="1852879"/>
            <a:ext cx="1866900" cy="1323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345D4C-0A4D-4D0D-9ADA-D300DD968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089" y="3681147"/>
            <a:ext cx="73247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61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138FC0-F434-4413-B27C-F4C4B56CA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24" y="2981064"/>
            <a:ext cx="2476500" cy="1085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17BCEA-ABA8-4E69-878D-2CDB58CAD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401" y="1571614"/>
            <a:ext cx="8790320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2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C0091-898B-4AF6-95B6-643B75998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9" y="254310"/>
            <a:ext cx="1659903" cy="42672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SORU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EC78D9-A4D1-47CC-92BA-4ED4ABE0A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9" y="996067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Kübik</a:t>
            </a:r>
            <a:r>
              <a:rPr lang="en-US" dirty="0"/>
              <a:t> </a:t>
            </a:r>
            <a:r>
              <a:rPr lang="en-US" dirty="0" err="1"/>
              <a:t>Hacim</a:t>
            </a:r>
            <a:r>
              <a:rPr lang="en-US" dirty="0"/>
              <a:t> </a:t>
            </a:r>
            <a:r>
              <a:rPr lang="en-US" dirty="0" err="1"/>
              <a:t>Merkezli</a:t>
            </a:r>
            <a:r>
              <a:rPr lang="en-US" dirty="0"/>
              <a:t> (KHM)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malzemenin</a:t>
            </a:r>
            <a:r>
              <a:rPr lang="en-US" dirty="0"/>
              <a:t> atom </a:t>
            </a:r>
            <a:r>
              <a:rPr lang="en-US" dirty="0" err="1"/>
              <a:t>yarıçapı</a:t>
            </a:r>
            <a:r>
              <a:rPr lang="en-US" dirty="0"/>
              <a:t> r=1,857 Å </a:t>
            </a:r>
            <a:r>
              <a:rPr lang="en-US" dirty="0" err="1"/>
              <a:t>ve</a:t>
            </a:r>
            <a:r>
              <a:rPr lang="en-US" dirty="0"/>
              <a:t> atom </a:t>
            </a:r>
            <a:r>
              <a:rPr lang="en-US" dirty="0" err="1"/>
              <a:t>ağırlığı</a:t>
            </a:r>
            <a:r>
              <a:rPr lang="en-US" dirty="0"/>
              <a:t> 23 g/mol(</a:t>
            </a:r>
            <a:r>
              <a:rPr lang="en-US" dirty="0" err="1"/>
              <a:t>Sodyum,Na</a:t>
            </a:r>
            <a:r>
              <a:rPr lang="en-US" dirty="0"/>
              <a:t>)  </a:t>
            </a:r>
            <a:r>
              <a:rPr lang="en-US" dirty="0" err="1"/>
              <a:t>olduğuna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                               a) </a:t>
            </a:r>
            <a:r>
              <a:rPr lang="en-US" dirty="0" err="1"/>
              <a:t>Birim</a:t>
            </a:r>
            <a:r>
              <a:rPr lang="en-US" dirty="0"/>
              <a:t> </a:t>
            </a:r>
            <a:r>
              <a:rPr lang="en-US" dirty="0" err="1"/>
              <a:t>hücrenin</a:t>
            </a:r>
            <a:r>
              <a:rPr lang="en-US" dirty="0"/>
              <a:t> </a:t>
            </a:r>
            <a:r>
              <a:rPr lang="en-US" dirty="0" err="1"/>
              <a:t>uzunluğunu</a:t>
            </a:r>
            <a:r>
              <a:rPr lang="en-US" dirty="0"/>
              <a:t> (a), </a:t>
            </a:r>
            <a:r>
              <a:rPr lang="en-US" dirty="0" err="1"/>
              <a:t>özgül</a:t>
            </a:r>
            <a:r>
              <a:rPr lang="en-US" dirty="0"/>
              <a:t> </a:t>
            </a:r>
            <a:r>
              <a:rPr lang="en-US" dirty="0" err="1"/>
              <a:t>ağırlığını</a:t>
            </a:r>
            <a:r>
              <a:rPr lang="en-US" dirty="0"/>
              <a:t> (</a:t>
            </a:r>
            <a:r>
              <a:rPr lang="el-GR" dirty="0"/>
              <a:t>γ) </a:t>
            </a:r>
            <a:r>
              <a:rPr lang="en-US" dirty="0" err="1"/>
              <a:t>ve</a:t>
            </a:r>
            <a:r>
              <a:rPr lang="en-US" dirty="0"/>
              <a:t>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</a:t>
            </a:r>
            <a:r>
              <a:rPr lang="en-US" dirty="0" err="1"/>
              <a:t>atomsal</a:t>
            </a:r>
            <a:r>
              <a:rPr lang="en-US" dirty="0"/>
              <a:t> </a:t>
            </a:r>
            <a:r>
              <a:rPr lang="en-US" dirty="0" err="1"/>
              <a:t>dolgu</a:t>
            </a:r>
            <a:r>
              <a:rPr lang="en-US" dirty="0"/>
              <a:t> </a:t>
            </a:r>
            <a:r>
              <a:rPr lang="en-US" dirty="0" err="1"/>
              <a:t>faktörünü</a:t>
            </a:r>
            <a:r>
              <a:rPr lang="en-US" dirty="0"/>
              <a:t> (ADF) </a:t>
            </a:r>
            <a:r>
              <a:rPr lang="en-US" dirty="0" err="1"/>
              <a:t>bulunuz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                                    b) [1 1 1] </a:t>
            </a:r>
            <a:r>
              <a:rPr lang="en-US" dirty="0" err="1"/>
              <a:t>doğrultusu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doğrusal</a:t>
            </a:r>
            <a:r>
              <a:rPr lang="en-US" dirty="0"/>
              <a:t> atom </a:t>
            </a:r>
            <a:r>
              <a:rPr lang="en-US" dirty="0" err="1"/>
              <a:t>yoğunluğunu</a:t>
            </a: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                                             (</a:t>
            </a:r>
            <a:r>
              <a:rPr lang="el-GR" dirty="0"/>
              <a:t>δ</a:t>
            </a:r>
            <a:r>
              <a:rPr lang="el-GR" baseline="-25000" dirty="0"/>
              <a:t>[111]) </a:t>
            </a:r>
            <a:r>
              <a:rPr lang="en-US" dirty="0" err="1"/>
              <a:t>hesaplayınız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                                        c) (1 1 0) </a:t>
            </a:r>
            <a:r>
              <a:rPr lang="en-US" dirty="0" err="1"/>
              <a:t>düzlemi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düzlemsel</a:t>
            </a:r>
            <a:r>
              <a:rPr lang="en-US" dirty="0"/>
              <a:t> atom </a:t>
            </a:r>
            <a:r>
              <a:rPr lang="en-US" dirty="0" err="1"/>
              <a:t>yoğunluğunu</a:t>
            </a: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                                             (</a:t>
            </a:r>
            <a:r>
              <a:rPr lang="el-GR" dirty="0"/>
              <a:t>δ</a:t>
            </a:r>
            <a:r>
              <a:rPr lang="el-GR" baseline="-25000" dirty="0"/>
              <a:t>(110)</a:t>
            </a:r>
            <a:r>
              <a:rPr lang="en-US" dirty="0"/>
              <a:t> )  </a:t>
            </a:r>
            <a:r>
              <a:rPr lang="en-US" dirty="0" err="1"/>
              <a:t>hesaplayınız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pt-BR" dirty="0"/>
              <a:t>                                            (Avogadro sayısı = 0,602x10</a:t>
            </a:r>
            <a:r>
              <a:rPr lang="pt-BR" baseline="30000" dirty="0"/>
              <a:t>24</a:t>
            </a:r>
            <a:r>
              <a:rPr lang="pt-BR" dirty="0"/>
              <a:t>, 1Å = 10</a:t>
            </a:r>
            <a:r>
              <a:rPr lang="pt-BR" baseline="30000" dirty="0"/>
              <a:t>-8</a:t>
            </a:r>
            <a:r>
              <a:rPr lang="pt-BR" dirty="0"/>
              <a:t> cm)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E29CB8-83FF-4EEE-879C-2EE2E47D8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5" r="12743" b="6970"/>
          <a:stretch/>
        </p:blipFill>
        <p:spPr>
          <a:xfrm>
            <a:off x="525293" y="2592230"/>
            <a:ext cx="2551937" cy="2047863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35DB8E7F-999B-4214-A52C-568160421D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909803"/>
                  </p:ext>
                </p:extLst>
              </p:nvPr>
            </p:nvGraphicFramePr>
            <p:xfrm>
              <a:off x="-797169" y="-4391578"/>
              <a:ext cx="3048000" cy="1714500"/>
            </p:xfrm>
            <a:graphic>
              <a:graphicData uri="http://schemas.microsoft.com/office/powerpoint/2016/slidezoom">
                <pslz:sldZm>
                  <pslz:sldZmObj sldId="256" cId="0">
                    <pslz:zmPr id="{5A0591FC-6474-47BB-A24B-D25C16E7EC9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35DB8E7F-999B-4214-A52C-568160421D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97169" y="-439157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886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23A26E-E46E-4C5D-AF74-429B217A7B8B}"/>
              </a:ext>
            </a:extLst>
          </p:cNvPr>
          <p:cNvSpPr txBox="1"/>
          <p:nvPr/>
        </p:nvSpPr>
        <p:spPr>
          <a:xfrm>
            <a:off x="445391" y="402103"/>
            <a:ext cx="9339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a) </a:t>
            </a:r>
            <a:r>
              <a:rPr lang="en-US" dirty="0" err="1"/>
              <a:t>Birim</a:t>
            </a:r>
            <a:r>
              <a:rPr lang="en-US" dirty="0"/>
              <a:t> </a:t>
            </a:r>
            <a:r>
              <a:rPr lang="en-US" dirty="0" err="1"/>
              <a:t>hücrenin</a:t>
            </a:r>
            <a:r>
              <a:rPr lang="en-US" dirty="0"/>
              <a:t> </a:t>
            </a:r>
            <a:r>
              <a:rPr lang="en-US" dirty="0" err="1"/>
              <a:t>uzunluğunu</a:t>
            </a:r>
            <a:r>
              <a:rPr lang="en-US" dirty="0"/>
              <a:t> (a), </a:t>
            </a:r>
            <a:r>
              <a:rPr lang="en-US" dirty="0" err="1"/>
              <a:t>özgül</a:t>
            </a:r>
            <a:r>
              <a:rPr lang="en-US" dirty="0"/>
              <a:t> </a:t>
            </a:r>
            <a:r>
              <a:rPr lang="en-US" dirty="0" err="1"/>
              <a:t>ağırlığını</a:t>
            </a:r>
            <a:r>
              <a:rPr lang="en-US" dirty="0"/>
              <a:t> (</a:t>
            </a:r>
            <a:r>
              <a:rPr lang="el-GR" dirty="0"/>
              <a:t>γ) </a:t>
            </a:r>
            <a:r>
              <a:rPr lang="en-US" dirty="0" err="1"/>
              <a:t>ve</a:t>
            </a:r>
            <a:r>
              <a:rPr lang="en-US" dirty="0"/>
              <a:t>  </a:t>
            </a:r>
            <a:r>
              <a:rPr lang="en-US" dirty="0" err="1"/>
              <a:t>atomsal</a:t>
            </a:r>
            <a:r>
              <a:rPr lang="en-US" dirty="0"/>
              <a:t> </a:t>
            </a:r>
            <a:r>
              <a:rPr lang="en-US" dirty="0" err="1"/>
              <a:t>dolgu</a:t>
            </a:r>
            <a:r>
              <a:rPr lang="en-US" dirty="0"/>
              <a:t> </a:t>
            </a:r>
            <a:r>
              <a:rPr lang="en-US" dirty="0" err="1"/>
              <a:t>faktörünü</a:t>
            </a:r>
            <a:r>
              <a:rPr lang="en-US" dirty="0"/>
              <a:t> (ADF) </a:t>
            </a:r>
            <a:r>
              <a:rPr lang="en-US" dirty="0" err="1"/>
              <a:t>bulunuz</a:t>
            </a:r>
            <a:r>
              <a:rPr lang="en-US" dirty="0"/>
              <a:t>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86FE0E4-AD56-4C7D-9DE6-F43945884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3"/>
          <a:stretch/>
        </p:blipFill>
        <p:spPr>
          <a:xfrm>
            <a:off x="3451583" y="3893345"/>
            <a:ext cx="3863119" cy="10313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6032378-2E96-42A1-91EE-E94EDD7AC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852" y="971616"/>
            <a:ext cx="6752658" cy="27381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40AF95A-591B-4B46-968A-C255AADD9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605" y="5027731"/>
            <a:ext cx="2378818" cy="8365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6A077DF-3B8E-453B-84CE-3A34D4D17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214" y="4924707"/>
            <a:ext cx="4888975" cy="957714"/>
          </a:xfrm>
          <a:prstGeom prst="rect">
            <a:avLst/>
          </a:prstGeom>
        </p:spPr>
      </p:pic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B58AC75-490D-4F9B-A91A-C6B12961F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4" y="1088366"/>
            <a:ext cx="2661121" cy="2591902"/>
          </a:xfrm>
        </p:spPr>
      </p:pic>
    </p:spTree>
    <p:extLst>
      <p:ext uri="{BB962C8B-B14F-4D97-AF65-F5344CB8AC3E}">
        <p14:creationId xmlns:p14="http://schemas.microsoft.com/office/powerpoint/2010/main" val="187166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9BC511-488F-4E7D-B6F0-7A32F8A3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77" y="71667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ADF=(</a:t>
            </a:r>
            <a:r>
              <a:rPr lang="en-US" dirty="0" err="1"/>
              <a:t>Atomların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Hacmi</a:t>
            </a:r>
            <a:r>
              <a:rPr lang="en-US" dirty="0"/>
              <a:t>)/(</a:t>
            </a:r>
            <a:r>
              <a:rPr lang="en-US" dirty="0" err="1"/>
              <a:t>Kristalin</a:t>
            </a:r>
            <a:r>
              <a:rPr lang="en-US" dirty="0"/>
              <a:t> </a:t>
            </a:r>
            <a:r>
              <a:rPr lang="en-US" dirty="0" err="1"/>
              <a:t>Hacmi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</a:t>
            </a:r>
            <a:r>
              <a:rPr lang="en-US" sz="2400" dirty="0" err="1"/>
              <a:t>Birim</a:t>
            </a:r>
            <a:r>
              <a:rPr lang="en-US" sz="2400" dirty="0"/>
              <a:t> </a:t>
            </a:r>
            <a:r>
              <a:rPr lang="en-US" sz="2400" dirty="0" err="1"/>
              <a:t>hücrenin</a:t>
            </a:r>
            <a:r>
              <a:rPr lang="en-US" sz="2400" dirty="0"/>
              <a:t> %68’i  </a:t>
            </a:r>
            <a:r>
              <a:rPr lang="en-US" sz="2400" dirty="0" err="1"/>
              <a:t>atomlar</a:t>
            </a:r>
            <a:r>
              <a:rPr lang="en-US" sz="2400" dirty="0"/>
              <a:t>          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                </a:t>
            </a:r>
            <a:r>
              <a:rPr lang="en-US" sz="2400" dirty="0" err="1"/>
              <a:t>tarafından</a:t>
            </a:r>
            <a:r>
              <a:rPr lang="en-US" sz="2400" dirty="0"/>
              <a:t>   </a:t>
            </a:r>
            <a:r>
              <a:rPr lang="en-US" sz="2400" dirty="0" err="1"/>
              <a:t>doldurumuştur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9B819B-3ECF-4CBB-B4B7-D0B8324D7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77" y="2061341"/>
            <a:ext cx="5961434" cy="121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1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xmlns="" id="{3D305EAD-72F8-4727-BB77-C9266C247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8" y="1007946"/>
            <a:ext cx="3579777" cy="356711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B39DD4-CC5A-4DEC-8B12-69607545CDFC}"/>
              </a:ext>
            </a:extLst>
          </p:cNvPr>
          <p:cNvSpPr txBox="1"/>
          <p:nvPr/>
        </p:nvSpPr>
        <p:spPr>
          <a:xfrm>
            <a:off x="838200" y="468685"/>
            <a:ext cx="9455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b) [1 1 1] </a:t>
            </a:r>
            <a:r>
              <a:rPr lang="en-US" dirty="0" err="1"/>
              <a:t>doğrultusu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doğrusal</a:t>
            </a:r>
            <a:r>
              <a:rPr lang="en-US" dirty="0"/>
              <a:t> atom </a:t>
            </a:r>
            <a:r>
              <a:rPr lang="en-US" dirty="0" err="1"/>
              <a:t>yoğunluğunu</a:t>
            </a:r>
            <a:r>
              <a:rPr lang="en-US" dirty="0"/>
              <a:t>  (</a:t>
            </a:r>
            <a:r>
              <a:rPr lang="el-GR" dirty="0"/>
              <a:t>δ</a:t>
            </a:r>
            <a:r>
              <a:rPr lang="el-GR" baseline="-25000" dirty="0"/>
              <a:t>[111]</a:t>
            </a:r>
            <a:r>
              <a:rPr lang="en-US" dirty="0"/>
              <a:t> )</a:t>
            </a:r>
            <a:r>
              <a:rPr lang="el-GR" baseline="-25000" dirty="0"/>
              <a:t> </a:t>
            </a:r>
            <a:r>
              <a:rPr lang="en-US" dirty="0"/>
              <a:t> </a:t>
            </a:r>
            <a:r>
              <a:rPr lang="en-US" dirty="0" err="1"/>
              <a:t>hesaplayınız</a:t>
            </a:r>
            <a:r>
              <a:rPr lang="en-US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F7D507B-5595-43FE-BA97-77C15259D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533" y="4444149"/>
            <a:ext cx="7400925" cy="2152650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xmlns="" id="{0171F8AD-1642-49F8-870D-F992254EF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9" y="1402833"/>
            <a:ext cx="3519488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8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game, table&#10;&#10;Description automatically generated">
            <a:extLst>
              <a:ext uri="{FF2B5EF4-FFF2-40B4-BE49-F238E27FC236}">
                <a16:creationId xmlns:a16="http://schemas.microsoft.com/office/drawing/2014/main" xmlns="" id="{81849E61-0529-4E55-9C38-9147B17EB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1" y="1028276"/>
            <a:ext cx="4042720" cy="381100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C7B769-6D94-4D59-A4AE-11FBE67D4032}"/>
              </a:ext>
            </a:extLst>
          </p:cNvPr>
          <p:cNvSpPr txBox="1"/>
          <p:nvPr/>
        </p:nvSpPr>
        <p:spPr>
          <a:xfrm>
            <a:off x="954438" y="579451"/>
            <a:ext cx="8312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c) (1 1 0) </a:t>
            </a:r>
            <a:r>
              <a:rPr lang="en-US" dirty="0" err="1"/>
              <a:t>düzlemi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düzlemsel</a:t>
            </a:r>
            <a:r>
              <a:rPr lang="en-US" dirty="0"/>
              <a:t> atom </a:t>
            </a:r>
            <a:r>
              <a:rPr lang="en-US" dirty="0" err="1"/>
              <a:t>yoğunluğunu</a:t>
            </a:r>
            <a:r>
              <a:rPr lang="en-US" dirty="0"/>
              <a:t>    (</a:t>
            </a:r>
            <a:r>
              <a:rPr lang="el-GR" dirty="0"/>
              <a:t>δ</a:t>
            </a:r>
            <a:r>
              <a:rPr lang="el-GR" baseline="-25000" dirty="0"/>
              <a:t>(110)</a:t>
            </a:r>
            <a:r>
              <a:rPr lang="en-US" dirty="0"/>
              <a:t> )  </a:t>
            </a:r>
            <a:r>
              <a:rPr lang="en-US" dirty="0" err="1"/>
              <a:t>hesaplayınız</a:t>
            </a:r>
            <a:r>
              <a:rPr lang="en-US" dirty="0"/>
              <a:t>. 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xmlns="" id="{E0E323EE-5FAE-47D3-B8DA-B0E6D2D47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93" y="1712068"/>
            <a:ext cx="3323387" cy="2569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1F816DE-37EE-4AF6-9F3A-18396EDA2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435" y="4499299"/>
            <a:ext cx="7202927" cy="22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177E25-9969-44CE-9228-EF7BF9C00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760478"/>
            <a:ext cx="10403130" cy="473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ED68B-635A-44D6-94B7-54E3948BF903}"/>
              </a:ext>
            </a:extLst>
          </p:cNvPr>
          <p:cNvSpPr txBox="1"/>
          <p:nvPr/>
        </p:nvSpPr>
        <p:spPr>
          <a:xfrm>
            <a:off x="173319" y="610314"/>
            <a:ext cx="1134754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SORU 2 </a:t>
            </a:r>
          </a:p>
          <a:p>
            <a:pPr algn="just"/>
            <a:r>
              <a:rPr lang="en-US" dirty="0"/>
              <a:t>Kuru </a:t>
            </a:r>
            <a:r>
              <a:rPr lang="en-US" dirty="0" err="1"/>
              <a:t>ağırlığı</a:t>
            </a:r>
            <a:r>
              <a:rPr lang="en-US" dirty="0"/>
              <a:t> 300 g (W</a:t>
            </a:r>
            <a:r>
              <a:rPr lang="en-US" baseline="-25000" dirty="0"/>
              <a:t>o</a:t>
            </a:r>
            <a:r>
              <a:rPr lang="en-US" dirty="0"/>
              <a:t>)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malzemenin</a:t>
            </a:r>
            <a:r>
              <a:rPr lang="en-US" dirty="0"/>
              <a:t> </a:t>
            </a:r>
            <a:r>
              <a:rPr lang="en-US" dirty="0" err="1"/>
              <a:t>suya</a:t>
            </a:r>
            <a:r>
              <a:rPr lang="en-US" dirty="0"/>
              <a:t> </a:t>
            </a:r>
            <a:r>
              <a:rPr lang="en-US" dirty="0" err="1"/>
              <a:t>doymuşunun</a:t>
            </a:r>
            <a:r>
              <a:rPr lang="en-US" dirty="0"/>
              <a:t> </a:t>
            </a:r>
            <a:r>
              <a:rPr lang="en-US" dirty="0" err="1"/>
              <a:t>havadaki</a:t>
            </a:r>
            <a:r>
              <a:rPr lang="en-US" dirty="0"/>
              <a:t> </a:t>
            </a:r>
            <a:r>
              <a:rPr lang="en-US" dirty="0" err="1"/>
              <a:t>ağırlığı</a:t>
            </a:r>
            <a:r>
              <a:rPr lang="en-US" dirty="0"/>
              <a:t> (W</a:t>
            </a:r>
            <a:r>
              <a:rPr lang="en-US" baseline="-25000" dirty="0"/>
              <a:t>SH</a:t>
            </a:r>
            <a:r>
              <a:rPr lang="en-US" dirty="0"/>
              <a:t>) 335 g, </a:t>
            </a:r>
            <a:r>
              <a:rPr lang="en-US" dirty="0" err="1"/>
              <a:t>suya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doymuşunun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içindeki</a:t>
            </a:r>
            <a:r>
              <a:rPr lang="en-US" dirty="0"/>
              <a:t> </a:t>
            </a:r>
            <a:r>
              <a:rPr lang="en-US" dirty="0" err="1"/>
              <a:t>ağırlığı</a:t>
            </a:r>
            <a:r>
              <a:rPr lang="en-US" dirty="0"/>
              <a:t> (W</a:t>
            </a:r>
            <a:r>
              <a:rPr lang="en-US" baseline="-25000" dirty="0"/>
              <a:t>SS</a:t>
            </a:r>
            <a:r>
              <a:rPr lang="en-US" dirty="0"/>
              <a:t>) 168 </a:t>
            </a:r>
            <a:r>
              <a:rPr lang="en-US" dirty="0" err="1"/>
              <a:t>g’dır</a:t>
            </a:r>
            <a:r>
              <a:rPr lang="en-US" dirty="0"/>
              <a:t>. Bu </a:t>
            </a:r>
            <a:r>
              <a:rPr lang="en-US" dirty="0" err="1"/>
              <a:t>malzemeden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50 g </a:t>
            </a:r>
            <a:r>
              <a:rPr lang="en-US" dirty="0" err="1"/>
              <a:t>ağırlığındaki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kuru </a:t>
            </a:r>
            <a:r>
              <a:rPr lang="en-US" dirty="0" err="1"/>
              <a:t>tozun</a:t>
            </a:r>
            <a:r>
              <a:rPr lang="en-US" dirty="0"/>
              <a:t> </a:t>
            </a:r>
            <a:r>
              <a:rPr lang="en-US" dirty="0" err="1"/>
              <a:t>hacmi</a:t>
            </a:r>
            <a:r>
              <a:rPr lang="en-US" dirty="0"/>
              <a:t> 20 cm³ </a:t>
            </a:r>
            <a:r>
              <a:rPr lang="en-US" dirty="0" err="1"/>
              <a:t>olduğuna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: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a) Bu </a:t>
            </a:r>
            <a:r>
              <a:rPr lang="en-US" dirty="0" err="1"/>
              <a:t>malzemenin</a:t>
            </a:r>
            <a:r>
              <a:rPr lang="en-US" dirty="0"/>
              <a:t> </a:t>
            </a:r>
            <a:r>
              <a:rPr lang="en-US" dirty="0" err="1"/>
              <a:t>birim</a:t>
            </a:r>
            <a:r>
              <a:rPr lang="en-US" dirty="0"/>
              <a:t> </a:t>
            </a:r>
            <a:r>
              <a:rPr lang="en-US" dirty="0" err="1"/>
              <a:t>ağırlığını</a:t>
            </a:r>
            <a:r>
              <a:rPr lang="en-US" dirty="0"/>
              <a:t> (β,g/cm</a:t>
            </a:r>
            <a:r>
              <a:rPr lang="en-US" baseline="30000" dirty="0"/>
              <a:t>3</a:t>
            </a:r>
            <a:r>
              <a:rPr lang="en-US" dirty="0"/>
              <a:t>), </a:t>
            </a:r>
            <a:r>
              <a:rPr lang="en-US" dirty="0" err="1"/>
              <a:t>özgül</a:t>
            </a:r>
            <a:r>
              <a:rPr lang="en-US" dirty="0"/>
              <a:t> </a:t>
            </a:r>
            <a:r>
              <a:rPr lang="en-US" dirty="0" err="1"/>
              <a:t>ağırlığını</a:t>
            </a:r>
            <a:r>
              <a:rPr lang="en-US" dirty="0"/>
              <a:t> (γ, g/cm</a:t>
            </a:r>
            <a:r>
              <a:rPr lang="en-US" baseline="30000" dirty="0"/>
              <a:t>3</a:t>
            </a:r>
            <a:r>
              <a:rPr lang="en-US" dirty="0"/>
              <a:t>), </a:t>
            </a:r>
            <a:r>
              <a:rPr lang="en-US" dirty="0" err="1"/>
              <a:t>kompasitesini</a:t>
            </a:r>
            <a:r>
              <a:rPr lang="en-US" dirty="0"/>
              <a:t> (k)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porozitesini</a:t>
            </a:r>
            <a:r>
              <a:rPr lang="en-US" dirty="0"/>
              <a:t> (p), </a:t>
            </a:r>
          </a:p>
          <a:p>
            <a:pPr algn="just"/>
            <a:r>
              <a:rPr lang="en-US" dirty="0" err="1"/>
              <a:t>ağırlıkça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emmesini</a:t>
            </a:r>
            <a:r>
              <a:rPr lang="en-US" dirty="0"/>
              <a:t> (a</a:t>
            </a:r>
            <a:r>
              <a:rPr lang="en-US" baseline="-25000" dirty="0"/>
              <a:t>s</a:t>
            </a:r>
            <a:r>
              <a:rPr lang="en-US" dirty="0"/>
              <a:t>,%), </a:t>
            </a:r>
            <a:r>
              <a:rPr lang="en-US" dirty="0" err="1"/>
              <a:t>hacimce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emmesini</a:t>
            </a:r>
            <a:r>
              <a:rPr lang="en-US" dirty="0"/>
              <a:t> (</a:t>
            </a:r>
            <a:r>
              <a:rPr lang="en-US" dirty="0" err="1"/>
              <a:t>h</a:t>
            </a:r>
            <a:r>
              <a:rPr lang="en-US" baseline="-25000" dirty="0" err="1"/>
              <a:t>s</a:t>
            </a:r>
            <a:r>
              <a:rPr lang="en-US" dirty="0"/>
              <a:t>,%), </a:t>
            </a:r>
            <a:r>
              <a:rPr lang="en-US" dirty="0" err="1"/>
              <a:t>doyma</a:t>
            </a:r>
            <a:r>
              <a:rPr lang="en-US" dirty="0"/>
              <a:t> </a:t>
            </a:r>
            <a:r>
              <a:rPr lang="en-US" dirty="0" err="1"/>
              <a:t>derecesini</a:t>
            </a:r>
            <a:r>
              <a:rPr lang="en-US" dirty="0"/>
              <a:t> (D</a:t>
            </a:r>
            <a:r>
              <a:rPr lang="en-US" baseline="-25000" dirty="0"/>
              <a:t>d</a:t>
            </a:r>
            <a:r>
              <a:rPr lang="en-US" dirty="0"/>
              <a:t>,%) </a:t>
            </a:r>
            <a:r>
              <a:rPr lang="en-US" dirty="0" err="1"/>
              <a:t>bulunuz</a:t>
            </a:r>
            <a:r>
              <a:rPr lang="en-US" dirty="0"/>
              <a:t>. </a:t>
            </a:r>
            <a:r>
              <a:rPr lang="en-US" dirty="0" err="1"/>
              <a:t>Donma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çözülme</a:t>
            </a:r>
            <a:r>
              <a:rPr lang="en-US" dirty="0"/>
              <a:t> </a:t>
            </a:r>
            <a:r>
              <a:rPr lang="en-US" dirty="0" err="1"/>
              <a:t>etkisine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dayanıklılığını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ediniz</a:t>
            </a:r>
            <a:r>
              <a:rPr lang="en-US" dirty="0"/>
              <a:t>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b) 7x7x7 cm </a:t>
            </a:r>
            <a:r>
              <a:rPr lang="en-US" dirty="0" err="1"/>
              <a:t>boyutlu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, </a:t>
            </a:r>
            <a:r>
              <a:rPr lang="en-US" dirty="0" err="1"/>
              <a:t>tabanından</a:t>
            </a:r>
            <a:r>
              <a:rPr lang="en-US" dirty="0"/>
              <a:t> </a:t>
            </a:r>
            <a:r>
              <a:rPr lang="en-US" dirty="0" err="1"/>
              <a:t>kılcallık</a:t>
            </a:r>
            <a:r>
              <a:rPr lang="en-US" dirty="0"/>
              <a:t> </a:t>
            </a:r>
            <a:r>
              <a:rPr lang="en-US" dirty="0" err="1"/>
              <a:t>yolu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64. </a:t>
            </a:r>
            <a:r>
              <a:rPr lang="en-US" dirty="0" err="1"/>
              <a:t>dakikada</a:t>
            </a:r>
            <a:r>
              <a:rPr lang="en-US" dirty="0"/>
              <a:t> 25,2 g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emdiğine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dakikayı</a:t>
            </a:r>
            <a:r>
              <a:rPr lang="en-US" dirty="0"/>
              <a:t> </a:t>
            </a:r>
            <a:r>
              <a:rPr lang="en-US" dirty="0" err="1"/>
              <a:t>dikkate</a:t>
            </a:r>
            <a:r>
              <a:rPr lang="en-US" dirty="0"/>
              <a:t> </a:t>
            </a:r>
            <a:r>
              <a:rPr lang="en-US" dirty="0" err="1"/>
              <a:t>alarak</a:t>
            </a:r>
            <a:r>
              <a:rPr lang="en-US" dirty="0"/>
              <a:t> </a:t>
            </a:r>
            <a:r>
              <a:rPr lang="en-US" dirty="0" err="1"/>
              <a:t>malzemenin</a:t>
            </a:r>
            <a:r>
              <a:rPr lang="en-US" dirty="0"/>
              <a:t> </a:t>
            </a:r>
            <a:r>
              <a:rPr lang="en-US" dirty="0" err="1"/>
              <a:t>kılcal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emme</a:t>
            </a:r>
            <a:r>
              <a:rPr lang="en-US" dirty="0"/>
              <a:t> </a:t>
            </a:r>
            <a:r>
              <a:rPr lang="en-US" dirty="0" err="1"/>
              <a:t>katsayısını</a:t>
            </a:r>
            <a:r>
              <a:rPr lang="en-US" dirty="0"/>
              <a:t> </a:t>
            </a:r>
            <a:r>
              <a:rPr lang="en-US" dirty="0" err="1"/>
              <a:t>hesaplayınız</a:t>
            </a:r>
            <a:r>
              <a:rPr lang="en-US" dirty="0"/>
              <a:t>.  Bu </a:t>
            </a:r>
            <a:r>
              <a:rPr lang="en-US" dirty="0" err="1"/>
              <a:t>malzemeden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 3m </a:t>
            </a:r>
            <a:r>
              <a:rPr lang="en-US" dirty="0" err="1"/>
              <a:t>yüksekliğindeki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elemanının</a:t>
            </a:r>
            <a:r>
              <a:rPr lang="en-US" dirty="0"/>
              <a:t> </a:t>
            </a:r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yüzeyine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kaç</a:t>
            </a:r>
            <a:r>
              <a:rPr lang="en-US" dirty="0"/>
              <a:t> </a:t>
            </a:r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dirty="0" err="1"/>
              <a:t>çıkar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992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4C5B92-9C5B-4E9A-8AB8-92101ED665B8}"/>
              </a:ext>
            </a:extLst>
          </p:cNvPr>
          <p:cNvSpPr txBox="1"/>
          <p:nvPr/>
        </p:nvSpPr>
        <p:spPr>
          <a:xfrm>
            <a:off x="596246" y="175735"/>
            <a:ext cx="1075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a) Bu </a:t>
            </a:r>
            <a:r>
              <a:rPr lang="en-US" dirty="0" err="1"/>
              <a:t>malzemenin</a:t>
            </a:r>
            <a:r>
              <a:rPr lang="en-US" dirty="0"/>
              <a:t> </a:t>
            </a:r>
            <a:r>
              <a:rPr lang="en-US" dirty="0" err="1"/>
              <a:t>birim</a:t>
            </a:r>
            <a:r>
              <a:rPr lang="en-US" dirty="0"/>
              <a:t> </a:t>
            </a:r>
            <a:r>
              <a:rPr lang="en-US" dirty="0" err="1"/>
              <a:t>ağırlığını</a:t>
            </a:r>
            <a:r>
              <a:rPr lang="en-US" dirty="0"/>
              <a:t> (β,g/cm</a:t>
            </a:r>
            <a:r>
              <a:rPr lang="en-US" baseline="30000" dirty="0"/>
              <a:t>3</a:t>
            </a:r>
            <a:r>
              <a:rPr lang="en-US" dirty="0"/>
              <a:t>), </a:t>
            </a:r>
            <a:r>
              <a:rPr lang="en-US" dirty="0" err="1"/>
              <a:t>özgül</a:t>
            </a:r>
            <a:r>
              <a:rPr lang="en-US" dirty="0"/>
              <a:t> </a:t>
            </a:r>
            <a:r>
              <a:rPr lang="en-US" dirty="0" err="1"/>
              <a:t>ağırlığını</a:t>
            </a:r>
            <a:r>
              <a:rPr lang="en-US" dirty="0"/>
              <a:t> (γ, g/cm</a:t>
            </a:r>
            <a:r>
              <a:rPr lang="en-US" baseline="30000" dirty="0"/>
              <a:t>3</a:t>
            </a:r>
            <a:r>
              <a:rPr lang="en-US" dirty="0"/>
              <a:t>), </a:t>
            </a:r>
            <a:r>
              <a:rPr lang="en-US" dirty="0" err="1"/>
              <a:t>kompasitesini</a:t>
            </a:r>
            <a:r>
              <a:rPr lang="en-US" dirty="0"/>
              <a:t> (k)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porozitesini</a:t>
            </a:r>
            <a:r>
              <a:rPr lang="en-US" dirty="0"/>
              <a:t> (p), </a:t>
            </a:r>
          </a:p>
          <a:p>
            <a:pPr algn="just"/>
            <a:r>
              <a:rPr lang="en-US" dirty="0" err="1"/>
              <a:t>ağırlıkça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emmesini</a:t>
            </a:r>
            <a:r>
              <a:rPr lang="en-US" dirty="0"/>
              <a:t> (a</a:t>
            </a:r>
            <a:r>
              <a:rPr lang="en-US" baseline="-25000" dirty="0"/>
              <a:t>s</a:t>
            </a:r>
            <a:r>
              <a:rPr lang="en-US" dirty="0"/>
              <a:t>,%), </a:t>
            </a:r>
            <a:r>
              <a:rPr lang="en-US" dirty="0" err="1"/>
              <a:t>hacimce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emmesini</a:t>
            </a:r>
            <a:r>
              <a:rPr lang="en-US" dirty="0"/>
              <a:t> (</a:t>
            </a:r>
            <a:r>
              <a:rPr lang="en-US" dirty="0" err="1"/>
              <a:t>h</a:t>
            </a:r>
            <a:r>
              <a:rPr lang="en-US" baseline="-25000" dirty="0" err="1"/>
              <a:t>s</a:t>
            </a:r>
            <a:r>
              <a:rPr lang="en-US" dirty="0"/>
              <a:t>,%), </a:t>
            </a:r>
            <a:r>
              <a:rPr lang="en-US" dirty="0" err="1"/>
              <a:t>doyma</a:t>
            </a:r>
            <a:r>
              <a:rPr lang="en-US" dirty="0"/>
              <a:t> </a:t>
            </a:r>
            <a:r>
              <a:rPr lang="en-US" dirty="0" err="1"/>
              <a:t>derecesini</a:t>
            </a:r>
            <a:r>
              <a:rPr lang="en-US" dirty="0"/>
              <a:t> (D</a:t>
            </a:r>
            <a:r>
              <a:rPr lang="en-US" baseline="-25000" dirty="0"/>
              <a:t>d</a:t>
            </a:r>
            <a:r>
              <a:rPr lang="en-US" dirty="0"/>
              <a:t>,%) </a:t>
            </a:r>
            <a:r>
              <a:rPr lang="en-US" dirty="0" err="1"/>
              <a:t>bulunuz</a:t>
            </a:r>
            <a:r>
              <a:rPr lang="en-US" dirty="0"/>
              <a:t>. </a:t>
            </a:r>
            <a:r>
              <a:rPr lang="en-US" dirty="0" err="1"/>
              <a:t>Donma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çözülme</a:t>
            </a:r>
            <a:r>
              <a:rPr lang="en-US" dirty="0"/>
              <a:t> </a:t>
            </a:r>
            <a:r>
              <a:rPr lang="en-US" dirty="0" err="1"/>
              <a:t>etkisine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dayanıklılığını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ediniz</a:t>
            </a:r>
            <a:r>
              <a:rPr lang="en-US" dirty="0"/>
              <a:t>. </a:t>
            </a:r>
          </a:p>
        </p:txBody>
      </p:sp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xmlns="" id="{A2707573-81C9-4139-9F59-76E79D641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70"/>
            <a:ext cx="4229470" cy="407906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A55B96-25DC-41B4-929A-3DF21FEAD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470" y="1533795"/>
            <a:ext cx="7714178" cy="46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15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670</Words>
  <Application>Microsoft Office PowerPoint</Application>
  <PresentationFormat>Özel</PresentationFormat>
  <Paragraphs>57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Office Theme</vt:lpstr>
      <vt:lpstr>PowerPoint Sunusu</vt:lpstr>
      <vt:lpstr>SORU 1: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MUHAMMED BAYRAM</dc:creator>
  <cp:lastModifiedBy>ronaldinho424</cp:lastModifiedBy>
  <cp:revision>11</cp:revision>
  <dcterms:created xsi:type="dcterms:W3CDTF">2020-11-01T17:03:53Z</dcterms:created>
  <dcterms:modified xsi:type="dcterms:W3CDTF">2020-11-17T09:47:15Z</dcterms:modified>
</cp:coreProperties>
</file>