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9"/>
  </p:notesMasterIdLst>
  <p:sldIdLst>
    <p:sldId id="293" r:id="rId2"/>
    <p:sldId id="490" r:id="rId3"/>
    <p:sldId id="549" r:id="rId4"/>
    <p:sldId id="550" r:id="rId5"/>
    <p:sldId id="551" r:id="rId6"/>
    <p:sldId id="552" r:id="rId7"/>
    <p:sldId id="553" r:id="rId8"/>
    <p:sldId id="554" r:id="rId9"/>
    <p:sldId id="555" r:id="rId10"/>
    <p:sldId id="521" r:id="rId11"/>
    <p:sldId id="524" r:id="rId12"/>
    <p:sldId id="525" r:id="rId13"/>
    <p:sldId id="526" r:id="rId14"/>
    <p:sldId id="527" r:id="rId15"/>
    <p:sldId id="522" r:id="rId16"/>
    <p:sldId id="523" r:id="rId17"/>
    <p:sldId id="528" r:id="rId18"/>
    <p:sldId id="529" r:id="rId19"/>
    <p:sldId id="530" r:id="rId20"/>
    <p:sldId id="531" r:id="rId21"/>
    <p:sldId id="532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43" r:id="rId33"/>
    <p:sldId id="544" r:id="rId34"/>
    <p:sldId id="545" r:id="rId35"/>
    <p:sldId id="546" r:id="rId36"/>
    <p:sldId id="547" r:id="rId37"/>
    <p:sldId id="54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C26083-532A-4CBD-8CFD-3C2AE10EBD6C}">
          <p14:sldIdLst>
            <p14:sldId id="293"/>
            <p14:sldId id="490"/>
            <p14:sldId id="549"/>
            <p14:sldId id="550"/>
            <p14:sldId id="551"/>
            <p14:sldId id="552"/>
            <p14:sldId id="553"/>
            <p14:sldId id="554"/>
            <p14:sldId id="555"/>
            <p14:sldId id="521"/>
            <p14:sldId id="524"/>
            <p14:sldId id="525"/>
            <p14:sldId id="526"/>
            <p14:sldId id="527"/>
            <p14:sldId id="522"/>
            <p14:sldId id="523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</p14:sldIdLst>
        </p14:section>
        <p14:section name="Untitled Section" id="{64901288-5F23-4F48-B46E-8D51A37D216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zgi Uluhan" initials="EU" lastIdx="1" clrIdx="0">
    <p:extLst>
      <p:ext uri="{19B8F6BF-5375-455C-9EA6-DF929625EA0E}">
        <p15:presenceInfo xmlns:p15="http://schemas.microsoft.com/office/powerpoint/2012/main" userId="80454ebdf0fc0b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3" autoAdjust="0"/>
    <p:restoredTop sz="92912" autoAdjust="0"/>
  </p:normalViewPr>
  <p:slideViewPr>
    <p:cSldViewPr snapToGrid="0">
      <p:cViewPr>
        <p:scale>
          <a:sx n="75" d="100"/>
          <a:sy n="75" d="100"/>
        </p:scale>
        <p:origin x="552" y="-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36CEE-2A9D-4CD3-B028-2167250FB969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CC228-A0EC-4783-8681-8C20936B6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9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7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73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58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49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62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79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3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36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47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30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4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26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79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73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01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53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56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60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1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08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28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5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8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5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93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2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55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C228-A0EC-4783-8681-8C20936B6C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3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61872" y="5463857"/>
            <a:ext cx="905935" cy="365125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FD84234-08B7-4C6A-A51C-B52EF8CDB220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EF7A3BC-76EE-4B72-8E26-8EF115A9622C}" type="slidenum">
              <a:rPr lang="en-US" smtClean="0"/>
              <a:pPr/>
              <a:t>‹#›</a:t>
            </a:fld>
            <a:r>
              <a:rPr lang="tr-TR" dirty="0"/>
              <a:t> of 27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770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43CF-4C55-4B70-BDE7-FB69479AE6E8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9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5B01-CFCB-4459-A0F1-CAB657630CEB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9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1D8-DAF0-443D-AF5A-B26968519C6C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pPr/>
              <a:t>‹#›</a:t>
            </a:fld>
            <a:r>
              <a:rPr lang="tr-TR" dirty="0"/>
              <a:t> of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2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2800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47800"/>
            <a:ext cx="8595360" cy="475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292841" y="622769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7A3BC-76EE-4B72-8E26-8EF115A9622C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r-TR">
                <a:solidFill>
                  <a:schemeClr val="bg1">
                    <a:lumMod val="75000"/>
                  </a:schemeClr>
                </a:solidFill>
              </a:rPr>
              <a:t>of  37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694" y="101601"/>
            <a:ext cx="900000" cy="900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292841" y="5832982"/>
            <a:ext cx="887306" cy="365125"/>
          </a:xfrm>
        </p:spPr>
        <p:txBody>
          <a:bodyPr/>
          <a:lstStyle/>
          <a:p>
            <a:fld id="{A73E698B-6768-4210-8A3A-B715192F60AD}" type="datetime1">
              <a:rPr lang="en-US" smtClean="0"/>
              <a:t>3/14/2024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3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770F-E944-4B37-A0BC-ACA14A3AC9FA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171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53E0-8DB1-40D3-B5B0-8C941C18C18E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3DD7-F7EF-4AA0-B378-2B3B373898D1}" type="datetime1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093B-2591-4CB2-90C0-763C17BF4561}" type="datetime1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9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4997-C338-4B94-833A-2EC7C7011DA3}" type="datetime1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5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D3D1-E317-4F3D-9684-A669177860CA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56FA-7629-4201-B7B4-063868A95243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A3BC-76EE-4B72-8E26-8EF115A9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5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AD57C91-F32E-45E3-8BF2-01FE11F8C864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EF7A3BC-76EE-4B72-8E26-8EF115A9622C}" type="slidenum">
              <a:rPr lang="en-US" smtClean="0"/>
              <a:pPr/>
              <a:t>‹#›</a:t>
            </a:fld>
            <a:r>
              <a:rPr lang="tr-TR"/>
              <a:t> of  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66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 l="20000" r="20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152" y="1306850"/>
            <a:ext cx="9418320" cy="2878328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prstClr val="black"/>
                </a:solidFill>
              </a:rPr>
              <a:t>END3880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3200" b="1" dirty="0">
                <a:solidFill>
                  <a:prstClr val="black"/>
                </a:solidFill>
              </a:rPr>
              <a:t>Applied Data Analytics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152" y="4469552"/>
            <a:ext cx="3835609" cy="1623483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sz="1400" i="1" dirty="0">
                <a:solidFill>
                  <a:schemeClr val="tx1"/>
                </a:solidFill>
              </a:rPr>
              <a:t>Meryem Ezgi ASLAN, P</a:t>
            </a:r>
            <a:r>
              <a:rPr lang="en-US" sz="1400" i="1" dirty="0">
                <a:solidFill>
                  <a:schemeClr val="tx1"/>
                </a:solidFill>
              </a:rPr>
              <a:t>h.</a:t>
            </a:r>
            <a:r>
              <a:rPr lang="tr-TR" sz="1400" i="1" dirty="0">
                <a:solidFill>
                  <a:schemeClr val="tx1"/>
                </a:solidFill>
              </a:rPr>
              <a:t>D.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Lecture</a:t>
            </a:r>
            <a:r>
              <a:rPr lang="tr-TR" sz="1400" i="1" dirty="0">
                <a:solidFill>
                  <a:schemeClr val="tx1"/>
                </a:solidFill>
              </a:rPr>
              <a:t> 3</a:t>
            </a:r>
            <a:endParaRPr lang="en-US" sz="1400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3152" y="6012284"/>
            <a:ext cx="905935" cy="365125"/>
          </a:xfrm>
        </p:spPr>
        <p:txBody>
          <a:bodyPr/>
          <a:lstStyle/>
          <a:p>
            <a:fld id="{AD01B18F-DF85-4997-A98F-26C9A48E3BB5}" type="datetime1">
              <a:rPr lang="en-US" smtClean="0"/>
              <a:t>3/14/2024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7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Connecting</a:t>
            </a:r>
            <a:r>
              <a:rPr lang="tr-TR" dirty="0"/>
              <a:t> </a:t>
            </a:r>
            <a:r>
              <a:rPr lang="en-US" dirty="0"/>
              <a:t>our</a:t>
            </a:r>
            <a:r>
              <a:rPr lang="tr-TR" dirty="0"/>
              <a:t> data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ED14-D006-45B4-A72F-243BBFEE479C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5" t="3200" r="21025" b="6533"/>
          <a:stretch/>
        </p:blipFill>
        <p:spPr>
          <a:xfrm>
            <a:off x="2103120" y="1819656"/>
            <a:ext cx="7653528" cy="495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7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630936"/>
            <a:ext cx="8595360" cy="5568864"/>
          </a:xfrm>
        </p:spPr>
        <p:txBody>
          <a:bodyPr>
            <a:normAutofit/>
          </a:bodyPr>
          <a:lstStyle/>
          <a:p>
            <a:r>
              <a:rPr lang="en-US" dirty="0"/>
              <a:t>Getting know the tabs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6C09-2931-4AC9-8E70-1FFC5CF755D8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87" y="1335025"/>
            <a:ext cx="2839305" cy="4962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408" y="1335025"/>
            <a:ext cx="3454287" cy="2443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1048" y="1335025"/>
            <a:ext cx="3018664" cy="41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2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630936"/>
            <a:ext cx="8595360" cy="1847088"/>
          </a:xfrm>
        </p:spPr>
        <p:txBody>
          <a:bodyPr>
            <a:normAutofit/>
          </a:bodyPr>
          <a:lstStyle/>
          <a:p>
            <a:r>
              <a:rPr lang="en-US" dirty="0"/>
              <a:t>Getting know the visualization tools(single dataset</a:t>
            </a:r>
            <a:r>
              <a:rPr lang="tr-TR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Prepare data</a:t>
            </a:r>
          </a:p>
          <a:p>
            <a:pPr lvl="2"/>
            <a:r>
              <a:rPr lang="en-US" dirty="0"/>
              <a:t>Rename columns</a:t>
            </a:r>
          </a:p>
          <a:p>
            <a:pPr lvl="2"/>
            <a:r>
              <a:rPr lang="en-US" dirty="0"/>
              <a:t>Hide unnecessary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062E-A6A0-400C-9F45-17E9D66ED69E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985" y="2381777"/>
            <a:ext cx="2502029" cy="4197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626" y="2084837"/>
            <a:ext cx="2991004" cy="4407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139" y="2093981"/>
            <a:ext cx="3225966" cy="44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6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630936"/>
            <a:ext cx="8595360" cy="4599432"/>
          </a:xfrm>
        </p:spPr>
        <p:txBody>
          <a:bodyPr>
            <a:normAutofit/>
          </a:bodyPr>
          <a:lstStyle/>
          <a:p>
            <a:r>
              <a:rPr lang="en-US" dirty="0"/>
              <a:t>Getting know the visualization tools(single dataset</a:t>
            </a:r>
            <a:r>
              <a:rPr lang="tr-TR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Prepare data</a:t>
            </a:r>
          </a:p>
          <a:p>
            <a:pPr lvl="2"/>
            <a:r>
              <a:rPr lang="en-US" dirty="0"/>
              <a:t>Adjust data types</a:t>
            </a:r>
            <a:endParaRPr lang="tr-TR" dirty="0"/>
          </a:p>
          <a:p>
            <a:pPr lvl="2"/>
            <a:r>
              <a:rPr lang="en-US" dirty="0"/>
              <a:t>Numerical, Boolean, String</a:t>
            </a:r>
            <a:endParaRPr lang="tr-TR" dirty="0"/>
          </a:p>
          <a:p>
            <a:pPr lvl="2"/>
            <a:endParaRPr lang="tr-TR" dirty="0"/>
          </a:p>
          <a:p>
            <a:pPr lvl="1"/>
            <a:r>
              <a:rPr lang="en-US" dirty="0"/>
              <a:t>Observations</a:t>
            </a:r>
            <a:r>
              <a:rPr lang="tr-TR" dirty="0"/>
              <a:t> </a:t>
            </a:r>
            <a:r>
              <a:rPr lang="tr-TR" dirty="0">
                <a:latin typeface="Courier New" panose="02070309020205020404" pitchFamily="49" charset="0"/>
                <a:cs typeface="Courier New" panose="02070309020205020404" pitchFamily="49" charset="0"/>
              </a:rPr>
              <a:t>→</a:t>
            </a:r>
            <a:r>
              <a:rPr lang="tr-TR" dirty="0"/>
              <a:t> </a:t>
            </a:r>
            <a:r>
              <a:rPr lang="en-US" dirty="0"/>
              <a:t>micrograms per cubic meter (µg/m³)</a:t>
            </a:r>
            <a:r>
              <a:rPr lang="tr-TR" dirty="0"/>
              <a:t> </a:t>
            </a:r>
            <a:r>
              <a:rPr lang="tr-TR" dirty="0">
                <a:latin typeface="Courier New" panose="02070309020205020404" pitchFamily="49" charset="0"/>
                <a:cs typeface="Courier New" panose="02070309020205020404" pitchFamily="49" charset="0"/>
              </a:rPr>
              <a:t>→ </a:t>
            </a:r>
            <a:r>
              <a:rPr lang="en-US" b="1" dirty="0"/>
              <a:t>Numerical</a:t>
            </a:r>
          </a:p>
          <a:p>
            <a:pPr lvl="1"/>
            <a:r>
              <a:rPr lang="en-US" dirty="0"/>
              <a:t>Outlier Labels</a:t>
            </a:r>
            <a:r>
              <a:rPr lang="tr-TR" dirty="0"/>
              <a:t>, Extreme </a:t>
            </a:r>
            <a:r>
              <a:rPr lang="en-US" dirty="0"/>
              <a:t>event</a:t>
            </a:r>
            <a:r>
              <a:rPr lang="tr-TR" dirty="0"/>
              <a:t> </a:t>
            </a:r>
            <a:r>
              <a:rPr lang="en-US" dirty="0"/>
              <a:t>labels  </a:t>
            </a:r>
            <a:r>
              <a:rPr lang="tr-TR" dirty="0"/>
              <a:t>→ 0,1  →     </a:t>
            </a:r>
            <a:r>
              <a:rPr lang="en-US" b="1" dirty="0"/>
              <a:t>Boolean</a:t>
            </a:r>
            <a:endParaRPr lang="tr-TR" b="1" dirty="0"/>
          </a:p>
          <a:p>
            <a:pPr lvl="1"/>
            <a:r>
              <a:rPr lang="en-US" dirty="0"/>
              <a:t>Hour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→</a:t>
            </a:r>
            <a:r>
              <a:rPr lang="en-US" dirty="0"/>
              <a:t> time dimension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→</a:t>
            </a:r>
            <a:r>
              <a:rPr lang="en-US" dirty="0"/>
              <a:t> </a:t>
            </a:r>
            <a:r>
              <a:rPr lang="en-US" b="1" dirty="0"/>
              <a:t>Dimension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6D41-1F1B-42E9-B17D-5F2F13A6BD7B}" type="datetime1">
              <a:rPr lang="en-US" smtClean="0"/>
              <a:t>3/14/2024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61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630936"/>
            <a:ext cx="8595360" cy="1252728"/>
          </a:xfrm>
        </p:spPr>
        <p:txBody>
          <a:bodyPr>
            <a:normAutofit/>
          </a:bodyPr>
          <a:lstStyle/>
          <a:p>
            <a:r>
              <a:rPr lang="en-US" dirty="0"/>
              <a:t>Getting know the visualization tools(single dataset</a:t>
            </a:r>
            <a:r>
              <a:rPr lang="tr-TR" dirty="0"/>
              <a:t>)</a:t>
            </a:r>
          </a:p>
          <a:p>
            <a:pPr marL="548640" lvl="2" indent="0">
              <a:buNone/>
            </a:pPr>
            <a:endParaRPr lang="tr-TR" dirty="0"/>
          </a:p>
          <a:p>
            <a:pPr lvl="1"/>
            <a:r>
              <a:rPr lang="en-US" dirty="0"/>
              <a:t>Observations</a:t>
            </a:r>
            <a:r>
              <a:rPr lang="tr-TR" dirty="0"/>
              <a:t> </a:t>
            </a:r>
            <a:r>
              <a:rPr lang="tr-TR" dirty="0">
                <a:latin typeface="Courier New" panose="02070309020205020404" pitchFamily="49" charset="0"/>
                <a:cs typeface="Courier New" panose="02070309020205020404" pitchFamily="49" charset="0"/>
              </a:rPr>
              <a:t>→</a:t>
            </a:r>
            <a:r>
              <a:rPr lang="tr-TR" dirty="0"/>
              <a:t> </a:t>
            </a:r>
            <a:r>
              <a:rPr lang="en-US" dirty="0"/>
              <a:t>micrograms per cubic meter (µg/m³)</a:t>
            </a:r>
            <a:r>
              <a:rPr lang="tr-TR" dirty="0"/>
              <a:t> </a:t>
            </a:r>
            <a:r>
              <a:rPr lang="tr-TR" dirty="0">
                <a:latin typeface="Courier New" panose="02070309020205020404" pitchFamily="49" charset="0"/>
                <a:cs typeface="Courier New" panose="02070309020205020404" pitchFamily="49" charset="0"/>
              </a:rPr>
              <a:t>→ </a:t>
            </a:r>
            <a:r>
              <a:rPr lang="en-US" b="1" dirty="0"/>
              <a:t>Numerical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EA19-25E0-4784-9323-1844BE3DB211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73" y="1773936"/>
            <a:ext cx="4045158" cy="46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2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47800"/>
            <a:ext cx="8595360" cy="600456"/>
          </a:xfrm>
        </p:spPr>
        <p:txBody>
          <a:bodyPr>
            <a:normAutofit/>
          </a:bodyPr>
          <a:lstStyle/>
          <a:p>
            <a:r>
              <a:rPr lang="en-US" dirty="0"/>
              <a:t>Changing data type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33C4-40A2-4B41-9B30-81FFF5AF1673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7334"/>
          <a:stretch/>
        </p:blipFill>
        <p:spPr>
          <a:xfrm>
            <a:off x="1261872" y="2079631"/>
            <a:ext cx="7999355" cy="4169664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7452360" y="3319272"/>
            <a:ext cx="1252728" cy="722376"/>
          </a:xfrm>
          <a:prstGeom prst="borderCallout1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String</a:t>
            </a:r>
          </a:p>
        </p:txBody>
      </p:sp>
      <p:sp>
        <p:nvSpPr>
          <p:cNvPr id="8" name="Pentagon 7"/>
          <p:cNvSpPr/>
          <p:nvPr/>
        </p:nvSpPr>
        <p:spPr>
          <a:xfrm>
            <a:off x="7287768" y="4736592"/>
            <a:ext cx="1499616" cy="109639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numerical</a:t>
            </a:r>
          </a:p>
        </p:txBody>
      </p:sp>
    </p:spTree>
    <p:extLst>
      <p:ext uri="{BB962C8B-B14F-4D97-AF65-F5344CB8AC3E}">
        <p14:creationId xmlns:p14="http://schemas.microsoft.com/office/powerpoint/2010/main" val="3846171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554480"/>
          </a:xfrm>
        </p:spPr>
        <p:txBody>
          <a:bodyPr>
            <a:normAutofit/>
          </a:bodyPr>
          <a:lstStyle/>
          <a:p>
            <a:r>
              <a:rPr lang="en-US" dirty="0"/>
              <a:t>Changing data type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C619-6856-4250-967C-324CF8ED9609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124"/>
          <a:stretch/>
        </p:blipFill>
        <p:spPr>
          <a:xfrm>
            <a:off x="768096" y="1005840"/>
            <a:ext cx="7909560" cy="4022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082" y="4981349"/>
            <a:ext cx="3821430" cy="170326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34228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554480"/>
          </a:xfrm>
        </p:spPr>
        <p:txBody>
          <a:bodyPr>
            <a:normAutofit/>
          </a:bodyPr>
          <a:lstStyle/>
          <a:p>
            <a:r>
              <a:rPr lang="tr-TR" dirty="0" err="1"/>
              <a:t>Table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F767-5145-45EF-AE71-EC9CCDA4AB1D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" y="1171899"/>
            <a:ext cx="4998558" cy="4507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6269"/>
          <a:stretch/>
        </p:blipFill>
        <p:spPr>
          <a:xfrm>
            <a:off x="5234237" y="1544440"/>
            <a:ext cx="5857436" cy="34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63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554480"/>
          </a:xfrm>
        </p:spPr>
        <p:txBody>
          <a:bodyPr>
            <a:normAutofit/>
          </a:bodyPr>
          <a:lstStyle/>
          <a:p>
            <a:r>
              <a:rPr lang="en-US" dirty="0"/>
              <a:t>Heat</a:t>
            </a:r>
            <a:r>
              <a:rPr lang="tr-TR" dirty="0"/>
              <a:t> </a:t>
            </a:r>
            <a:r>
              <a:rPr lang="en-US" dirty="0"/>
              <a:t>Map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4E81-44E0-44E1-9CCE-500ADB2B82B0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60" y="1311550"/>
            <a:ext cx="4826248" cy="45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72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554480"/>
          </a:xfrm>
        </p:spPr>
        <p:txBody>
          <a:bodyPr>
            <a:normAutofit/>
          </a:bodyPr>
          <a:lstStyle/>
          <a:p>
            <a:r>
              <a:rPr lang="en-US" dirty="0"/>
              <a:t>Highlight</a:t>
            </a:r>
            <a:r>
              <a:rPr lang="tr-TR" dirty="0"/>
              <a:t> </a:t>
            </a:r>
            <a:r>
              <a:rPr lang="en-US" dirty="0"/>
              <a:t>Tables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BAD7-BECF-4FAF-9A65-4A89829FF284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900" y="1179576"/>
            <a:ext cx="6078755" cy="52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9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en-US" sz="4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Tableau</a:t>
            </a:r>
            <a:endParaRPr lang="tr-TR" dirty="0"/>
          </a:p>
          <a:p>
            <a:r>
              <a:rPr lang="en-US" dirty="0"/>
              <a:t>Connecting our dataset</a:t>
            </a:r>
            <a:endParaRPr lang="tr-TR" dirty="0"/>
          </a:p>
          <a:p>
            <a:r>
              <a:rPr lang="en-US" dirty="0"/>
              <a:t>Visualization with single dataset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0DEB-34DD-45EC-8FDC-B3F5896CBAA8}" type="datetime1">
              <a:rPr lang="en-US" smtClean="0"/>
              <a:t>3/14/2024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9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554480"/>
          </a:xfrm>
        </p:spPr>
        <p:txBody>
          <a:bodyPr>
            <a:normAutofit/>
          </a:bodyPr>
          <a:lstStyle/>
          <a:p>
            <a:r>
              <a:rPr lang="en-US" dirty="0"/>
              <a:t>Maps</a:t>
            </a:r>
          </a:p>
          <a:p>
            <a:pPr lvl="1"/>
            <a:r>
              <a:rPr lang="en-US" dirty="0"/>
              <a:t>Adding latitude(28.954) and longitude(41.013</a:t>
            </a:r>
            <a:r>
              <a:rPr lang="tr-TR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B8C1-D6F2-4B82-9935-2EF9EC79644E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892" y="1416425"/>
            <a:ext cx="6147644" cy="4894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41" y="1407281"/>
            <a:ext cx="4307859" cy="31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3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8412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Pie</a:t>
            </a:r>
            <a:r>
              <a:rPr lang="tr-TR" dirty="0"/>
              <a:t> </a:t>
            </a:r>
            <a:r>
              <a:rPr lang="en-US" dirty="0"/>
              <a:t>chart</a:t>
            </a:r>
            <a:endParaRPr lang="tr-TR" dirty="0"/>
          </a:p>
          <a:p>
            <a:pPr lvl="1"/>
            <a:r>
              <a:rPr lang="en-US" dirty="0"/>
              <a:t>Filter</a:t>
            </a:r>
            <a:r>
              <a:rPr lang="tr-TR" dirty="0"/>
              <a:t> </a:t>
            </a:r>
            <a:r>
              <a:rPr lang="en-US" dirty="0"/>
              <a:t>outliers</a:t>
            </a:r>
            <a:endParaRPr lang="tr-TR" dirty="0"/>
          </a:p>
          <a:p>
            <a:pPr lvl="1"/>
            <a:r>
              <a:rPr lang="en-US" dirty="0"/>
              <a:t>Monthly outlier percentages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280D-C93D-496E-A53C-AEDC8FE1C6A9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391" y="1097280"/>
            <a:ext cx="6580442" cy="3845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23" y="1435607"/>
            <a:ext cx="3918447" cy="2393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16" y="3929261"/>
            <a:ext cx="49625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3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84124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Horizontal Bars</a:t>
            </a:r>
            <a:endParaRPr lang="tr-TR" dirty="0"/>
          </a:p>
          <a:p>
            <a:pPr lvl="1"/>
            <a:r>
              <a:rPr lang="en-US" dirty="0"/>
              <a:t>How</a:t>
            </a:r>
            <a:r>
              <a:rPr lang="tr-TR" dirty="0"/>
              <a:t> </a:t>
            </a:r>
            <a:r>
              <a:rPr lang="en-US" dirty="0"/>
              <a:t>many outliers discovered monthly</a:t>
            </a:r>
            <a:endParaRPr lang="tr-TR" dirty="0"/>
          </a:p>
          <a:p>
            <a:r>
              <a:rPr lang="en-US" dirty="0"/>
              <a:t>How</a:t>
            </a:r>
            <a:r>
              <a:rPr lang="tr-TR" dirty="0"/>
              <a:t> </a:t>
            </a:r>
            <a:r>
              <a:rPr lang="en-US" dirty="0"/>
              <a:t>many outliers discovered hourly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6CCF-8B34-444A-8F81-75210380E3F3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24" y="1335024"/>
            <a:ext cx="8539382" cy="22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24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8412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Horizontal Bars</a:t>
            </a:r>
            <a:endParaRPr lang="tr-TR" dirty="0"/>
          </a:p>
          <a:p>
            <a:pPr lvl="1"/>
            <a:r>
              <a:rPr lang="en-US" dirty="0"/>
              <a:t>Adding</a:t>
            </a:r>
            <a:r>
              <a:rPr lang="tr-TR" dirty="0"/>
              <a:t> </a:t>
            </a:r>
            <a:r>
              <a:rPr lang="en-US" dirty="0"/>
              <a:t>month</a:t>
            </a:r>
            <a:r>
              <a:rPr lang="tr-TR" dirty="0"/>
              <a:t> </a:t>
            </a:r>
            <a:r>
              <a:rPr lang="en-US" dirty="0"/>
              <a:t>filters(winter</a:t>
            </a:r>
            <a:r>
              <a:rPr lang="tr-TR" dirty="0"/>
              <a:t>)</a:t>
            </a:r>
          </a:p>
          <a:p>
            <a:pPr lvl="1"/>
            <a:r>
              <a:rPr lang="en-US" dirty="0"/>
              <a:t>Winter</a:t>
            </a:r>
            <a:r>
              <a:rPr lang="tr-TR" dirty="0"/>
              <a:t> </a:t>
            </a:r>
            <a:r>
              <a:rPr lang="tr-TR" dirty="0" err="1"/>
              <a:t>hour</a:t>
            </a:r>
            <a:r>
              <a:rPr lang="en-US" dirty="0"/>
              <a:t>l</a:t>
            </a:r>
            <a:r>
              <a:rPr lang="tr-TR" dirty="0"/>
              <a:t>y </a:t>
            </a:r>
            <a:r>
              <a:rPr lang="en-US" dirty="0"/>
              <a:t>outliers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5B74-82C1-4EEB-AB6E-86B0ACCD6D63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811" y="1380494"/>
            <a:ext cx="3700125" cy="5477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936" y="1380494"/>
            <a:ext cx="5751576" cy="42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03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8412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Horizontal Bars</a:t>
            </a:r>
            <a:endParaRPr lang="tr-TR" dirty="0"/>
          </a:p>
          <a:p>
            <a:pPr lvl="1"/>
            <a:r>
              <a:rPr lang="en-US" dirty="0"/>
              <a:t>Adding</a:t>
            </a:r>
            <a:r>
              <a:rPr lang="tr-TR" dirty="0"/>
              <a:t> </a:t>
            </a:r>
            <a:r>
              <a:rPr lang="en-US" dirty="0"/>
              <a:t>month</a:t>
            </a:r>
            <a:r>
              <a:rPr lang="tr-TR" dirty="0"/>
              <a:t> </a:t>
            </a:r>
            <a:r>
              <a:rPr lang="en-US" dirty="0"/>
              <a:t>filters(winter</a:t>
            </a:r>
            <a:r>
              <a:rPr lang="tr-TR" dirty="0"/>
              <a:t>)</a:t>
            </a:r>
          </a:p>
          <a:p>
            <a:pPr lvl="1"/>
            <a:r>
              <a:rPr lang="en-US" dirty="0"/>
              <a:t>Winter</a:t>
            </a:r>
            <a:r>
              <a:rPr lang="tr-TR" dirty="0"/>
              <a:t> </a:t>
            </a:r>
            <a:r>
              <a:rPr lang="tr-TR" dirty="0" err="1"/>
              <a:t>hour</a:t>
            </a:r>
            <a:r>
              <a:rPr lang="en-US" dirty="0"/>
              <a:t>l</a:t>
            </a:r>
            <a:r>
              <a:rPr lang="tr-TR" dirty="0"/>
              <a:t>y </a:t>
            </a:r>
            <a:r>
              <a:rPr lang="tr-TR" dirty="0" err="1"/>
              <a:t>measures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A52-1C97-4A1C-86BE-1D0015B42FF9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1623128"/>
            <a:ext cx="9857232" cy="45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13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152144"/>
          </a:xfrm>
        </p:spPr>
        <p:txBody>
          <a:bodyPr>
            <a:normAutofit/>
          </a:bodyPr>
          <a:lstStyle/>
          <a:p>
            <a:r>
              <a:rPr lang="en-US" dirty="0"/>
              <a:t>Stacked</a:t>
            </a:r>
            <a:r>
              <a:rPr lang="tr-TR" dirty="0"/>
              <a:t> </a:t>
            </a:r>
            <a:r>
              <a:rPr lang="en-US" dirty="0"/>
              <a:t>Bars</a:t>
            </a:r>
            <a:endParaRPr lang="tr-TR" dirty="0"/>
          </a:p>
          <a:p>
            <a:pPr lvl="1"/>
            <a:r>
              <a:rPr lang="en-US" dirty="0"/>
              <a:t>Changing </a:t>
            </a:r>
            <a:r>
              <a:rPr lang="en-US" dirty="0" err="1"/>
              <a:t>boolean</a:t>
            </a:r>
            <a:r>
              <a:rPr lang="en-US" dirty="0"/>
              <a:t> values of outliers</a:t>
            </a:r>
          </a:p>
          <a:p>
            <a:r>
              <a:rPr lang="en-US" dirty="0"/>
              <a:t>Month by quarter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B60D-B84E-442A-B98B-9D72BC9562A6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075" y="1722432"/>
            <a:ext cx="8273606" cy="50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77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152144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tr-TR" dirty="0"/>
              <a:t>ide-</a:t>
            </a:r>
            <a:r>
              <a:rPr lang="tr-TR" dirty="0" err="1"/>
              <a:t>by</a:t>
            </a:r>
            <a:r>
              <a:rPr lang="tr-TR" dirty="0"/>
              <a:t>-</a:t>
            </a:r>
            <a:r>
              <a:rPr lang="tr-TR" dirty="0" err="1"/>
              <a:t>side</a:t>
            </a:r>
            <a:r>
              <a:rPr lang="tr-TR" dirty="0"/>
              <a:t>-b</a:t>
            </a:r>
            <a:r>
              <a:rPr lang="en-US" dirty="0" err="1"/>
              <a:t>ars</a:t>
            </a:r>
            <a:endParaRPr lang="tr-TR" dirty="0"/>
          </a:p>
          <a:p>
            <a:r>
              <a:rPr lang="en-US" dirty="0"/>
              <a:t>Month</a:t>
            </a:r>
            <a:r>
              <a:rPr lang="tr-TR" dirty="0"/>
              <a:t>,</a:t>
            </a:r>
            <a:r>
              <a:rPr lang="en-US" dirty="0"/>
              <a:t> quarter</a:t>
            </a:r>
            <a:r>
              <a:rPr lang="tr-TR" dirty="0"/>
              <a:t>, </a:t>
            </a:r>
            <a:r>
              <a:rPr lang="tr-TR" dirty="0" err="1"/>
              <a:t>year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EFA7-9D30-4FDD-9CDF-84FA71497C40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703335"/>
            <a:ext cx="6610160" cy="50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51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152144"/>
          </a:xfrm>
        </p:spPr>
        <p:txBody>
          <a:bodyPr>
            <a:normAutofit/>
          </a:bodyPr>
          <a:lstStyle/>
          <a:p>
            <a:r>
              <a:rPr lang="tr-TR" dirty="0" err="1"/>
              <a:t>Tree</a:t>
            </a:r>
            <a:r>
              <a:rPr lang="tr-TR" dirty="0"/>
              <a:t> </a:t>
            </a:r>
            <a:r>
              <a:rPr lang="tr-TR" dirty="0" err="1"/>
              <a:t>map</a:t>
            </a:r>
            <a:endParaRPr lang="tr-TR" dirty="0"/>
          </a:p>
          <a:p>
            <a:r>
              <a:rPr lang="en-US" dirty="0"/>
              <a:t>Month</a:t>
            </a:r>
            <a:r>
              <a:rPr lang="tr-TR" dirty="0"/>
              <a:t>,</a:t>
            </a:r>
            <a:r>
              <a:rPr lang="en-US" dirty="0"/>
              <a:t> quarter</a:t>
            </a:r>
            <a:r>
              <a:rPr lang="tr-TR" dirty="0"/>
              <a:t>, </a:t>
            </a:r>
            <a:r>
              <a:rPr lang="tr-TR" dirty="0" err="1"/>
              <a:t>year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3F98-583B-4BD6-BB3C-0E9BA7378D2F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18" y="1443857"/>
            <a:ext cx="8794242" cy="52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62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152144"/>
          </a:xfrm>
        </p:spPr>
        <p:txBody>
          <a:bodyPr>
            <a:normAutofit/>
          </a:bodyPr>
          <a:lstStyle/>
          <a:p>
            <a:r>
              <a:rPr lang="tr-TR" dirty="0" err="1"/>
              <a:t>Circle</a:t>
            </a:r>
            <a:endParaRPr lang="tr-TR" dirty="0"/>
          </a:p>
          <a:p>
            <a:r>
              <a:rPr lang="en-US" dirty="0"/>
              <a:t>Month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tr-TR" dirty="0" err="1"/>
              <a:t>average</a:t>
            </a:r>
            <a:r>
              <a:rPr lang="tr-TR" dirty="0"/>
              <a:t>, </a:t>
            </a:r>
            <a:r>
              <a:rPr lang="tr-TR" dirty="0" err="1"/>
              <a:t>outliers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E5F0-1C7D-4029-9B73-3E5A456C79E8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518" y="1710023"/>
            <a:ext cx="5874052" cy="43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82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152144"/>
          </a:xfrm>
        </p:spPr>
        <p:txBody>
          <a:bodyPr>
            <a:normAutofit/>
          </a:bodyPr>
          <a:lstStyle/>
          <a:p>
            <a:r>
              <a:rPr lang="tr-TR" dirty="0"/>
              <a:t>Side-</a:t>
            </a:r>
            <a:r>
              <a:rPr lang="tr-TR" dirty="0" err="1"/>
              <a:t>by</a:t>
            </a:r>
            <a:r>
              <a:rPr lang="tr-TR" dirty="0"/>
              <a:t>-</a:t>
            </a:r>
            <a:r>
              <a:rPr lang="tr-TR" dirty="0" err="1"/>
              <a:t>side-circle</a:t>
            </a:r>
            <a:endParaRPr lang="tr-TR" dirty="0"/>
          </a:p>
          <a:p>
            <a:r>
              <a:rPr lang="en-US" dirty="0"/>
              <a:t>Month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tr-TR" dirty="0" err="1"/>
              <a:t>quarter,average</a:t>
            </a:r>
            <a:r>
              <a:rPr lang="tr-TR" dirty="0"/>
              <a:t>, </a:t>
            </a:r>
            <a:r>
              <a:rPr lang="tr-TR" dirty="0" err="1"/>
              <a:t>outliers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1D0-9C66-4811-996A-0D82583E9233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921" y="1932535"/>
            <a:ext cx="7210616" cy="45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8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4036-E2EC-46EF-AD5A-942730C6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Data set and data 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39C8C-5172-4A5D-B50B-C55ACB30E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data set (data source, or database) in the context of Tableau, contains the data used to build visualizations. Every</a:t>
            </a:r>
            <a:r>
              <a:rPr lang="tr-TR"/>
              <a:t> </a:t>
            </a:r>
            <a:r>
              <a:rPr lang="en-US"/>
              <a:t>chart</a:t>
            </a:r>
            <a:r>
              <a:rPr lang="tr-TR"/>
              <a:t> </a:t>
            </a:r>
            <a:r>
              <a:rPr lang="en-US"/>
              <a:t>has a connected database or spreadsheet that supplies the data.</a:t>
            </a:r>
            <a:endParaRPr lang="tr-TR"/>
          </a:p>
          <a:p>
            <a:r>
              <a:rPr lang="tr-TR">
                <a:solidFill>
                  <a:srgbClr val="313537"/>
                </a:solidFill>
                <a:latin typeface="Merriweather" panose="00000500000000000000" pitchFamily="2" charset="-94"/>
              </a:rPr>
              <a:t>D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ata source types</a:t>
            </a:r>
            <a:r>
              <a:rPr lang="tr-TR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:</a:t>
            </a:r>
          </a:p>
          <a:p>
            <a:pPr lvl="1"/>
            <a:r>
              <a:rPr lang="tr-TR" b="1">
                <a:solidFill>
                  <a:srgbClr val="313537"/>
                </a:solidFill>
                <a:latin typeface="Merriweather" panose="00000500000000000000" pitchFamily="2" charset="-94"/>
              </a:rPr>
              <a:t>S</a:t>
            </a:r>
            <a:r>
              <a:rPr lang="en-US" b="1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preadsheet</a:t>
            </a:r>
            <a:r>
              <a:rPr lang="tr-TR" b="1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:</a:t>
            </a:r>
            <a:r>
              <a:rPr lang="en-US" b="1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 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such as Microsoft Excel or Google </a:t>
            </a:r>
            <a:r>
              <a:rPr lang="tr-TR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Sheets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, the records are stored as single rows of data.</a:t>
            </a:r>
            <a:endParaRPr lang="tr-TR" b="0" i="0">
              <a:solidFill>
                <a:srgbClr val="313537"/>
              </a:solidFill>
              <a:effectLst/>
              <a:latin typeface="Merriweather" panose="00000500000000000000" pitchFamily="2" charset="-94"/>
            </a:endParaRPr>
          </a:p>
          <a:p>
            <a:pPr marL="274320" lvl="1" indent="0">
              <a:buNone/>
            </a:pPr>
            <a:endParaRPr lang="tr-TR" b="0" i="0">
              <a:solidFill>
                <a:srgbClr val="313537"/>
              </a:solidFill>
              <a:effectLst/>
              <a:latin typeface="Merriweather" panose="00000500000000000000" pitchFamily="2" charset="-94"/>
            </a:endParaRPr>
          </a:p>
          <a:p>
            <a:pPr lvl="1"/>
            <a:r>
              <a:rPr lang="en-US" b="1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Relational databases</a:t>
            </a:r>
            <a:r>
              <a:rPr lang="tr-TR" b="1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: </a:t>
            </a:r>
            <a:r>
              <a:rPr lang="tr-TR">
                <a:solidFill>
                  <a:srgbClr val="313537"/>
                </a:solidFill>
                <a:latin typeface="Merriweather" panose="00000500000000000000" pitchFamily="2" charset="-94"/>
              </a:rPr>
              <a:t>S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tore data in multiple tables, The</a:t>
            </a:r>
            <a:r>
              <a:rPr lang="tr-TR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re is 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a logical connection</a:t>
            </a:r>
            <a:r>
              <a:rPr lang="tr-TR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(relation)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 between different tables. </a:t>
            </a:r>
            <a:endParaRPr lang="tr-TR" b="0" i="0">
              <a:solidFill>
                <a:srgbClr val="313537"/>
              </a:solidFill>
              <a:effectLst/>
              <a:latin typeface="Merriweather" panose="00000500000000000000" pitchFamily="2" charset="-94"/>
            </a:endParaRPr>
          </a:p>
          <a:p>
            <a:pPr marL="274320" lvl="1" indent="0">
              <a:buNone/>
            </a:pPr>
            <a:endParaRPr lang="tr-TR" b="0" i="0">
              <a:solidFill>
                <a:srgbClr val="313537"/>
              </a:solidFill>
              <a:effectLst/>
              <a:latin typeface="Merriweather" panose="00000500000000000000" pitchFamily="2" charset="-94"/>
            </a:endParaRPr>
          </a:p>
          <a:p>
            <a:pPr lvl="1"/>
            <a:r>
              <a:rPr lang="tr-TR" b="1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Cloud data: </a:t>
            </a:r>
            <a:r>
              <a:rPr lang="tr-TR">
                <a:solidFill>
                  <a:srgbClr val="313537"/>
                </a:solidFill>
                <a:latin typeface="Merriweather" panose="00000500000000000000" pitchFamily="2" charset="-94"/>
              </a:rPr>
              <a:t>O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rganizations</a:t>
            </a:r>
            <a:r>
              <a:rPr lang="tr-TR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 may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 prefer to store their data in the cloud such as Amazon Web Services or Microsoft Azure. </a:t>
            </a:r>
            <a:r>
              <a:rPr lang="tr-TR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Outsourcing their servers.</a:t>
            </a:r>
          </a:p>
          <a:p>
            <a:pPr marL="274320" lvl="1" indent="0">
              <a:buNone/>
            </a:pPr>
            <a:endParaRPr lang="tr-TR" b="0" i="0">
              <a:solidFill>
                <a:srgbClr val="313537"/>
              </a:solidFill>
              <a:effectLst/>
              <a:latin typeface="Merriweather" panose="00000500000000000000" pitchFamily="2" charset="-94"/>
            </a:endParaRPr>
          </a:p>
          <a:p>
            <a:pPr lvl="1"/>
            <a:r>
              <a:rPr lang="tr-TR" b="1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Other: 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Tableau connects to spatial files for mapping, such as .kml or .shp, and statistical files created in R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27C2D-E796-48E0-8288-0065BF424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B670-D1F6-407D-B585-962457245346}" type="datetime1">
              <a:rPr lang="en-US" smtClean="0"/>
              <a:t>3/14/2024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72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152144"/>
          </a:xfrm>
        </p:spPr>
        <p:txBody>
          <a:bodyPr>
            <a:normAutofit/>
          </a:bodyPr>
          <a:lstStyle/>
          <a:p>
            <a:r>
              <a:rPr lang="tr-TR" dirty="0" err="1"/>
              <a:t>Line</a:t>
            </a:r>
            <a:r>
              <a:rPr lang="tr-TR" dirty="0"/>
              <a:t> </a:t>
            </a:r>
            <a:r>
              <a:rPr lang="tr-TR" dirty="0" err="1"/>
              <a:t>chart</a:t>
            </a: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E430-A762-4437-BFA9-D5F602DC4BDB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85" y="1443857"/>
            <a:ext cx="6508052" cy="46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48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152144"/>
          </a:xfrm>
        </p:spPr>
        <p:txBody>
          <a:bodyPr>
            <a:normAutofit/>
          </a:bodyPr>
          <a:lstStyle/>
          <a:p>
            <a:r>
              <a:rPr lang="tr-TR" dirty="0" err="1"/>
              <a:t>Line</a:t>
            </a:r>
            <a:r>
              <a:rPr lang="tr-TR" dirty="0"/>
              <a:t> </a:t>
            </a:r>
            <a:r>
              <a:rPr lang="tr-TR" dirty="0" err="1"/>
              <a:t>chart</a:t>
            </a:r>
            <a:endParaRPr lang="tr-TR" dirty="0"/>
          </a:p>
          <a:p>
            <a:r>
              <a:rPr lang="tr-TR" dirty="0"/>
              <a:t>Time </a:t>
            </a:r>
            <a:r>
              <a:rPr lang="tr-TR" dirty="0" err="1"/>
              <a:t>series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11D8-AC48-4AF2-A077-7AE1A889F4AB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651" y="1645920"/>
            <a:ext cx="8073581" cy="477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6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152144"/>
          </a:xfrm>
        </p:spPr>
        <p:txBody>
          <a:bodyPr>
            <a:normAutofit/>
          </a:bodyPr>
          <a:lstStyle/>
          <a:p>
            <a:r>
              <a:rPr lang="tr-TR" dirty="0" err="1"/>
              <a:t>Line</a:t>
            </a:r>
            <a:r>
              <a:rPr lang="tr-TR" dirty="0"/>
              <a:t> </a:t>
            </a:r>
            <a:r>
              <a:rPr lang="tr-TR" dirty="0" err="1"/>
              <a:t>chart</a:t>
            </a:r>
            <a:endParaRPr lang="tr-TR" dirty="0"/>
          </a:p>
          <a:p>
            <a:r>
              <a:rPr lang="tr-TR" dirty="0"/>
              <a:t>Dual </a:t>
            </a:r>
            <a:r>
              <a:rPr lang="tr-TR" dirty="0" err="1"/>
              <a:t>lines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7D10-40B2-498A-A291-C3DFDFA1F9BA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199" y="1645920"/>
            <a:ext cx="8261985" cy="49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59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152144"/>
          </a:xfrm>
        </p:spPr>
        <p:txBody>
          <a:bodyPr>
            <a:normAutofit/>
          </a:bodyPr>
          <a:lstStyle/>
          <a:p>
            <a:r>
              <a:rPr lang="tr-TR" dirty="0" err="1"/>
              <a:t>Histogram</a:t>
            </a:r>
            <a:endParaRPr lang="tr-TR" dirty="0"/>
          </a:p>
          <a:p>
            <a:r>
              <a:rPr lang="tr-TR" dirty="0"/>
              <a:t>Distribution</a:t>
            </a:r>
          </a:p>
          <a:p>
            <a:pPr lvl="1"/>
            <a:r>
              <a:rPr lang="tr-TR" dirty="0" err="1"/>
              <a:t>Filtered</a:t>
            </a:r>
            <a:r>
              <a:rPr lang="tr-TR" dirty="0"/>
              <a:t>, not </a:t>
            </a:r>
            <a:r>
              <a:rPr lang="tr-TR" dirty="0" err="1"/>
              <a:t>filtered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0A3D-D7F8-4A38-8E8E-50F2D9AEFB26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383" y="1923544"/>
            <a:ext cx="4795129" cy="3277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3" y="1895741"/>
            <a:ext cx="5675948" cy="330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62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152144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Box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whisker</a:t>
            </a:r>
            <a:endParaRPr lang="tr-TR" dirty="0"/>
          </a:p>
          <a:p>
            <a:r>
              <a:rPr lang="tr-TR" dirty="0" err="1"/>
              <a:t>Percentiles</a:t>
            </a:r>
            <a:endParaRPr lang="tr-TR" dirty="0"/>
          </a:p>
          <a:p>
            <a:r>
              <a:rPr lang="tr-TR" dirty="0" err="1"/>
              <a:t>Outliers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B5E0-5589-4B8F-AB79-1A34FF041FCC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13" y="2062405"/>
            <a:ext cx="3911727" cy="4487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5" y="762265"/>
            <a:ext cx="5993130" cy="42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13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152144"/>
          </a:xfrm>
        </p:spPr>
        <p:txBody>
          <a:bodyPr>
            <a:normAutofit/>
          </a:bodyPr>
          <a:lstStyle/>
          <a:p>
            <a:r>
              <a:rPr lang="tr-TR" dirty="0" err="1"/>
              <a:t>Bullet</a:t>
            </a:r>
            <a:r>
              <a:rPr lang="tr-TR" dirty="0"/>
              <a:t> </a:t>
            </a:r>
            <a:r>
              <a:rPr lang="tr-TR" dirty="0" err="1"/>
              <a:t>graph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2F50-680D-4321-9B1E-E9AF4A9E8E77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2" y="1443857"/>
            <a:ext cx="9098280" cy="425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51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152144"/>
          </a:xfrm>
        </p:spPr>
        <p:txBody>
          <a:bodyPr>
            <a:normAutofit/>
          </a:bodyPr>
          <a:lstStyle/>
          <a:p>
            <a:r>
              <a:rPr lang="tr-TR" dirty="0" err="1"/>
              <a:t>Packet</a:t>
            </a:r>
            <a:r>
              <a:rPr lang="tr-TR" dirty="0"/>
              <a:t> </a:t>
            </a:r>
            <a:r>
              <a:rPr lang="tr-TR" dirty="0" err="1"/>
              <a:t>bubles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164-7E62-4CD6-A94C-70E10FA2F252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784" y="1331635"/>
            <a:ext cx="6189536" cy="49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62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93193"/>
            <a:ext cx="9692640" cy="105066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3776"/>
            <a:ext cx="8595360" cy="1152144"/>
          </a:xfrm>
        </p:spPr>
        <p:txBody>
          <a:bodyPr>
            <a:normAutofit/>
          </a:bodyPr>
          <a:lstStyle/>
          <a:p>
            <a:r>
              <a:rPr lang="tr-TR" dirty="0"/>
              <a:t>Dual </a:t>
            </a:r>
            <a:r>
              <a:rPr lang="tr-TR" dirty="0" err="1"/>
              <a:t>combination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BADE-A118-4986-B990-402C0A8143CA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71" y="1377541"/>
            <a:ext cx="7308914" cy="50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7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067E-5D6D-4148-9DFD-55553F6E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types </a:t>
            </a:r>
            <a:r>
              <a:rPr lang="tr-TR"/>
              <a:t>and roles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21382-5E95-4C9C-9CE6-0237909E9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447800"/>
            <a:ext cx="5262753" cy="4752000"/>
          </a:xfrm>
        </p:spPr>
        <p:txBody>
          <a:bodyPr/>
          <a:lstStyle/>
          <a:p>
            <a:r>
              <a:rPr lang="tr-TR">
                <a:solidFill>
                  <a:srgbClr val="313537"/>
                </a:solidFill>
                <a:latin typeface="Merriweather" panose="00000500000000000000" pitchFamily="2" charset="-94"/>
              </a:rPr>
              <a:t>T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he data fields in</a:t>
            </a:r>
            <a:r>
              <a:rPr lang="tr-TR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 the 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data set are automatically assigned a </a:t>
            </a:r>
            <a:r>
              <a:rPr lang="en-US" b="0" i="1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role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 and a </a:t>
            </a:r>
            <a:r>
              <a:rPr lang="en-US" b="0" i="1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type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.</a:t>
            </a:r>
            <a:endParaRPr lang="tr-TR" b="0" i="0">
              <a:solidFill>
                <a:srgbClr val="313537"/>
              </a:solidFill>
              <a:effectLst/>
              <a:latin typeface="Merriweather" panose="00000500000000000000" pitchFamily="2" charset="-94"/>
            </a:endParaRPr>
          </a:p>
          <a:p>
            <a:r>
              <a:rPr lang="tr-TR" b="1">
                <a:solidFill>
                  <a:srgbClr val="313537"/>
                </a:solidFill>
                <a:latin typeface="Merriweather" panose="00000500000000000000" pitchFamily="2" charset="-94"/>
              </a:rPr>
              <a:t>Role: 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A field can be assigned to a </a:t>
            </a:r>
            <a:r>
              <a:rPr lang="en-US" b="0" i="1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Dimension 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role or a </a:t>
            </a:r>
            <a:r>
              <a:rPr lang="en-US" b="0" i="1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Measure 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role.</a:t>
            </a:r>
            <a:endParaRPr lang="tr-TR" b="0" i="0">
              <a:solidFill>
                <a:srgbClr val="313537"/>
              </a:solidFill>
              <a:effectLst/>
              <a:latin typeface="Merriweather" panose="00000500000000000000" pitchFamily="2" charset="-94"/>
            </a:endParaRPr>
          </a:p>
          <a:p>
            <a:r>
              <a:rPr lang="tr-TR" b="1">
                <a:solidFill>
                  <a:srgbClr val="313537"/>
                </a:solidFill>
                <a:latin typeface="Merriweather" panose="00000500000000000000" pitchFamily="2" charset="-94"/>
              </a:rPr>
              <a:t>Type:  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The field's data type defines if the field is</a:t>
            </a:r>
            <a:r>
              <a:rPr lang="tr-TR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 one of the following data types, they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 can be changed by the</a:t>
            </a:r>
            <a:r>
              <a:rPr lang="tr-TR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 user.</a:t>
            </a:r>
          </a:p>
          <a:p>
            <a:endParaRPr lang="tr-TR">
              <a:solidFill>
                <a:srgbClr val="313537"/>
              </a:solidFill>
              <a:latin typeface="Merriweather" panose="00000500000000000000" pitchFamily="2" charset="-94"/>
            </a:endParaRPr>
          </a:p>
          <a:p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Any changes made in Tableau are not written to the data source. Changes are instead stored as metadata</a:t>
            </a:r>
            <a:r>
              <a:rPr lang="tr-TR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. Your original data source will not change.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646F-3C06-4EFB-B337-9F1F4663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6A5F-029A-4860-B2D0-C4E00796BB86}" type="datetime1">
              <a:rPr lang="en-US" smtClean="0"/>
              <a:t>3/14/2024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0990AC8-9366-4AF2-85B3-2D0E4AE5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993619"/>
            <a:ext cx="3752850" cy="49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4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067E-5D6D-4148-9DFD-55553F6E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types </a:t>
            </a:r>
            <a:r>
              <a:rPr lang="tr-TR"/>
              <a:t>and roles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21382-5E95-4C9C-9CE6-0237909E9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447800"/>
            <a:ext cx="8777478" cy="4752000"/>
          </a:xfrm>
        </p:spPr>
        <p:txBody>
          <a:bodyPr/>
          <a:lstStyle/>
          <a:p>
            <a:r>
              <a:rPr lang="tr-TR">
                <a:solidFill>
                  <a:srgbClr val="313537"/>
                </a:solidFill>
                <a:latin typeface="Merriweather" panose="00000500000000000000" pitchFamily="2" charset="-94"/>
              </a:rPr>
              <a:t>T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he data fields in</a:t>
            </a:r>
            <a:r>
              <a:rPr lang="tr-TR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 the 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data set are automatically assigned a </a:t>
            </a:r>
            <a:r>
              <a:rPr lang="en-US" b="0" i="1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role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 and a </a:t>
            </a:r>
            <a:r>
              <a:rPr lang="en-US" b="0" i="1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type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.</a:t>
            </a:r>
            <a:endParaRPr lang="tr-TR" b="0" i="0">
              <a:solidFill>
                <a:srgbClr val="313537"/>
              </a:solidFill>
              <a:effectLst/>
              <a:latin typeface="Merriweather" panose="00000500000000000000" pitchFamily="2" charset="-94"/>
            </a:endParaRPr>
          </a:p>
          <a:p>
            <a:r>
              <a:rPr lang="tr-TR" b="1">
                <a:solidFill>
                  <a:srgbClr val="313537"/>
                </a:solidFill>
                <a:latin typeface="Merriweather" panose="00000500000000000000" pitchFamily="2" charset="-94"/>
              </a:rPr>
              <a:t>Role: 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A field can be assigned to a </a:t>
            </a:r>
            <a:r>
              <a:rPr lang="en-US" b="0" i="1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Dimension 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role or a </a:t>
            </a:r>
            <a:r>
              <a:rPr lang="en-US" b="0" i="1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Measure 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role.</a:t>
            </a:r>
            <a:endParaRPr lang="tr-TR" b="0" i="0">
              <a:solidFill>
                <a:srgbClr val="313537"/>
              </a:solidFill>
              <a:effectLst/>
              <a:latin typeface="Merriweather" panose="00000500000000000000" pitchFamily="2" charset="-94"/>
            </a:endParaRPr>
          </a:p>
          <a:p>
            <a:r>
              <a:rPr lang="tr-TR" b="1">
                <a:solidFill>
                  <a:srgbClr val="313537"/>
                </a:solidFill>
                <a:latin typeface="Merriweather" panose="00000500000000000000" pitchFamily="2" charset="-94"/>
              </a:rPr>
              <a:t>Type:  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The field's data type defines if the field is</a:t>
            </a:r>
            <a:r>
              <a:rPr lang="tr-TR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 one of the following data types, they</a:t>
            </a:r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 can be changed by the</a:t>
            </a:r>
            <a:r>
              <a:rPr lang="tr-TR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 user.</a:t>
            </a:r>
          </a:p>
          <a:p>
            <a:endParaRPr lang="tr-TR">
              <a:solidFill>
                <a:srgbClr val="313537"/>
              </a:solidFill>
              <a:latin typeface="Merriweather" panose="00000500000000000000" pitchFamily="2" charset="-94"/>
            </a:endParaRPr>
          </a:p>
          <a:p>
            <a:r>
              <a:rPr lang="en-US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Any changes made in Tableau are not written to the data source. Changes are instead stored as metadata</a:t>
            </a:r>
            <a:r>
              <a:rPr lang="tr-TR" b="0" i="0">
                <a:solidFill>
                  <a:srgbClr val="313537"/>
                </a:solidFill>
                <a:effectLst/>
                <a:latin typeface="Merriweather" panose="00000500000000000000" pitchFamily="2" charset="-94"/>
              </a:rPr>
              <a:t>. Your original data source will not change.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646F-3C06-4EFB-B337-9F1F4663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48A-53ED-4DE6-B71B-3637BED314EB}" type="datetime1">
              <a:rPr lang="en-US" smtClean="0"/>
              <a:t>3/14/2024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067E-5D6D-4148-9DFD-55553F6E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Chart</a:t>
            </a:r>
            <a:r>
              <a:rPr lang="en-US"/>
              <a:t> types </a:t>
            </a:r>
            <a:r>
              <a:rPr lang="tr-TR"/>
              <a:t>in Tableau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A6B264-6300-40C4-98BC-9BC97783B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881" y="1351756"/>
            <a:ext cx="7943850" cy="26574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646F-3C06-4EFB-B337-9F1F4663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B3C-35B2-4D03-A936-C01F9296D3CF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47B12EC6-BFAA-4F87-B3EB-C4933C364E48}"/>
              </a:ext>
            </a:extLst>
          </p:cNvPr>
          <p:cNvSpPr/>
          <p:nvPr/>
        </p:nvSpPr>
        <p:spPr>
          <a:xfrm>
            <a:off x="2023533" y="4166676"/>
            <a:ext cx="2037026" cy="173459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Line — View trends in data over time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05B38EEC-E2CC-4651-96DC-B1576DC00A0C}"/>
              </a:ext>
            </a:extLst>
          </p:cNvPr>
          <p:cNvSpPr/>
          <p:nvPr/>
        </p:nvSpPr>
        <p:spPr>
          <a:xfrm>
            <a:off x="4719372" y="4166676"/>
            <a:ext cx="2037027" cy="173459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Bar — Compare data across categories.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1CA519CD-E22E-427F-B565-EA5DBEBA4FEF}"/>
              </a:ext>
            </a:extLst>
          </p:cNvPr>
          <p:cNvSpPr/>
          <p:nvPr/>
        </p:nvSpPr>
        <p:spPr>
          <a:xfrm>
            <a:off x="7415212" y="4166675"/>
            <a:ext cx="2312987" cy="173459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Heat Map — Show the relationship between two factors.</a:t>
            </a:r>
          </a:p>
        </p:txBody>
      </p:sp>
    </p:spTree>
    <p:extLst>
      <p:ext uri="{BB962C8B-B14F-4D97-AF65-F5344CB8AC3E}">
        <p14:creationId xmlns:p14="http://schemas.microsoft.com/office/powerpoint/2010/main" val="26277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067E-5D6D-4148-9DFD-55553F6E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Chart</a:t>
            </a:r>
            <a:r>
              <a:rPr lang="en-US"/>
              <a:t> types </a:t>
            </a:r>
            <a:r>
              <a:rPr lang="tr-TR"/>
              <a:t>in Tableau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646F-3C06-4EFB-B337-9F1F4663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D446-2193-4068-A2F7-5D10867C4358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47B12EC6-BFAA-4F87-B3EB-C4933C364E48}"/>
              </a:ext>
            </a:extLst>
          </p:cNvPr>
          <p:cNvSpPr/>
          <p:nvPr/>
        </p:nvSpPr>
        <p:spPr>
          <a:xfrm>
            <a:off x="1747572" y="4166676"/>
            <a:ext cx="2312987" cy="18277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Highlight Table — Shows detailed information on heat maps.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05B38EEC-E2CC-4651-96DC-B1576DC00A0C}"/>
              </a:ext>
            </a:extLst>
          </p:cNvPr>
          <p:cNvSpPr/>
          <p:nvPr/>
        </p:nvSpPr>
        <p:spPr>
          <a:xfrm>
            <a:off x="4609303" y="4166676"/>
            <a:ext cx="2206361" cy="18277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Treemap — Show hierarchical data as a proportion of a whole.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1CA519CD-E22E-427F-B565-EA5DBEBA4FEF}"/>
              </a:ext>
            </a:extLst>
          </p:cNvPr>
          <p:cNvSpPr/>
          <p:nvPr/>
        </p:nvSpPr>
        <p:spPr>
          <a:xfrm>
            <a:off x="7230533" y="4166676"/>
            <a:ext cx="2353734" cy="182772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5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Gantt — Show duration over time.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AA03A1-C430-49E5-8A02-46CA679EF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767" y="1447800"/>
            <a:ext cx="80010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067E-5D6D-4148-9DFD-55553F6E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Chart</a:t>
            </a:r>
            <a:r>
              <a:rPr lang="en-US"/>
              <a:t> types </a:t>
            </a:r>
            <a:r>
              <a:rPr lang="tr-TR"/>
              <a:t>in Tableau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646F-3C06-4EFB-B337-9F1F4663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1AE1-D69B-41DF-9AFC-1E65F2D83F1E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47B12EC6-BFAA-4F87-B3EB-C4933C364E48}"/>
              </a:ext>
            </a:extLst>
          </p:cNvPr>
          <p:cNvSpPr/>
          <p:nvPr/>
        </p:nvSpPr>
        <p:spPr>
          <a:xfrm>
            <a:off x="1747572" y="4166676"/>
            <a:ext cx="2312987" cy="18277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Bullet — Evaluate performance of a metric against a goal.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05B38EEC-E2CC-4651-96DC-B1576DC00A0C}"/>
              </a:ext>
            </a:extLst>
          </p:cNvPr>
          <p:cNvSpPr/>
          <p:nvPr/>
        </p:nvSpPr>
        <p:spPr>
          <a:xfrm>
            <a:off x="4377267" y="4166676"/>
            <a:ext cx="2590800" cy="18277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Scatterplot — Investigate relationships between quantitative values.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1CA519CD-E22E-427F-B565-EA5DBEBA4FEF}"/>
              </a:ext>
            </a:extLst>
          </p:cNvPr>
          <p:cNvSpPr/>
          <p:nvPr/>
        </p:nvSpPr>
        <p:spPr>
          <a:xfrm>
            <a:off x="7230533" y="4166676"/>
            <a:ext cx="2353734" cy="182772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5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Histogram — Understand the distribution of your data.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B97F1-B96F-4252-9004-8488DC1C8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72" y="1419736"/>
            <a:ext cx="78581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067E-5D6D-4148-9DFD-55553F6E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Chart</a:t>
            </a:r>
            <a:r>
              <a:rPr lang="en-US"/>
              <a:t> types </a:t>
            </a:r>
            <a:r>
              <a:rPr lang="tr-TR"/>
              <a:t>in Tableau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646F-3C06-4EFB-B337-9F1F4663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045-03BD-4CF4-855F-D7EABFC2E881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47B12EC6-BFAA-4F87-B3EB-C4933C364E48}"/>
              </a:ext>
            </a:extLst>
          </p:cNvPr>
          <p:cNvSpPr/>
          <p:nvPr/>
        </p:nvSpPr>
        <p:spPr>
          <a:xfrm>
            <a:off x="1261872" y="4166675"/>
            <a:ext cx="2798687" cy="214099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Symbol maps — Use for totals rather than rates. Be careful, as small differences will be hard to see.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05B38EEC-E2CC-4651-96DC-B1576DC00A0C}"/>
              </a:ext>
            </a:extLst>
          </p:cNvPr>
          <p:cNvSpPr/>
          <p:nvPr/>
        </p:nvSpPr>
        <p:spPr>
          <a:xfrm>
            <a:off x="4250267" y="4166676"/>
            <a:ext cx="2717800" cy="214099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Area maps — Use for rates rather than totals. Use sensible base geography.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1CA519CD-E22E-427F-B565-EA5DBEBA4FEF}"/>
              </a:ext>
            </a:extLst>
          </p:cNvPr>
          <p:cNvSpPr/>
          <p:nvPr/>
        </p:nvSpPr>
        <p:spPr>
          <a:xfrm>
            <a:off x="7230533" y="4166675"/>
            <a:ext cx="2582334" cy="214098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5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Box-and-Whisker — Show the distribution of a set of data.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91F39-97E8-4972-A0D2-E99F55093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67" y="1381636"/>
            <a:ext cx="79248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View">
  <a:themeElements>
    <a:clrScheme name="Custom 1">
      <a:dk1>
        <a:srgbClr val="323F4F"/>
      </a:dk1>
      <a:lt1>
        <a:sysClr val="window" lastClr="FFFFFF"/>
      </a:lt1>
      <a:dk2>
        <a:srgbClr val="323F4F"/>
      </a:dk2>
      <a:lt2>
        <a:srgbClr val="E7E6E6"/>
      </a:lt2>
      <a:accent1>
        <a:srgbClr val="323F4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74997</TotalTime>
  <Words>821</Words>
  <Application>Microsoft Office PowerPoint</Application>
  <PresentationFormat>Widescreen</PresentationFormat>
  <Paragraphs>206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Schoolbook</vt:lpstr>
      <vt:lpstr>Courier New</vt:lpstr>
      <vt:lpstr>Merriweather</vt:lpstr>
      <vt:lpstr>Wingdings 2</vt:lpstr>
      <vt:lpstr>View</vt:lpstr>
      <vt:lpstr>END3880 Applied Data Analytics</vt:lpstr>
      <vt:lpstr> Overview</vt:lpstr>
      <vt:lpstr>Data set and data sources</vt:lpstr>
      <vt:lpstr>Data types and roles</vt:lpstr>
      <vt:lpstr>Data types and roles</vt:lpstr>
      <vt:lpstr>Chart types in Tableau</vt:lpstr>
      <vt:lpstr>Chart types in Tableau</vt:lpstr>
      <vt:lpstr>Chart types in Tableau</vt:lpstr>
      <vt:lpstr>Chart types in Tableau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Ezgi Uluhan</dc:creator>
  <cp:lastModifiedBy>Ezgi Uluhan</cp:lastModifiedBy>
  <cp:revision>807</cp:revision>
  <dcterms:created xsi:type="dcterms:W3CDTF">2022-08-10T14:48:17Z</dcterms:created>
  <dcterms:modified xsi:type="dcterms:W3CDTF">2024-03-14T07:52:19Z</dcterms:modified>
</cp:coreProperties>
</file>