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5286F7-E201-438A-A867-E8AAEC3FEE55}" type="datetimeFigureOut">
              <a:rPr lang="tr-TR" smtClean="0"/>
              <a:pPr/>
              <a:t>30.1.2015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263BD2-BD05-4935-8CC0-D794806C0CF0}" type="slidenum">
              <a:rPr lang="tr-TR" smtClean="0"/>
              <a:pPr/>
              <a:t>‹#›</a:t>
            </a:fld>
            <a:endParaRPr lang="tr-TR"/>
          </a:p>
        </p:txBody>
      </p:sp>
    </p:spTree>
    <p:extLst>
      <p:ext uri="{BB962C8B-B14F-4D97-AF65-F5344CB8AC3E}">
        <p14:creationId xmlns:p14="http://schemas.microsoft.com/office/powerpoint/2010/main" val="466639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a:t>
            </a:r>
            <a:endParaRPr lang="tr-TR" dirty="0"/>
          </a:p>
        </p:txBody>
      </p:sp>
      <p:sp>
        <p:nvSpPr>
          <p:cNvPr id="4" name="Slayt Numarası Yer Tutucusu 3"/>
          <p:cNvSpPr>
            <a:spLocks noGrp="1"/>
          </p:cNvSpPr>
          <p:nvPr>
            <p:ph type="sldNum" sz="quarter" idx="10"/>
          </p:nvPr>
        </p:nvSpPr>
        <p:spPr/>
        <p:txBody>
          <a:bodyPr/>
          <a:lstStyle/>
          <a:p>
            <a:fld id="{AE263BD2-BD05-4935-8CC0-D794806C0CF0}" type="slidenum">
              <a:rPr lang="tr-TR" smtClean="0"/>
              <a:pPr/>
              <a:t>7</a:t>
            </a:fld>
            <a:endParaRPr lang="tr-TR"/>
          </a:p>
        </p:txBody>
      </p:sp>
    </p:spTree>
    <p:extLst>
      <p:ext uri="{BB962C8B-B14F-4D97-AF65-F5344CB8AC3E}">
        <p14:creationId xmlns:p14="http://schemas.microsoft.com/office/powerpoint/2010/main" val="187342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58C6F170-8D5E-4583-B659-168EF3ADDA75}" type="datetimeFigureOut">
              <a:rPr lang="tr-TR" smtClean="0"/>
              <a:pPr/>
              <a:t>30.1.2015</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97C77B4-2748-4CD0-A96B-CE2603B6ACC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58C6F170-8D5E-4583-B659-168EF3ADDA75}" type="datetimeFigureOut">
              <a:rPr lang="tr-TR" smtClean="0"/>
              <a:pPr/>
              <a:t>30.1.2015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7C77B4-2748-4CD0-A96B-CE2603B6ACC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58C6F170-8D5E-4583-B659-168EF3ADDA75}" type="datetimeFigureOut">
              <a:rPr lang="tr-TR" smtClean="0"/>
              <a:pPr/>
              <a:t>30.1.2015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7C77B4-2748-4CD0-A96B-CE2603B6ACC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58C6F170-8D5E-4583-B659-168EF3ADDA75}" type="datetimeFigureOut">
              <a:rPr lang="tr-TR" smtClean="0"/>
              <a:pPr/>
              <a:t>30.1.2015</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197C77B4-2748-4CD0-A96B-CE2603B6ACC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58C6F170-8D5E-4583-B659-168EF3ADDA75}" type="datetimeFigureOut">
              <a:rPr lang="tr-TR" smtClean="0"/>
              <a:pPr/>
              <a:t>30.1.2015</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197C77B4-2748-4CD0-A96B-CE2603B6ACCD}" type="slidenum">
              <a:rPr lang="tr-TR" smtClean="0"/>
              <a:pPr/>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58C6F170-8D5E-4583-B659-168EF3ADDA75}" type="datetimeFigureOut">
              <a:rPr lang="tr-TR" smtClean="0"/>
              <a:pPr/>
              <a:t>30.1.2015</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197C77B4-2748-4CD0-A96B-CE2603B6ACC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58C6F170-8D5E-4583-B659-168EF3ADDA75}" type="datetimeFigureOut">
              <a:rPr lang="tr-TR" smtClean="0"/>
              <a:pPr/>
              <a:t>30.1.2015</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197C77B4-2748-4CD0-A96B-CE2603B6ACC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58C6F170-8D5E-4583-B659-168EF3ADDA75}" type="datetimeFigureOut">
              <a:rPr lang="tr-TR" smtClean="0"/>
              <a:pPr/>
              <a:t>30.1.2015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97C77B4-2748-4CD0-A96B-CE2603B6ACC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58C6F170-8D5E-4583-B659-168EF3ADDA75}" type="datetimeFigureOut">
              <a:rPr lang="tr-TR" smtClean="0"/>
              <a:pPr/>
              <a:t>30.1.2015</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197C77B4-2748-4CD0-A96B-CE2603B6ACC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58C6F170-8D5E-4583-B659-168EF3ADDA75}" type="datetimeFigureOut">
              <a:rPr lang="tr-TR" smtClean="0"/>
              <a:pPr/>
              <a:t>30.1.2015</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197C77B4-2748-4CD0-A96B-CE2603B6ACC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58C6F170-8D5E-4583-B659-168EF3ADDA75}" type="datetimeFigureOut">
              <a:rPr lang="tr-TR" smtClean="0"/>
              <a:pPr/>
              <a:t>30.1.2015</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197C77B4-2748-4CD0-A96B-CE2603B6ACC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8C6F170-8D5E-4583-B659-168EF3ADDA75}" type="datetimeFigureOut">
              <a:rPr lang="tr-TR" smtClean="0"/>
              <a:pPr/>
              <a:t>30.1.2015</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97C77B4-2748-4CD0-A96B-CE2603B6ACCD}"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539552" y="1052736"/>
            <a:ext cx="7848872" cy="5078313"/>
          </a:xfrm>
          <a:prstGeom prst="rect">
            <a:avLst/>
          </a:prstGeom>
          <a:noFill/>
        </p:spPr>
        <p:txBody>
          <a:bodyPr wrap="square" rtlCol="0">
            <a:spAutoFit/>
          </a:bodyPr>
          <a:lstStyle/>
          <a:p>
            <a:r>
              <a:rPr lang="tr-TR" dirty="0" smtClean="0"/>
              <a:t>    BİREYSEL ÖĞRETİM  TEKNİKLERİ</a:t>
            </a:r>
          </a:p>
          <a:p>
            <a:endParaRPr lang="tr-TR" dirty="0"/>
          </a:p>
          <a:p>
            <a:r>
              <a:rPr lang="tr-TR" dirty="0" smtClean="0"/>
              <a:t> Keller planı olarak da bilinmektedir . Bu yaklaşıma göre ; bir sınıfı oluşturan öğrenciler arasında bireysel farklar vardır.</a:t>
            </a:r>
          </a:p>
          <a:p>
            <a:r>
              <a:rPr lang="tr-TR" dirty="0"/>
              <a:t> </a:t>
            </a:r>
            <a:r>
              <a:rPr lang="tr-TR" dirty="0" smtClean="0"/>
              <a:t>Bu durum öğrencilerin öğrenme hızlarında da kendini göstermektedir . Öğrenciler arasındaki bireysel farklılığın giderilmesi , her öğrencinin öğrenme hızına uygun bir öğretimin yapılması ve öğretimin bireyselleştirilmesi ile olasıdır.</a:t>
            </a:r>
          </a:p>
          <a:p>
            <a:r>
              <a:rPr lang="tr-TR" dirty="0"/>
              <a:t> </a:t>
            </a:r>
            <a:r>
              <a:rPr lang="tr-TR" dirty="0" smtClean="0"/>
              <a:t>Bu öğretimde öğretme – öğrenme süreci öğrenci merkezli olmak zorundadır.</a:t>
            </a:r>
          </a:p>
          <a:p>
            <a:r>
              <a:rPr lang="tr-TR" dirty="0"/>
              <a:t> Ö</a:t>
            </a:r>
            <a:r>
              <a:rPr lang="tr-TR" dirty="0" smtClean="0"/>
              <a:t>ğretmenin rolü , öğrenci merkezli öğrenme etkinliklerini yöneltmek ve düzenlemektedir.</a:t>
            </a:r>
          </a:p>
          <a:p>
            <a:r>
              <a:rPr lang="tr-TR" dirty="0"/>
              <a:t> Ö</a:t>
            </a:r>
            <a:r>
              <a:rPr lang="tr-TR" dirty="0" smtClean="0"/>
              <a:t>ğretmen 3-4 kişilik gruplarla çalışır. </a:t>
            </a:r>
          </a:p>
          <a:p>
            <a:r>
              <a:rPr lang="tr-TR" dirty="0"/>
              <a:t> </a:t>
            </a:r>
            <a:r>
              <a:rPr lang="tr-TR" dirty="0" smtClean="0"/>
              <a:t>Öğrenciler öğretim etkinliklerine aktif katılma , nasıl öğreneceklerini kararlaştırma , sınav tarihini saptama gibi pek çok sorumluluğu üstlenirler.</a:t>
            </a:r>
          </a:p>
          <a:p>
            <a:endParaRPr lang="tr-TR" dirty="0" smtClean="0"/>
          </a:p>
          <a:p>
            <a:r>
              <a:rPr lang="tr-TR" dirty="0"/>
              <a:t> </a:t>
            </a:r>
          </a:p>
        </p:txBody>
      </p:sp>
    </p:spTree>
    <p:extLst>
      <p:ext uri="{BB962C8B-B14F-4D97-AF65-F5344CB8AC3E}">
        <p14:creationId xmlns:p14="http://schemas.microsoft.com/office/powerpoint/2010/main" val="879783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836712"/>
            <a:ext cx="7848872" cy="3693319"/>
          </a:xfrm>
          <a:prstGeom prst="rect">
            <a:avLst/>
          </a:prstGeom>
          <a:noFill/>
        </p:spPr>
        <p:txBody>
          <a:bodyPr wrap="square" rtlCol="0">
            <a:spAutoFit/>
          </a:bodyPr>
          <a:lstStyle/>
          <a:p>
            <a:r>
              <a:rPr lang="tr-TR" dirty="0" smtClean="0"/>
              <a:t>Üstünlükler</a:t>
            </a:r>
          </a:p>
          <a:p>
            <a:endParaRPr lang="tr-TR" dirty="0"/>
          </a:p>
          <a:p>
            <a:r>
              <a:rPr lang="tr-TR" dirty="0" smtClean="0"/>
              <a:t>Öğrenci merkezli esnek eğitim – öğretim seçeneği sağlar</a:t>
            </a:r>
          </a:p>
          <a:p>
            <a:r>
              <a:rPr lang="tr-TR" dirty="0" smtClean="0"/>
              <a:t>Teknolojiden yararlanma</a:t>
            </a:r>
          </a:p>
          <a:p>
            <a:r>
              <a:rPr lang="tr-TR" dirty="0" smtClean="0"/>
              <a:t>Öğrencilerin deneyleri ve özel çalışmaları birbirine göstermek ve tartışmayı sağlar.</a:t>
            </a:r>
          </a:p>
          <a:p>
            <a:r>
              <a:rPr lang="tr-TR" dirty="0" smtClean="0"/>
              <a:t>Bireysel öğrenme sorumluluğu kazandırır.</a:t>
            </a:r>
          </a:p>
          <a:p>
            <a:endParaRPr lang="tr-TR" dirty="0"/>
          </a:p>
          <a:p>
            <a:r>
              <a:rPr lang="tr-TR" dirty="0"/>
              <a:t> </a:t>
            </a:r>
            <a:r>
              <a:rPr lang="tr-TR" dirty="0" smtClean="0"/>
              <a:t>Sınırlılıkları</a:t>
            </a:r>
          </a:p>
          <a:p>
            <a:endParaRPr lang="tr-TR" dirty="0"/>
          </a:p>
          <a:p>
            <a:r>
              <a:rPr lang="tr-TR" dirty="0" smtClean="0"/>
              <a:t>Uzun süre gerektirir.</a:t>
            </a:r>
          </a:p>
          <a:p>
            <a:r>
              <a:rPr lang="tr-TR" dirty="0" smtClean="0"/>
              <a:t>Kalabalık sınıflarda uygulaması zordur.</a:t>
            </a:r>
          </a:p>
          <a:p>
            <a:r>
              <a:rPr lang="tr-TR" dirty="0" smtClean="0"/>
              <a:t>Her ders ve konu için uygun değildir.</a:t>
            </a:r>
            <a:endParaRPr lang="tr-TR" dirty="0"/>
          </a:p>
        </p:txBody>
      </p:sp>
    </p:spTree>
    <p:extLst>
      <p:ext uri="{BB962C8B-B14F-4D97-AF65-F5344CB8AC3E}">
        <p14:creationId xmlns:p14="http://schemas.microsoft.com/office/powerpoint/2010/main" val="584467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53616" y="2924944"/>
            <a:ext cx="8352928" cy="1200329"/>
          </a:xfrm>
          <a:prstGeom prst="rect">
            <a:avLst/>
          </a:prstGeom>
          <a:noFill/>
        </p:spPr>
        <p:txBody>
          <a:bodyPr wrap="square" rtlCol="0">
            <a:spAutoFit/>
          </a:bodyPr>
          <a:lstStyle/>
          <a:p>
            <a:r>
              <a:rPr lang="tr-TR" dirty="0" smtClean="0"/>
              <a:t> Öğretmen , öğrenme üniteleriyle ilgili hedef davranışları belirler . Öğrencilerin bunları kazanıp kazanmadıklarını belirlemek için ünite sonlarında izleme testi uygular. Bu testler aracılığıyla öğrencilerin öğrenme güçlükleri ve başarı durumları değerlendirilir.</a:t>
            </a:r>
            <a:endParaRPr lang="tr-TR" dirty="0"/>
          </a:p>
        </p:txBody>
      </p:sp>
    </p:spTree>
    <p:extLst>
      <p:ext uri="{BB962C8B-B14F-4D97-AF65-F5344CB8AC3E}">
        <p14:creationId xmlns:p14="http://schemas.microsoft.com/office/powerpoint/2010/main" val="315891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09317" y="2852936"/>
            <a:ext cx="8208912" cy="1754326"/>
          </a:xfrm>
          <a:prstGeom prst="rect">
            <a:avLst/>
          </a:prstGeom>
          <a:noFill/>
        </p:spPr>
        <p:txBody>
          <a:bodyPr wrap="square" rtlCol="0">
            <a:spAutoFit/>
          </a:bodyPr>
          <a:lstStyle/>
          <a:p>
            <a:r>
              <a:rPr lang="tr-TR" dirty="0" smtClean="0"/>
              <a:t>         Bireyselleştirilmiş Öğretim Türleri </a:t>
            </a:r>
          </a:p>
          <a:p>
            <a:r>
              <a:rPr lang="tr-TR" dirty="0" smtClean="0"/>
              <a:t>Dönüşümlü Günlük çalışmalar </a:t>
            </a:r>
          </a:p>
          <a:p>
            <a:endParaRPr lang="tr-TR" dirty="0" smtClean="0"/>
          </a:p>
          <a:p>
            <a:r>
              <a:rPr lang="tr-TR" dirty="0"/>
              <a:t> </a:t>
            </a:r>
            <a:r>
              <a:rPr lang="tr-TR" dirty="0" smtClean="0"/>
              <a:t>Yeterli sayıda grup oluşturulur ve grubun başına o konuyu bilen öğrenci verilir. Her öğrenci farklı bir konuyu çalışır ve öğrenci , yetersizliğini hissettiği konuyla ilgili gruptaki çalışmalara katılır.</a:t>
            </a:r>
            <a:endParaRPr lang="tr-TR" dirty="0"/>
          </a:p>
        </p:txBody>
      </p:sp>
    </p:spTree>
    <p:extLst>
      <p:ext uri="{BB962C8B-B14F-4D97-AF65-F5344CB8AC3E}">
        <p14:creationId xmlns:p14="http://schemas.microsoft.com/office/powerpoint/2010/main" val="191508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95536" y="3068960"/>
            <a:ext cx="7848872" cy="1200329"/>
          </a:xfrm>
          <a:prstGeom prst="rect">
            <a:avLst/>
          </a:prstGeom>
          <a:noFill/>
        </p:spPr>
        <p:txBody>
          <a:bodyPr wrap="square" rtlCol="0">
            <a:spAutoFit/>
          </a:bodyPr>
          <a:lstStyle/>
          <a:p>
            <a:r>
              <a:rPr lang="tr-TR" dirty="0" smtClean="0"/>
              <a:t>      Beceri Geliştirme Çalışmaları</a:t>
            </a:r>
          </a:p>
          <a:p>
            <a:endParaRPr lang="tr-TR" dirty="0"/>
          </a:p>
          <a:p>
            <a:r>
              <a:rPr lang="tr-TR" dirty="0" smtClean="0"/>
              <a:t> Sınıf içerisinde beş küme oluşturulur. Dört küme temel alanlarla ilgilenirken beşinci küme de kümeleri yönlendirme görevini üstlenir.</a:t>
            </a:r>
            <a:endParaRPr lang="tr-TR" dirty="0"/>
          </a:p>
        </p:txBody>
      </p:sp>
    </p:spTree>
    <p:extLst>
      <p:ext uri="{BB962C8B-B14F-4D97-AF65-F5344CB8AC3E}">
        <p14:creationId xmlns:p14="http://schemas.microsoft.com/office/powerpoint/2010/main" val="21266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899592" y="3140968"/>
            <a:ext cx="7272808" cy="1754326"/>
          </a:xfrm>
          <a:prstGeom prst="rect">
            <a:avLst/>
          </a:prstGeom>
          <a:noFill/>
        </p:spPr>
        <p:txBody>
          <a:bodyPr wrap="square" rtlCol="0">
            <a:spAutoFit/>
          </a:bodyPr>
          <a:lstStyle/>
          <a:p>
            <a:r>
              <a:rPr lang="tr-TR" dirty="0" smtClean="0"/>
              <a:t>    Planlı Grup Çalışmaları </a:t>
            </a:r>
          </a:p>
          <a:p>
            <a:endParaRPr lang="tr-TR" dirty="0"/>
          </a:p>
          <a:p>
            <a:r>
              <a:rPr lang="tr-TR" dirty="0" smtClean="0"/>
              <a:t> Sınıfta oluşturulan farklı alanları çalışan gruplara dönüşümlü olarak ve isteğe bağlı olarak öğrencilerin katılmasıyla gerçekleşir. Böylece öğrenmesi gerekenleri belirlenen süre içerisinde kendi isteği ile öğrenme fırsatı bulur.</a:t>
            </a:r>
            <a:endParaRPr lang="tr-TR" dirty="0"/>
          </a:p>
        </p:txBody>
      </p:sp>
    </p:spTree>
    <p:extLst>
      <p:ext uri="{BB962C8B-B14F-4D97-AF65-F5344CB8AC3E}">
        <p14:creationId xmlns:p14="http://schemas.microsoft.com/office/powerpoint/2010/main" val="3832365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539552" y="2636912"/>
            <a:ext cx="7704856" cy="1477328"/>
          </a:xfrm>
          <a:prstGeom prst="rect">
            <a:avLst/>
          </a:prstGeom>
          <a:noFill/>
        </p:spPr>
        <p:txBody>
          <a:bodyPr wrap="square" rtlCol="0">
            <a:spAutoFit/>
          </a:bodyPr>
          <a:lstStyle/>
          <a:p>
            <a:r>
              <a:rPr lang="tr-TR" dirty="0" smtClean="0"/>
              <a:t>    Düzey Geliştirme Çalışmaları</a:t>
            </a:r>
          </a:p>
          <a:p>
            <a:endParaRPr lang="tr-TR" dirty="0"/>
          </a:p>
          <a:p>
            <a:r>
              <a:rPr lang="tr-TR" dirty="0" smtClean="0"/>
              <a:t> Öğrencilerin belirli öğrenme alanları ile ilgili giriş düzeyleri belirlenir. Öğrenme basamaklarına göre başardıkça bir ileri düzeye geçmesi sağlanır.</a:t>
            </a:r>
            <a:endParaRPr lang="tr-TR" dirty="0"/>
          </a:p>
        </p:txBody>
      </p:sp>
    </p:spTree>
    <p:extLst>
      <p:ext uri="{BB962C8B-B14F-4D97-AF65-F5344CB8AC3E}">
        <p14:creationId xmlns:p14="http://schemas.microsoft.com/office/powerpoint/2010/main" val="1631613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467544" y="1844824"/>
            <a:ext cx="7776864" cy="3139321"/>
          </a:xfrm>
          <a:prstGeom prst="rect">
            <a:avLst/>
          </a:prstGeom>
          <a:noFill/>
        </p:spPr>
        <p:txBody>
          <a:bodyPr wrap="square" rtlCol="0">
            <a:spAutoFit/>
          </a:bodyPr>
          <a:lstStyle/>
          <a:p>
            <a:r>
              <a:rPr lang="tr-TR" dirty="0" smtClean="0"/>
              <a:t>  </a:t>
            </a:r>
            <a:r>
              <a:rPr lang="tr-TR" dirty="0" err="1" smtClean="0"/>
              <a:t>Tudor</a:t>
            </a:r>
            <a:r>
              <a:rPr lang="tr-TR" dirty="0" smtClean="0"/>
              <a:t> Destekli Öğretim ( Özel Öğretici Destekli Öğretim)</a:t>
            </a:r>
          </a:p>
          <a:p>
            <a:endParaRPr lang="tr-TR" dirty="0"/>
          </a:p>
          <a:p>
            <a:r>
              <a:rPr lang="tr-TR" dirty="0" smtClean="0"/>
              <a:t> Temel amaç , bireysel öğrenme stratejilerini desteklemek ve öğrenme kalitesini arttırmaktadır.</a:t>
            </a:r>
          </a:p>
          <a:p>
            <a:r>
              <a:rPr lang="tr-TR" dirty="0"/>
              <a:t> </a:t>
            </a:r>
            <a:r>
              <a:rPr lang="tr-TR" dirty="0" smtClean="0"/>
              <a:t>Öğrencinin öğrenme güçlüğü yaşadığı yerlerde özel öğretici yardımı ile öğrencilere bireysel öğretim desteği sağlamaktır. Özel öğreticiler , öğrencilerle birebir ilgilenerek onların yanlışlarını anında düzeltmekte ve eksiklerini gidermektedirler.</a:t>
            </a:r>
          </a:p>
          <a:p>
            <a:r>
              <a:rPr lang="tr-TR" dirty="0"/>
              <a:t> </a:t>
            </a:r>
            <a:r>
              <a:rPr lang="tr-TR" dirty="0" smtClean="0"/>
              <a:t>Öğrenciye bireysel olarak bu ipuçları ve bilgileri sunacak olan kişi öğretmen dışında o konuyu iyi bilen bir üst sınıf öğrencisi veya konuyu yeterli düzeyde bilen diğer kişiler olabilir.</a:t>
            </a:r>
            <a:endParaRPr lang="tr-TR" dirty="0"/>
          </a:p>
        </p:txBody>
      </p:sp>
    </p:spTree>
    <p:extLst>
      <p:ext uri="{BB962C8B-B14F-4D97-AF65-F5344CB8AC3E}">
        <p14:creationId xmlns:p14="http://schemas.microsoft.com/office/powerpoint/2010/main" val="3923799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539552" y="2564904"/>
            <a:ext cx="7704856" cy="2308324"/>
          </a:xfrm>
          <a:prstGeom prst="rect">
            <a:avLst/>
          </a:prstGeom>
          <a:noFill/>
        </p:spPr>
        <p:txBody>
          <a:bodyPr wrap="square" rtlCol="0">
            <a:spAutoFit/>
          </a:bodyPr>
          <a:lstStyle/>
          <a:p>
            <a:r>
              <a:rPr lang="tr-TR" dirty="0" smtClean="0"/>
              <a:t>  Uzaktan İnternet Tabanlı Öğrenme </a:t>
            </a:r>
          </a:p>
          <a:p>
            <a:endParaRPr lang="tr-TR" dirty="0"/>
          </a:p>
          <a:p>
            <a:r>
              <a:rPr lang="tr-TR" dirty="0" smtClean="0"/>
              <a:t> Uzaktan eğitim , geleneksel öğrenme öğretme yöntemlerindeki sınırlılıklar nedeniyle sınıf içi etkinliklerin yürütülme olanağı bulunmadığı durumlarda eğitim çalışmalarını planlayanlar ve uygulayanlar ile öğrenenler arasındaki iletişim ve etkileşimin özel olarak hazırlanmış öğretim üniteleri ve çeşitli ortamlar yoluyla belli bir merkezden sağlandığı bir öğretim yöntemidir. </a:t>
            </a:r>
            <a:endParaRPr lang="tr-TR" dirty="0"/>
          </a:p>
        </p:txBody>
      </p:sp>
    </p:spTree>
    <p:extLst>
      <p:ext uri="{BB962C8B-B14F-4D97-AF65-F5344CB8AC3E}">
        <p14:creationId xmlns:p14="http://schemas.microsoft.com/office/powerpoint/2010/main" val="840549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95536" y="1556792"/>
            <a:ext cx="7992888" cy="2862322"/>
          </a:xfrm>
          <a:prstGeom prst="rect">
            <a:avLst/>
          </a:prstGeom>
          <a:noFill/>
        </p:spPr>
        <p:txBody>
          <a:bodyPr wrap="square" rtlCol="0">
            <a:spAutoFit/>
          </a:bodyPr>
          <a:lstStyle/>
          <a:p>
            <a:r>
              <a:rPr lang="tr-TR" dirty="0" smtClean="0"/>
              <a:t> İlkeler: </a:t>
            </a:r>
          </a:p>
          <a:p>
            <a:endParaRPr lang="tr-TR" dirty="0" smtClean="0"/>
          </a:p>
          <a:p>
            <a:r>
              <a:rPr lang="tr-TR" dirty="0" smtClean="0"/>
              <a:t>-Yaşama yakınlık ilkesi</a:t>
            </a:r>
          </a:p>
          <a:p>
            <a:r>
              <a:rPr lang="tr-TR" dirty="0"/>
              <a:t> </a:t>
            </a:r>
            <a:r>
              <a:rPr lang="tr-TR" dirty="0" smtClean="0"/>
              <a:t>Hayatta karşılaşabilecek durumlar</a:t>
            </a:r>
          </a:p>
          <a:p>
            <a:endParaRPr lang="tr-TR" dirty="0" smtClean="0"/>
          </a:p>
          <a:p>
            <a:r>
              <a:rPr lang="tr-TR" dirty="0" smtClean="0"/>
              <a:t>-Somuttan soyuta ilkesi</a:t>
            </a:r>
          </a:p>
          <a:p>
            <a:r>
              <a:rPr lang="tr-TR" dirty="0" smtClean="0"/>
              <a:t>Zihinsel gelişim somuttan soyuta </a:t>
            </a:r>
          </a:p>
          <a:p>
            <a:r>
              <a:rPr lang="tr-TR" dirty="0" smtClean="0"/>
              <a:t>Somuttan öğrenmek daha kolaydır.</a:t>
            </a:r>
          </a:p>
          <a:p>
            <a:endParaRPr lang="tr-TR" dirty="0"/>
          </a:p>
          <a:p>
            <a:r>
              <a:rPr lang="tr-TR" dirty="0" smtClean="0"/>
              <a:t>-Bilinenden bilinmeyene ilkesi</a:t>
            </a:r>
            <a:endParaRPr lang="tr-TR" dirty="0"/>
          </a:p>
        </p:txBody>
      </p:sp>
    </p:spTree>
    <p:extLst>
      <p:ext uri="{BB962C8B-B14F-4D97-AF65-F5344CB8AC3E}">
        <p14:creationId xmlns:p14="http://schemas.microsoft.com/office/powerpoint/2010/main" val="27270790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129</TotalTime>
  <Words>469</Words>
  <Application>Microsoft Office PowerPoint</Application>
  <PresentationFormat>Ekran Gösterisi (4:3)</PresentationFormat>
  <Paragraphs>56</Paragraphs>
  <Slides>10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Calibri</vt:lpstr>
      <vt:lpstr>Century Gothic</vt:lpstr>
      <vt:lpstr>Verdana</vt:lpstr>
      <vt:lpstr>Wingdings 2</vt:lpstr>
      <vt:lpstr>Canlı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nadir çeliköz</cp:lastModifiedBy>
  <cp:revision>8</cp:revision>
  <dcterms:created xsi:type="dcterms:W3CDTF">2014-06-04T18:53:50Z</dcterms:created>
  <dcterms:modified xsi:type="dcterms:W3CDTF">2015-01-30T17:09:42Z</dcterms:modified>
</cp:coreProperties>
</file>