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2" r:id="rId3"/>
    <p:sldId id="303" r:id="rId4"/>
    <p:sldId id="304" r:id="rId5"/>
    <p:sldId id="305" r:id="rId6"/>
    <p:sldId id="306" r:id="rId7"/>
    <p:sldId id="307" r:id="rId8"/>
    <p:sldId id="308" r:id="rId9"/>
    <p:sldId id="309" r:id="rId10"/>
    <p:sldId id="310" r:id="rId11"/>
    <p:sldId id="257" r:id="rId12"/>
    <p:sldId id="258" r:id="rId13"/>
    <p:sldId id="259" r:id="rId14"/>
    <p:sldId id="260" r:id="rId15"/>
    <p:sldId id="261" r:id="rId16"/>
    <p:sldId id="262" r:id="rId17"/>
    <p:sldId id="263" r:id="rId18"/>
    <p:sldId id="264" r:id="rId19"/>
    <p:sldId id="265" r:id="rId20"/>
    <p:sldId id="270" r:id="rId21"/>
    <p:sldId id="267" r:id="rId22"/>
    <p:sldId id="266" r:id="rId23"/>
    <p:sldId id="268" r:id="rId24"/>
    <p:sldId id="26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3AF1750F-149F-46A3-9771-8A7D3D8A8A4B}" type="datetimeFigureOut">
              <a:rPr lang="tr-TR" smtClean="0"/>
              <a:pPr/>
              <a:t>12.2.2015</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DEB95BFB-97E0-4BBC-BBBC-C3C1EC7C2E0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EB95BFB-97E0-4BBC-BBBC-C3C1EC7C2E0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EB95BFB-97E0-4BBC-BBBC-C3C1EC7C2E0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EB95BFB-97E0-4BBC-BBBC-C3C1EC7C2E02}" type="slidenum">
              <a:rPr lang="tr-TR" smtClean="0"/>
              <a:pPr/>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DEB95BFB-97E0-4BBC-BBBC-C3C1EC7C2E02}" type="slidenum">
              <a:rPr lang="tr-TR" smtClean="0"/>
              <a:pPr/>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DEB95BFB-97E0-4BBC-BBBC-C3C1EC7C2E02}" type="slidenum">
              <a:rPr lang="tr-TR" smtClean="0"/>
              <a:pPr/>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DEB95BFB-97E0-4BBC-BBBC-C3C1EC7C2E0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DEB95BFB-97E0-4BBC-BBBC-C3C1EC7C2E02}" type="slidenum">
              <a:rPr lang="tr-TR" smtClean="0"/>
              <a:pPr/>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3AF1750F-149F-46A3-9771-8A7D3D8A8A4B}" type="datetimeFigureOut">
              <a:rPr lang="tr-TR" smtClean="0"/>
              <a:pPr/>
              <a:t>12.2.2015</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DEB95BFB-97E0-4BBC-BBBC-C3C1EC7C2E0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3AF1750F-149F-46A3-9771-8A7D3D8A8A4B}" type="datetimeFigureOut">
              <a:rPr lang="tr-TR" smtClean="0"/>
              <a:pPr/>
              <a:t>12.2.2015</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DEB95BFB-97E0-4BBC-BBBC-C3C1EC7C2E0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3AF1750F-149F-46A3-9771-8A7D3D8A8A4B}" type="datetimeFigureOut">
              <a:rPr lang="tr-TR" smtClean="0"/>
              <a:pPr/>
              <a:t>12.2.2015</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DEB95BFB-97E0-4BBC-BBBC-C3C1EC7C2E02}" type="slidenum">
              <a:rPr lang="tr-TR" smtClean="0"/>
              <a:pPr/>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F1750F-149F-46A3-9771-8A7D3D8A8A4B}" type="datetimeFigureOut">
              <a:rPr lang="tr-TR" smtClean="0"/>
              <a:pPr/>
              <a:t>12.2.2015</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B95BFB-97E0-4BBC-BBBC-C3C1EC7C2E0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700808"/>
            <a:ext cx="7772400" cy="1470025"/>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dirty="0" smtClean="0">
                <a:ln w="11430"/>
                <a:solidFill>
                  <a:schemeClr val="bg2">
                    <a:lumMod val="50000"/>
                  </a:schemeClr>
                </a:solidFill>
                <a:effectLst>
                  <a:outerShdw blurRad="80000" dist="40000" dir="5040000" algn="tl">
                    <a:srgbClr val="000000">
                      <a:alpha val="30000"/>
                    </a:srgbClr>
                  </a:outerShdw>
                </a:effectLst>
              </a:rPr>
              <a:t>ÖĞRETİMDE </a:t>
            </a:r>
            <a:br>
              <a:rPr lang="tr-TR" dirty="0" smtClean="0">
                <a:ln w="11430"/>
                <a:solidFill>
                  <a:schemeClr val="bg2">
                    <a:lumMod val="50000"/>
                  </a:schemeClr>
                </a:solidFill>
                <a:effectLst>
                  <a:outerShdw blurRad="80000" dist="40000" dir="5040000" algn="tl">
                    <a:srgbClr val="000000">
                      <a:alpha val="30000"/>
                    </a:srgbClr>
                  </a:outerShdw>
                </a:effectLst>
              </a:rPr>
            </a:br>
            <a:r>
              <a:rPr lang="tr-TR" dirty="0" smtClean="0">
                <a:ln w="11430"/>
                <a:solidFill>
                  <a:schemeClr val="bg2">
                    <a:lumMod val="50000"/>
                  </a:schemeClr>
                </a:solidFill>
                <a:effectLst>
                  <a:outerShdw blurRad="80000" dist="40000" dir="5040000" algn="tl">
                    <a:srgbClr val="000000">
                      <a:alpha val="30000"/>
                    </a:srgbClr>
                  </a:outerShdw>
                </a:effectLst>
              </a:rPr>
              <a:t>PROBLEM ÇÖZME YÖNTEMİ</a:t>
            </a:r>
            <a:endParaRPr lang="tr-TR" dirty="0">
              <a:ln w="11430"/>
              <a:solidFill>
                <a:schemeClr val="bg2">
                  <a:lumMod val="50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633484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2576" y="1711032"/>
            <a:ext cx="7539990" cy="4526280"/>
          </a:xfrm>
        </p:spPr>
        <p:txBody>
          <a:bodyPr wrap="square" lIns="91440" tIns="45720" rIns="91440" bIns="45720" anchor="t">
            <a:normAutofit/>
          </a:bodyPr>
          <a:lstStyle/>
          <a:p>
            <a:pPr marL="342900" indent="-342900" algn="ctr" defTabSz="914400" latinLnBrk="0">
              <a:lnSpc>
                <a:spcPct val="102000"/>
              </a:lnSpc>
              <a:spcBef>
                <a:spcPts val="1300"/>
              </a:spcBef>
              <a:spcAft>
                <a:spcPts val="0"/>
              </a:spcAft>
              <a:buFontTx/>
              <a:buNone/>
            </a:pPr>
            <a:endParaRPr lang="ko-KR" altLang="en-US" sz="4800" dirty="0" smtClean="0">
              <a:latin typeface="Calibri" charset="0"/>
            </a:endParaRPr>
          </a:p>
          <a:p>
            <a:pPr marL="342900" indent="-342900" algn="ctr" defTabSz="914400" latinLnBrk="0">
              <a:lnSpc>
                <a:spcPct val="102000"/>
              </a:lnSpc>
              <a:spcBef>
                <a:spcPts val="1300"/>
              </a:spcBef>
              <a:spcAft>
                <a:spcPts val="0"/>
              </a:spcAft>
              <a:buFontTx/>
              <a:buNone/>
            </a:pPr>
            <a:r>
              <a:rPr lang="en-US" altLang="ko-KR" sz="3200" dirty="0" smtClean="0">
                <a:solidFill>
                  <a:srgbClr val="FFC000"/>
                </a:solidFill>
              </a:rPr>
              <a:t>PROBLEM ÇÖZME</a:t>
            </a:r>
            <a:r>
              <a:rPr lang="tr-TR" altLang="ko-KR" sz="3200" dirty="0"/>
              <a:t> </a:t>
            </a:r>
            <a:r>
              <a:rPr lang="en-US" altLang="ko-KR" sz="3200" dirty="0" smtClean="0">
                <a:solidFill>
                  <a:srgbClr val="FFC000"/>
                </a:solidFill>
              </a:rPr>
              <a:t>NEDİR?</a:t>
            </a:r>
            <a:endParaRPr lang="ko-KR" altLang="en-US" sz="3200" dirty="0" smtClean="0"/>
          </a:p>
        </p:txBody>
      </p:sp>
      <p:pic>
        <p:nvPicPr>
          <p:cNvPr id="2" name="Picture 1" descr="/data/data/com.infraware.PolarisOfficeStdForTablet/files/.polaris_temp/fImage9583224.jpeg"/>
          <p:cNvPicPr>
            <a:picLocks noChangeAspect="1"/>
          </p:cNvPicPr>
          <p:nvPr/>
        </p:nvPicPr>
        <p:blipFill>
          <a:blip r:embed="rId2" cstate="print"/>
          <a:stretch>
            <a:fillRect/>
          </a:stretch>
        </p:blipFill>
        <p:spPr>
          <a:xfrm>
            <a:off x="5667957" y="1481797"/>
            <a:ext cx="3224523" cy="3315355"/>
          </a:xfrm>
          <a:prstGeom prst="rect">
            <a:avLst/>
          </a:prstGeom>
          <a:noFill/>
          <a:ln w="3175" cap="flat" cmpd="sng">
            <a:noFill/>
            <a:prstDash/>
          </a:ln>
        </p:spPr>
      </p:pic>
    </p:spTree>
    <p:extLst>
      <p:ext uri="{BB962C8B-B14F-4D97-AF65-F5344CB8AC3E}">
        <p14:creationId xmlns:p14="http://schemas.microsoft.com/office/powerpoint/2010/main" val="3310131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404664"/>
            <a:ext cx="8229600" cy="5976664"/>
          </a:xfrm>
        </p:spPr>
        <p:txBody>
          <a:bodyPr>
            <a:normAutofit fontScale="70000" lnSpcReduction="20000"/>
          </a:bodyPr>
          <a:lstStyle/>
          <a:p>
            <a:pPr marL="0" indent="0" algn="just">
              <a:buNone/>
            </a:pPr>
            <a:r>
              <a:rPr lang="tr-TR" dirty="0" smtClean="0"/>
              <a:t>	Problem çözme yöntemi, bir problemden yola çıkarak çözüm yolunda öğrenmeyi sağlamaktır. Problem çözmek için "tek bir yol" değil "en iyi bir yol" vardır. Problem çözme, amaca ulaşabilmek için alternatifler arasından en uygununu belirlemektir.</a:t>
            </a:r>
          </a:p>
          <a:p>
            <a:pPr marL="0" indent="0" algn="just">
              <a:buNone/>
            </a:pPr>
            <a:endParaRPr lang="tr-TR" dirty="0" smtClean="0"/>
          </a:p>
          <a:p>
            <a:pPr marL="0" indent="0" algn="just">
              <a:buNone/>
            </a:pPr>
            <a:r>
              <a:rPr lang="tr-TR" dirty="0"/>
              <a:t>	</a:t>
            </a:r>
            <a:r>
              <a:rPr lang="tr-TR" dirty="0" smtClean="0"/>
              <a:t>Eğitim-öğretim sürecinde problem çözme yöntemini kullanmanın temel amacı, bireylerin karar verme yeteneklerini geliştirmektir. Böylece öğrenciler amaçlarına uygun davranışları alternatifler arasından seçme ve uygulama yeteneği kazanabilirler. </a:t>
            </a:r>
          </a:p>
          <a:p>
            <a:pPr marL="0" indent="0" algn="just">
              <a:buNone/>
            </a:pPr>
            <a:endParaRPr lang="tr-TR" dirty="0" smtClean="0"/>
          </a:p>
          <a:p>
            <a:pPr marL="0" indent="0" algn="just">
              <a:buNone/>
            </a:pPr>
            <a:r>
              <a:rPr lang="tr-TR" dirty="0"/>
              <a:t>	</a:t>
            </a:r>
            <a:r>
              <a:rPr lang="tr-TR" dirty="0" smtClean="0"/>
              <a:t> </a:t>
            </a:r>
            <a:r>
              <a:rPr lang="tr-TR" dirty="0"/>
              <a:t>Problem çözme </a:t>
            </a:r>
            <a:r>
              <a:rPr lang="tr-TR" dirty="0" smtClean="0"/>
              <a:t>öğretiminin </a:t>
            </a:r>
            <a:r>
              <a:rPr lang="tr-TR" dirty="0" err="1" smtClean="0"/>
              <a:t>Thorndike’ın</a:t>
            </a:r>
            <a:r>
              <a:rPr lang="tr-TR" dirty="0" smtClean="0"/>
              <a:t> </a:t>
            </a:r>
            <a:r>
              <a:rPr lang="tr-TR" dirty="0"/>
              <a:t>(1898)</a:t>
            </a:r>
            <a:r>
              <a:rPr lang="tr-TR" dirty="0" smtClean="0"/>
              <a:t> </a:t>
            </a:r>
            <a:r>
              <a:rPr lang="tr-TR" dirty="0"/>
              <a:t>bulmaca </a:t>
            </a:r>
            <a:r>
              <a:rPr lang="tr-TR" dirty="0" smtClean="0"/>
              <a:t>kutularındaki hayvanların davranışlarını incelediği çalışmalar </a:t>
            </a:r>
            <a:r>
              <a:rPr lang="tr-TR" dirty="0"/>
              <a:t>ile </a:t>
            </a:r>
            <a:r>
              <a:rPr lang="tr-TR" dirty="0" smtClean="0"/>
              <a:t>başladığı söylenebilir.</a:t>
            </a:r>
          </a:p>
          <a:p>
            <a:pPr marL="0" indent="0" algn="just">
              <a:buNone/>
            </a:pPr>
            <a:endParaRPr lang="tr-TR" dirty="0" smtClean="0"/>
          </a:p>
          <a:p>
            <a:pPr marL="0" indent="0" algn="just">
              <a:buNone/>
            </a:pPr>
            <a:r>
              <a:rPr lang="tr-TR" dirty="0" smtClean="0"/>
              <a:t>	Problem </a:t>
            </a:r>
            <a:r>
              <a:rPr lang="tr-TR" dirty="0"/>
              <a:t>çözme bilimsel bir araştırma </a:t>
            </a:r>
            <a:r>
              <a:rPr lang="tr-TR" dirty="0" smtClean="0"/>
              <a:t>sürecidir.</a:t>
            </a:r>
            <a:r>
              <a:rPr lang="tr-TR" dirty="0"/>
              <a:t> </a:t>
            </a:r>
            <a:r>
              <a:rPr lang="tr-TR" dirty="0" smtClean="0"/>
              <a:t>Bu sürecin eğitim alanındaki en önemli savunucularından biri olan John </a:t>
            </a:r>
            <a:r>
              <a:rPr lang="tr-TR" dirty="0" err="1" smtClean="0"/>
              <a:t>Dewey</a:t>
            </a:r>
            <a:r>
              <a:rPr lang="tr-TR" dirty="0" smtClean="0"/>
              <a:t>, bilginin problem çözme ile elde edilebileceğini belirtmiş ve düşünmeyi bir problem çözme davranışı olarak tanımlamıştır.</a:t>
            </a:r>
          </a:p>
          <a:p>
            <a:pPr marL="0" indent="0" algn="just">
              <a:buNone/>
            </a:pPr>
            <a:r>
              <a:rPr lang="tr-TR" dirty="0" smtClean="0"/>
              <a:t> </a:t>
            </a:r>
          </a:p>
          <a:p>
            <a:pPr marL="0" indent="0" algn="just">
              <a:buNone/>
            </a:pPr>
            <a:r>
              <a:rPr lang="tr-TR" dirty="0"/>
              <a:t>	</a:t>
            </a:r>
            <a:r>
              <a:rPr lang="tr-TR" dirty="0" err="1" smtClean="0"/>
              <a:t>Dewey</a:t>
            </a:r>
            <a:r>
              <a:rPr lang="tr-TR" dirty="0" smtClean="0"/>
              <a:t> problem çözme için beş aşamadan oluşan bir yöntem önermiştir.  Bunu daha sonra </a:t>
            </a:r>
            <a:r>
              <a:rPr lang="tr-TR" dirty="0" err="1" smtClean="0"/>
              <a:t>Newcomb</a:t>
            </a:r>
            <a:r>
              <a:rPr lang="tr-TR" dirty="0" smtClean="0"/>
              <a:t>, </a:t>
            </a:r>
            <a:r>
              <a:rPr lang="tr-TR" dirty="0" err="1" smtClean="0"/>
              <a:t>Mccracken</a:t>
            </a:r>
            <a:r>
              <a:rPr lang="tr-TR" dirty="0"/>
              <a:t> </a:t>
            </a:r>
            <a:r>
              <a:rPr lang="tr-TR" dirty="0" smtClean="0"/>
              <a:t>ve </a:t>
            </a:r>
            <a:r>
              <a:rPr lang="tr-TR" dirty="0" err="1"/>
              <a:t>W</a:t>
            </a:r>
            <a:r>
              <a:rPr lang="tr-TR" dirty="0" err="1" smtClean="0"/>
              <a:t>armbord</a:t>
            </a:r>
            <a:r>
              <a:rPr lang="tr-TR" dirty="0" smtClean="0"/>
              <a:t> altı aşamalı hale getirmişlerdir.</a:t>
            </a:r>
          </a:p>
        </p:txBody>
      </p:sp>
    </p:spTree>
    <p:extLst>
      <p:ext uri="{BB962C8B-B14F-4D97-AF65-F5344CB8AC3E}">
        <p14:creationId xmlns:p14="http://schemas.microsoft.com/office/powerpoint/2010/main" val="281325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4525963"/>
          </a:xfrm>
        </p:spPr>
        <p:txBody>
          <a:bodyPr>
            <a:normAutofit/>
          </a:bodyPr>
          <a:lstStyle/>
          <a:p>
            <a:pPr marL="357188" indent="-357188">
              <a:spcAft>
                <a:spcPct val="50000"/>
              </a:spcAft>
              <a:buFont typeface="Wingdings" pitchFamily="2" charset="2"/>
              <a:buChar char="Ø"/>
              <a:tabLst>
                <a:tab pos="357188" algn="l"/>
              </a:tabLst>
              <a:defRPr/>
            </a:pPr>
            <a:r>
              <a:rPr lang="tr-TR" b="1" dirty="0"/>
              <a:t>Problemin farkında olma, hissetme, </a:t>
            </a:r>
            <a:r>
              <a:rPr lang="tr-TR" b="1" dirty="0" smtClean="0"/>
              <a:t>anlama </a:t>
            </a:r>
            <a:endParaRPr lang="tr-TR" b="1" dirty="0"/>
          </a:p>
          <a:p>
            <a:pPr marL="357188" indent="-357188">
              <a:spcAft>
                <a:spcPct val="50000"/>
              </a:spcAft>
              <a:buFont typeface="Wingdings" pitchFamily="2" charset="2"/>
              <a:buChar char="Ø"/>
              <a:tabLst>
                <a:tab pos="357188" algn="l"/>
              </a:tabLst>
              <a:defRPr/>
            </a:pPr>
            <a:r>
              <a:rPr lang="tr-TR" b="1" dirty="0"/>
              <a:t>Problemi tanımlama ve </a:t>
            </a:r>
            <a:r>
              <a:rPr lang="tr-TR" b="1" dirty="0" smtClean="0"/>
              <a:t>sınırlandırma</a:t>
            </a:r>
            <a:endParaRPr lang="tr-TR" b="1" dirty="0"/>
          </a:p>
          <a:p>
            <a:pPr marL="357188" indent="-357188">
              <a:spcAft>
                <a:spcPct val="50000"/>
              </a:spcAft>
              <a:buFont typeface="Wingdings" pitchFamily="2" charset="2"/>
              <a:buChar char="Ø"/>
              <a:tabLst>
                <a:tab pos="357188" algn="l"/>
              </a:tabLst>
              <a:defRPr/>
            </a:pPr>
            <a:r>
              <a:rPr lang="tr-TR" b="1" dirty="0"/>
              <a:t>Problemle ilgili veri </a:t>
            </a:r>
            <a:r>
              <a:rPr lang="tr-TR" b="1" dirty="0" smtClean="0"/>
              <a:t>toplama</a:t>
            </a:r>
            <a:endParaRPr lang="tr-TR" b="1" dirty="0"/>
          </a:p>
          <a:p>
            <a:pPr marL="357188" indent="-357188">
              <a:spcAft>
                <a:spcPct val="50000"/>
              </a:spcAft>
              <a:buFont typeface="Wingdings" pitchFamily="2" charset="2"/>
              <a:buChar char="Ø"/>
              <a:tabLst>
                <a:tab pos="357188" algn="l"/>
              </a:tabLst>
              <a:defRPr/>
            </a:pPr>
            <a:r>
              <a:rPr lang="tr-TR" b="1" dirty="0"/>
              <a:t>Olası çözüm yolları önermek, denence, hipotez    kurmak</a:t>
            </a:r>
          </a:p>
          <a:p>
            <a:pPr marL="357188" indent="-357188">
              <a:spcAft>
                <a:spcPct val="50000"/>
              </a:spcAft>
              <a:buFont typeface="Wingdings" pitchFamily="2" charset="2"/>
              <a:buChar char="Ø"/>
              <a:tabLst>
                <a:tab pos="357188" algn="l"/>
              </a:tabLst>
              <a:defRPr/>
            </a:pPr>
            <a:r>
              <a:rPr lang="tr-TR" b="1" dirty="0" smtClean="0"/>
              <a:t>Hipotezleri</a:t>
            </a:r>
            <a:r>
              <a:rPr lang="tr-TR" b="1" dirty="0"/>
              <a:t> </a:t>
            </a:r>
            <a:r>
              <a:rPr lang="tr-TR" b="1" dirty="0" smtClean="0"/>
              <a:t>(</a:t>
            </a:r>
            <a:r>
              <a:rPr lang="tr-TR" b="1" dirty="0" err="1" smtClean="0"/>
              <a:t>denenceleri</a:t>
            </a:r>
            <a:r>
              <a:rPr lang="tr-TR" b="1" smtClean="0"/>
              <a:t>) </a:t>
            </a:r>
            <a:r>
              <a:rPr lang="tr-TR" b="1" dirty="0"/>
              <a:t>test </a:t>
            </a:r>
            <a:r>
              <a:rPr lang="tr-TR" b="1" dirty="0" smtClean="0"/>
              <a:t>etme</a:t>
            </a:r>
            <a:endParaRPr lang="tr-TR" b="1" dirty="0"/>
          </a:p>
          <a:p>
            <a:pPr marL="357188" indent="-357188">
              <a:spcAft>
                <a:spcPct val="50000"/>
              </a:spcAft>
              <a:buFont typeface="Wingdings" pitchFamily="2" charset="2"/>
              <a:buChar char="Ø"/>
              <a:tabLst>
                <a:tab pos="357188" algn="l"/>
              </a:tabLst>
              <a:defRPr/>
            </a:pPr>
            <a:r>
              <a:rPr lang="tr-TR" b="1" dirty="0"/>
              <a:t>Sonuca ulaşma ve değerlendirme yapma</a:t>
            </a:r>
            <a:endParaRPr lang="tr-TR" dirty="0"/>
          </a:p>
        </p:txBody>
      </p:sp>
      <p:sp>
        <p:nvSpPr>
          <p:cNvPr id="2" name="Başlık 1"/>
          <p:cNvSpPr>
            <a:spLocks noGrp="1"/>
          </p:cNvSpPr>
          <p:nvPr>
            <p:ph type="title"/>
          </p:nvPr>
        </p:nvSpPr>
        <p:spPr>
          <a:xfrm>
            <a:off x="467544" y="116632"/>
            <a:ext cx="8229600" cy="706090"/>
          </a:xfrm>
        </p:spPr>
        <p:txBody>
          <a:bodyPr>
            <a:normAutofit/>
          </a:bodyPr>
          <a:lstStyle/>
          <a:p>
            <a:r>
              <a:rPr lang="tr-TR" sz="2800" b="1" dirty="0" smtClean="0">
                <a:solidFill>
                  <a:schemeClr val="accent4">
                    <a:lumMod val="60000"/>
                    <a:lumOff val="40000"/>
                  </a:schemeClr>
                </a:solidFill>
                <a:effectLst/>
              </a:rPr>
              <a:t>Problem Çözmenin Aşamaları</a:t>
            </a:r>
            <a:endParaRPr lang="tr-TR" sz="2800" dirty="0">
              <a:solidFill>
                <a:schemeClr val="accent4">
                  <a:lumMod val="60000"/>
                  <a:lumOff val="40000"/>
                </a:schemeClr>
              </a:solidFill>
            </a:endParaRPr>
          </a:p>
        </p:txBody>
      </p:sp>
    </p:spTree>
    <p:extLst>
      <p:ext uri="{BB962C8B-B14F-4D97-AF65-F5344CB8AC3E}">
        <p14:creationId xmlns:p14="http://schemas.microsoft.com/office/powerpoint/2010/main" val="2013479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4525963"/>
          </a:xfrm>
        </p:spPr>
        <p:txBody>
          <a:bodyPr/>
          <a:lstStyle/>
          <a:p>
            <a:pPr marL="0" indent="0" algn="just">
              <a:buNone/>
            </a:pPr>
            <a:r>
              <a:rPr lang="tr-TR" dirty="0" smtClean="0"/>
              <a:t>	Problemin çözümünde ilk aşama, bir güçlüğün olması ve onun hissedilmesidir. Var olduğu hissedilen güçlüğün ne olduğunun tam olarak anlaşılması gereklidir. </a:t>
            </a:r>
          </a:p>
          <a:p>
            <a:pPr marL="0" indent="0" algn="just">
              <a:buNone/>
            </a:pPr>
            <a:endParaRPr lang="tr-TR" dirty="0" smtClean="0"/>
          </a:p>
          <a:p>
            <a:pPr marL="0" indent="0" algn="just">
              <a:buNone/>
            </a:pPr>
            <a:r>
              <a:rPr lang="tr-TR" dirty="0"/>
              <a:t>	</a:t>
            </a:r>
            <a:r>
              <a:rPr lang="tr-TR" dirty="0" smtClean="0"/>
              <a:t>Eğitim-öğretim sürecinde öğretmen, güçlüğün tam olarak ne olduğu konusunda öğrencilere rehberlik etmeli, yol gösterici olmalıdır. </a:t>
            </a:r>
            <a:endParaRPr lang="tr-TR" dirty="0"/>
          </a:p>
        </p:txBody>
      </p:sp>
      <p:sp>
        <p:nvSpPr>
          <p:cNvPr id="2" name="Başlık 1"/>
          <p:cNvSpPr>
            <a:spLocks noGrp="1"/>
          </p:cNvSpPr>
          <p:nvPr>
            <p:ph type="title"/>
          </p:nvPr>
        </p:nvSpPr>
        <p:spPr>
          <a:xfrm>
            <a:off x="467544" y="116632"/>
            <a:ext cx="8229600" cy="778098"/>
          </a:xfrm>
        </p:spPr>
        <p:txBody>
          <a:bodyPr>
            <a:normAutofit/>
          </a:bodyPr>
          <a:lstStyle/>
          <a:p>
            <a:pPr algn="l"/>
            <a:r>
              <a:rPr lang="tr-TR" sz="2800" dirty="0">
                <a:solidFill>
                  <a:schemeClr val="accent4">
                    <a:lumMod val="60000"/>
                    <a:lumOff val="40000"/>
                  </a:schemeClr>
                </a:solidFill>
                <a:effectLst/>
              </a:rPr>
              <a:t>Problemin farkında olma, hissetme, anlama</a:t>
            </a:r>
            <a:r>
              <a:rPr lang="tr-TR" sz="3100" b="1" dirty="0" smtClean="0">
                <a:solidFill>
                  <a:srgbClr val="7030A0"/>
                </a:solidFill>
              </a:rPr>
              <a:t> </a:t>
            </a:r>
            <a:endParaRPr lang="tr-TR" dirty="0"/>
          </a:p>
        </p:txBody>
      </p:sp>
    </p:spTree>
    <p:extLst>
      <p:ext uri="{BB962C8B-B14F-4D97-AF65-F5344CB8AC3E}">
        <p14:creationId xmlns:p14="http://schemas.microsoft.com/office/powerpoint/2010/main" val="3426458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4525963"/>
          </a:xfrm>
        </p:spPr>
        <p:txBody>
          <a:bodyPr>
            <a:normAutofit lnSpcReduction="10000"/>
          </a:bodyPr>
          <a:lstStyle/>
          <a:p>
            <a:pPr marL="0" indent="0" algn="just">
              <a:buNone/>
            </a:pPr>
            <a:r>
              <a:rPr lang="tr-TR" dirty="0" smtClean="0"/>
              <a:t>	Problemin ne olduğunun anlaşılmasından sonra problem açık olarak tanımlanır. Bu aşamada problem genel bir çerçevede ele alınır ve sınırlandırılır. Problemin sınırlandırılması veri toplama ve çözüm için de önemlidir. Çünkü sınırlandırılamayan problemin çözümü de güçleşecektir.</a:t>
            </a:r>
          </a:p>
          <a:p>
            <a:pPr marL="0" indent="0" algn="just">
              <a:buNone/>
            </a:pPr>
            <a:endParaRPr lang="tr-TR" dirty="0" smtClean="0"/>
          </a:p>
          <a:p>
            <a:pPr marL="0" indent="0" algn="just">
              <a:buNone/>
            </a:pPr>
            <a:r>
              <a:rPr lang="tr-TR" dirty="0"/>
              <a:t>	</a:t>
            </a:r>
            <a:r>
              <a:rPr lang="tr-TR" dirty="0" smtClean="0"/>
              <a:t>Tartışma yöntemi ile genel anlamda problem ele alınıp, gerçek problemin ne olduğu öğrencilerinde katılımı ile belirlenip yazılır.</a:t>
            </a:r>
            <a:endParaRPr lang="tr-TR" dirty="0"/>
          </a:p>
        </p:txBody>
      </p:sp>
      <p:sp>
        <p:nvSpPr>
          <p:cNvPr id="2" name="Başlık 1"/>
          <p:cNvSpPr>
            <a:spLocks noGrp="1"/>
          </p:cNvSpPr>
          <p:nvPr>
            <p:ph type="title"/>
          </p:nvPr>
        </p:nvSpPr>
        <p:spPr>
          <a:xfrm>
            <a:off x="467544" y="116632"/>
            <a:ext cx="8229600" cy="792088"/>
          </a:xfrm>
        </p:spPr>
        <p:txBody>
          <a:bodyPr>
            <a:normAutofit/>
          </a:bodyPr>
          <a:lstStyle/>
          <a:p>
            <a:pPr algn="l"/>
            <a:r>
              <a:rPr lang="tr-TR" sz="2800" dirty="0">
                <a:solidFill>
                  <a:schemeClr val="accent4">
                    <a:lumMod val="60000"/>
                    <a:lumOff val="40000"/>
                  </a:schemeClr>
                </a:solidFill>
                <a:effectLst/>
              </a:rPr>
              <a:t>Problemi tanımlama ve sınırlandırma</a:t>
            </a:r>
          </a:p>
        </p:txBody>
      </p:sp>
    </p:spTree>
    <p:extLst>
      <p:ext uri="{BB962C8B-B14F-4D97-AF65-F5344CB8AC3E}">
        <p14:creationId xmlns:p14="http://schemas.microsoft.com/office/powerpoint/2010/main" val="1069751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4525963"/>
          </a:xfrm>
        </p:spPr>
        <p:txBody>
          <a:bodyPr/>
          <a:lstStyle/>
          <a:p>
            <a:pPr marL="0" indent="0" algn="just">
              <a:buNone/>
            </a:pPr>
            <a:r>
              <a:rPr lang="tr-TR" dirty="0" smtClean="0"/>
              <a:t>	Problemle ilgili her türlü veri kaynakları incelenir. Kapsamlı bilgi toplanır. Bu aşamada yine ne tür kaynakların incelenmesi gerektiği konusunda öğrencilerin rehberliğe ihtiyaçları vardır. Söz konusu kaynaklardan elde edilen bilgiler sistemli bir bütünlük içinde ele alınır ve yazılır. </a:t>
            </a:r>
            <a:endParaRPr lang="tr-TR" dirty="0"/>
          </a:p>
        </p:txBody>
      </p:sp>
      <p:sp>
        <p:nvSpPr>
          <p:cNvPr id="2" name="Başlık 1"/>
          <p:cNvSpPr>
            <a:spLocks noGrp="1"/>
          </p:cNvSpPr>
          <p:nvPr>
            <p:ph type="title"/>
          </p:nvPr>
        </p:nvSpPr>
        <p:spPr>
          <a:xfrm>
            <a:off x="467544" y="116632"/>
            <a:ext cx="8229600" cy="720080"/>
          </a:xfrm>
        </p:spPr>
        <p:txBody>
          <a:bodyPr>
            <a:normAutofit/>
          </a:bodyPr>
          <a:lstStyle/>
          <a:p>
            <a:pPr algn="l"/>
            <a:r>
              <a:rPr lang="tr-TR" sz="2800" dirty="0">
                <a:solidFill>
                  <a:schemeClr val="accent4">
                    <a:lumMod val="60000"/>
                    <a:lumOff val="40000"/>
                  </a:schemeClr>
                </a:solidFill>
                <a:effectLst/>
              </a:rPr>
              <a:t>Problemle ilgili veri toplama</a:t>
            </a:r>
          </a:p>
        </p:txBody>
      </p:sp>
    </p:spTree>
    <p:extLst>
      <p:ext uri="{BB962C8B-B14F-4D97-AF65-F5344CB8AC3E}">
        <p14:creationId xmlns:p14="http://schemas.microsoft.com/office/powerpoint/2010/main" val="705333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525963"/>
          </a:xfrm>
        </p:spPr>
        <p:txBody>
          <a:bodyPr/>
          <a:lstStyle/>
          <a:p>
            <a:pPr marL="0" indent="0" algn="just">
              <a:buNone/>
            </a:pPr>
            <a:r>
              <a:rPr lang="tr-TR" dirty="0" smtClean="0"/>
              <a:t>	Bu aşamada yapılması gereken "Problem nasıl çözülür?" sorusuna cevap aramaktır. Çok yönlü bir düşünme süreci sonrası öğrencilerin çözüm önerileri denence biçiminde not edilebilir. Öğrencilerin "neden bu çözüm yolunu öneriyorsun?" sorusunun cevabını vermeleri de beklenmelidir. </a:t>
            </a:r>
            <a:endParaRPr lang="tr-TR" dirty="0"/>
          </a:p>
        </p:txBody>
      </p:sp>
      <p:sp>
        <p:nvSpPr>
          <p:cNvPr id="2" name="Başlık 1"/>
          <p:cNvSpPr>
            <a:spLocks noGrp="1"/>
          </p:cNvSpPr>
          <p:nvPr>
            <p:ph type="title"/>
          </p:nvPr>
        </p:nvSpPr>
        <p:spPr>
          <a:xfrm>
            <a:off x="467544" y="116632"/>
            <a:ext cx="8229600" cy="792088"/>
          </a:xfrm>
        </p:spPr>
        <p:txBody>
          <a:bodyPr>
            <a:normAutofit/>
          </a:bodyPr>
          <a:lstStyle/>
          <a:p>
            <a:pPr algn="l"/>
            <a:r>
              <a:rPr lang="tr-TR" sz="2800" dirty="0">
                <a:solidFill>
                  <a:schemeClr val="accent4">
                    <a:lumMod val="60000"/>
                    <a:lumOff val="40000"/>
                  </a:schemeClr>
                </a:solidFill>
                <a:effectLst/>
              </a:rPr>
              <a:t>Olası çözüm yolları önermek, hipotez kurmak</a:t>
            </a:r>
          </a:p>
        </p:txBody>
      </p:sp>
    </p:spTree>
    <p:extLst>
      <p:ext uri="{BB962C8B-B14F-4D97-AF65-F5344CB8AC3E}">
        <p14:creationId xmlns:p14="http://schemas.microsoft.com/office/powerpoint/2010/main" val="4256557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4525963"/>
          </a:xfrm>
        </p:spPr>
        <p:txBody>
          <a:bodyPr>
            <a:normAutofit lnSpcReduction="10000"/>
          </a:bodyPr>
          <a:lstStyle/>
          <a:p>
            <a:pPr marL="0" indent="0" algn="just">
              <a:buNone/>
            </a:pPr>
            <a:r>
              <a:rPr lang="tr-TR" dirty="0" smtClean="0"/>
              <a:t>	Bu aşamada belirlenmiş çözüm önerilerinin problemi çözüp çözemeyeceği denenir. Araştırma süreci açısından bir uygulama aşamasıdır. Hipotezler test edilerek problem çözülmeye çalışılır.</a:t>
            </a:r>
          </a:p>
          <a:p>
            <a:pPr marL="0" indent="0" algn="just">
              <a:buNone/>
            </a:pPr>
            <a:endParaRPr lang="tr-TR" dirty="0" smtClean="0"/>
          </a:p>
          <a:p>
            <a:pPr marL="0" indent="0" algn="just">
              <a:buNone/>
            </a:pPr>
            <a:r>
              <a:rPr lang="tr-TR" dirty="0"/>
              <a:t>	</a:t>
            </a:r>
            <a:r>
              <a:rPr lang="tr-TR" dirty="0" smtClean="0"/>
              <a:t>Sınıf ortamında öğrencilerin karar verme yeteneklerini geliştirmek için muhtemel çözüm yollarından birinin uygulanması sağlanarak, sonucun izlenmesi sağlanabilir. Sonuç alınamaz ise hipotezlerin denenmesi mümkün olabilir.</a:t>
            </a:r>
            <a:endParaRPr lang="tr-TR" dirty="0"/>
          </a:p>
        </p:txBody>
      </p:sp>
      <p:sp>
        <p:nvSpPr>
          <p:cNvPr id="2" name="Başlık 1"/>
          <p:cNvSpPr>
            <a:spLocks noGrp="1"/>
          </p:cNvSpPr>
          <p:nvPr>
            <p:ph type="title"/>
          </p:nvPr>
        </p:nvSpPr>
        <p:spPr>
          <a:xfrm>
            <a:off x="467544" y="116632"/>
            <a:ext cx="8229600" cy="792088"/>
          </a:xfrm>
        </p:spPr>
        <p:txBody>
          <a:bodyPr>
            <a:normAutofit/>
          </a:bodyPr>
          <a:lstStyle/>
          <a:p>
            <a:pPr algn="l"/>
            <a:r>
              <a:rPr lang="tr-TR" sz="2800" dirty="0">
                <a:solidFill>
                  <a:schemeClr val="accent4">
                    <a:lumMod val="60000"/>
                    <a:lumOff val="40000"/>
                  </a:schemeClr>
                </a:solidFill>
                <a:effectLst/>
              </a:rPr>
              <a:t>Hipotezleri test etme</a:t>
            </a:r>
          </a:p>
        </p:txBody>
      </p:sp>
    </p:spTree>
    <p:extLst>
      <p:ext uri="{BB962C8B-B14F-4D97-AF65-F5344CB8AC3E}">
        <p14:creationId xmlns:p14="http://schemas.microsoft.com/office/powerpoint/2010/main" val="245131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4525963"/>
          </a:xfrm>
        </p:spPr>
        <p:txBody>
          <a:bodyPr/>
          <a:lstStyle/>
          <a:p>
            <a:pPr marL="0" indent="0" algn="just">
              <a:buNone/>
            </a:pPr>
            <a:r>
              <a:rPr lang="tr-TR" dirty="0" smtClean="0"/>
              <a:t>	Hipotezlerin test edilmesinden sonra problemin çözümüne ilişkin bir değerlendirme yapmak mümkündür. </a:t>
            </a:r>
          </a:p>
          <a:p>
            <a:pPr marL="0" indent="0" algn="just">
              <a:buNone/>
            </a:pPr>
            <a:endParaRPr lang="tr-TR" dirty="0" smtClean="0"/>
          </a:p>
          <a:p>
            <a:pPr marL="0" indent="0" algn="just">
              <a:buNone/>
            </a:pPr>
            <a:r>
              <a:rPr lang="tr-TR" dirty="0"/>
              <a:t>	</a:t>
            </a:r>
            <a:r>
              <a:rPr lang="tr-TR" dirty="0" smtClean="0"/>
              <a:t>İlgili çözüm yoluyla problemin çözülüp çözülemediği, çözülemediyse gerekçeleri ile açıklanması yararlı olur çünkü hipotezlerin  kabul edilmesi kadar reddedilmesi de doğaldır. </a:t>
            </a:r>
            <a:endParaRPr lang="tr-TR" dirty="0"/>
          </a:p>
        </p:txBody>
      </p:sp>
      <p:sp>
        <p:nvSpPr>
          <p:cNvPr id="2" name="Başlık 1"/>
          <p:cNvSpPr>
            <a:spLocks noGrp="1"/>
          </p:cNvSpPr>
          <p:nvPr>
            <p:ph type="title"/>
          </p:nvPr>
        </p:nvSpPr>
        <p:spPr>
          <a:xfrm>
            <a:off x="467544" y="116632"/>
            <a:ext cx="8229600" cy="792088"/>
          </a:xfrm>
        </p:spPr>
        <p:txBody>
          <a:bodyPr>
            <a:normAutofit/>
          </a:bodyPr>
          <a:lstStyle/>
          <a:p>
            <a:r>
              <a:rPr lang="tr-TR" sz="2800" dirty="0">
                <a:solidFill>
                  <a:schemeClr val="accent4">
                    <a:lumMod val="60000"/>
                    <a:lumOff val="40000"/>
                  </a:schemeClr>
                </a:solidFill>
                <a:effectLst/>
              </a:rPr>
              <a:t>Sonuca ulaşma ve değerlendirme yapma</a:t>
            </a:r>
          </a:p>
        </p:txBody>
      </p:sp>
    </p:spTree>
    <p:extLst>
      <p:ext uri="{BB962C8B-B14F-4D97-AF65-F5344CB8AC3E}">
        <p14:creationId xmlns:p14="http://schemas.microsoft.com/office/powerpoint/2010/main" val="2760609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229600" cy="5328592"/>
          </a:xfrm>
        </p:spPr>
        <p:txBody>
          <a:bodyPr>
            <a:normAutofit/>
          </a:bodyPr>
          <a:lstStyle/>
          <a:p>
            <a:pPr marL="514350" indent="-514350">
              <a:buFont typeface="+mj-lt"/>
              <a:buAutoNum type="arabicPeriod"/>
            </a:pPr>
            <a:r>
              <a:rPr lang="tr-TR" sz="2400" b="1" dirty="0" smtClean="0"/>
              <a:t>Yaşamla yüz yüze gelme</a:t>
            </a:r>
          </a:p>
          <a:p>
            <a:pPr marL="0" indent="0" algn="just">
              <a:buNone/>
            </a:pPr>
            <a:r>
              <a:rPr lang="tr-TR" sz="2000" dirty="0" smtClean="0"/>
              <a:t>Problem, öğrencinin kendi kişisel dünyasını ve gerçek problemlerin içeriğini oluşturan kavramları daha iyi anlamasını sağlar.</a:t>
            </a:r>
          </a:p>
          <a:p>
            <a:pPr marL="514350" indent="-514350">
              <a:buAutoNum type="arabicPeriod" startAt="2"/>
            </a:pPr>
            <a:r>
              <a:rPr lang="tr-TR" sz="2400" b="1" dirty="0" smtClean="0"/>
              <a:t>Araştırma</a:t>
            </a:r>
          </a:p>
          <a:p>
            <a:pPr marL="0" indent="0" algn="just">
              <a:buNone/>
            </a:pPr>
            <a:r>
              <a:rPr lang="tr-TR" sz="2000" dirty="0" smtClean="0"/>
              <a:t>Problem onunla ilgili olan soruları, düşünceleri tekrar tekrar ele almayı, araştırmayı gerektirir.</a:t>
            </a:r>
          </a:p>
          <a:p>
            <a:pPr marL="514350" indent="-514350">
              <a:buAutoNum type="arabicPeriod" startAt="3"/>
            </a:pPr>
            <a:r>
              <a:rPr lang="tr-TR" sz="2400" b="1" dirty="0" smtClean="0"/>
              <a:t>Çözüm üretme</a:t>
            </a:r>
          </a:p>
          <a:p>
            <a:pPr marL="0" indent="0" algn="just">
              <a:buNone/>
            </a:pPr>
            <a:r>
              <a:rPr lang="tr-TR" sz="2000" dirty="0" smtClean="0"/>
              <a:t>Problem öğrenciler tarafından çözülür ve öğretmenler öğrencilerin düşünmelerini ve sorumluluk almalarını sağlar.</a:t>
            </a:r>
          </a:p>
          <a:p>
            <a:pPr marL="514350" indent="-514350">
              <a:buAutoNum type="arabicPeriod" startAt="4"/>
            </a:pPr>
            <a:r>
              <a:rPr lang="tr-TR" sz="2400" b="1" dirty="0" smtClean="0"/>
              <a:t>Düşünme</a:t>
            </a:r>
          </a:p>
          <a:p>
            <a:pPr marL="0" indent="0" algn="just">
              <a:buNone/>
            </a:pPr>
            <a:r>
              <a:rPr lang="tr-TR" sz="2000" dirty="0" smtClean="0"/>
              <a:t>Problemle ilgili değerlendirmeler düşünme için bir yapı oluşturur. Bu değerlendirmeler problem içinde ve problemi çözme sürecinde yer alan kavramları anlamaya ve böylece düşünceleri oluşturmaya odaklanır.</a:t>
            </a:r>
          </a:p>
          <a:p>
            <a:pPr marL="0" indent="0">
              <a:buNone/>
            </a:pPr>
            <a:endParaRPr lang="tr-TR" dirty="0" smtClean="0"/>
          </a:p>
          <a:p>
            <a:pPr marL="0" indent="0">
              <a:buNone/>
            </a:pPr>
            <a:endParaRPr lang="tr-TR" sz="2000" dirty="0" smtClean="0"/>
          </a:p>
          <a:p>
            <a:pPr marL="0" indent="0">
              <a:buNone/>
            </a:pPr>
            <a:endParaRPr lang="tr-TR" dirty="0" smtClean="0"/>
          </a:p>
          <a:p>
            <a:pPr marL="514350" indent="-514350">
              <a:buFont typeface="+mj-lt"/>
              <a:buAutoNum type="arabicPeriod"/>
            </a:pPr>
            <a:endParaRPr lang="tr-TR" dirty="0"/>
          </a:p>
        </p:txBody>
      </p:sp>
      <p:sp>
        <p:nvSpPr>
          <p:cNvPr id="2" name="Başlık 1"/>
          <p:cNvSpPr>
            <a:spLocks noGrp="1"/>
          </p:cNvSpPr>
          <p:nvPr>
            <p:ph type="title"/>
          </p:nvPr>
        </p:nvSpPr>
        <p:spPr>
          <a:xfrm>
            <a:off x="467544" y="116632"/>
            <a:ext cx="8229600" cy="648072"/>
          </a:xfrm>
        </p:spPr>
        <p:txBody>
          <a:bodyPr>
            <a:noAutofit/>
          </a:bodyPr>
          <a:lstStyle/>
          <a:p>
            <a:pPr marL="357188" indent="-357188" algn="l">
              <a:tabLst>
                <a:tab pos="357188" algn="l"/>
              </a:tabLst>
              <a:defRPr/>
            </a:pPr>
            <a:r>
              <a:rPr lang="tr-TR" sz="2500" dirty="0">
                <a:solidFill>
                  <a:schemeClr val="accent4">
                    <a:lumMod val="60000"/>
                    <a:lumOff val="40000"/>
                  </a:schemeClr>
                </a:solidFill>
                <a:effectLst/>
              </a:rPr>
              <a:t>Problem çözmenin bireylere </a:t>
            </a:r>
            <a:r>
              <a:rPr lang="tr-TR" sz="2500" dirty="0" smtClean="0">
                <a:solidFill>
                  <a:schemeClr val="accent4">
                    <a:lumMod val="60000"/>
                    <a:lumOff val="40000"/>
                  </a:schemeClr>
                </a:solidFill>
                <a:effectLst/>
              </a:rPr>
              <a:t>kazandırdığı nitelikler</a:t>
            </a:r>
            <a:r>
              <a:rPr lang="tr-TR" sz="2500" dirty="0">
                <a:solidFill>
                  <a:schemeClr val="accent4">
                    <a:lumMod val="60000"/>
                    <a:lumOff val="40000"/>
                  </a:schemeClr>
                </a:solidFill>
                <a:effectLst/>
              </a:rPr>
              <a:t>:</a:t>
            </a:r>
          </a:p>
        </p:txBody>
      </p:sp>
    </p:spTree>
    <p:extLst>
      <p:ext uri="{BB962C8B-B14F-4D97-AF65-F5344CB8AC3E}">
        <p14:creationId xmlns:p14="http://schemas.microsoft.com/office/powerpoint/2010/main" val="3418616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2840" y="764704"/>
            <a:ext cx="8229600" cy="4525963"/>
          </a:xfrm>
        </p:spPr>
        <p:txBody>
          <a:bodyPr/>
          <a:lstStyle/>
          <a:p>
            <a:pPr algn="just">
              <a:buNone/>
            </a:pPr>
            <a:r>
              <a:rPr lang="tr-TR" dirty="0" smtClean="0">
                <a:solidFill>
                  <a:schemeClr val="accent1"/>
                </a:solidFill>
                <a:cs typeface="Arial" pitchFamily="34" charset="0"/>
              </a:rPr>
              <a:t>  “Problem çözme” nin ne oldugunu ve nasıl yapılacağını açıklanmadan önce, “problem” kavramını inceleyelim.</a:t>
            </a:r>
          </a:p>
          <a:p>
            <a:pPr>
              <a:buNone/>
            </a:pPr>
            <a:endParaRPr lang="tr-TR" dirty="0" smtClean="0">
              <a:solidFill>
                <a:schemeClr val="bg1"/>
              </a:solidFill>
            </a:endParaRPr>
          </a:p>
          <a:p>
            <a:pPr>
              <a:buNone/>
            </a:pPr>
            <a:endParaRPr lang="tr-TR" dirty="0" smtClean="0">
              <a:solidFill>
                <a:schemeClr val="bg1"/>
              </a:solidFill>
            </a:endParaRPr>
          </a:p>
          <a:p>
            <a:endParaRPr lang="tr-TR" dirty="0"/>
          </a:p>
        </p:txBody>
      </p:sp>
      <p:graphicFrame>
        <p:nvGraphicFramePr>
          <p:cNvPr id="3074" name="Object 5"/>
          <p:cNvGraphicFramePr>
            <a:graphicFrameLocks noChangeAspect="1"/>
          </p:cNvGraphicFramePr>
          <p:nvPr>
            <p:extLst>
              <p:ext uri="{D42A27DB-BD31-4B8C-83A1-F6EECF244321}">
                <p14:modId xmlns:p14="http://schemas.microsoft.com/office/powerpoint/2010/main" val="3088611878"/>
              </p:ext>
            </p:extLst>
          </p:nvPr>
        </p:nvGraphicFramePr>
        <p:xfrm>
          <a:off x="4572000" y="2564904"/>
          <a:ext cx="3886200" cy="3392488"/>
        </p:xfrm>
        <a:graphic>
          <a:graphicData uri="http://schemas.openxmlformats.org/presentationml/2006/ole">
            <mc:AlternateContent xmlns:mc="http://schemas.openxmlformats.org/markup-compatibility/2006">
              <mc:Choice xmlns:v="urn:schemas-microsoft-com:vml" Requires="v">
                <p:oleObj spid="_x0000_s1032" name="Clip" r:id="rId3" imgW="4332083" imgH="3468986" progId="">
                  <p:embed/>
                </p:oleObj>
              </mc:Choice>
              <mc:Fallback>
                <p:oleObj name="Clip" r:id="rId3" imgW="4332083" imgH="3468986"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564904"/>
                        <a:ext cx="3886200" cy="339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89710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4525963"/>
          </a:xfrm>
        </p:spPr>
        <p:txBody>
          <a:bodyPr/>
          <a:lstStyle/>
          <a:p>
            <a:pPr marL="514350" indent="-514350" algn="just">
              <a:buFont typeface="+mj-lt"/>
              <a:buAutoNum type="arabicPeriod"/>
            </a:pPr>
            <a:r>
              <a:rPr lang="tr-TR" sz="2400" b="1" dirty="0" smtClean="0"/>
              <a:t>Problemi çözenden kaynaklanan engeller</a:t>
            </a:r>
          </a:p>
          <a:p>
            <a:pPr marL="0" indent="0" algn="just">
              <a:buNone/>
            </a:pPr>
            <a:r>
              <a:rPr lang="tr-TR" dirty="0" smtClean="0"/>
              <a:t>Problemi tüm boyutlarıyla görememek, problemi tanımlayamamak, probleme karşı çeşitli duygusal tutumlar, zekanın yanlış kullanımı</a:t>
            </a:r>
          </a:p>
          <a:p>
            <a:pPr marL="0" indent="0" algn="just">
              <a:buNone/>
            </a:pPr>
            <a:r>
              <a:rPr lang="tr-TR" dirty="0" smtClean="0"/>
              <a:t>Özellikle matematik öğretiminde öğrencilerin matematik korkusu</a:t>
            </a:r>
          </a:p>
          <a:p>
            <a:pPr marL="514350" indent="-514350" algn="just">
              <a:buAutoNum type="arabicPeriod" startAt="2"/>
            </a:pPr>
            <a:r>
              <a:rPr lang="tr-TR" sz="2400" b="1" dirty="0" smtClean="0"/>
              <a:t>Ortamdan kaynaklanan çözüm engelleri</a:t>
            </a:r>
          </a:p>
          <a:p>
            <a:pPr marL="0" indent="0" algn="just">
              <a:buNone/>
            </a:pPr>
            <a:r>
              <a:rPr lang="tr-TR" dirty="0" smtClean="0"/>
              <a:t>Çalışma ortamının durumu, süreç ve bazı prosedürler, kültür, yönetim tarzı</a:t>
            </a:r>
            <a:endParaRPr lang="tr-TR" dirty="0"/>
          </a:p>
        </p:txBody>
      </p:sp>
      <p:sp>
        <p:nvSpPr>
          <p:cNvPr id="2" name="Başlık 1"/>
          <p:cNvSpPr>
            <a:spLocks noGrp="1"/>
          </p:cNvSpPr>
          <p:nvPr>
            <p:ph type="title"/>
          </p:nvPr>
        </p:nvSpPr>
        <p:spPr>
          <a:xfrm>
            <a:off x="467544" y="116632"/>
            <a:ext cx="8229600" cy="648072"/>
          </a:xfrm>
        </p:spPr>
        <p:txBody>
          <a:bodyPr>
            <a:normAutofit/>
          </a:bodyPr>
          <a:lstStyle/>
          <a:p>
            <a:pPr algn="l"/>
            <a:r>
              <a:rPr lang="tr-TR" sz="2500" dirty="0">
                <a:solidFill>
                  <a:schemeClr val="accent4">
                    <a:lumMod val="60000"/>
                    <a:lumOff val="40000"/>
                  </a:schemeClr>
                </a:solidFill>
                <a:effectLst/>
              </a:rPr>
              <a:t>Problem çözmede bazı engeller</a:t>
            </a:r>
          </a:p>
        </p:txBody>
      </p:sp>
    </p:spTree>
    <p:extLst>
      <p:ext uri="{BB962C8B-B14F-4D97-AF65-F5344CB8AC3E}">
        <p14:creationId xmlns:p14="http://schemas.microsoft.com/office/powerpoint/2010/main" val="1010022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525963"/>
          </a:xfrm>
        </p:spPr>
        <p:txBody>
          <a:bodyPr>
            <a:normAutofit/>
          </a:bodyPr>
          <a:lstStyle/>
          <a:p>
            <a:pPr algn="just">
              <a:spcAft>
                <a:spcPct val="30000"/>
              </a:spcAft>
              <a:buFont typeface="Wingdings" pitchFamily="2" charset="2"/>
              <a:buChar char="Ø"/>
            </a:pPr>
            <a:r>
              <a:rPr lang="tr-TR" altLang="tr-TR" sz="2400" b="1" dirty="0" smtClean="0">
                <a:effectLst/>
              </a:rPr>
              <a:t>  Öğrencilere çok yönlü düşünme alışkanlığı kazandırır. </a:t>
            </a:r>
          </a:p>
          <a:p>
            <a:pPr algn="just">
              <a:spcAft>
                <a:spcPct val="30000"/>
              </a:spcAft>
              <a:buFont typeface="Wingdings" pitchFamily="2" charset="2"/>
              <a:buChar char="Ø"/>
            </a:pPr>
            <a:r>
              <a:rPr lang="tr-TR" altLang="tr-TR" sz="2400" b="1" dirty="0" smtClean="0">
                <a:effectLst/>
              </a:rPr>
              <a:t>  Öğrencilerin sorumluluk alma bilinçlerini geliştirir.</a:t>
            </a:r>
          </a:p>
          <a:p>
            <a:pPr algn="just">
              <a:spcAft>
                <a:spcPct val="30000"/>
              </a:spcAft>
              <a:buFont typeface="Wingdings" pitchFamily="2" charset="2"/>
              <a:buChar char="Ø"/>
            </a:pPr>
            <a:r>
              <a:rPr lang="tr-TR" altLang="tr-TR" sz="2400" b="1" dirty="0" smtClean="0">
                <a:effectLst/>
              </a:rPr>
              <a:t>  Uygulamada öğrencinin aktif olması sağlanır.</a:t>
            </a:r>
          </a:p>
          <a:p>
            <a:pPr algn="just">
              <a:spcAft>
                <a:spcPct val="30000"/>
              </a:spcAft>
              <a:buFont typeface="Wingdings" pitchFamily="2" charset="2"/>
              <a:buChar char="Ø"/>
            </a:pPr>
            <a:r>
              <a:rPr lang="tr-TR" altLang="tr-TR" sz="2400" b="1" dirty="0" smtClean="0">
                <a:effectLst/>
              </a:rPr>
              <a:t>  Öğrenmeye karşı ilgi düzeyini artırır.</a:t>
            </a:r>
          </a:p>
          <a:p>
            <a:pPr algn="just">
              <a:spcAft>
                <a:spcPct val="30000"/>
              </a:spcAft>
              <a:buFont typeface="Wingdings" pitchFamily="2" charset="2"/>
              <a:buChar char="Ø"/>
            </a:pPr>
            <a:r>
              <a:rPr lang="tr-TR" altLang="tr-TR" sz="2400" b="1" dirty="0" smtClean="0">
                <a:effectLst/>
              </a:rPr>
              <a:t>  Farklı kaynaklara ulaşmayı sağladığı için araştırma            yeteneğini  geliştirir.</a:t>
            </a:r>
          </a:p>
          <a:p>
            <a:pPr algn="just">
              <a:spcAft>
                <a:spcPct val="30000"/>
              </a:spcAft>
              <a:buFont typeface="Wingdings" pitchFamily="2" charset="2"/>
              <a:buChar char="Ø"/>
            </a:pPr>
            <a:r>
              <a:rPr lang="tr-TR" altLang="tr-TR" sz="2400" b="1" dirty="0" smtClean="0">
                <a:effectLst/>
              </a:rPr>
              <a:t>  Öğrencilere özgüven kazandırdığı için problemleri çözmeye karşı cesaretli ve istekli olmalarını sağlar.</a:t>
            </a:r>
          </a:p>
          <a:p>
            <a:pPr marL="0" indent="0">
              <a:buNone/>
            </a:pPr>
            <a:endParaRPr lang="tr-TR" dirty="0"/>
          </a:p>
        </p:txBody>
      </p:sp>
      <p:sp>
        <p:nvSpPr>
          <p:cNvPr id="2" name="Başlık 1"/>
          <p:cNvSpPr>
            <a:spLocks noGrp="1"/>
          </p:cNvSpPr>
          <p:nvPr>
            <p:ph type="title"/>
          </p:nvPr>
        </p:nvSpPr>
        <p:spPr>
          <a:xfrm>
            <a:off x="467544" y="116632"/>
            <a:ext cx="8229600" cy="792088"/>
          </a:xfrm>
        </p:spPr>
        <p:txBody>
          <a:bodyPr>
            <a:normAutofit/>
          </a:bodyPr>
          <a:lstStyle/>
          <a:p>
            <a:pPr algn="l"/>
            <a:r>
              <a:rPr lang="tr-TR" altLang="tr-TR" sz="2500" dirty="0">
                <a:solidFill>
                  <a:schemeClr val="accent4">
                    <a:lumMod val="60000"/>
                    <a:lumOff val="40000"/>
                  </a:schemeClr>
                </a:solidFill>
                <a:effectLst/>
              </a:rPr>
              <a:t>Problem çözmenin yararları</a:t>
            </a:r>
            <a:endParaRPr lang="tr-TR" sz="2500" dirty="0">
              <a:solidFill>
                <a:schemeClr val="accent4">
                  <a:lumMod val="60000"/>
                  <a:lumOff val="40000"/>
                </a:schemeClr>
              </a:solidFill>
              <a:effectLst/>
            </a:endParaRPr>
          </a:p>
        </p:txBody>
      </p:sp>
    </p:spTree>
    <p:extLst>
      <p:ext uri="{BB962C8B-B14F-4D97-AF65-F5344CB8AC3E}">
        <p14:creationId xmlns:p14="http://schemas.microsoft.com/office/powerpoint/2010/main" val="1965102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525963"/>
          </a:xfrm>
        </p:spPr>
        <p:txBody>
          <a:bodyPr>
            <a:normAutofit fontScale="77500" lnSpcReduction="20000"/>
          </a:bodyPr>
          <a:lstStyle/>
          <a:p>
            <a:pPr marL="357188" indent="-357188" algn="just">
              <a:spcAft>
                <a:spcPct val="30000"/>
              </a:spcAft>
              <a:buFont typeface="Wingdings" pitchFamily="2" charset="2"/>
              <a:buChar char="Ø"/>
              <a:tabLst>
                <a:tab pos="357188" algn="l"/>
              </a:tabLst>
              <a:defRPr/>
            </a:pPr>
            <a:r>
              <a:rPr lang="tr-TR" sz="3100" b="1" dirty="0"/>
              <a:t>Özellikle öğretmen merkezli yöntemlere göre daha fazla zaman    gerektirir. </a:t>
            </a:r>
          </a:p>
          <a:p>
            <a:pPr marL="357188" indent="-357188" algn="just">
              <a:spcAft>
                <a:spcPct val="30000"/>
              </a:spcAft>
              <a:buFont typeface="Wingdings" pitchFamily="2" charset="2"/>
              <a:buChar char="Ø"/>
              <a:tabLst>
                <a:tab pos="357188" algn="l"/>
              </a:tabLst>
              <a:defRPr/>
            </a:pPr>
            <a:r>
              <a:rPr lang="tr-TR" sz="3100" b="1" dirty="0" smtClean="0"/>
              <a:t>Problem </a:t>
            </a:r>
            <a:r>
              <a:rPr lang="tr-TR" sz="3100" b="1" dirty="0"/>
              <a:t>çözmenin aşamaları iyi bilinmez ise çözüm bulma güçleşebilir.</a:t>
            </a:r>
          </a:p>
          <a:p>
            <a:pPr marL="357188" indent="-357188" algn="just">
              <a:spcAft>
                <a:spcPct val="30000"/>
              </a:spcAft>
              <a:buFont typeface="Wingdings" pitchFamily="2" charset="2"/>
              <a:buChar char="Ø"/>
              <a:tabLst>
                <a:tab pos="357188" algn="l"/>
              </a:tabLst>
              <a:defRPr/>
            </a:pPr>
            <a:r>
              <a:rPr lang="tr-TR" sz="3100" b="1" dirty="0"/>
              <a:t>Problemin çözümü özellikle araç-gereç gerekli olduğunda pahalı olabilir. </a:t>
            </a:r>
          </a:p>
          <a:p>
            <a:pPr marL="357188" indent="-357188" algn="just">
              <a:spcAft>
                <a:spcPct val="30000"/>
              </a:spcAft>
              <a:buFont typeface="Wingdings" pitchFamily="2" charset="2"/>
              <a:buChar char="Ø"/>
              <a:tabLst>
                <a:tab pos="357188" algn="l"/>
              </a:tabLst>
              <a:defRPr/>
            </a:pPr>
            <a:r>
              <a:rPr lang="tr-TR" sz="3100" b="1" dirty="0"/>
              <a:t>Gerekli bilgiyi toplamak güç olabilir.</a:t>
            </a:r>
          </a:p>
          <a:p>
            <a:pPr marL="357188" indent="-357188" algn="just">
              <a:spcAft>
                <a:spcPct val="30000"/>
              </a:spcAft>
              <a:buFont typeface="Wingdings" pitchFamily="2" charset="2"/>
              <a:buChar char="Ø"/>
              <a:tabLst>
                <a:tab pos="357188" algn="l"/>
              </a:tabLst>
              <a:defRPr/>
            </a:pPr>
            <a:r>
              <a:rPr lang="tr-TR" sz="3100" b="1" dirty="0"/>
              <a:t>Öğretmenin rehberlik açısından iyi özellikler taşımaması, problemin çözümünü güçleştirebilir.</a:t>
            </a:r>
          </a:p>
          <a:p>
            <a:pPr marL="357188" indent="-357188">
              <a:spcAft>
                <a:spcPct val="30000"/>
              </a:spcAft>
              <a:buFont typeface="Wingdings" pitchFamily="2" charset="2"/>
              <a:buChar char="Ø"/>
              <a:tabLst>
                <a:tab pos="357188" algn="l"/>
              </a:tabLst>
              <a:defRPr/>
            </a:pPr>
            <a:r>
              <a:rPr lang="tr-TR" sz="3100" b="1" dirty="0"/>
              <a:t>Grup dinamiğinin/uyumunun iyi olmadığı durumlarda probleme çözüm bulmak güçleşebilir.</a:t>
            </a:r>
            <a:r>
              <a:rPr lang="tr-TR" sz="3100" dirty="0">
                <a:effectLst>
                  <a:outerShdw blurRad="38100" dist="38100" dir="2700000" algn="tl">
                    <a:srgbClr val="000000"/>
                  </a:outerShdw>
                </a:effectLst>
              </a:rPr>
              <a:t> </a:t>
            </a:r>
          </a:p>
          <a:p>
            <a:pPr marL="0" indent="0">
              <a:buNone/>
            </a:pPr>
            <a:endParaRPr lang="tr-TR" dirty="0"/>
          </a:p>
        </p:txBody>
      </p:sp>
      <p:sp>
        <p:nvSpPr>
          <p:cNvPr id="2" name="Başlık 1"/>
          <p:cNvSpPr>
            <a:spLocks noGrp="1"/>
          </p:cNvSpPr>
          <p:nvPr>
            <p:ph type="title"/>
          </p:nvPr>
        </p:nvSpPr>
        <p:spPr>
          <a:xfrm>
            <a:off x="467544" y="116632"/>
            <a:ext cx="8229600" cy="792088"/>
          </a:xfrm>
        </p:spPr>
        <p:txBody>
          <a:bodyPr>
            <a:normAutofit/>
          </a:bodyPr>
          <a:lstStyle/>
          <a:p>
            <a:pPr marL="357188" indent="-357188" algn="l">
              <a:tabLst>
                <a:tab pos="357188" algn="l"/>
              </a:tabLst>
              <a:defRPr/>
            </a:pPr>
            <a:r>
              <a:rPr lang="tr-TR" sz="2500" dirty="0">
                <a:solidFill>
                  <a:schemeClr val="accent4">
                    <a:lumMod val="60000"/>
                    <a:lumOff val="40000"/>
                  </a:schemeClr>
                </a:solidFill>
                <a:effectLst/>
              </a:rPr>
              <a:t>Problem çözme yönteminin dezavantajları</a:t>
            </a:r>
          </a:p>
        </p:txBody>
      </p:sp>
    </p:spTree>
    <p:extLst>
      <p:ext uri="{BB962C8B-B14F-4D97-AF65-F5344CB8AC3E}">
        <p14:creationId xmlns:p14="http://schemas.microsoft.com/office/powerpoint/2010/main" val="822227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8229600" cy="5544616"/>
          </a:xfrm>
        </p:spPr>
        <p:txBody>
          <a:bodyPr>
            <a:noAutofit/>
          </a:bodyPr>
          <a:lstStyle/>
          <a:p>
            <a:pPr algn="just">
              <a:spcAft>
                <a:spcPct val="30000"/>
              </a:spcAft>
              <a:buFont typeface="Wingdings" pitchFamily="2" charset="2"/>
              <a:buChar char="Ø"/>
            </a:pPr>
            <a:r>
              <a:rPr lang="tr-TR" sz="2000" b="1" dirty="0"/>
              <a:t>Problem öğrencilerin ilgisini çekmeli, gerçek hayattan seçilmelidir. </a:t>
            </a:r>
          </a:p>
          <a:p>
            <a:pPr algn="just">
              <a:spcAft>
                <a:spcPct val="30000"/>
              </a:spcAft>
              <a:buFont typeface="Wingdings" pitchFamily="2" charset="2"/>
              <a:buChar char="Ø"/>
            </a:pPr>
            <a:r>
              <a:rPr lang="tr-TR" sz="2000" b="1" dirty="0"/>
              <a:t>Problem konusuyla ilgili olarak öğrenciler ön bilgilere sahip olmalıdır. </a:t>
            </a:r>
          </a:p>
          <a:p>
            <a:pPr algn="just">
              <a:spcAft>
                <a:spcPct val="30000"/>
              </a:spcAft>
              <a:buFont typeface="Wingdings" pitchFamily="2" charset="2"/>
              <a:buChar char="Ø"/>
            </a:pPr>
            <a:r>
              <a:rPr lang="tr-TR" sz="2000" b="1" dirty="0"/>
              <a:t>Öğretmen çalışmanın her aşamasında öğrencilere iyi bir şekilde rehberlik yapmalıdır. </a:t>
            </a:r>
          </a:p>
          <a:p>
            <a:pPr algn="just">
              <a:spcAft>
                <a:spcPct val="30000"/>
              </a:spcAft>
              <a:buFont typeface="Wingdings" pitchFamily="2" charset="2"/>
              <a:buChar char="Ø"/>
            </a:pPr>
            <a:r>
              <a:rPr lang="tr-TR" sz="2000" b="1" dirty="0"/>
              <a:t>Problemin çözümünde kullanılacak araç-gereç ve materyal sağlanmalıdır.</a:t>
            </a:r>
          </a:p>
          <a:p>
            <a:pPr algn="just">
              <a:spcAft>
                <a:spcPct val="30000"/>
              </a:spcAft>
              <a:buFont typeface="Wingdings" pitchFamily="2" charset="2"/>
              <a:buChar char="Ø"/>
            </a:pPr>
            <a:r>
              <a:rPr lang="tr-TR" sz="2000" b="1" dirty="0"/>
              <a:t>Uygulamadan önce problem çözme aşamaları uygun bir şekilde öğrencilere açıklanmalı ve öğretilmelidir. </a:t>
            </a:r>
          </a:p>
          <a:p>
            <a:pPr algn="just">
              <a:spcAft>
                <a:spcPct val="30000"/>
              </a:spcAft>
              <a:buFont typeface="Wingdings" pitchFamily="2" charset="2"/>
              <a:buChar char="Ø"/>
            </a:pPr>
            <a:r>
              <a:rPr lang="tr-TR" sz="2000" b="1" dirty="0"/>
              <a:t>Çözülmesi istenilen problemlerin belirlenmesinde öğrencilerin gelişim düzeyleri göz önünde bulundurulmalıdır. </a:t>
            </a:r>
          </a:p>
          <a:p>
            <a:pPr algn="just">
              <a:spcAft>
                <a:spcPct val="30000"/>
              </a:spcAft>
              <a:buFont typeface="Wingdings" pitchFamily="2" charset="2"/>
              <a:buChar char="Ø"/>
            </a:pPr>
            <a:r>
              <a:rPr lang="tr-TR" sz="2000" b="1" dirty="0"/>
              <a:t>Grup çalışması biçiminde yapılacak uygulamalarda, grubun oluşturulması ve çalışması konusunda gerekli önlemler alınmalıdır.</a:t>
            </a:r>
          </a:p>
        </p:txBody>
      </p:sp>
      <p:sp>
        <p:nvSpPr>
          <p:cNvPr id="2" name="Başlık 1"/>
          <p:cNvSpPr>
            <a:spLocks noGrp="1"/>
          </p:cNvSpPr>
          <p:nvPr>
            <p:ph type="title"/>
          </p:nvPr>
        </p:nvSpPr>
        <p:spPr>
          <a:xfrm>
            <a:off x="467544" y="116632"/>
            <a:ext cx="8229600" cy="576064"/>
          </a:xfrm>
        </p:spPr>
        <p:txBody>
          <a:bodyPr>
            <a:noAutofit/>
          </a:bodyPr>
          <a:lstStyle/>
          <a:p>
            <a:r>
              <a:rPr lang="tr-TR" sz="1800" dirty="0">
                <a:solidFill>
                  <a:schemeClr val="accent4">
                    <a:lumMod val="60000"/>
                    <a:lumOff val="40000"/>
                  </a:schemeClr>
                </a:solidFill>
                <a:effectLst/>
              </a:rPr>
              <a:t>Problem çözme yöntemini etkili kullanmak için yapılması gerekenler</a:t>
            </a:r>
          </a:p>
        </p:txBody>
      </p:sp>
    </p:spTree>
    <p:extLst>
      <p:ext uri="{BB962C8B-B14F-4D97-AF65-F5344CB8AC3E}">
        <p14:creationId xmlns:p14="http://schemas.microsoft.com/office/powerpoint/2010/main" val="1341993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29600" cy="4713387"/>
          </a:xfrm>
        </p:spPr>
        <p:txBody>
          <a:bodyPr>
            <a:normAutofit/>
          </a:bodyPr>
          <a:lstStyle/>
          <a:p>
            <a:pPr marL="357188" indent="-357188" algn="just">
              <a:lnSpc>
                <a:spcPct val="80000"/>
              </a:lnSpc>
              <a:spcAft>
                <a:spcPct val="30000"/>
              </a:spcAft>
              <a:buFont typeface="Wingdings" pitchFamily="2" charset="2"/>
              <a:buChar char="Ø"/>
              <a:tabLst>
                <a:tab pos="357188" algn="l"/>
              </a:tabLst>
              <a:defRPr/>
            </a:pPr>
            <a:r>
              <a:rPr lang="tr-TR" sz="2400" b="1" dirty="0" smtClean="0"/>
              <a:t>Planlama</a:t>
            </a:r>
            <a:r>
              <a:rPr lang="tr-TR" sz="2400" b="1" dirty="0"/>
              <a:t>, uygulama ve değerlendirme aşamaları çok uzun zaman alır. </a:t>
            </a:r>
          </a:p>
          <a:p>
            <a:pPr marL="357188" indent="-357188" algn="just">
              <a:lnSpc>
                <a:spcPct val="80000"/>
              </a:lnSpc>
              <a:spcAft>
                <a:spcPct val="30000"/>
              </a:spcAft>
              <a:buFont typeface="Wingdings" pitchFamily="2" charset="2"/>
              <a:buChar char="Ø"/>
              <a:tabLst>
                <a:tab pos="357188" algn="l"/>
              </a:tabLst>
              <a:defRPr/>
            </a:pPr>
            <a:r>
              <a:rPr lang="tr-TR" sz="2400" b="1" dirty="0" smtClean="0"/>
              <a:t>Bütün </a:t>
            </a:r>
            <a:r>
              <a:rPr lang="tr-TR" sz="2400" b="1" dirty="0"/>
              <a:t>disiplinlere uygulanması zordur. </a:t>
            </a:r>
          </a:p>
          <a:p>
            <a:pPr marL="357188" indent="-357188" algn="just">
              <a:lnSpc>
                <a:spcPct val="80000"/>
              </a:lnSpc>
              <a:spcAft>
                <a:spcPct val="30000"/>
              </a:spcAft>
              <a:buFont typeface="Wingdings" pitchFamily="2" charset="2"/>
              <a:buChar char="Ø"/>
              <a:tabLst>
                <a:tab pos="357188" algn="l"/>
              </a:tabLst>
              <a:defRPr/>
            </a:pPr>
            <a:r>
              <a:rPr lang="tr-TR" sz="2400" b="1" dirty="0" smtClean="0"/>
              <a:t>Problemin </a:t>
            </a:r>
            <a:r>
              <a:rPr lang="tr-TR" sz="2400" b="1" dirty="0"/>
              <a:t>çözümü için gerekli kaynaklara ve araç-gerece her zaman ulaşmak kolay olmayabilir. </a:t>
            </a:r>
          </a:p>
          <a:p>
            <a:pPr marL="357188" indent="-357188" algn="just">
              <a:lnSpc>
                <a:spcPct val="80000"/>
              </a:lnSpc>
              <a:spcAft>
                <a:spcPct val="30000"/>
              </a:spcAft>
              <a:buFont typeface="Wingdings" pitchFamily="2" charset="2"/>
              <a:buChar char="Ø"/>
              <a:tabLst>
                <a:tab pos="357188" algn="l"/>
              </a:tabLst>
              <a:defRPr/>
            </a:pPr>
            <a:r>
              <a:rPr lang="tr-TR" sz="2400" b="1" dirty="0" smtClean="0"/>
              <a:t>Öğrenmenin </a:t>
            </a:r>
            <a:r>
              <a:rPr lang="tr-TR" sz="2400" b="1" dirty="0"/>
              <a:t>değerlendirilmesi güçtür.</a:t>
            </a:r>
          </a:p>
        </p:txBody>
      </p:sp>
      <p:sp>
        <p:nvSpPr>
          <p:cNvPr id="2" name="Başlık 1"/>
          <p:cNvSpPr>
            <a:spLocks noGrp="1"/>
          </p:cNvSpPr>
          <p:nvPr>
            <p:ph type="title"/>
          </p:nvPr>
        </p:nvSpPr>
        <p:spPr>
          <a:xfrm>
            <a:off x="467544" y="116632"/>
            <a:ext cx="8229600" cy="850106"/>
          </a:xfrm>
        </p:spPr>
        <p:txBody>
          <a:bodyPr>
            <a:normAutofit/>
          </a:bodyPr>
          <a:lstStyle/>
          <a:p>
            <a:r>
              <a:rPr lang="tr-TR" sz="2500" dirty="0">
                <a:solidFill>
                  <a:schemeClr val="accent4">
                    <a:lumMod val="60000"/>
                    <a:lumOff val="40000"/>
                  </a:schemeClr>
                </a:solidFill>
                <a:effectLst/>
              </a:rPr>
              <a:t>Problem Çözme Yönteminin Sınırlılıkları </a:t>
            </a:r>
          </a:p>
        </p:txBody>
      </p:sp>
    </p:spTree>
    <p:extLst>
      <p:ext uri="{BB962C8B-B14F-4D97-AF65-F5344CB8AC3E}">
        <p14:creationId xmlns:p14="http://schemas.microsoft.com/office/powerpoint/2010/main" val="3280607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extLst>
              <p:ext uri="{D42A27DB-BD31-4B8C-83A1-F6EECF244321}">
                <p14:modId xmlns:p14="http://schemas.microsoft.com/office/powerpoint/2010/main" val="3927970616"/>
              </p:ext>
            </p:extLst>
          </p:nvPr>
        </p:nvGraphicFramePr>
        <p:xfrm>
          <a:off x="539552" y="1268760"/>
          <a:ext cx="1857375" cy="3995738"/>
        </p:xfrm>
        <a:graphic>
          <a:graphicData uri="http://schemas.openxmlformats.org/presentationml/2006/ole">
            <mc:AlternateContent xmlns:mc="http://schemas.openxmlformats.org/markup-compatibility/2006">
              <mc:Choice xmlns:v="urn:schemas-microsoft-com:vml" Requires="v">
                <p:oleObj spid="_x0000_s2056" name="Clip" r:id="rId3" imgW="1857375" imgH="3995738" progId="">
                  <p:embed/>
                </p:oleObj>
              </mc:Choice>
              <mc:Fallback>
                <p:oleObj name="Clip" r:id="rId3" imgW="1857375" imgH="3995738" progId="">
                  <p:embed/>
                  <p:pic>
                    <p:nvPicPr>
                      <p:cNvPr id="0" name="Picture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268760"/>
                        <a:ext cx="1857375" cy="3995738"/>
                      </a:xfrm>
                      <a:prstGeom prst="rect">
                        <a:avLst/>
                      </a:prstGeom>
                      <a:solidFill>
                        <a:schemeClr val="bg1"/>
                      </a:solidFill>
                    </p:spPr>
                  </p:pic>
                </p:oleObj>
              </mc:Fallback>
            </mc:AlternateContent>
          </a:graphicData>
        </a:graphic>
      </p:graphicFrame>
      <p:sp>
        <p:nvSpPr>
          <p:cNvPr id="4" name="3 Metin kutusu"/>
          <p:cNvSpPr txBox="1"/>
          <p:nvPr/>
        </p:nvSpPr>
        <p:spPr>
          <a:xfrm>
            <a:off x="3203848" y="2731567"/>
            <a:ext cx="4857784" cy="769441"/>
          </a:xfrm>
          <a:prstGeom prst="rect">
            <a:avLst/>
          </a:prstGeom>
          <a:noFill/>
        </p:spPr>
        <p:txBody>
          <a:bodyPr wrap="square" rtlCol="0">
            <a:spAutoFit/>
          </a:bodyPr>
          <a:lstStyle/>
          <a:p>
            <a:r>
              <a:rPr lang="tr-TR" sz="4400" dirty="0" smtClean="0">
                <a:solidFill>
                  <a:srgbClr val="FFC000"/>
                </a:solidFill>
              </a:rPr>
              <a:t>PROBLEM NEDİR?</a:t>
            </a:r>
            <a:endParaRPr lang="tr-TR" sz="4400" dirty="0">
              <a:solidFill>
                <a:srgbClr val="FFC000"/>
              </a:solidFill>
            </a:endParaRPr>
          </a:p>
        </p:txBody>
      </p:sp>
    </p:spTree>
    <p:extLst>
      <p:ext uri="{BB962C8B-B14F-4D97-AF65-F5344CB8AC3E}">
        <p14:creationId xmlns:p14="http://schemas.microsoft.com/office/powerpoint/2010/main" val="2329648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2"/>
            <a:ext cx="8043890" cy="5494020"/>
          </a:xfrm>
        </p:spPr>
        <p:txBody>
          <a:bodyPr wrap="square" lIns="91440" tIns="45720" rIns="91440" bIns="45720" anchor="t">
            <a:normAutofit/>
          </a:bodyPr>
          <a:lstStyle/>
          <a:p>
            <a:pPr algn="just">
              <a:lnSpc>
                <a:spcPct val="92000"/>
              </a:lnSpc>
              <a:spcBef>
                <a:spcPts val="0"/>
              </a:spcBef>
              <a:buNone/>
            </a:pPr>
            <a:r>
              <a:rPr lang="tr-TR" altLang="ko-KR" sz="2000" dirty="0" smtClean="0">
                <a:solidFill>
                  <a:schemeClr val="accent1"/>
                </a:solidFill>
                <a:cs typeface="Arial" pitchFamily="34" charset="0"/>
              </a:rPr>
              <a:t>   </a:t>
            </a:r>
            <a:r>
              <a:rPr lang="en-US" altLang="ko-KR" sz="2000" dirty="0" smtClean="0">
                <a:solidFill>
                  <a:schemeClr val="accent1"/>
                </a:solidFill>
                <a:cs typeface="Arial" pitchFamily="34" charset="0"/>
              </a:rPr>
              <a:t>Problem </a:t>
            </a:r>
            <a:r>
              <a:rPr lang="en-US" altLang="ko-KR" sz="2000" dirty="0" err="1" smtClean="0">
                <a:solidFill>
                  <a:schemeClr val="accent1"/>
                </a:solidFill>
                <a:cs typeface="Arial" pitchFamily="34" charset="0"/>
              </a:rPr>
              <a:t>kelimesinin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kökeni</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Eski</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Fransızca’da</a:t>
            </a:r>
            <a:r>
              <a:rPr lang="en-US" altLang="ko-KR" sz="2000" dirty="0" smtClean="0">
                <a:solidFill>
                  <a:schemeClr val="accent1"/>
                </a:solidFill>
                <a:cs typeface="Arial" pitchFamily="34" charset="0"/>
              </a:rPr>
              <a:t> (14. y</a:t>
            </a:r>
            <a:r>
              <a:rPr lang="tr-TR" altLang="ko-KR" sz="2000" dirty="0" smtClean="0">
                <a:solidFill>
                  <a:schemeClr val="accent1"/>
                </a:solidFill>
                <a:cs typeface="Arial" pitchFamily="34" charset="0"/>
              </a:rPr>
              <a:t>y.</a:t>
            </a:r>
            <a:r>
              <a:rPr lang="en-US" altLang="ko-KR" sz="2000" dirty="0" smtClean="0">
                <a:solidFill>
                  <a:schemeClr val="accent1"/>
                </a:solidFill>
                <a:cs typeface="Arial" pitchFamily="34" charset="0"/>
              </a:rPr>
              <a:t>)</a:t>
            </a:r>
            <a:r>
              <a:rPr lang="tr-TR" altLang="ko-KR" sz="2000" dirty="0" smtClean="0">
                <a:solidFill>
                  <a:schemeClr val="accent1"/>
                </a:solidFill>
                <a:cs typeface="Arial" pitchFamily="34" charset="0"/>
              </a:rPr>
              <a:t> </a:t>
            </a:r>
            <a:r>
              <a:rPr lang="en-US" altLang="ko-KR" sz="2000" dirty="0" smtClean="0">
                <a:solidFill>
                  <a:schemeClr val="accent1"/>
                </a:solidFill>
                <a:cs typeface="Arial" pitchFamily="34" charset="0"/>
              </a:rPr>
              <a:t>“</a:t>
            </a:r>
            <a:r>
              <a:rPr lang="en-US" altLang="ko-KR" sz="2000" dirty="0" err="1" smtClean="0">
                <a:solidFill>
                  <a:schemeClr val="accent1"/>
                </a:solidFill>
                <a:cs typeface="Arial" pitchFamily="34" charset="0"/>
              </a:rPr>
              <a:t>çözülmesi</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için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sorulan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zor</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bir</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soru</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anlamına</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gelen</a:t>
            </a:r>
            <a:r>
              <a:rPr lang="tr-TR" altLang="ko-KR" sz="2000" dirty="0">
                <a:solidFill>
                  <a:schemeClr val="accent1"/>
                </a:solidFill>
                <a:cs typeface="Arial" pitchFamily="34" charset="0"/>
              </a:rPr>
              <a:t> </a:t>
            </a:r>
            <a:r>
              <a:rPr lang="en-US" altLang="ko-KR" sz="2000" dirty="0" smtClean="0">
                <a:solidFill>
                  <a:schemeClr val="accent1"/>
                </a:solidFill>
                <a:cs typeface="Arial" pitchFamily="34" charset="0"/>
              </a:rPr>
              <a:t>“</a:t>
            </a:r>
            <a:r>
              <a:rPr lang="en-US" altLang="ko-KR" sz="2000" i="1" dirty="0" err="1" smtClean="0">
                <a:solidFill>
                  <a:schemeClr val="accent1"/>
                </a:solidFill>
                <a:cs typeface="Arial" pitchFamily="34" charset="0"/>
              </a:rPr>
              <a:t>probléme</a:t>
            </a:r>
            <a:r>
              <a:rPr lang="en-US" altLang="ko-KR" sz="2000" dirty="0" smtClean="0">
                <a:solidFill>
                  <a:schemeClr val="accent1"/>
                </a:solidFill>
                <a:cs typeface="Arial" pitchFamily="34" charset="0"/>
              </a:rPr>
              <a:t>”</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kelimesinden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gelmektedir</a:t>
            </a:r>
            <a:r>
              <a:rPr lang="en-US" altLang="ko-KR" sz="2000" i="1" dirty="0" smtClean="0">
                <a:solidFill>
                  <a:schemeClr val="accent1"/>
                </a:solidFill>
                <a:cs typeface="Arial" pitchFamily="34" charset="0"/>
              </a:rPr>
              <a:t>. </a:t>
            </a:r>
            <a:r>
              <a:rPr lang="en-US" altLang="ko-KR" sz="2000" i="1" dirty="0" err="1" smtClean="0">
                <a:solidFill>
                  <a:schemeClr val="accent1"/>
                </a:solidFill>
                <a:cs typeface="Arial" pitchFamily="34" charset="0"/>
              </a:rPr>
              <a:t>Probléme</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kelimesi</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ise</a:t>
            </a:r>
            <a:r>
              <a:rPr lang="tr-TR" altLang="ko-KR" sz="2000" dirty="0">
                <a:solidFill>
                  <a:schemeClr val="accent1"/>
                </a:solidFill>
                <a:cs typeface="Arial" pitchFamily="34" charset="0"/>
              </a:rPr>
              <a:t> </a:t>
            </a:r>
            <a:r>
              <a:rPr lang="en-US" altLang="ko-KR" sz="2000" dirty="0" err="1" smtClean="0">
                <a:solidFill>
                  <a:schemeClr val="accent1"/>
                </a:solidFill>
                <a:cs typeface="Arial" pitchFamily="34" charset="0"/>
              </a:rPr>
              <a:t>antik</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Yunanca’dan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Latince’ye</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geçen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bir</a:t>
            </a:r>
            <a:r>
              <a:rPr lang="en-US" altLang="ko-KR" sz="2000" dirty="0" smtClean="0">
                <a:solidFill>
                  <a:schemeClr val="accent1"/>
                </a:solidFill>
                <a:cs typeface="Arial" pitchFamily="34" charset="0"/>
              </a:rPr>
              <a:t> problem, </a:t>
            </a:r>
            <a:r>
              <a:rPr lang="en-US" altLang="ko-KR" sz="2000" dirty="0" err="1" smtClean="0">
                <a:solidFill>
                  <a:schemeClr val="accent1"/>
                </a:solidFill>
                <a:cs typeface="Arial" pitchFamily="34" charset="0"/>
              </a:rPr>
              <a:t>bir</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soru</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anlamına</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gelen</a:t>
            </a:r>
            <a:r>
              <a:rPr lang="en-US" altLang="ko-KR" sz="2000" dirty="0" smtClean="0">
                <a:solidFill>
                  <a:schemeClr val="accent1"/>
                </a:solidFill>
                <a:cs typeface="Arial" pitchFamily="34" charset="0"/>
              </a:rPr>
              <a:t> “</a:t>
            </a:r>
            <a:r>
              <a:rPr lang="en-US" altLang="ko-KR" sz="2000" i="1" dirty="0" err="1" smtClean="0">
                <a:solidFill>
                  <a:schemeClr val="accent1"/>
                </a:solidFill>
                <a:cs typeface="Arial" pitchFamily="34" charset="0"/>
              </a:rPr>
              <a:t>problema</a:t>
            </a:r>
            <a:r>
              <a:rPr lang="en-US" altLang="ko-KR" sz="2000" dirty="0" smtClean="0">
                <a:solidFill>
                  <a:schemeClr val="accent1"/>
                </a:solidFill>
                <a:cs typeface="Arial" pitchFamily="34" charset="0"/>
              </a:rPr>
              <a:t>”</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kelimesinden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gelmektedir</a:t>
            </a:r>
            <a:r>
              <a:rPr lang="en-US" altLang="ko-KR" sz="2000" i="1" dirty="0" smtClean="0">
                <a:solidFill>
                  <a:schemeClr val="accent1"/>
                </a:solidFill>
                <a:cs typeface="Arial" pitchFamily="34" charset="0"/>
              </a:rPr>
              <a:t>. </a:t>
            </a:r>
            <a:r>
              <a:rPr lang="en-US" altLang="ko-KR" sz="2000" i="1" dirty="0" err="1" smtClean="0">
                <a:solidFill>
                  <a:schemeClr val="accent1"/>
                </a:solidFill>
                <a:cs typeface="Arial" pitchFamily="34" charset="0"/>
              </a:rPr>
              <a:t>Problema</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kelimesi</a:t>
            </a:r>
            <a:r>
              <a:rPr lang="en-US" altLang="ko-KR" sz="2000" dirty="0" smtClean="0">
                <a:solidFill>
                  <a:schemeClr val="accent1"/>
                </a:solidFill>
                <a:cs typeface="Arial" pitchFamily="34" charset="0"/>
              </a:rPr>
              <a:t> de</a:t>
            </a:r>
            <a:r>
              <a:rPr lang="en-US" altLang="ko-KR" sz="2000" i="1" dirty="0" smtClean="0">
                <a:solidFill>
                  <a:schemeClr val="accent1"/>
                </a:solidFill>
                <a:cs typeface="Arial" pitchFamily="34" charset="0"/>
              </a:rPr>
              <a:t>, “</a:t>
            </a:r>
            <a:r>
              <a:rPr lang="en-US" altLang="ko-KR" sz="2000" i="1" dirty="0" err="1" smtClean="0">
                <a:solidFill>
                  <a:schemeClr val="accent1"/>
                </a:solidFill>
                <a:cs typeface="Arial" pitchFamily="34" charset="0"/>
              </a:rPr>
              <a:t>öne</a:t>
            </a:r>
            <a:r>
              <a:rPr lang="en-US" altLang="ko-KR" sz="2000" i="1" dirty="0" smtClean="0">
                <a:solidFill>
                  <a:schemeClr val="accent1"/>
                </a:solidFill>
                <a:cs typeface="Arial" pitchFamily="34" charset="0"/>
              </a:rPr>
              <a:t> </a:t>
            </a:r>
            <a:r>
              <a:rPr lang="en-US" altLang="ko-KR" sz="2000" i="1" dirty="0" err="1" smtClean="0">
                <a:solidFill>
                  <a:schemeClr val="accent1"/>
                </a:solidFill>
                <a:cs typeface="Arial" pitchFamily="34" charset="0"/>
              </a:rPr>
              <a:t>sürülen</a:t>
            </a:r>
            <a:r>
              <a:rPr lang="en-US" altLang="ko-KR" sz="2000" i="1" dirty="0" smtClean="0">
                <a:solidFill>
                  <a:schemeClr val="accent1"/>
                </a:solidFill>
                <a:cs typeface="Arial" pitchFamily="34" charset="0"/>
              </a:rPr>
              <a:t> </a:t>
            </a:r>
            <a:r>
              <a:rPr lang="en-US" altLang="ko-KR" sz="2000" i="1" dirty="0" err="1" smtClean="0">
                <a:solidFill>
                  <a:schemeClr val="accent1"/>
                </a:solidFill>
                <a:cs typeface="Arial" pitchFamily="34" charset="0"/>
              </a:rPr>
              <a:t>bir</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şey</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anlamındaki</a:t>
            </a:r>
            <a:r>
              <a:rPr lang="en-US" altLang="ko-KR" sz="2000" dirty="0" smtClean="0">
                <a:solidFill>
                  <a:schemeClr val="accent1"/>
                </a:solidFill>
                <a:cs typeface="Arial" pitchFamily="34" charset="0"/>
              </a:rPr>
              <a:t> “</a:t>
            </a:r>
            <a:r>
              <a:rPr lang="en-US" altLang="ko-KR" sz="2000" i="1" dirty="0" err="1" smtClean="0">
                <a:solidFill>
                  <a:schemeClr val="accent1"/>
                </a:solidFill>
                <a:cs typeface="Arial" pitchFamily="34" charset="0"/>
              </a:rPr>
              <a:t>proballein</a:t>
            </a:r>
            <a:r>
              <a:rPr lang="en-US" altLang="ko-KR" sz="2000" dirty="0">
                <a:solidFill>
                  <a:schemeClr val="accent1"/>
                </a:solidFill>
                <a:cs typeface="Arial" pitchFamily="34" charset="0"/>
              </a:rPr>
              <a:t> ”</a:t>
            </a:r>
            <a:r>
              <a:rPr lang="en-US" altLang="ko-KR" sz="2000" i="1" dirty="0" smtClean="0">
                <a:solidFill>
                  <a:schemeClr val="accent1"/>
                </a:solidFill>
                <a:cs typeface="Arial" pitchFamily="34" charset="0"/>
              </a:rPr>
              <a:t> </a:t>
            </a:r>
            <a:r>
              <a:rPr lang="en-US" altLang="ko-KR" sz="2000" dirty="0" err="1" smtClean="0">
                <a:solidFill>
                  <a:schemeClr val="accent1"/>
                </a:solidFill>
                <a:cs typeface="Arial" pitchFamily="34" charset="0"/>
              </a:rPr>
              <a:t>sözcüğünden</a:t>
            </a:r>
            <a:r>
              <a:rPr lang="en-US" altLang="ko-KR" sz="2000" dirty="0" smtClean="0">
                <a:solidFill>
                  <a:schemeClr val="accent1"/>
                </a:solidFill>
                <a:cs typeface="Arial" pitchFamily="34" charset="0"/>
              </a:rPr>
              <a:t> </a:t>
            </a:r>
            <a:r>
              <a:rPr lang="en-US" altLang="ko-KR" sz="2000" dirty="0" err="1" smtClean="0">
                <a:solidFill>
                  <a:schemeClr val="accent1"/>
                </a:solidFill>
                <a:cs typeface="Arial" pitchFamily="34" charset="0"/>
              </a:rPr>
              <a:t>türetilmiştir</a:t>
            </a:r>
            <a:r>
              <a:rPr lang="tr-TR" altLang="ko-KR" sz="2000" dirty="0" smtClean="0">
                <a:solidFill>
                  <a:schemeClr val="accent1"/>
                </a:solidFill>
                <a:cs typeface="Arial" pitchFamily="34" charset="0"/>
              </a:rPr>
              <a:t>.</a:t>
            </a:r>
            <a:endParaRPr lang="ko-KR" altLang="en-US" sz="2000" dirty="0" smtClean="0">
              <a:solidFill>
                <a:schemeClr val="accent1"/>
              </a:solidFill>
              <a:cs typeface="Arial" pitchFamily="34" charset="0"/>
            </a:endParaRPr>
          </a:p>
          <a:p>
            <a:pPr marL="342900" indent="-342900" algn="l" defTabSz="914400" latinLnBrk="0">
              <a:lnSpc>
                <a:spcPct val="92000"/>
              </a:lnSpc>
              <a:spcBef>
                <a:spcPts val="0"/>
              </a:spcBef>
              <a:spcAft>
                <a:spcPts val="0"/>
              </a:spcAft>
              <a:buFontTx/>
              <a:buNone/>
            </a:pPr>
            <a:endParaRPr lang="ko-KR" altLang="en-US" sz="2400" i="1" dirty="0" smtClean="0">
              <a:solidFill>
                <a:schemeClr val="accent1"/>
              </a:solidFill>
              <a:latin typeface="Calibri" charset="0"/>
            </a:endParaRPr>
          </a:p>
          <a:p>
            <a:pPr marL="342900" indent="-342900" algn="l" defTabSz="914400" latinLnBrk="0">
              <a:lnSpc>
                <a:spcPct val="92000"/>
              </a:lnSpc>
              <a:spcBef>
                <a:spcPts val="0"/>
              </a:spcBef>
              <a:spcAft>
                <a:spcPts val="0"/>
              </a:spcAft>
              <a:buFontTx/>
              <a:buNone/>
            </a:pPr>
            <a:endParaRPr lang="ko-KR" altLang="en-US" sz="2400" i="1" dirty="0" smtClean="0">
              <a:solidFill>
                <a:schemeClr val="accent1"/>
              </a:solidFill>
              <a:latin typeface="Calibri" charset="0"/>
            </a:endParaRPr>
          </a:p>
          <a:p>
            <a:pPr marL="342900" indent="-342900" algn="l" defTabSz="914400" latinLnBrk="0">
              <a:lnSpc>
                <a:spcPct val="92000"/>
              </a:lnSpc>
              <a:spcBef>
                <a:spcPts val="500"/>
              </a:spcBef>
              <a:spcAft>
                <a:spcPts val="0"/>
              </a:spcAft>
              <a:buFontTx/>
              <a:buNone/>
            </a:pPr>
            <a:endParaRPr lang="ko-KR" altLang="en-US" sz="2400" i="1" dirty="0" smtClean="0">
              <a:solidFill>
                <a:schemeClr val="accent1"/>
              </a:solidFill>
              <a:latin typeface="Calibri" charset="0"/>
            </a:endParaRPr>
          </a:p>
          <a:p>
            <a:pPr marL="342900" indent="-342900" algn="l" defTabSz="914400" latinLnBrk="0">
              <a:lnSpc>
                <a:spcPct val="92000"/>
              </a:lnSpc>
              <a:spcBef>
                <a:spcPts val="500"/>
              </a:spcBef>
              <a:spcAft>
                <a:spcPts val="0"/>
              </a:spcAft>
              <a:buFontTx/>
              <a:buNone/>
            </a:pPr>
            <a:endParaRPr lang="ko-KR" altLang="en-US" sz="2400" i="1" dirty="0" smtClean="0">
              <a:solidFill>
                <a:schemeClr val="accent1"/>
              </a:solidFill>
              <a:latin typeface="Calibri" charset="0"/>
            </a:endParaRPr>
          </a:p>
          <a:p>
            <a:pPr marL="342900" indent="-342900" algn="l" defTabSz="914400" latinLnBrk="0">
              <a:lnSpc>
                <a:spcPct val="92000"/>
              </a:lnSpc>
              <a:spcBef>
                <a:spcPts val="500"/>
              </a:spcBef>
              <a:spcAft>
                <a:spcPts val="0"/>
              </a:spcAft>
              <a:buFontTx/>
              <a:buNone/>
            </a:pPr>
            <a:endParaRPr lang="ko-KR" altLang="en-US" sz="2400" i="1" dirty="0" smtClean="0">
              <a:solidFill>
                <a:schemeClr val="accent1"/>
              </a:solidFill>
              <a:latin typeface="Calibri" charset="0"/>
            </a:endParaRPr>
          </a:p>
          <a:p>
            <a:pPr marL="342900" indent="-342900" algn="l" defTabSz="914400" latinLnBrk="0">
              <a:lnSpc>
                <a:spcPct val="92000"/>
              </a:lnSpc>
              <a:spcBef>
                <a:spcPts val="500"/>
              </a:spcBef>
              <a:spcAft>
                <a:spcPts val="0"/>
              </a:spcAft>
              <a:buFontTx/>
              <a:buNone/>
            </a:pPr>
            <a:endParaRPr lang="ko-KR" altLang="en-US" sz="2400" i="1"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a:p>
            <a:pPr marL="0" indent="0" algn="l" defTabSz="914400" latinLnBrk="0">
              <a:lnSpc>
                <a:spcPct val="92000"/>
              </a:lnSpc>
              <a:spcBef>
                <a:spcPts val="300"/>
              </a:spcBef>
              <a:spcAft>
                <a:spcPts val="0"/>
              </a:spcAft>
              <a:buFontTx/>
              <a:buNone/>
            </a:pPr>
            <a:endParaRPr lang="tr-TR" altLang="ko-KR" sz="1500" dirty="0" smtClean="0">
              <a:solidFill>
                <a:schemeClr val="accent1"/>
              </a:solidFill>
              <a:latin typeface="Calibri" charset="0"/>
            </a:endParaRPr>
          </a:p>
        </p:txBody>
      </p:sp>
      <p:pic>
        <p:nvPicPr>
          <p:cNvPr id="2" name="Picture 1" descr="/data/data/com.infraware.PolarisOfficeStdForTablet/files/.polaris_temp/fImage6722218.jpeg"/>
          <p:cNvPicPr>
            <a:picLocks noChangeAspect="1"/>
          </p:cNvPicPr>
          <p:nvPr/>
        </p:nvPicPr>
        <p:blipFill>
          <a:blip r:embed="rId2" cstate="print"/>
          <a:stretch>
            <a:fillRect/>
          </a:stretch>
        </p:blipFill>
        <p:spPr>
          <a:xfrm>
            <a:off x="2627784" y="3645024"/>
            <a:ext cx="3519170" cy="1537970"/>
          </a:xfrm>
          <a:prstGeom prst="rect">
            <a:avLst/>
          </a:prstGeom>
          <a:noFill/>
          <a:ln w="3175" cap="flat" cmpd="sng">
            <a:noFill/>
            <a:prstDash/>
          </a:ln>
        </p:spPr>
      </p:pic>
    </p:spTree>
    <p:extLst>
      <p:ext uri="{BB962C8B-B14F-4D97-AF65-F5344CB8AC3E}">
        <p14:creationId xmlns:p14="http://schemas.microsoft.com/office/powerpoint/2010/main" val="2800907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888365"/>
            <a:ext cx="8230235" cy="5238750"/>
          </a:xfrm>
        </p:spPr>
        <p:txBody>
          <a:bodyPr>
            <a:normAutofit/>
          </a:bodyPr>
          <a:lstStyle/>
          <a:p>
            <a:pPr algn="just">
              <a:buNone/>
            </a:pPr>
            <a:r>
              <a:rPr lang="tr-TR" dirty="0" smtClean="0">
                <a:solidFill>
                  <a:schemeClr val="bg1"/>
                </a:solidFill>
              </a:rPr>
              <a:t>      </a:t>
            </a:r>
            <a:r>
              <a:rPr lang="tr-TR" dirty="0" smtClean="0">
                <a:solidFill>
                  <a:schemeClr val="accent1"/>
                </a:solidFill>
              </a:rPr>
              <a:t>Şimdi literatürde yer alan bazı problem tanımlarına bakalım:</a:t>
            </a:r>
          </a:p>
          <a:p>
            <a:pPr>
              <a:buNone/>
            </a:pPr>
            <a:endParaRPr lang="tr-TR" dirty="0" smtClean="0">
              <a:solidFill>
                <a:schemeClr val="bg1"/>
              </a:solidFill>
            </a:endParaRPr>
          </a:p>
          <a:p>
            <a:pPr>
              <a:buNone/>
            </a:pPr>
            <a:r>
              <a:rPr lang="tr-TR" dirty="0" smtClean="0">
                <a:solidFill>
                  <a:schemeClr val="bg1"/>
                </a:solidFill>
              </a:rPr>
              <a:t>    </a:t>
            </a:r>
          </a:p>
          <a:p>
            <a:pPr>
              <a:buNone/>
            </a:pPr>
            <a:endParaRPr lang="tr-TR" dirty="0"/>
          </a:p>
        </p:txBody>
      </p:sp>
      <p:pic>
        <p:nvPicPr>
          <p:cNvPr id="2" name="Picture 1" descr="/data/data/com.infraware.PolarisOfficeStdForTablet/files/.polaris_temp/fImage4809854.jpeg"/>
          <p:cNvPicPr>
            <a:picLocks noChangeAspect="1"/>
          </p:cNvPicPr>
          <p:nvPr/>
        </p:nvPicPr>
        <p:blipFill>
          <a:blip r:embed="rId2" cstate="print"/>
          <a:stretch>
            <a:fillRect/>
          </a:stretch>
        </p:blipFill>
        <p:spPr>
          <a:xfrm>
            <a:off x="4644008" y="2276872"/>
            <a:ext cx="3521074" cy="3526201"/>
          </a:xfrm>
          <a:prstGeom prst="rect">
            <a:avLst/>
          </a:prstGeom>
          <a:noFill/>
          <a:ln w="3175" cap="flat" cmpd="sng">
            <a:noFill/>
            <a:prstDash/>
          </a:ln>
        </p:spPr>
      </p:pic>
    </p:spTree>
    <p:extLst>
      <p:ext uri="{BB962C8B-B14F-4D97-AF65-F5344CB8AC3E}">
        <p14:creationId xmlns:p14="http://schemas.microsoft.com/office/powerpoint/2010/main" val="1416059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29354"/>
          </a:xfrm>
        </p:spPr>
        <p:txBody>
          <a:bodyPr>
            <a:normAutofit fontScale="85000" lnSpcReduction="20000"/>
          </a:bodyPr>
          <a:lstStyle/>
          <a:p>
            <a:pPr algn="just">
              <a:buNone/>
            </a:pPr>
            <a:r>
              <a:rPr lang="tr-TR" b="1" dirty="0" smtClean="0">
                <a:solidFill>
                  <a:schemeClr val="accent1"/>
                </a:solidFill>
                <a:cs typeface="Arial" pitchFamily="34" charset="0"/>
              </a:rPr>
              <a:t>TDK sözlüğünde problem</a:t>
            </a:r>
            <a:r>
              <a:rPr lang="tr-TR" dirty="0" smtClean="0">
                <a:solidFill>
                  <a:schemeClr val="accent1"/>
                </a:solidFill>
                <a:cs typeface="Arial" pitchFamily="34" charset="0"/>
              </a:rPr>
              <a:t>;</a:t>
            </a:r>
          </a:p>
          <a:p>
            <a:pPr algn="just">
              <a:buNone/>
            </a:pPr>
            <a:endParaRPr lang="tr-TR" dirty="0" smtClean="0">
              <a:solidFill>
                <a:schemeClr val="accent1"/>
              </a:solidFill>
              <a:cs typeface="Arial" pitchFamily="34" charset="0"/>
            </a:endParaRPr>
          </a:p>
          <a:p>
            <a:pPr algn="just">
              <a:buNone/>
            </a:pPr>
            <a:r>
              <a:rPr lang="tr-TR" dirty="0" smtClean="0">
                <a:solidFill>
                  <a:schemeClr val="accent1"/>
                </a:solidFill>
                <a:cs typeface="Arial" pitchFamily="34" charset="0"/>
              </a:rPr>
              <a:t> 1-Teoremler veya kurallar yardımıyla çözülmesi istenen soru, mesele,</a:t>
            </a:r>
          </a:p>
          <a:p>
            <a:pPr algn="just">
              <a:buNone/>
            </a:pPr>
            <a:r>
              <a:rPr lang="tr-TR" dirty="0" smtClean="0">
                <a:solidFill>
                  <a:schemeClr val="accent1"/>
                </a:solidFill>
                <a:cs typeface="Arial" pitchFamily="34" charset="0"/>
              </a:rPr>
              <a:t> 2-Mesele, sorun,</a:t>
            </a:r>
          </a:p>
          <a:p>
            <a:pPr algn="just">
              <a:buNone/>
            </a:pPr>
            <a:r>
              <a:rPr lang="tr-TR" dirty="0" smtClean="0">
                <a:solidFill>
                  <a:schemeClr val="accent1"/>
                </a:solidFill>
                <a:cs typeface="Arial" pitchFamily="34" charset="0"/>
              </a:rPr>
              <a:t> 3-Davranışları normal olmayan ve özel olarak eğitilmesi gereken,</a:t>
            </a:r>
          </a:p>
          <a:p>
            <a:pPr algn="just">
              <a:buNone/>
            </a:pPr>
            <a:endParaRPr lang="tr-TR" dirty="0" smtClean="0">
              <a:solidFill>
                <a:schemeClr val="accent1"/>
              </a:solidFill>
              <a:cs typeface="Arial" pitchFamily="34" charset="0"/>
            </a:endParaRPr>
          </a:p>
          <a:p>
            <a:pPr algn="just">
              <a:buNone/>
            </a:pPr>
            <a:r>
              <a:rPr lang="tr-TR" dirty="0" smtClean="0">
                <a:solidFill>
                  <a:schemeClr val="accent1"/>
                </a:solidFill>
                <a:cs typeface="Arial" pitchFamily="34" charset="0"/>
              </a:rPr>
              <a:t>olarak tanımlanmaktadır.</a:t>
            </a:r>
          </a:p>
          <a:p>
            <a:pPr algn="just">
              <a:buNone/>
            </a:pPr>
            <a:endParaRPr lang="tr-TR" dirty="0" smtClean="0">
              <a:solidFill>
                <a:schemeClr val="accent1"/>
              </a:solidFill>
              <a:cs typeface="Arial" pitchFamily="34" charset="0"/>
            </a:endParaRPr>
          </a:p>
          <a:p>
            <a:pPr algn="just">
              <a:buNone/>
            </a:pPr>
            <a:r>
              <a:rPr lang="tr-TR" b="1" dirty="0" smtClean="0">
                <a:solidFill>
                  <a:schemeClr val="accent1"/>
                </a:solidFill>
                <a:cs typeface="Arial" pitchFamily="34" charset="0"/>
              </a:rPr>
              <a:t>Büyük </a:t>
            </a:r>
            <a:r>
              <a:rPr lang="tr-TR" b="1" dirty="0" err="1" smtClean="0">
                <a:solidFill>
                  <a:schemeClr val="accent1"/>
                </a:solidFill>
                <a:cs typeface="Arial" pitchFamily="34" charset="0"/>
              </a:rPr>
              <a:t>Larousse’da</a:t>
            </a:r>
            <a:r>
              <a:rPr lang="tr-TR" b="1" dirty="0" smtClean="0">
                <a:solidFill>
                  <a:schemeClr val="accent1"/>
                </a:solidFill>
                <a:cs typeface="Arial" pitchFamily="34" charset="0"/>
              </a:rPr>
              <a:t> problem</a:t>
            </a:r>
            <a:r>
              <a:rPr lang="tr-TR" dirty="0" smtClean="0">
                <a:solidFill>
                  <a:schemeClr val="accent1"/>
                </a:solidFill>
                <a:cs typeface="Arial" pitchFamily="34" charset="0"/>
              </a:rPr>
              <a:t>;</a:t>
            </a:r>
          </a:p>
          <a:p>
            <a:pPr algn="just">
              <a:buNone/>
            </a:pPr>
            <a:endParaRPr lang="tr-TR" dirty="0" smtClean="0">
              <a:solidFill>
                <a:schemeClr val="accent1"/>
              </a:solidFill>
              <a:cs typeface="Arial" pitchFamily="34" charset="0"/>
            </a:endParaRPr>
          </a:p>
          <a:p>
            <a:pPr algn="just">
              <a:buNone/>
            </a:pPr>
            <a:r>
              <a:rPr lang="tr-TR" dirty="0" smtClean="0">
                <a:solidFill>
                  <a:schemeClr val="accent1"/>
                </a:solidFill>
                <a:cs typeface="Arial" pitchFamily="34" charset="0"/>
              </a:rPr>
              <a:t> 1-Sorun, </a:t>
            </a:r>
          </a:p>
          <a:p>
            <a:pPr algn="just">
              <a:buNone/>
            </a:pPr>
            <a:r>
              <a:rPr lang="tr-TR" dirty="0" smtClean="0">
                <a:solidFill>
                  <a:schemeClr val="accent1"/>
                </a:solidFill>
                <a:cs typeface="Arial" pitchFamily="34" charset="0"/>
              </a:rPr>
              <a:t> 2-Bilimsel bir akıl yürütme ile çözülecek ve bir alıştırma</a:t>
            </a:r>
            <a:r>
              <a:rPr lang="tr-TR" dirty="0">
                <a:solidFill>
                  <a:schemeClr val="accent1"/>
                </a:solidFill>
                <a:cs typeface="Arial" pitchFamily="34" charset="0"/>
              </a:rPr>
              <a:t> </a:t>
            </a:r>
            <a:r>
              <a:rPr lang="tr-TR" dirty="0" smtClean="0">
                <a:solidFill>
                  <a:schemeClr val="accent1"/>
                </a:solidFill>
                <a:cs typeface="Arial" pitchFamily="34" charset="0"/>
              </a:rPr>
              <a:t>niteliğindeki sorun,</a:t>
            </a:r>
          </a:p>
          <a:p>
            <a:pPr algn="just">
              <a:buNone/>
            </a:pPr>
            <a:endParaRPr lang="tr-TR" dirty="0" smtClean="0">
              <a:solidFill>
                <a:schemeClr val="accent1"/>
              </a:solidFill>
              <a:cs typeface="Arial" pitchFamily="34" charset="0"/>
            </a:endParaRPr>
          </a:p>
          <a:p>
            <a:pPr algn="just">
              <a:buNone/>
            </a:pPr>
            <a:r>
              <a:rPr lang="tr-TR" dirty="0" smtClean="0">
                <a:solidFill>
                  <a:schemeClr val="accent1"/>
                </a:solidFill>
                <a:cs typeface="Arial" pitchFamily="34" charset="0"/>
              </a:rPr>
              <a:t>biçiminde ifade edilmektedir.</a:t>
            </a:r>
          </a:p>
          <a:p>
            <a:pPr>
              <a:buNone/>
            </a:pPr>
            <a:r>
              <a:rPr lang="tr-TR" dirty="0" smtClean="0">
                <a:solidFill>
                  <a:schemeClr val="accent1"/>
                </a:solidFill>
                <a:latin typeface="Arial" pitchFamily="34" charset="0"/>
                <a:cs typeface="Arial" pitchFamily="34" charset="0"/>
              </a:rPr>
              <a:t> </a:t>
            </a:r>
          </a:p>
          <a:p>
            <a:pPr marL="0" indent="0">
              <a:buNone/>
            </a:pPr>
            <a:endParaRPr lang="tr-TR" sz="1700" dirty="0" smtClean="0">
              <a:solidFill>
                <a:schemeClr val="accent1"/>
              </a:solidFill>
            </a:endParaRPr>
          </a:p>
          <a:p>
            <a:pPr marL="0" indent="0">
              <a:buNone/>
            </a:pPr>
            <a:endParaRPr lang="tr-TR" sz="1700" dirty="0" smtClean="0">
              <a:solidFill>
                <a:schemeClr val="accent1"/>
              </a:solidFill>
            </a:endParaRPr>
          </a:p>
        </p:txBody>
      </p:sp>
    </p:spTree>
    <p:extLst>
      <p:ext uri="{BB962C8B-B14F-4D97-AF65-F5344CB8AC3E}">
        <p14:creationId xmlns:p14="http://schemas.microsoft.com/office/powerpoint/2010/main" val="2873277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2205" y="1052736"/>
            <a:ext cx="8230235" cy="2142570"/>
          </a:xfrm>
        </p:spPr>
        <p:txBody>
          <a:bodyPr>
            <a:normAutofit/>
          </a:bodyPr>
          <a:lstStyle/>
          <a:p>
            <a:pPr algn="just">
              <a:buNone/>
            </a:pPr>
            <a:r>
              <a:rPr lang="tr-TR" sz="2800" dirty="0" smtClean="0">
                <a:solidFill>
                  <a:schemeClr val="accent1"/>
                </a:solidFill>
                <a:cs typeface="Arial" pitchFamily="34" charset="0"/>
              </a:rPr>
              <a:t>   </a:t>
            </a:r>
            <a:r>
              <a:rPr lang="tr-TR" sz="2800" dirty="0" err="1" smtClean="0">
                <a:solidFill>
                  <a:schemeClr val="accent1"/>
                </a:solidFill>
                <a:cs typeface="Arial" pitchFamily="34" charset="0"/>
              </a:rPr>
              <a:t>Polya</a:t>
            </a:r>
            <a:r>
              <a:rPr lang="tr-TR" sz="2800" dirty="0" smtClean="0">
                <a:solidFill>
                  <a:schemeClr val="accent1"/>
                </a:solidFill>
                <a:cs typeface="Arial" pitchFamily="34" charset="0"/>
              </a:rPr>
              <a:t> (1962)’ ya göre problem; net bir sonuca ulaşmak için bilinçli olarak uygun eylemi aramak, fakat istenilen sonuca ulaşamamaktır.</a:t>
            </a:r>
            <a:endParaRPr lang="tr-TR" sz="2800" dirty="0">
              <a:solidFill>
                <a:schemeClr val="accent1"/>
              </a:solidFill>
              <a:cs typeface="Arial" pitchFamily="34" charset="0"/>
            </a:endParaRPr>
          </a:p>
        </p:txBody>
      </p:sp>
      <p:pic>
        <p:nvPicPr>
          <p:cNvPr id="4" name="Picture 1" descr="/data/data/com.infraware.PolarisOfficeStdForTablet/files/.polaris_temp/fImage4873222.jpeg"/>
          <p:cNvPicPr>
            <a:picLocks noChangeAspect="1"/>
          </p:cNvPicPr>
          <p:nvPr/>
        </p:nvPicPr>
        <p:blipFill>
          <a:blip r:embed="rId2" cstate="print"/>
          <a:stretch>
            <a:fillRect/>
          </a:stretch>
        </p:blipFill>
        <p:spPr>
          <a:xfrm>
            <a:off x="1857356" y="3212976"/>
            <a:ext cx="5072098" cy="2538095"/>
          </a:xfrm>
          <a:prstGeom prst="rect">
            <a:avLst/>
          </a:prstGeom>
          <a:noFill/>
          <a:ln w="3175" cap="flat" cmpd="sng">
            <a:noFill/>
            <a:prstDash/>
          </a:ln>
        </p:spPr>
      </p:pic>
    </p:spTree>
    <p:extLst>
      <p:ext uri="{BB962C8B-B14F-4D97-AF65-F5344CB8AC3E}">
        <p14:creationId xmlns:p14="http://schemas.microsoft.com/office/powerpoint/2010/main" val="581724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908720"/>
            <a:ext cx="8229600" cy="4857784"/>
          </a:xfrm>
        </p:spPr>
        <p:txBody>
          <a:bodyPr>
            <a:normAutofit/>
          </a:bodyPr>
          <a:lstStyle/>
          <a:p>
            <a:pPr algn="just">
              <a:buNone/>
            </a:pPr>
            <a:r>
              <a:rPr lang="tr-TR" sz="2600" dirty="0" smtClean="0">
                <a:solidFill>
                  <a:schemeClr val="accent1"/>
                </a:solidFill>
                <a:cs typeface="Arial" pitchFamily="34" charset="0"/>
              </a:rPr>
              <a:t>   Problem kavramı ile ilgili tanımlar incelendiğinde problem</a:t>
            </a:r>
            <a:r>
              <a:rPr lang="tr-TR" sz="2600" dirty="0">
                <a:solidFill>
                  <a:schemeClr val="accent1"/>
                </a:solidFill>
                <a:cs typeface="Arial" pitchFamily="34" charset="0"/>
              </a:rPr>
              <a:t> </a:t>
            </a:r>
            <a:r>
              <a:rPr lang="tr-TR" sz="2600" dirty="0" smtClean="0">
                <a:solidFill>
                  <a:schemeClr val="accent1"/>
                </a:solidFill>
                <a:cs typeface="Arial" pitchFamily="34" charset="0"/>
              </a:rPr>
              <a:t>içeren bir durumun özellikleri;</a:t>
            </a:r>
          </a:p>
          <a:p>
            <a:pPr algn="just"/>
            <a:r>
              <a:rPr lang="tr-TR" sz="2600" dirty="0" smtClean="0">
                <a:solidFill>
                  <a:schemeClr val="accent1"/>
                </a:solidFill>
                <a:cs typeface="Arial" pitchFamily="34" charset="0"/>
              </a:rPr>
              <a:t>Mevcut durumla olması gereken durum arasında farkın olması,</a:t>
            </a:r>
          </a:p>
          <a:p>
            <a:pPr algn="just"/>
            <a:r>
              <a:rPr lang="tr-TR" sz="2600" dirty="0" smtClean="0">
                <a:solidFill>
                  <a:schemeClr val="accent1"/>
                </a:solidFill>
                <a:cs typeface="Arial" pitchFamily="34" charset="0"/>
              </a:rPr>
              <a:t>Kişinin bu farkı fark etmesi ya da algılaması, </a:t>
            </a:r>
          </a:p>
          <a:p>
            <a:pPr algn="just"/>
            <a:r>
              <a:rPr lang="tr-TR" sz="2600" dirty="0" smtClean="0">
                <a:solidFill>
                  <a:schemeClr val="accent1"/>
                </a:solidFill>
                <a:cs typeface="Arial" pitchFamily="34" charset="0"/>
              </a:rPr>
              <a:t>Algılanan farkın kişide gerginliğe yol açması, </a:t>
            </a:r>
          </a:p>
          <a:p>
            <a:pPr algn="just"/>
            <a:r>
              <a:rPr lang="tr-TR" sz="2600" dirty="0" smtClean="0">
                <a:solidFill>
                  <a:schemeClr val="accent1"/>
                </a:solidFill>
                <a:cs typeface="Arial" pitchFamily="34" charset="0"/>
              </a:rPr>
              <a:t>Kişinin gerginliği ortadan kaldırmak amacıyla girişimde  bulunması,</a:t>
            </a:r>
          </a:p>
          <a:p>
            <a:pPr algn="just"/>
            <a:r>
              <a:rPr lang="tr-TR" sz="2600" dirty="0" smtClean="0">
                <a:solidFill>
                  <a:schemeClr val="accent1"/>
                </a:solidFill>
                <a:cs typeface="Arial" pitchFamily="34" charset="0"/>
              </a:rPr>
              <a:t>Kişinin gerginliği ortadan kaldırmaya yönelik girişimlerinin engellenmesi olarak özetlenebilir.</a:t>
            </a:r>
            <a:endParaRPr lang="tr-TR" sz="2600" dirty="0" smtClean="0">
              <a:solidFill>
                <a:schemeClr val="accent1"/>
              </a:solidFill>
            </a:endParaRPr>
          </a:p>
          <a:p>
            <a:pPr algn="just">
              <a:buNone/>
            </a:pPr>
            <a:endParaRPr lang="tr-TR" sz="1600" dirty="0">
              <a:solidFill>
                <a:schemeClr val="accent1"/>
              </a:solidFill>
            </a:endParaRPr>
          </a:p>
          <a:p>
            <a:pPr>
              <a:buNone/>
            </a:pPr>
            <a:endParaRPr lang="tr-TR" dirty="0" smtClean="0">
              <a:solidFill>
                <a:schemeClr val="bg1"/>
              </a:solidFill>
            </a:endParaRPr>
          </a:p>
          <a:p>
            <a:pPr>
              <a:buNone/>
            </a:pPr>
            <a:endParaRPr lang="tr-TR" dirty="0" smtClean="0">
              <a:solidFill>
                <a:schemeClr val="bg1"/>
              </a:solidFill>
            </a:endParaRPr>
          </a:p>
        </p:txBody>
      </p:sp>
    </p:spTree>
    <p:extLst>
      <p:ext uri="{BB962C8B-B14F-4D97-AF65-F5344CB8AC3E}">
        <p14:creationId xmlns:p14="http://schemas.microsoft.com/office/powerpoint/2010/main" val="386613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229600" cy="6171587"/>
          </a:xfrm>
        </p:spPr>
        <p:txBody>
          <a:bodyPr wrap="square" lIns="91440" tIns="45720" rIns="91440" bIns="45720" anchor="t">
            <a:normAutofit/>
          </a:bodyPr>
          <a:lstStyle/>
          <a:p>
            <a:pPr marL="342900" indent="-342900" algn="l" defTabSz="914400" latinLnBrk="0">
              <a:lnSpc>
                <a:spcPct val="82000"/>
              </a:lnSpc>
              <a:spcBef>
                <a:spcPts val="0"/>
              </a:spcBef>
              <a:spcAft>
                <a:spcPts val="0"/>
              </a:spcAft>
              <a:buFontTx/>
              <a:buNone/>
            </a:pPr>
            <a:r>
              <a:rPr lang="en-US" altLang="ko-KR" sz="2200" dirty="0" smtClean="0">
                <a:solidFill>
                  <a:schemeClr val="accent1"/>
                </a:solidFill>
                <a:latin typeface="Arial" pitchFamily="34" charset="0"/>
                <a:cs typeface="Arial" pitchFamily="34" charset="0"/>
              </a:rPr>
              <a:t>    </a:t>
            </a:r>
            <a:r>
              <a:rPr lang="tr-TR" altLang="ko-KR" sz="2200" dirty="0" smtClean="0">
                <a:solidFill>
                  <a:schemeClr val="accent1"/>
                </a:solidFill>
                <a:latin typeface="Arial" pitchFamily="34" charset="0"/>
                <a:cs typeface="Arial" pitchFamily="34" charset="0"/>
              </a:rPr>
              <a:t>  </a:t>
            </a:r>
          </a:p>
          <a:p>
            <a:pPr marL="342900" indent="-342900" algn="just" defTabSz="914400" latinLnBrk="0">
              <a:lnSpc>
                <a:spcPct val="82000"/>
              </a:lnSpc>
              <a:spcBef>
                <a:spcPts val="0"/>
              </a:spcBef>
              <a:spcAft>
                <a:spcPts val="0"/>
              </a:spcAft>
              <a:buFontTx/>
              <a:buNone/>
            </a:pPr>
            <a:r>
              <a:rPr lang="tr-TR" altLang="ko-KR" sz="2200" dirty="0" smtClean="0">
                <a:solidFill>
                  <a:schemeClr val="accent1"/>
                </a:solidFill>
                <a:latin typeface="Arial" pitchFamily="34" charset="0"/>
                <a:cs typeface="Arial" pitchFamily="34" charset="0"/>
              </a:rPr>
              <a:t>     	</a:t>
            </a:r>
            <a:r>
              <a:rPr lang="en-US" altLang="ko-KR" sz="2200" dirty="0" smtClean="0">
                <a:solidFill>
                  <a:schemeClr val="accent1"/>
                </a:solidFill>
                <a:cs typeface="Arial" pitchFamily="34" charset="0"/>
              </a:rPr>
              <a:t>Her </a:t>
            </a:r>
            <a:r>
              <a:rPr lang="en-US" altLang="ko-KR" sz="2200" dirty="0" err="1" smtClean="0">
                <a:solidFill>
                  <a:schemeClr val="accent1"/>
                </a:solidFill>
                <a:cs typeface="Arial" pitchFamily="34" charset="0"/>
              </a:rPr>
              <a:t>ya</a:t>
            </a:r>
            <a:r>
              <a:rPr lang="tr-TR" altLang="ko-KR" sz="2200" dirty="0" smtClean="0">
                <a:solidFill>
                  <a:schemeClr val="accent1"/>
                </a:solidFill>
                <a:cs typeface="Arial" pitchFamily="34" charset="0"/>
              </a:rPr>
              <a:t>ş</a:t>
            </a:r>
            <a:r>
              <a:rPr lang="en-US" altLang="ko-KR" sz="2200" dirty="0" smtClean="0">
                <a:solidFill>
                  <a:schemeClr val="accent1"/>
                </a:solidFill>
                <a:cs typeface="Arial" pitchFamily="34" charset="0"/>
              </a:rPr>
              <a:t>tan bireyin, </a:t>
            </a:r>
            <a:r>
              <a:rPr lang="en-US" altLang="ko-KR" sz="2200" dirty="0" err="1" smtClean="0">
                <a:solidFill>
                  <a:schemeClr val="accent1"/>
                </a:solidFill>
                <a:cs typeface="Arial" pitchFamily="34" charset="0"/>
              </a:rPr>
              <a:t>günlük</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ya</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amında</a:t>
            </a:r>
            <a:r>
              <a:rPr lang="en-US" altLang="ko-KR" sz="2200" dirty="0" smtClean="0">
                <a:solidFill>
                  <a:schemeClr val="accent1"/>
                </a:solidFill>
                <a:cs typeface="Arial" pitchFamily="34" charset="0"/>
              </a:rPr>
              <a:t> pek çok problem çözmesi  gerekmektedir. </a:t>
            </a:r>
            <a:endParaRPr lang="tr-TR" altLang="ko-KR" sz="2200" dirty="0" smtClean="0">
              <a:solidFill>
                <a:schemeClr val="accent1"/>
              </a:solidFill>
              <a:cs typeface="Arial" pitchFamily="34" charset="0"/>
            </a:endParaRPr>
          </a:p>
          <a:p>
            <a:pPr marL="342900" indent="-342900" algn="just" defTabSz="914400" latinLnBrk="0">
              <a:lnSpc>
                <a:spcPct val="82000"/>
              </a:lnSpc>
              <a:spcBef>
                <a:spcPts val="0"/>
              </a:spcBef>
              <a:spcAft>
                <a:spcPts val="0"/>
              </a:spcAft>
              <a:buFontTx/>
              <a:buNone/>
            </a:pPr>
            <a:r>
              <a:rPr lang="tr-TR" altLang="ko-KR" sz="2200" dirty="0">
                <a:solidFill>
                  <a:schemeClr val="accent1"/>
                </a:solidFill>
                <a:cs typeface="Arial" pitchFamily="34" charset="0"/>
              </a:rPr>
              <a:t>	</a:t>
            </a:r>
            <a:r>
              <a:rPr lang="tr-TR"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Öze</a:t>
            </a:r>
            <a:r>
              <a:rPr lang="tr-TR" altLang="ko-KR" sz="2200" dirty="0" smtClean="0">
                <a:solidFill>
                  <a:schemeClr val="accent1"/>
                </a:solidFill>
                <a:cs typeface="Arial" pitchFamily="34" charset="0"/>
              </a:rPr>
              <a:t>l</a:t>
            </a:r>
            <a:r>
              <a:rPr lang="en-US" altLang="ko-KR" sz="2200" dirty="0" err="1" smtClean="0">
                <a:solidFill>
                  <a:schemeClr val="accent1"/>
                </a:solidFill>
                <a:cs typeface="Arial" pitchFamily="34" charset="0"/>
              </a:rPr>
              <a:t>likle</a:t>
            </a:r>
            <a:r>
              <a:rPr lang="en-US" altLang="ko-KR" sz="2200" dirty="0" smtClean="0">
                <a:solidFill>
                  <a:schemeClr val="accent1"/>
                </a:solidFill>
                <a:cs typeface="Arial" pitchFamily="34" charset="0"/>
              </a:rPr>
              <a:t> ergenlik dönemindeki </a:t>
            </a:r>
            <a:r>
              <a:rPr lang="en-US" altLang="ko-KR" sz="2200" dirty="0" err="1" smtClean="0">
                <a:solidFill>
                  <a:schemeClr val="accent1"/>
                </a:solidFill>
                <a:cs typeface="Arial" pitchFamily="34" charset="0"/>
              </a:rPr>
              <a:t>lise</a:t>
            </a:r>
            <a:r>
              <a:rPr lang="en-US" altLang="ko-KR" sz="2200" dirty="0" smtClean="0">
                <a:solidFill>
                  <a:schemeClr val="accent1"/>
                </a:solidFill>
                <a:cs typeface="Arial" pitchFamily="34" charset="0"/>
              </a:rPr>
              <a:t> ö</a:t>
            </a:r>
            <a:r>
              <a:rPr lang="tr-TR" altLang="ko-KR" sz="2200" dirty="0" smtClean="0">
                <a:solidFill>
                  <a:schemeClr val="accent1"/>
                </a:solidFill>
                <a:cs typeface="Arial" pitchFamily="34" charset="0"/>
              </a:rPr>
              <a:t>ğ</a:t>
            </a:r>
            <a:r>
              <a:rPr lang="en-US" altLang="ko-KR" sz="2200" dirty="0" err="1" smtClean="0">
                <a:solidFill>
                  <a:schemeClr val="accent1"/>
                </a:solidFill>
                <a:cs typeface="Arial" pitchFamily="34" charset="0"/>
              </a:rPr>
              <a:t>rencilerinin</a:t>
            </a:r>
            <a:r>
              <a:rPr lang="en-US" altLang="ko-KR" sz="2200" dirty="0" smtClean="0">
                <a:solidFill>
                  <a:schemeClr val="accent1"/>
                </a:solidFill>
                <a:cs typeface="Arial" pitchFamily="34" charset="0"/>
              </a:rPr>
              <a:t>, içinde </a:t>
            </a:r>
            <a:r>
              <a:rPr lang="en-US" altLang="ko-KR" sz="2200" dirty="0" err="1" smtClean="0">
                <a:solidFill>
                  <a:schemeClr val="accent1"/>
                </a:solidFill>
                <a:cs typeface="Arial" pitchFamily="34" charset="0"/>
              </a:rPr>
              <a:t>bulundukları</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geli</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im</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döneminin</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getirmi</a:t>
            </a:r>
            <a:r>
              <a:rPr lang="tr-TR" altLang="ko-KR" sz="2200" dirty="0" smtClean="0">
                <a:solidFill>
                  <a:schemeClr val="accent1"/>
                </a:solidFill>
                <a:cs typeface="Arial" pitchFamily="34" charset="0"/>
              </a:rPr>
              <a:t>ş</a:t>
            </a:r>
            <a:r>
              <a:rPr lang="en-US" altLang="ko-KR" sz="2200" dirty="0" smtClean="0">
                <a:solidFill>
                  <a:schemeClr val="accent1"/>
                </a:solidFill>
                <a:cs typeface="Arial" pitchFamily="34" charset="0"/>
              </a:rPr>
              <a:t> oldugu </a:t>
            </a:r>
            <a:r>
              <a:rPr lang="en-US" altLang="ko-KR" sz="2200" dirty="0" err="1" smtClean="0">
                <a:solidFill>
                  <a:schemeClr val="accent1"/>
                </a:solidFill>
                <a:cs typeface="Arial" pitchFamily="34" charset="0"/>
              </a:rPr>
              <a:t>hızlı</a:t>
            </a:r>
            <a:r>
              <a:rPr lang="en-US" altLang="ko-KR" sz="2200" dirty="0" smtClean="0">
                <a:solidFill>
                  <a:schemeClr val="accent1"/>
                </a:solidFill>
                <a:cs typeface="Arial" pitchFamily="34" charset="0"/>
              </a:rPr>
              <a:t> de</a:t>
            </a:r>
            <a:r>
              <a:rPr lang="tr-TR" altLang="ko-KR" sz="2200" dirty="0" smtClean="0">
                <a:solidFill>
                  <a:schemeClr val="accent1"/>
                </a:solidFill>
                <a:cs typeface="Arial" pitchFamily="34" charset="0"/>
              </a:rPr>
              <a:t>ğ</a:t>
            </a:r>
            <a:r>
              <a:rPr lang="en-US" altLang="ko-KR" sz="2200" dirty="0" err="1" smtClean="0">
                <a:solidFill>
                  <a:schemeClr val="accent1"/>
                </a:solidFill>
                <a:cs typeface="Arial" pitchFamily="34" charset="0"/>
              </a:rPr>
              <a:t>i</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imler</a:t>
            </a:r>
            <a:r>
              <a:rPr lang="en-US" altLang="ko-KR" sz="2200" dirty="0" smtClean="0">
                <a:solidFill>
                  <a:schemeClr val="accent1"/>
                </a:solidFill>
                <a:cs typeface="Arial" pitchFamily="34" charset="0"/>
              </a:rPr>
              <a:t> sonucu görülen, </a:t>
            </a:r>
            <a:r>
              <a:rPr lang="en-US" altLang="ko-KR" sz="2200" dirty="0" err="1" smtClean="0">
                <a:solidFill>
                  <a:schemeClr val="accent1"/>
                </a:solidFill>
                <a:cs typeface="Arial" pitchFamily="34" charset="0"/>
              </a:rPr>
              <a:t>sorunla</a:t>
            </a:r>
            <a:r>
              <a:rPr lang="tr-TR" altLang="ko-KR" sz="2200" dirty="0" smtClean="0">
                <a:solidFill>
                  <a:schemeClr val="accent1"/>
                </a:solidFill>
                <a:cs typeface="Arial" pitchFamily="34" charset="0"/>
              </a:rPr>
              <a:t>r</a:t>
            </a:r>
            <a:r>
              <a:rPr lang="en-US" altLang="ko-KR" sz="2200" dirty="0" smtClean="0">
                <a:solidFill>
                  <a:schemeClr val="accent1"/>
                </a:solidFill>
                <a:cs typeface="Arial" pitchFamily="34" charset="0"/>
              </a:rPr>
              <a:t>la </a:t>
            </a:r>
            <a:r>
              <a:rPr lang="en-US" altLang="ko-KR" sz="2200" dirty="0" err="1" smtClean="0">
                <a:solidFill>
                  <a:schemeClr val="accent1"/>
                </a:solidFill>
                <a:cs typeface="Arial" pitchFamily="34" charset="0"/>
              </a:rPr>
              <a:t>ba</a:t>
            </a:r>
            <a:r>
              <a:rPr lang="tr-TR" altLang="ko-KR" sz="2200" dirty="0" smtClean="0">
                <a:solidFill>
                  <a:schemeClr val="accent1"/>
                </a:solidFill>
                <a:cs typeface="Arial" pitchFamily="34" charset="0"/>
              </a:rPr>
              <a:t>ş</a:t>
            </a:r>
            <a:r>
              <a:rPr lang="en-US" altLang="ko-KR" sz="2200" dirty="0" smtClean="0">
                <a:solidFill>
                  <a:schemeClr val="accent1"/>
                </a:solidFill>
                <a:cs typeface="Arial" pitchFamily="34" charset="0"/>
              </a:rPr>
              <a:t>a çıkabilmeleri, aynı zamanda günlük </a:t>
            </a:r>
            <a:r>
              <a:rPr lang="en-US" altLang="ko-KR" sz="2200" dirty="0" err="1" smtClean="0">
                <a:solidFill>
                  <a:schemeClr val="accent1"/>
                </a:solidFill>
                <a:cs typeface="Arial" pitchFamily="34" charset="0"/>
              </a:rPr>
              <a:t>hayatta</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kar</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ıla</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tıkları</a:t>
            </a:r>
            <a:r>
              <a:rPr lang="en-US" altLang="ko-KR" sz="2200" dirty="0" smtClean="0">
                <a:solidFill>
                  <a:schemeClr val="accent1"/>
                </a:solidFill>
                <a:cs typeface="Arial" pitchFamily="34" charset="0"/>
              </a:rPr>
              <a:t> problemleri çözmeleri ve bu konuda deneyim sahibi olmaları gerekmektedir. Ancak bu problemlerin çözümü için problemi çözmek istemek ve gerekli zihinsel yeteneklere sahip olmak </a:t>
            </a:r>
            <a:r>
              <a:rPr lang="en-US" altLang="ko-KR" sz="2200" dirty="0" err="1" smtClean="0">
                <a:solidFill>
                  <a:schemeClr val="accent1"/>
                </a:solidFill>
                <a:cs typeface="Arial" pitchFamily="34" charset="0"/>
              </a:rPr>
              <a:t>tek</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ba</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ına</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yeterli</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olmamakta</a:t>
            </a:r>
            <a:r>
              <a:rPr lang="tr-TR" altLang="ko-KR" sz="2200" dirty="0" smtClean="0">
                <a:solidFill>
                  <a:schemeClr val="accent1"/>
                </a:solidFill>
                <a:cs typeface="Arial" pitchFamily="34" charset="0"/>
              </a:rPr>
              <a:t>,</a:t>
            </a:r>
            <a:r>
              <a:rPr lang="en-US" altLang="ko-KR" sz="2200" dirty="0" smtClean="0">
                <a:solidFill>
                  <a:schemeClr val="accent1"/>
                </a:solidFill>
                <a:cs typeface="Arial" pitchFamily="34" charset="0"/>
              </a:rPr>
              <a:t> </a:t>
            </a:r>
            <a:r>
              <a:rPr lang="en-US" altLang="ko-KR" sz="2200" dirty="0" err="1" smtClean="0">
                <a:solidFill>
                  <a:schemeClr val="accent1"/>
                </a:solidFill>
                <a:cs typeface="Arial" pitchFamily="34" charset="0"/>
              </a:rPr>
              <a:t>ki</a:t>
            </a:r>
            <a:r>
              <a:rPr lang="tr-TR" altLang="ko-KR" sz="2200" dirty="0" smtClean="0">
                <a:solidFill>
                  <a:schemeClr val="accent1"/>
                </a:solidFill>
                <a:cs typeface="Arial" pitchFamily="34" charset="0"/>
              </a:rPr>
              <a:t>ş</a:t>
            </a:r>
            <a:r>
              <a:rPr lang="en-US" altLang="ko-KR" sz="2200" dirty="0" err="1" smtClean="0">
                <a:solidFill>
                  <a:schemeClr val="accent1"/>
                </a:solidFill>
                <a:cs typeface="Arial" pitchFamily="34" charset="0"/>
              </a:rPr>
              <a:t>ilerin</a:t>
            </a:r>
            <a:r>
              <a:rPr lang="en-US" altLang="ko-KR" sz="2200" dirty="0" smtClean="0">
                <a:solidFill>
                  <a:schemeClr val="accent1"/>
                </a:solidFill>
                <a:cs typeface="Arial" pitchFamily="34" charset="0"/>
              </a:rPr>
              <a:t> etkili problem çözme becerilerini kullanmaları gerekmektedir.</a:t>
            </a:r>
            <a:endParaRPr lang="ko-KR" altLang="en-US" sz="2200" dirty="0" smtClean="0">
              <a:solidFill>
                <a:schemeClr val="accent1"/>
              </a:solidFill>
              <a:cs typeface="Arial" pitchFamily="34" charset="0"/>
            </a:endParaRPr>
          </a:p>
          <a:p>
            <a:pPr marL="342900" indent="-342900" algn="l" defTabSz="914400" latinLnBrk="0">
              <a:lnSpc>
                <a:spcPct val="82000"/>
              </a:lnSpc>
              <a:spcBef>
                <a:spcPts val="0"/>
              </a:spcBef>
              <a:spcAft>
                <a:spcPts val="0"/>
              </a:spcAft>
              <a:buFontTx/>
              <a:buNone/>
            </a:pPr>
            <a:endParaRPr lang="ko-KR" altLang="en-US" sz="2200" dirty="0" smtClean="0">
              <a:solidFill>
                <a:schemeClr val="accent1"/>
              </a:solidFill>
              <a:latin typeface="Calibri" charset="0"/>
            </a:endParaRPr>
          </a:p>
        </p:txBody>
      </p:sp>
      <p:pic>
        <p:nvPicPr>
          <p:cNvPr id="2" name="Picture 1" descr="/data/data/com.infraware.PolarisOfficeStdForTablet/files/.polaris_temp/fImage90325220.jpeg"/>
          <p:cNvPicPr>
            <a:picLocks noChangeAspect="1"/>
          </p:cNvPicPr>
          <p:nvPr/>
        </p:nvPicPr>
        <p:blipFill>
          <a:blip r:embed="rId2" cstate="print"/>
          <a:stretch>
            <a:fillRect/>
          </a:stretch>
        </p:blipFill>
        <p:spPr>
          <a:xfrm>
            <a:off x="928662" y="4221088"/>
            <a:ext cx="7376477" cy="1771015"/>
          </a:xfrm>
          <a:prstGeom prst="rect">
            <a:avLst/>
          </a:prstGeom>
          <a:noFill/>
          <a:ln w="3175" cap="flat" cmpd="sng">
            <a:noFill/>
            <a:prstDash/>
          </a:ln>
        </p:spPr>
      </p:pic>
    </p:spTree>
    <p:extLst>
      <p:ext uri="{BB962C8B-B14F-4D97-AF65-F5344CB8AC3E}">
        <p14:creationId xmlns:p14="http://schemas.microsoft.com/office/powerpoint/2010/main" val="621394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490</TotalTime>
  <Words>690</Words>
  <Application>Microsoft Office PowerPoint</Application>
  <PresentationFormat>Ekran Gösterisi (4:3)</PresentationFormat>
  <Paragraphs>127</Paragraphs>
  <Slides>24</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24</vt:i4>
      </vt:variant>
    </vt:vector>
  </HeadingPairs>
  <TitlesOfParts>
    <vt:vector size="34" baseType="lpstr">
      <vt:lpstr>맑은 고딕</vt:lpstr>
      <vt:lpstr>Arial</vt:lpstr>
      <vt:lpstr>Calibri</vt:lpstr>
      <vt:lpstr>Lucida Sans Unicode</vt:lpstr>
      <vt:lpstr>Verdana</vt:lpstr>
      <vt:lpstr>Wingdings</vt:lpstr>
      <vt:lpstr>Wingdings 2</vt:lpstr>
      <vt:lpstr>Wingdings 3</vt:lpstr>
      <vt:lpstr>Kalabalık</vt:lpstr>
      <vt:lpstr>Clip</vt:lpstr>
      <vt:lpstr>ÖĞRETİMDE  PROBLEM ÇÖZME YÖNTEMİ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Problem Çözmenin Aşamaları</vt:lpstr>
      <vt:lpstr>Problemin farkında olma, hissetme, anlama </vt:lpstr>
      <vt:lpstr>Problemi tanımlama ve sınırlandırma</vt:lpstr>
      <vt:lpstr>Problemle ilgili veri toplama</vt:lpstr>
      <vt:lpstr>Olası çözüm yolları önermek, hipotez kurmak</vt:lpstr>
      <vt:lpstr>Hipotezleri test etme</vt:lpstr>
      <vt:lpstr>Sonuca ulaşma ve değerlendirme yapma</vt:lpstr>
      <vt:lpstr>Problem çözmenin bireylere kazandırdığı nitelikler:</vt:lpstr>
      <vt:lpstr>Problem çözmede bazı engeller</vt:lpstr>
      <vt:lpstr>Problem çözmenin yararları</vt:lpstr>
      <vt:lpstr>Problem çözme yönteminin dezavantajları</vt:lpstr>
      <vt:lpstr>Problem çözme yöntemini etkili kullanmak için yapılması gerekenler</vt:lpstr>
      <vt:lpstr>Problem Çözme Yönteminin Sınırlılıkları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YÖNTEMİ</dc:title>
  <dc:creator>deniz</dc:creator>
  <cp:lastModifiedBy>nadir çeliköz</cp:lastModifiedBy>
  <cp:revision>49</cp:revision>
  <dcterms:created xsi:type="dcterms:W3CDTF">2014-05-11T11:45:45Z</dcterms:created>
  <dcterms:modified xsi:type="dcterms:W3CDTF">2015-02-12T19:48:27Z</dcterms:modified>
</cp:coreProperties>
</file>