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36"/>
  </p:notesMasterIdLst>
  <p:handoutMasterIdLst>
    <p:handoutMasterId r:id="rId37"/>
  </p:handoutMasterIdLst>
  <p:sldIdLst>
    <p:sldId id="256" r:id="rId2"/>
    <p:sldId id="258" r:id="rId3"/>
    <p:sldId id="418" r:id="rId4"/>
    <p:sldId id="419" r:id="rId5"/>
    <p:sldId id="420" r:id="rId6"/>
    <p:sldId id="440" r:id="rId7"/>
    <p:sldId id="441" r:id="rId8"/>
    <p:sldId id="443" r:id="rId9"/>
    <p:sldId id="444" r:id="rId10"/>
    <p:sldId id="445" r:id="rId11"/>
    <p:sldId id="454" r:id="rId12"/>
    <p:sldId id="455" r:id="rId13"/>
    <p:sldId id="460" r:id="rId14"/>
    <p:sldId id="447" r:id="rId15"/>
    <p:sldId id="448" r:id="rId16"/>
    <p:sldId id="449" r:id="rId17"/>
    <p:sldId id="461" r:id="rId18"/>
    <p:sldId id="462" r:id="rId19"/>
    <p:sldId id="450" r:id="rId20"/>
    <p:sldId id="451" r:id="rId21"/>
    <p:sldId id="452" r:id="rId22"/>
    <p:sldId id="456" r:id="rId23"/>
    <p:sldId id="463" r:id="rId24"/>
    <p:sldId id="457" r:id="rId25"/>
    <p:sldId id="458" r:id="rId26"/>
    <p:sldId id="464" r:id="rId27"/>
    <p:sldId id="459" r:id="rId28"/>
    <p:sldId id="465" r:id="rId29"/>
    <p:sldId id="468" r:id="rId30"/>
    <p:sldId id="469" r:id="rId31"/>
    <p:sldId id="470" r:id="rId32"/>
    <p:sldId id="471" r:id="rId33"/>
    <p:sldId id="472" r:id="rId34"/>
    <p:sldId id="473" r:id="rId35"/>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D85D26B8-16F2-42AF-8FF8-98E86D5226E0}" type="datetimeFigureOut">
              <a:rPr lang="en-US"/>
              <a:pPr>
                <a:defRPr/>
              </a:pPr>
              <a:t>4/1/2024</a:t>
            </a:fld>
            <a:endParaRPr lang="en-US"/>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1B3754A-6DAD-4182-BCFF-D58F0B872E28}" type="slidenum">
              <a:rPr lang="en-US" altLang="tr-TR"/>
              <a:pPr>
                <a:defRPr/>
              </a:pPr>
              <a:t>‹#›</a:t>
            </a:fld>
            <a:endParaRPr lang="en-US" altLang="tr-TR"/>
          </a:p>
        </p:txBody>
      </p:sp>
    </p:spTree>
    <p:extLst>
      <p:ext uri="{BB962C8B-B14F-4D97-AF65-F5344CB8AC3E}">
        <p14:creationId xmlns:p14="http://schemas.microsoft.com/office/powerpoint/2010/main" val="2993262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19064925-E2C0-424F-89E3-8B6996F035BE}" type="datetimeFigureOut">
              <a:rPr lang="en-US"/>
              <a:pPr>
                <a:defRPr/>
              </a:pPr>
              <a:t>4/1/2024</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smtClean="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79FC34-D6F4-4CD4-AA1F-72E9BD65774B}" type="slidenum">
              <a:rPr lang="en-US" altLang="tr-TR"/>
              <a:pPr>
                <a:defRPr/>
              </a:pPr>
              <a:t>‹#›</a:t>
            </a:fld>
            <a:endParaRPr lang="en-US" altLang="tr-TR"/>
          </a:p>
        </p:txBody>
      </p:sp>
    </p:spTree>
    <p:extLst>
      <p:ext uri="{BB962C8B-B14F-4D97-AF65-F5344CB8AC3E}">
        <p14:creationId xmlns:p14="http://schemas.microsoft.com/office/powerpoint/2010/main" val="593463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grpSp>
        <p:nvGrpSpPr>
          <p:cNvPr id="5" name="Group 6"/>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9" name="Date Placeholder 3"/>
          <p:cNvSpPr>
            <a:spLocks noGrp="1"/>
          </p:cNvSpPr>
          <p:nvPr>
            <p:ph type="dt" sz="half" idx="10"/>
          </p:nvPr>
        </p:nvSpPr>
        <p:spPr/>
        <p:txBody>
          <a:bodyPr/>
          <a:lstStyle>
            <a:lvl1pPr>
              <a:defRPr/>
            </a:lvl1pPr>
          </a:lstStyle>
          <a:p>
            <a:pPr>
              <a:defRPr/>
            </a:pPr>
            <a:fld id="{13DD83AB-A559-44CA-9035-03C8B54E7ADE}" type="datetime1">
              <a:rPr lang="tr-TR"/>
              <a:pPr>
                <a:defRPr/>
              </a:pPr>
              <a:t>1.04.2024</a:t>
            </a:fld>
            <a:endParaRPr lang="tr-TR"/>
          </a:p>
        </p:txBody>
      </p:sp>
      <p:sp>
        <p:nvSpPr>
          <p:cNvPr id="10" name="Footer Placeholder 4"/>
          <p:cNvSpPr>
            <a:spLocks noGrp="1"/>
          </p:cNvSpPr>
          <p:nvPr>
            <p:ph type="ftr" sz="quarter" idx="11"/>
          </p:nvPr>
        </p:nvSpPr>
        <p:spPr/>
        <p:txBody>
          <a:bodyPr/>
          <a:lstStyle>
            <a:lvl1pPr>
              <a:defRPr/>
            </a:lvl1pPr>
          </a:lstStyle>
          <a:p>
            <a:pPr>
              <a:defRPr/>
            </a:pPr>
            <a:endParaRPr lang="tr-TR"/>
          </a:p>
        </p:txBody>
      </p:sp>
      <p:sp>
        <p:nvSpPr>
          <p:cNvPr id="11"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311E497D-D13D-445E-9391-1C60BAB729BD}" type="slidenum">
              <a:rPr lang="tr-TR" altLang="tr-TR"/>
              <a:pPr>
                <a:defRPr/>
              </a:pPr>
              <a:t>‹#›</a:t>
            </a:fld>
            <a:endParaRPr lang="tr-TR" altLang="tr-TR"/>
          </a:p>
        </p:txBody>
      </p:sp>
    </p:spTree>
    <p:extLst>
      <p:ext uri="{BB962C8B-B14F-4D97-AF65-F5344CB8AC3E}">
        <p14:creationId xmlns:p14="http://schemas.microsoft.com/office/powerpoint/2010/main" val="22618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Footer Placeholder 4"/>
          <p:cNvSpPr>
            <a:spLocks noGrp="1"/>
          </p:cNvSpPr>
          <p:nvPr>
            <p:ph type="ftr" sz="quarter" idx="10"/>
          </p:nvPr>
        </p:nvSpPr>
        <p:spPr/>
        <p:txBody>
          <a:bodyPr/>
          <a:lstStyle>
            <a:lvl1pPr>
              <a:defRPr/>
            </a:lvl1pPr>
          </a:lstStyle>
          <a:p>
            <a:pPr>
              <a:defRPr/>
            </a:pPr>
            <a:endParaRPr lang="tr-TR"/>
          </a:p>
        </p:txBody>
      </p:sp>
      <p:sp>
        <p:nvSpPr>
          <p:cNvPr id="5" name="Slide Number Placeholder 5"/>
          <p:cNvSpPr>
            <a:spLocks noGrp="1"/>
          </p:cNvSpPr>
          <p:nvPr>
            <p:ph type="sldNum" sz="quarter" idx="11"/>
          </p:nvPr>
        </p:nvSpPr>
        <p:spPr/>
        <p:txBody>
          <a:bodyPr/>
          <a:lstStyle>
            <a:lvl1pPr>
              <a:defRPr/>
            </a:lvl1pPr>
          </a:lstStyle>
          <a:p>
            <a:pPr>
              <a:defRPr/>
            </a:pPr>
            <a:fld id="{66CA0382-3477-48C3-A46A-6B26D26E2D5D}" type="slidenum">
              <a:rPr lang="tr-TR" altLang="tr-TR"/>
              <a:pPr>
                <a:defRPr/>
              </a:pPr>
              <a:t>‹#›</a:t>
            </a:fld>
            <a:endParaRPr lang="tr-TR" altLang="tr-TR"/>
          </a:p>
        </p:txBody>
      </p:sp>
      <p:sp>
        <p:nvSpPr>
          <p:cNvPr id="6" name="Date Placeholder 3"/>
          <p:cNvSpPr>
            <a:spLocks noGrp="1"/>
          </p:cNvSpPr>
          <p:nvPr>
            <p:ph type="dt" sz="half" idx="12"/>
          </p:nvPr>
        </p:nvSpPr>
        <p:spPr/>
        <p:txBody>
          <a:bodyPr/>
          <a:lstStyle>
            <a:lvl1pPr>
              <a:defRPr/>
            </a:lvl1pPr>
          </a:lstStyle>
          <a:p>
            <a:pPr>
              <a:defRPr/>
            </a:pPr>
            <a:fld id="{1F6A7AB5-B781-415E-BE3E-05D55F35FC65}" type="datetime1">
              <a:rPr lang="tr-TR"/>
              <a:pPr>
                <a:defRPr/>
              </a:pPr>
              <a:t>1.04.2024</a:t>
            </a:fld>
            <a:endParaRPr lang="tr-TR"/>
          </a:p>
        </p:txBody>
      </p:sp>
    </p:spTree>
    <p:extLst>
      <p:ext uri="{BB962C8B-B14F-4D97-AF65-F5344CB8AC3E}">
        <p14:creationId xmlns:p14="http://schemas.microsoft.com/office/powerpoint/2010/main" val="335523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Footer Placeholder 4"/>
          <p:cNvSpPr>
            <a:spLocks noGrp="1"/>
          </p:cNvSpPr>
          <p:nvPr>
            <p:ph type="ftr" sz="quarter" idx="10"/>
          </p:nvPr>
        </p:nvSpPr>
        <p:spPr/>
        <p:txBody>
          <a:bodyPr/>
          <a:lstStyle>
            <a:lvl1pPr>
              <a:defRPr/>
            </a:lvl1pPr>
          </a:lstStyle>
          <a:p>
            <a:pPr>
              <a:defRPr/>
            </a:pPr>
            <a:endParaRPr lang="tr-TR"/>
          </a:p>
        </p:txBody>
      </p:sp>
      <p:sp>
        <p:nvSpPr>
          <p:cNvPr id="5" name="Slide Number Placeholder 5"/>
          <p:cNvSpPr>
            <a:spLocks noGrp="1"/>
          </p:cNvSpPr>
          <p:nvPr>
            <p:ph type="sldNum" sz="quarter" idx="11"/>
          </p:nvPr>
        </p:nvSpPr>
        <p:spPr/>
        <p:txBody>
          <a:bodyPr/>
          <a:lstStyle>
            <a:lvl1pPr>
              <a:defRPr/>
            </a:lvl1pPr>
          </a:lstStyle>
          <a:p>
            <a:pPr>
              <a:defRPr/>
            </a:pPr>
            <a:fld id="{D5890035-22EC-4D7F-B748-CA38826BDDAB}" type="slidenum">
              <a:rPr lang="tr-TR" altLang="tr-TR"/>
              <a:pPr>
                <a:defRPr/>
              </a:pPr>
              <a:t>‹#›</a:t>
            </a:fld>
            <a:endParaRPr lang="tr-TR" altLang="tr-TR"/>
          </a:p>
        </p:txBody>
      </p:sp>
      <p:sp>
        <p:nvSpPr>
          <p:cNvPr id="6" name="Date Placeholder 3"/>
          <p:cNvSpPr>
            <a:spLocks noGrp="1"/>
          </p:cNvSpPr>
          <p:nvPr>
            <p:ph type="dt" sz="half" idx="12"/>
          </p:nvPr>
        </p:nvSpPr>
        <p:spPr/>
        <p:txBody>
          <a:bodyPr/>
          <a:lstStyle>
            <a:lvl1pPr>
              <a:defRPr/>
            </a:lvl1pPr>
          </a:lstStyle>
          <a:p>
            <a:pPr>
              <a:defRPr/>
            </a:pPr>
            <a:fld id="{F5399240-692A-409B-932B-FBE1A96BCC28}" type="datetime1">
              <a:rPr lang="tr-TR"/>
              <a:pPr>
                <a:defRPr/>
              </a:pPr>
              <a:t>1.04.2024</a:t>
            </a:fld>
            <a:endParaRPr lang="tr-TR"/>
          </a:p>
        </p:txBody>
      </p:sp>
    </p:spTree>
    <p:extLst>
      <p:ext uri="{BB962C8B-B14F-4D97-AF65-F5344CB8AC3E}">
        <p14:creationId xmlns:p14="http://schemas.microsoft.com/office/powerpoint/2010/main" val="354272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tr-TR"/>
          </a:p>
        </p:txBody>
      </p:sp>
      <p:sp>
        <p:nvSpPr>
          <p:cNvPr id="5" name="Slide Number Placeholder 5"/>
          <p:cNvSpPr>
            <a:spLocks noGrp="1"/>
          </p:cNvSpPr>
          <p:nvPr>
            <p:ph type="sldNum" sz="quarter" idx="11"/>
          </p:nvPr>
        </p:nvSpPr>
        <p:spPr/>
        <p:txBody>
          <a:bodyPr/>
          <a:lstStyle>
            <a:lvl1pPr>
              <a:defRPr/>
            </a:lvl1pPr>
          </a:lstStyle>
          <a:p>
            <a:pPr>
              <a:defRPr/>
            </a:pPr>
            <a:fld id="{8C18C050-C3F0-471A-B096-4637DE5C4384}" type="slidenum">
              <a:rPr lang="tr-TR" altLang="tr-TR"/>
              <a:pPr>
                <a:defRPr/>
              </a:pPr>
              <a:t>‹#›</a:t>
            </a:fld>
            <a:endParaRPr lang="tr-TR" altLang="tr-TR"/>
          </a:p>
        </p:txBody>
      </p:sp>
      <p:sp>
        <p:nvSpPr>
          <p:cNvPr id="6" name="Date Placeholder 3"/>
          <p:cNvSpPr>
            <a:spLocks noGrp="1"/>
          </p:cNvSpPr>
          <p:nvPr>
            <p:ph type="dt" sz="half" idx="12"/>
          </p:nvPr>
        </p:nvSpPr>
        <p:spPr/>
        <p:txBody>
          <a:bodyPr/>
          <a:lstStyle>
            <a:lvl1pPr>
              <a:defRPr/>
            </a:lvl1pPr>
          </a:lstStyle>
          <a:p>
            <a:pPr>
              <a:defRPr/>
            </a:pPr>
            <a:fld id="{F279583D-ECCB-444A-9C02-DBA54E3A13ED}" type="datetime1">
              <a:rPr lang="tr-TR"/>
              <a:pPr>
                <a:defRPr/>
              </a:pPr>
              <a:t>1.04.2024</a:t>
            </a:fld>
            <a:endParaRPr lang="tr-TR"/>
          </a:p>
        </p:txBody>
      </p:sp>
    </p:spTree>
    <p:extLst>
      <p:ext uri="{BB962C8B-B14F-4D97-AF65-F5344CB8AC3E}">
        <p14:creationId xmlns:p14="http://schemas.microsoft.com/office/powerpoint/2010/main" val="286754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tr-TR"/>
          </a:p>
        </p:txBody>
      </p:sp>
      <p:sp>
        <p:nvSpPr>
          <p:cNvPr id="5" name="Slide Number Placeholder 5"/>
          <p:cNvSpPr>
            <a:spLocks noGrp="1"/>
          </p:cNvSpPr>
          <p:nvPr>
            <p:ph type="sldNum" sz="quarter" idx="11"/>
          </p:nvPr>
        </p:nvSpPr>
        <p:spPr/>
        <p:txBody>
          <a:bodyPr/>
          <a:lstStyle>
            <a:lvl1pPr>
              <a:defRPr/>
            </a:lvl1pPr>
          </a:lstStyle>
          <a:p>
            <a:pPr>
              <a:defRPr/>
            </a:pPr>
            <a:fld id="{A8203878-D38E-454C-A55E-45A6E396F102}" type="slidenum">
              <a:rPr lang="tr-TR" altLang="tr-TR"/>
              <a:pPr>
                <a:defRPr/>
              </a:pPr>
              <a:t>‹#›</a:t>
            </a:fld>
            <a:endParaRPr lang="tr-TR" altLang="tr-TR"/>
          </a:p>
        </p:txBody>
      </p:sp>
      <p:sp>
        <p:nvSpPr>
          <p:cNvPr id="6" name="Date Placeholder 3"/>
          <p:cNvSpPr>
            <a:spLocks noGrp="1"/>
          </p:cNvSpPr>
          <p:nvPr>
            <p:ph type="dt" sz="half" idx="12"/>
          </p:nvPr>
        </p:nvSpPr>
        <p:spPr/>
        <p:txBody>
          <a:bodyPr/>
          <a:lstStyle>
            <a:lvl1pPr>
              <a:defRPr/>
            </a:lvl1pPr>
          </a:lstStyle>
          <a:p>
            <a:pPr>
              <a:defRPr/>
            </a:pPr>
            <a:fld id="{4CE78ABF-0FCC-4DD8-8E3B-09DAC6CDDB18}" type="datetime1">
              <a:rPr lang="tr-TR"/>
              <a:pPr>
                <a:defRPr/>
              </a:pPr>
              <a:t>1.04.2024</a:t>
            </a:fld>
            <a:endParaRPr lang="tr-TR"/>
          </a:p>
        </p:txBody>
      </p:sp>
    </p:spTree>
    <p:extLst>
      <p:ext uri="{BB962C8B-B14F-4D97-AF65-F5344CB8AC3E}">
        <p14:creationId xmlns:p14="http://schemas.microsoft.com/office/powerpoint/2010/main" val="227688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tr-TR"/>
          </a:p>
        </p:txBody>
      </p:sp>
      <p:sp>
        <p:nvSpPr>
          <p:cNvPr id="6" name="Slide Number Placeholder 5"/>
          <p:cNvSpPr>
            <a:spLocks noGrp="1"/>
          </p:cNvSpPr>
          <p:nvPr>
            <p:ph type="sldNum" sz="quarter" idx="16"/>
          </p:nvPr>
        </p:nvSpPr>
        <p:spPr/>
        <p:txBody>
          <a:bodyPr/>
          <a:lstStyle>
            <a:lvl1pPr>
              <a:defRPr/>
            </a:lvl1pPr>
          </a:lstStyle>
          <a:p>
            <a:pPr>
              <a:defRPr/>
            </a:pPr>
            <a:fld id="{1BBEBBF9-4EB7-4A46-881D-819853D8B3F6}" type="slidenum">
              <a:rPr lang="tr-TR" altLang="tr-TR"/>
              <a:pPr>
                <a:defRPr/>
              </a:pPr>
              <a:t>‹#›</a:t>
            </a:fld>
            <a:endParaRPr lang="tr-TR" altLang="tr-TR"/>
          </a:p>
        </p:txBody>
      </p:sp>
      <p:sp>
        <p:nvSpPr>
          <p:cNvPr id="7" name="Date Placeholder 3"/>
          <p:cNvSpPr>
            <a:spLocks noGrp="1"/>
          </p:cNvSpPr>
          <p:nvPr>
            <p:ph type="dt" sz="half" idx="17"/>
          </p:nvPr>
        </p:nvSpPr>
        <p:spPr/>
        <p:txBody>
          <a:bodyPr/>
          <a:lstStyle>
            <a:lvl1pPr>
              <a:defRPr/>
            </a:lvl1pPr>
          </a:lstStyle>
          <a:p>
            <a:pPr>
              <a:defRPr/>
            </a:pPr>
            <a:fld id="{72EB71C2-D73C-4CDA-85C0-4EE82BEB847C}" type="datetime1">
              <a:rPr lang="tr-TR"/>
              <a:pPr>
                <a:defRPr/>
              </a:pPr>
              <a:t>1.04.2024</a:t>
            </a:fld>
            <a:endParaRPr lang="tr-TR"/>
          </a:p>
        </p:txBody>
      </p:sp>
    </p:spTree>
    <p:extLst>
      <p:ext uri="{BB962C8B-B14F-4D97-AF65-F5344CB8AC3E}">
        <p14:creationId xmlns:p14="http://schemas.microsoft.com/office/powerpoint/2010/main" val="278636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tr-TR"/>
          </a:p>
        </p:txBody>
      </p:sp>
      <p:sp>
        <p:nvSpPr>
          <p:cNvPr id="8" name="Slide Number Placeholder 5"/>
          <p:cNvSpPr>
            <a:spLocks noGrp="1"/>
          </p:cNvSpPr>
          <p:nvPr>
            <p:ph type="sldNum" sz="quarter" idx="16"/>
          </p:nvPr>
        </p:nvSpPr>
        <p:spPr/>
        <p:txBody>
          <a:bodyPr/>
          <a:lstStyle>
            <a:lvl1pPr>
              <a:defRPr/>
            </a:lvl1pPr>
          </a:lstStyle>
          <a:p>
            <a:pPr>
              <a:defRPr/>
            </a:pPr>
            <a:fld id="{BA3DB97F-D2C2-4C97-A293-D52FDD103793}" type="slidenum">
              <a:rPr lang="tr-TR" altLang="tr-TR"/>
              <a:pPr>
                <a:defRPr/>
              </a:pPr>
              <a:t>‹#›</a:t>
            </a:fld>
            <a:endParaRPr lang="tr-TR" altLang="tr-TR"/>
          </a:p>
        </p:txBody>
      </p:sp>
      <p:sp>
        <p:nvSpPr>
          <p:cNvPr id="9" name="Date Placeholder 3"/>
          <p:cNvSpPr>
            <a:spLocks noGrp="1"/>
          </p:cNvSpPr>
          <p:nvPr>
            <p:ph type="dt" sz="half" idx="17"/>
          </p:nvPr>
        </p:nvSpPr>
        <p:spPr/>
        <p:txBody>
          <a:bodyPr/>
          <a:lstStyle>
            <a:lvl1pPr>
              <a:defRPr/>
            </a:lvl1pPr>
          </a:lstStyle>
          <a:p>
            <a:pPr>
              <a:defRPr/>
            </a:pPr>
            <a:fld id="{43CAD0EB-7C05-49E8-9E21-BBA2F257A197}" type="datetime1">
              <a:rPr lang="tr-TR"/>
              <a:pPr>
                <a:defRPr/>
              </a:pPr>
              <a:t>1.04.2024</a:t>
            </a:fld>
            <a:endParaRPr lang="tr-TR"/>
          </a:p>
        </p:txBody>
      </p:sp>
    </p:spTree>
    <p:extLst>
      <p:ext uri="{BB962C8B-B14F-4D97-AF65-F5344CB8AC3E}">
        <p14:creationId xmlns:p14="http://schemas.microsoft.com/office/powerpoint/2010/main" val="332863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tr-TR"/>
          </a:p>
        </p:txBody>
      </p:sp>
      <p:sp>
        <p:nvSpPr>
          <p:cNvPr id="4" name="Slide Number Placeholder 5"/>
          <p:cNvSpPr>
            <a:spLocks noGrp="1"/>
          </p:cNvSpPr>
          <p:nvPr>
            <p:ph type="sldNum" sz="quarter" idx="11"/>
          </p:nvPr>
        </p:nvSpPr>
        <p:spPr/>
        <p:txBody>
          <a:bodyPr/>
          <a:lstStyle>
            <a:lvl1pPr>
              <a:defRPr/>
            </a:lvl1pPr>
          </a:lstStyle>
          <a:p>
            <a:pPr>
              <a:defRPr/>
            </a:pPr>
            <a:fld id="{DDED93B0-0527-415F-A935-1E4692F67F80}" type="slidenum">
              <a:rPr lang="tr-TR" altLang="tr-TR"/>
              <a:pPr>
                <a:defRPr/>
              </a:pPr>
              <a:t>‹#›</a:t>
            </a:fld>
            <a:endParaRPr lang="tr-TR" altLang="tr-TR"/>
          </a:p>
        </p:txBody>
      </p:sp>
      <p:sp>
        <p:nvSpPr>
          <p:cNvPr id="5" name="Date Placeholder 3"/>
          <p:cNvSpPr>
            <a:spLocks noGrp="1"/>
          </p:cNvSpPr>
          <p:nvPr>
            <p:ph type="dt" sz="half" idx="12"/>
          </p:nvPr>
        </p:nvSpPr>
        <p:spPr/>
        <p:txBody>
          <a:bodyPr/>
          <a:lstStyle>
            <a:lvl1pPr>
              <a:defRPr/>
            </a:lvl1pPr>
          </a:lstStyle>
          <a:p>
            <a:pPr>
              <a:defRPr/>
            </a:pPr>
            <a:fld id="{49776C35-3058-47F8-8926-D4471FFABF8D}" type="datetime1">
              <a:rPr lang="tr-TR"/>
              <a:pPr>
                <a:defRPr/>
              </a:pPr>
              <a:t>1.04.2024</a:t>
            </a:fld>
            <a:endParaRPr lang="tr-TR"/>
          </a:p>
        </p:txBody>
      </p:sp>
    </p:spTree>
    <p:extLst>
      <p:ext uri="{BB962C8B-B14F-4D97-AF65-F5344CB8AC3E}">
        <p14:creationId xmlns:p14="http://schemas.microsoft.com/office/powerpoint/2010/main" val="357678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tr-TR"/>
          </a:p>
        </p:txBody>
      </p:sp>
      <p:sp>
        <p:nvSpPr>
          <p:cNvPr id="3" name="Slide Number Placeholder 5"/>
          <p:cNvSpPr>
            <a:spLocks noGrp="1"/>
          </p:cNvSpPr>
          <p:nvPr>
            <p:ph type="sldNum" sz="quarter" idx="11"/>
          </p:nvPr>
        </p:nvSpPr>
        <p:spPr/>
        <p:txBody>
          <a:bodyPr/>
          <a:lstStyle>
            <a:lvl1pPr>
              <a:defRPr/>
            </a:lvl1pPr>
          </a:lstStyle>
          <a:p>
            <a:pPr>
              <a:defRPr/>
            </a:pPr>
            <a:fld id="{1ACC0406-95BC-405F-B6A2-3499E572BE08}" type="slidenum">
              <a:rPr lang="tr-TR" altLang="tr-TR"/>
              <a:pPr>
                <a:defRPr/>
              </a:pPr>
              <a:t>‹#›</a:t>
            </a:fld>
            <a:endParaRPr lang="tr-TR" altLang="tr-TR"/>
          </a:p>
        </p:txBody>
      </p:sp>
      <p:sp>
        <p:nvSpPr>
          <p:cNvPr id="4" name="Date Placeholder 3"/>
          <p:cNvSpPr>
            <a:spLocks noGrp="1"/>
          </p:cNvSpPr>
          <p:nvPr>
            <p:ph type="dt" sz="half" idx="12"/>
          </p:nvPr>
        </p:nvSpPr>
        <p:spPr/>
        <p:txBody>
          <a:bodyPr/>
          <a:lstStyle>
            <a:lvl1pPr>
              <a:defRPr/>
            </a:lvl1pPr>
          </a:lstStyle>
          <a:p>
            <a:pPr>
              <a:defRPr/>
            </a:pPr>
            <a:fld id="{F2BA4085-0FD8-4AD7-90DA-3ABA742B28C6}" type="datetime1">
              <a:rPr lang="tr-TR"/>
              <a:pPr>
                <a:defRPr/>
              </a:pPr>
              <a:t>1.04.2024</a:t>
            </a:fld>
            <a:endParaRPr lang="tr-TR"/>
          </a:p>
        </p:txBody>
      </p:sp>
    </p:spTree>
    <p:extLst>
      <p:ext uri="{BB962C8B-B14F-4D97-AF65-F5344CB8AC3E}">
        <p14:creationId xmlns:p14="http://schemas.microsoft.com/office/powerpoint/2010/main" val="327701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Footer Placeholder 4"/>
          <p:cNvSpPr>
            <a:spLocks noGrp="1"/>
          </p:cNvSpPr>
          <p:nvPr>
            <p:ph type="ftr" sz="quarter" idx="14"/>
          </p:nvPr>
        </p:nvSpPr>
        <p:spPr/>
        <p:txBody>
          <a:bodyPr/>
          <a:lstStyle>
            <a:lvl1pPr>
              <a:defRPr/>
            </a:lvl1pPr>
          </a:lstStyle>
          <a:p>
            <a:pPr>
              <a:defRPr/>
            </a:pPr>
            <a:endParaRPr lang="tr-TR"/>
          </a:p>
        </p:txBody>
      </p:sp>
      <p:sp>
        <p:nvSpPr>
          <p:cNvPr id="6" name="Slide Number Placeholder 5"/>
          <p:cNvSpPr>
            <a:spLocks noGrp="1"/>
          </p:cNvSpPr>
          <p:nvPr>
            <p:ph type="sldNum" sz="quarter" idx="15"/>
          </p:nvPr>
        </p:nvSpPr>
        <p:spPr/>
        <p:txBody>
          <a:bodyPr/>
          <a:lstStyle>
            <a:lvl1pPr>
              <a:defRPr/>
            </a:lvl1pPr>
          </a:lstStyle>
          <a:p>
            <a:pPr>
              <a:defRPr/>
            </a:pPr>
            <a:fld id="{F5A3DC6E-28B1-4FE6-83DC-A87C69146D87}" type="slidenum">
              <a:rPr lang="tr-TR" altLang="tr-TR"/>
              <a:pPr>
                <a:defRPr/>
              </a:pPr>
              <a:t>‹#›</a:t>
            </a:fld>
            <a:endParaRPr lang="tr-TR" altLang="tr-TR"/>
          </a:p>
        </p:txBody>
      </p:sp>
      <p:sp>
        <p:nvSpPr>
          <p:cNvPr id="7" name="Date Placeholder 3"/>
          <p:cNvSpPr>
            <a:spLocks noGrp="1"/>
          </p:cNvSpPr>
          <p:nvPr>
            <p:ph type="dt" sz="half" idx="16"/>
          </p:nvPr>
        </p:nvSpPr>
        <p:spPr/>
        <p:txBody>
          <a:bodyPr/>
          <a:lstStyle>
            <a:lvl1pPr>
              <a:defRPr/>
            </a:lvl1pPr>
          </a:lstStyle>
          <a:p>
            <a:pPr>
              <a:defRPr/>
            </a:pPr>
            <a:fld id="{6F003A9A-9B56-44BB-A9D3-CE542B1CEFAC}" type="datetime1">
              <a:rPr lang="tr-TR"/>
              <a:pPr>
                <a:defRPr/>
              </a:pPr>
              <a:t>1.04.2024</a:t>
            </a:fld>
            <a:endParaRPr lang="tr-TR"/>
          </a:p>
        </p:txBody>
      </p:sp>
    </p:spTree>
    <p:extLst>
      <p:ext uri="{BB962C8B-B14F-4D97-AF65-F5344CB8AC3E}">
        <p14:creationId xmlns:p14="http://schemas.microsoft.com/office/powerpoint/2010/main" val="338858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Footer Placeholder 4"/>
          <p:cNvSpPr>
            <a:spLocks noGrp="1"/>
          </p:cNvSpPr>
          <p:nvPr>
            <p:ph type="ftr" sz="quarter" idx="10"/>
          </p:nvPr>
        </p:nvSpPr>
        <p:spPr/>
        <p:txBody>
          <a:bodyPr/>
          <a:lstStyle>
            <a:lvl1pPr>
              <a:defRPr/>
            </a:lvl1pPr>
          </a:lstStyle>
          <a:p>
            <a:pPr>
              <a:defRPr/>
            </a:pPr>
            <a:endParaRPr lang="tr-TR"/>
          </a:p>
        </p:txBody>
      </p:sp>
      <p:sp>
        <p:nvSpPr>
          <p:cNvPr id="6" name="Slide Number Placeholder 5"/>
          <p:cNvSpPr>
            <a:spLocks noGrp="1"/>
          </p:cNvSpPr>
          <p:nvPr>
            <p:ph type="sldNum" sz="quarter" idx="11"/>
          </p:nvPr>
        </p:nvSpPr>
        <p:spPr/>
        <p:txBody>
          <a:bodyPr/>
          <a:lstStyle>
            <a:lvl1pPr>
              <a:defRPr/>
            </a:lvl1pPr>
          </a:lstStyle>
          <a:p>
            <a:pPr>
              <a:defRPr/>
            </a:pPr>
            <a:fld id="{B9675B8A-0BAE-43E8-8EA4-B32F28EE210F}" type="slidenum">
              <a:rPr lang="tr-TR" altLang="tr-TR"/>
              <a:pPr>
                <a:defRPr/>
              </a:pPr>
              <a:t>‹#›</a:t>
            </a:fld>
            <a:endParaRPr lang="tr-TR" altLang="tr-TR"/>
          </a:p>
        </p:txBody>
      </p:sp>
      <p:sp>
        <p:nvSpPr>
          <p:cNvPr id="7" name="Date Placeholder 3"/>
          <p:cNvSpPr>
            <a:spLocks noGrp="1"/>
          </p:cNvSpPr>
          <p:nvPr>
            <p:ph type="dt" sz="half" idx="12"/>
          </p:nvPr>
        </p:nvSpPr>
        <p:spPr/>
        <p:txBody>
          <a:bodyPr/>
          <a:lstStyle>
            <a:lvl1pPr>
              <a:defRPr/>
            </a:lvl1pPr>
          </a:lstStyle>
          <a:p>
            <a:pPr>
              <a:defRPr/>
            </a:pPr>
            <a:fld id="{57F9353F-C3D8-4CF4-B9BE-D55CDF34D973}" type="datetime1">
              <a:rPr lang="tr-TR"/>
              <a:pPr>
                <a:defRPr/>
              </a:pPr>
              <a:t>1.04.2024</a:t>
            </a:fld>
            <a:endParaRPr lang="tr-TR"/>
          </a:p>
        </p:txBody>
      </p:sp>
    </p:spTree>
    <p:extLst>
      <p:ext uri="{BB962C8B-B14F-4D97-AF65-F5344CB8AC3E}">
        <p14:creationId xmlns:p14="http://schemas.microsoft.com/office/powerpoint/2010/main" val="13021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eaLnBrk="1" hangingPunct="1">
              <a:defRPr sz="1200">
                <a:solidFill>
                  <a:schemeClr val="tx1">
                    <a:lumMod val="60000"/>
                    <a:lumOff val="40000"/>
                  </a:schemeClr>
                </a:solidFill>
                <a:latin typeface="Arial" pitchFamily="34" charset="0"/>
                <a:cs typeface="Arial" pitchFamily="34" charset="0"/>
              </a:defRPr>
            </a:lvl1pPr>
          </a:lstStyle>
          <a:p>
            <a:pPr>
              <a:defRPr/>
            </a:pPr>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A79D99"/>
                </a:solidFill>
              </a:defRPr>
            </a:lvl1pPr>
          </a:lstStyle>
          <a:p>
            <a:pPr>
              <a:defRPr/>
            </a:pPr>
            <a:fld id="{C98745ED-2879-454A-93C4-AA251C3DB18A}" type="slidenum">
              <a:rPr lang="tr-TR" altLang="tr-TR"/>
              <a:pPr>
                <a:defRPr/>
              </a:pPr>
              <a:t>‹#›</a:t>
            </a:fld>
            <a:endParaRPr lang="tr-TR" alt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eaLnBrk="1" hangingPunct="1">
              <a:defRPr/>
            </a:pPr>
            <a:endParaRPr lang="en-US"/>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eaLnBrk="1" hangingPunct="1">
              <a:defRPr sz="1200">
                <a:solidFill>
                  <a:srgbClr val="FFFFFF"/>
                </a:solidFill>
                <a:latin typeface="Arial" pitchFamily="34" charset="0"/>
                <a:cs typeface="Arial" pitchFamily="34" charset="0"/>
              </a:defRPr>
            </a:lvl1pPr>
          </a:lstStyle>
          <a:p>
            <a:pPr>
              <a:defRPr/>
            </a:pPr>
            <a:fld id="{2543FB3F-7AF6-4A34-A6D0-EADC3260C46F}" type="datetime1">
              <a:rPr lang="tr-TR"/>
              <a:pPr>
                <a:defRPr/>
              </a:pPr>
              <a:t>1.04.2024</a:t>
            </a:fld>
            <a:endParaRPr lang="tr-TR"/>
          </a:p>
        </p:txBody>
      </p:sp>
    </p:spTree>
  </p:cSld>
  <p:clrMap bg1="lt1" tx1="dk1" bg2="lt2" tx2="dk2" accent1="accent1" accent2="accent2" accent3="accent3" accent4="accent4" accent5="accent5" accent6="accent6" hlink="hlink" folHlink="folHlink"/>
  <p:sldLayoutIdLst>
    <p:sldLayoutId id="2147484022"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ctrTitle"/>
          </p:nvPr>
        </p:nvSpPr>
        <p:spPr bwMode="auto">
          <a:xfrm>
            <a:off x="1331913" y="549275"/>
            <a:ext cx="7632700" cy="3046413"/>
          </a:xfrm>
        </p:spPr>
        <p:txBody>
          <a:bodyPr wrap="square" numCol="1" anchorCtr="0" compatLnSpc="1">
            <a:prstTxWarp prst="textNoShape">
              <a:avLst/>
            </a:prstTxWarp>
          </a:bodyPr>
          <a:lstStyle/>
          <a:p>
            <a:pPr algn="ctr" eaLnBrk="1" fontAlgn="auto" hangingPunct="1">
              <a:spcAft>
                <a:spcPts val="0"/>
              </a:spcAft>
              <a:defRPr/>
            </a:pPr>
            <a:r>
              <a:rPr lang="tr-TR" altLang="en-US" sz="3000" dirty="0" smtClean="0">
                <a:solidFill>
                  <a:schemeClr val="tx1"/>
                </a:solidFill>
              </a:rPr>
              <a:t>ENGINEERING CALCULATIONS</a:t>
            </a:r>
            <a:r>
              <a:rPr lang="tr-TR" altLang="en-US" sz="3000" dirty="0" smtClean="0"/>
              <a:t/>
            </a:r>
            <a:br>
              <a:rPr lang="tr-TR" altLang="en-US" sz="3000" dirty="0" smtClean="0"/>
            </a:br>
            <a:r>
              <a:rPr lang="tr-TR" altLang="en-US" sz="3000" dirty="0" smtClean="0"/>
              <a:t/>
            </a:r>
            <a:br>
              <a:rPr lang="tr-TR" altLang="en-US" sz="3000" dirty="0" smtClean="0"/>
            </a:br>
            <a:endParaRPr lang="en-US" altLang="en-US" sz="3000" dirty="0" smtClean="0"/>
          </a:p>
        </p:txBody>
      </p:sp>
      <p:sp>
        <p:nvSpPr>
          <p:cNvPr id="3" name="Alt Başlık 2"/>
          <p:cNvSpPr>
            <a:spLocks noGrp="1"/>
          </p:cNvSpPr>
          <p:nvPr>
            <p:ph type="subTitle" idx="1"/>
          </p:nvPr>
        </p:nvSpPr>
        <p:spPr>
          <a:xfrm>
            <a:off x="2195513" y="3789363"/>
            <a:ext cx="6172200" cy="1871662"/>
          </a:xfrm>
        </p:spPr>
        <p:txBody>
          <a:bodyPr rtlCol="0">
            <a:normAutofit fontScale="85000" lnSpcReduction="20000"/>
          </a:bodyPr>
          <a:lstStyle/>
          <a:p>
            <a:pPr algn="ctr" eaLnBrk="1" fontAlgn="auto" hangingPunct="1">
              <a:lnSpc>
                <a:spcPct val="90000"/>
              </a:lnSpc>
              <a:spcAft>
                <a:spcPts val="0"/>
              </a:spcAft>
              <a:defRPr/>
            </a:pPr>
            <a:endParaRPr lang="tr-TR" altLang="en-US" sz="1700" dirty="0" smtClean="0">
              <a:solidFill>
                <a:schemeClr val="bg2">
                  <a:lumMod val="50000"/>
                </a:schemeClr>
              </a:solidFill>
            </a:endParaRPr>
          </a:p>
          <a:p>
            <a:pPr algn="ctr" eaLnBrk="1" fontAlgn="auto" hangingPunct="1">
              <a:lnSpc>
                <a:spcPct val="90000"/>
              </a:lnSpc>
              <a:spcAft>
                <a:spcPts val="0"/>
              </a:spcAft>
              <a:defRPr/>
            </a:pPr>
            <a:r>
              <a:rPr lang="tr-TR" altLang="en-US" sz="1700" dirty="0" smtClean="0">
                <a:solidFill>
                  <a:schemeClr val="bg2">
                    <a:lumMod val="50000"/>
                  </a:schemeClr>
                </a:solidFill>
              </a:rPr>
              <a:t>Prof</a:t>
            </a:r>
            <a:r>
              <a:rPr lang="tr-TR" altLang="en-US" sz="1700" dirty="0">
                <a:solidFill>
                  <a:schemeClr val="bg2">
                    <a:lumMod val="50000"/>
                  </a:schemeClr>
                </a:solidFill>
              </a:rPr>
              <a:t>. Dr. </a:t>
            </a:r>
            <a:r>
              <a:rPr lang="tr-TR" altLang="en-US" sz="1700" dirty="0" smtClean="0">
                <a:solidFill>
                  <a:schemeClr val="bg2">
                    <a:lumMod val="50000"/>
                  </a:schemeClr>
                </a:solidFill>
              </a:rPr>
              <a:t>Nursu TUNALIOĞLU ÖCALAN</a:t>
            </a:r>
            <a:endParaRPr lang="tr-TR" altLang="en-US" sz="1700" dirty="0">
              <a:solidFill>
                <a:schemeClr val="bg2">
                  <a:lumMod val="50000"/>
                </a:schemeClr>
              </a:solidFill>
            </a:endParaRPr>
          </a:p>
          <a:p>
            <a:pPr algn="ctr" eaLnBrk="1" fontAlgn="auto" hangingPunct="1">
              <a:lnSpc>
                <a:spcPct val="90000"/>
              </a:lnSpc>
              <a:spcAft>
                <a:spcPts val="0"/>
              </a:spcAft>
              <a:defRPr/>
            </a:pPr>
            <a:endParaRPr lang="tr-TR" altLang="en-US" sz="1700" dirty="0" smtClean="0">
              <a:solidFill>
                <a:schemeClr val="bg2">
                  <a:lumMod val="50000"/>
                </a:schemeClr>
              </a:solidFill>
            </a:endParaRPr>
          </a:p>
          <a:p>
            <a:pPr eaLnBrk="1" fontAlgn="auto" hangingPunct="1">
              <a:lnSpc>
                <a:spcPct val="90000"/>
              </a:lnSpc>
              <a:spcAft>
                <a:spcPts val="0"/>
              </a:spcAft>
              <a:defRPr/>
            </a:pPr>
            <a:endParaRPr lang="en-US" altLang="en-US" sz="1700" dirty="0" smtClean="0">
              <a:solidFill>
                <a:schemeClr val="bg2">
                  <a:lumMod val="50000"/>
                </a:schemeClr>
              </a:solidFill>
            </a:endParaRPr>
          </a:p>
          <a:p>
            <a:pPr algn="ctr" eaLnBrk="1" fontAlgn="auto" hangingPunct="1">
              <a:lnSpc>
                <a:spcPct val="90000"/>
              </a:lnSpc>
              <a:spcAft>
                <a:spcPts val="0"/>
              </a:spcAft>
              <a:defRPr/>
            </a:pPr>
            <a:r>
              <a:rPr lang="en-US" altLang="en-US" sz="1700" dirty="0" smtClean="0">
                <a:solidFill>
                  <a:schemeClr val="bg2">
                    <a:lumMod val="50000"/>
                  </a:schemeClr>
                </a:solidFill>
              </a:rPr>
              <a:t> </a:t>
            </a:r>
            <a:r>
              <a:rPr lang="en-US" altLang="en-US" sz="1700" dirty="0" err="1" smtClean="0">
                <a:solidFill>
                  <a:schemeClr val="bg2">
                    <a:lumMod val="50000"/>
                  </a:schemeClr>
                </a:solidFill>
              </a:rPr>
              <a:t>Yildiz</a:t>
            </a:r>
            <a:r>
              <a:rPr lang="tr-TR" altLang="en-US" sz="1700" dirty="0" smtClean="0">
                <a:solidFill>
                  <a:schemeClr val="bg2">
                    <a:lumMod val="50000"/>
                  </a:schemeClr>
                </a:solidFill>
              </a:rPr>
              <a:t> </a:t>
            </a:r>
            <a:r>
              <a:rPr lang="en-US" altLang="en-US" sz="1700" dirty="0" smtClean="0">
                <a:solidFill>
                  <a:schemeClr val="bg2">
                    <a:lumMod val="50000"/>
                  </a:schemeClr>
                </a:solidFill>
              </a:rPr>
              <a:t>Technical University</a:t>
            </a:r>
            <a:endParaRPr lang="tr-TR" altLang="en-US" sz="1700" dirty="0" smtClean="0">
              <a:solidFill>
                <a:schemeClr val="bg2">
                  <a:lumMod val="50000"/>
                </a:schemeClr>
              </a:solidFill>
            </a:endParaRPr>
          </a:p>
          <a:p>
            <a:pPr algn="ctr" eaLnBrk="1" fontAlgn="auto" hangingPunct="1">
              <a:lnSpc>
                <a:spcPct val="90000"/>
              </a:lnSpc>
              <a:spcAft>
                <a:spcPts val="0"/>
              </a:spcAft>
              <a:defRPr/>
            </a:pPr>
            <a:r>
              <a:rPr lang="en-US" altLang="en-US" sz="1700" dirty="0" smtClean="0">
                <a:solidFill>
                  <a:schemeClr val="bg2">
                    <a:lumMod val="50000"/>
                  </a:schemeClr>
                </a:solidFill>
              </a:rPr>
              <a:t>Faculty of Civil Engineering</a:t>
            </a:r>
            <a:endParaRPr lang="tr-TR" altLang="en-US" sz="1700" dirty="0" smtClean="0">
              <a:solidFill>
                <a:schemeClr val="bg2">
                  <a:lumMod val="50000"/>
                </a:schemeClr>
              </a:solidFill>
            </a:endParaRPr>
          </a:p>
          <a:p>
            <a:pPr algn="ctr" eaLnBrk="1" fontAlgn="auto" hangingPunct="1">
              <a:lnSpc>
                <a:spcPct val="90000"/>
              </a:lnSpc>
              <a:spcAft>
                <a:spcPts val="0"/>
              </a:spcAft>
              <a:defRPr/>
            </a:pPr>
            <a:r>
              <a:rPr lang="en-US" altLang="en-US" sz="1700" dirty="0" smtClean="0">
                <a:solidFill>
                  <a:schemeClr val="bg2">
                    <a:lumMod val="50000"/>
                  </a:schemeClr>
                </a:solidFill>
              </a:rPr>
              <a:t>Department of </a:t>
            </a:r>
            <a:r>
              <a:rPr lang="en-US" altLang="en-US" sz="1700" dirty="0" err="1" smtClean="0">
                <a:solidFill>
                  <a:schemeClr val="bg2">
                    <a:lumMod val="50000"/>
                  </a:schemeClr>
                </a:solidFill>
              </a:rPr>
              <a:t>Geomatic</a:t>
            </a:r>
            <a:r>
              <a:rPr lang="tr-TR" altLang="en-US" sz="1700" dirty="0" smtClean="0">
                <a:solidFill>
                  <a:schemeClr val="bg2">
                    <a:lumMod val="50000"/>
                  </a:schemeClr>
                </a:solidFill>
              </a:rPr>
              <a:t> </a:t>
            </a:r>
            <a:r>
              <a:rPr lang="en-US" altLang="en-US" sz="1700" dirty="0" smtClean="0">
                <a:solidFill>
                  <a:schemeClr val="bg2">
                    <a:lumMod val="50000"/>
                  </a:schemeClr>
                </a:solidFill>
              </a:rPr>
              <a:t>Engineering</a:t>
            </a:r>
            <a:endParaRPr lang="tr-TR" altLang="en-US" sz="1700" dirty="0" smtClean="0">
              <a:solidFill>
                <a:schemeClr val="bg2">
                  <a:lumMod val="50000"/>
                </a:schemeClr>
              </a:solidFill>
            </a:endParaRPr>
          </a:p>
          <a:p>
            <a:pPr algn="ctr" eaLnBrk="1" fontAlgn="auto" hangingPunct="1">
              <a:lnSpc>
                <a:spcPct val="90000"/>
              </a:lnSpc>
              <a:spcAft>
                <a:spcPts val="0"/>
              </a:spcAft>
              <a:defRPr/>
            </a:pPr>
            <a:endParaRPr lang="tr-TR" altLang="en-US" sz="1700" dirty="0" smtClean="0">
              <a:solidFill>
                <a:schemeClr val="bg2">
                  <a:lumMod val="50000"/>
                </a:schemeClr>
              </a:solidFill>
            </a:endParaRPr>
          </a:p>
          <a:p>
            <a:pPr algn="ctr" eaLnBrk="1" fontAlgn="auto" hangingPunct="1">
              <a:lnSpc>
                <a:spcPct val="90000"/>
              </a:lnSpc>
              <a:spcAft>
                <a:spcPts val="0"/>
              </a:spcAft>
              <a:defRPr/>
            </a:pPr>
            <a:r>
              <a:rPr lang="tr-TR" altLang="en-US" sz="1700" i="1" dirty="0" err="1" smtClean="0">
                <a:solidFill>
                  <a:schemeClr val="bg2">
                    <a:lumMod val="50000"/>
                  </a:schemeClr>
                </a:solidFill>
              </a:rPr>
              <a:t>Lecture</a:t>
            </a:r>
            <a:r>
              <a:rPr lang="tr-TR" altLang="en-US" sz="1700" i="1" dirty="0" smtClean="0">
                <a:solidFill>
                  <a:schemeClr val="bg2">
                    <a:lumMod val="50000"/>
                  </a:schemeClr>
                </a:solidFill>
              </a:rPr>
              <a:t> </a:t>
            </a:r>
            <a:r>
              <a:rPr lang="tr-TR" altLang="en-US" sz="1700" i="1" dirty="0" err="1" smtClean="0">
                <a:solidFill>
                  <a:schemeClr val="bg2">
                    <a:lumMod val="50000"/>
                  </a:schemeClr>
                </a:solidFill>
              </a:rPr>
              <a:t>Notes</a:t>
            </a:r>
            <a:endParaRPr lang="en-US" altLang="en-US" sz="1700" i="1" dirty="0" smtClean="0">
              <a:solidFill>
                <a:schemeClr val="bg2">
                  <a:lumMod val="50000"/>
                </a:schemeClr>
              </a:solidFill>
            </a:endParaRPr>
          </a:p>
        </p:txBody>
      </p:sp>
      <p:sp>
        <p:nvSpPr>
          <p:cNvPr id="512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9087244A-0D76-40B6-A3B6-BCE1EE8DD497}" type="slidenum">
              <a:rPr lang="tr-TR" altLang="tr-TR" sz="1400" smtClean="0">
                <a:solidFill>
                  <a:srgbClr val="A79D99"/>
                </a:solidFill>
                <a:latin typeface="Arial" panose="020B0604020202020204" pitchFamily="34" charset="0"/>
              </a:rPr>
              <a:pPr>
                <a:spcBef>
                  <a:spcPct val="0"/>
                </a:spcBef>
                <a:buFontTx/>
                <a:buNone/>
              </a:pPr>
              <a:t>1</a:t>
            </a:fld>
            <a:endParaRPr lang="tr-TR" altLang="tr-TR" sz="1400" smtClean="0">
              <a:solidFill>
                <a:srgbClr val="A79D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850" y="3284538"/>
            <a:ext cx="8172450" cy="3024187"/>
          </a:xfrm>
        </p:spPr>
        <p:txBody>
          <a:bodyPr>
            <a:normAutofit lnSpcReduction="10000"/>
          </a:bodyPr>
          <a:lstStyle/>
          <a:p>
            <a:pPr algn="just">
              <a:defRPr/>
            </a:pPr>
            <a:r>
              <a:rPr lang="en-US" sz="2000" dirty="0"/>
              <a:t>The sum of three angles of the spherical triangle is not constant, and is proportional to the area of spherical triangle. Since </a:t>
            </a:r>
            <a:r>
              <a:rPr lang="en-US" sz="2000" b="1" i="1" dirty="0">
                <a:solidFill>
                  <a:srgbClr val="FF0000"/>
                </a:solidFill>
              </a:rPr>
              <a:t>area is getting bigger, the excess is getting bigger</a:t>
            </a:r>
            <a:r>
              <a:rPr lang="en-US" sz="2000" dirty="0"/>
              <a:t> as well. Just the contrary is also valid similarly. If the radius of a sphere is </a:t>
            </a:r>
            <a:r>
              <a:rPr lang="en-US" sz="2000" dirty="0" smtClean="0"/>
              <a:t>infinite, </a:t>
            </a:r>
            <a:r>
              <a:rPr lang="en-US" sz="2000" dirty="0"/>
              <a:t>then it will be a plane. Thus, the excess will be 0 and the sum of the angles will </a:t>
            </a:r>
            <a:r>
              <a:rPr lang="en-US" sz="2000" dirty="0" smtClean="0"/>
              <a:t>be</a:t>
            </a:r>
            <a:r>
              <a:rPr lang="tr-TR" sz="2000" dirty="0" smtClean="0"/>
              <a:t> 180</a:t>
            </a:r>
            <a:r>
              <a:rPr lang="tr-TR" sz="2000" baseline="30000" dirty="0" smtClean="0"/>
              <a:t>o</a:t>
            </a:r>
            <a:r>
              <a:rPr lang="en-US" sz="2000" dirty="0" smtClean="0"/>
              <a:t>. </a:t>
            </a:r>
            <a:r>
              <a:rPr lang="en-US" sz="2000" dirty="0"/>
              <a:t>The area of small spherical triangles can be supposed to the plane triangles which have the same side lengths. These triangles are assumed as small spherical triangles when considering their sides are so small comparing with the radius of sphere. For instance, for the triangles having the sides up to 100 km are assumed as this.</a:t>
            </a:r>
            <a:endParaRPr lang="en-GB" sz="2000" dirty="0"/>
          </a:p>
          <a:p>
            <a:pPr>
              <a:defRPr/>
            </a:pPr>
            <a:endParaRPr lang="en-GB" sz="2000" dirty="0"/>
          </a:p>
        </p:txBody>
      </p:sp>
      <p:sp>
        <p:nvSpPr>
          <p:cNvPr id="14339"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DAC41E07-D276-4F1A-9C26-8738262A4BB9}" type="slidenum">
              <a:rPr lang="tr-TR" altLang="tr-TR" sz="1200" smtClean="0">
                <a:solidFill>
                  <a:srgbClr val="A79D99"/>
                </a:solidFill>
                <a:latin typeface="Arial" panose="020B0604020202020204" pitchFamily="34" charset="0"/>
              </a:rPr>
              <a:pPr>
                <a:spcBef>
                  <a:spcPct val="0"/>
                </a:spcBef>
                <a:buFontTx/>
                <a:buNone/>
              </a:pPr>
              <a:t>10</a:t>
            </a:fld>
            <a:endParaRPr lang="tr-TR" altLang="tr-TR" sz="1200" smtClean="0">
              <a:solidFill>
                <a:srgbClr val="A79D99"/>
              </a:solidFill>
              <a:latin typeface="Arial" panose="020B0604020202020204" pitchFamily="34" charset="0"/>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20461" t="39400" r="22519" b="28241"/>
          <a:stretch>
            <a:fillRect/>
          </a:stretch>
        </p:blipFill>
        <p:spPr bwMode="auto">
          <a:xfrm>
            <a:off x="323850" y="476250"/>
            <a:ext cx="8689975" cy="277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11188" y="1341438"/>
            <a:ext cx="1873250" cy="79216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2"/>
          <p:cNvSpPr>
            <a:spLocks noGrp="1"/>
          </p:cNvSpPr>
          <p:nvPr>
            <p:ph idx="1"/>
          </p:nvPr>
        </p:nvSpPr>
        <p:spPr>
          <a:xfrm>
            <a:off x="323850" y="908050"/>
            <a:ext cx="8291513" cy="5616575"/>
          </a:xfrm>
        </p:spPr>
        <p:txBody>
          <a:bodyPr/>
          <a:lstStyle/>
          <a:p>
            <a:r>
              <a:rPr lang="en-US" altLang="en-US" smtClean="0"/>
              <a:t>The triangles, which are symmetric to the center of O and equal to each other, are so called </a:t>
            </a:r>
            <a:r>
              <a:rPr lang="en-US" altLang="en-US" b="1" smtClean="0">
                <a:solidFill>
                  <a:srgbClr val="FF0000"/>
                </a:solidFill>
              </a:rPr>
              <a:t>polar triangle</a:t>
            </a:r>
            <a:r>
              <a:rPr lang="en-US" altLang="en-US" smtClean="0"/>
              <a:t>.</a:t>
            </a:r>
            <a:endParaRPr lang="en-GB" altLang="en-US" smtClean="0"/>
          </a:p>
          <a:p>
            <a:endParaRPr lang="en-GB" altLang="en-US" smtClean="0"/>
          </a:p>
        </p:txBody>
      </p:sp>
      <p:sp>
        <p:nvSpPr>
          <p:cNvPr id="15363"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5C2F6930-2C0D-43E4-8711-E4306B8F9244}" type="slidenum">
              <a:rPr lang="tr-TR" altLang="tr-TR" sz="1200" smtClean="0">
                <a:solidFill>
                  <a:srgbClr val="A79D99"/>
                </a:solidFill>
                <a:latin typeface="Arial" panose="020B0604020202020204" pitchFamily="34" charset="0"/>
              </a:rPr>
              <a:pPr>
                <a:spcBef>
                  <a:spcPct val="0"/>
                </a:spcBef>
                <a:buFontTx/>
                <a:buNone/>
              </a:pPr>
              <a:t>11</a:t>
            </a:fld>
            <a:endParaRPr lang="tr-TR" altLang="tr-TR" sz="1200" smtClean="0">
              <a:solidFill>
                <a:srgbClr val="A79D99"/>
              </a:solidFill>
              <a:latin typeface="Arial" panose="020B0604020202020204" pitchFamily="34" charset="0"/>
            </a:endParaRPr>
          </a:p>
        </p:txBody>
      </p:sp>
      <p:sp>
        <p:nvSpPr>
          <p:cNvPr id="5" name="Başlık 1"/>
          <p:cNvSpPr txBox="1">
            <a:spLocks/>
          </p:cNvSpPr>
          <p:nvPr/>
        </p:nvSpPr>
        <p:spPr>
          <a:xfrm>
            <a:off x="457200" y="260648"/>
            <a:ext cx="8003232" cy="580926"/>
          </a:xfrm>
          <a:prstGeom prst="rect">
            <a:avLst/>
          </a:prstGeom>
        </p:spPr>
        <p:txBody>
          <a:bodyPr anchor="b">
            <a:norm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defRPr/>
            </a:pPr>
            <a:r>
              <a:rPr lang="tr-TR" sz="2800" dirty="0" smtClean="0">
                <a:solidFill>
                  <a:srgbClr val="FF0000"/>
                </a:solidFill>
                <a:effectLst/>
              </a:rPr>
              <a:t>POLAR TRIANGLE </a:t>
            </a:r>
            <a:r>
              <a:rPr lang="tr-TR" sz="2800" dirty="0" err="1" smtClean="0">
                <a:solidFill>
                  <a:srgbClr val="FF0000"/>
                </a:solidFill>
                <a:effectLst/>
              </a:rPr>
              <a:t>and</a:t>
            </a:r>
            <a:r>
              <a:rPr lang="tr-TR" sz="2800" dirty="0" smtClean="0">
                <a:solidFill>
                  <a:srgbClr val="FF0000"/>
                </a:solidFill>
                <a:effectLst/>
              </a:rPr>
              <a:t> TRIHEDRON</a:t>
            </a:r>
            <a:endParaRPr lang="en-US" sz="2800" dirty="0">
              <a:solidFill>
                <a:srgbClr val="FF0000"/>
              </a:solidFill>
              <a:effectLst/>
            </a:endParaRPr>
          </a:p>
        </p:txBody>
      </p:sp>
      <p:sp>
        <p:nvSpPr>
          <p:cNvPr id="7" name="İçerik Yer Tutucusu 2"/>
          <p:cNvSpPr txBox="1">
            <a:spLocks/>
          </p:cNvSpPr>
          <p:nvPr/>
        </p:nvSpPr>
        <p:spPr bwMode="auto">
          <a:xfrm>
            <a:off x="3533775" y="2132013"/>
            <a:ext cx="56689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lgn="l"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defRPr/>
            </a:pPr>
            <a:r>
              <a:rPr lang="tr-TR" dirty="0" err="1" smtClean="0"/>
              <a:t>To</a:t>
            </a:r>
            <a:r>
              <a:rPr lang="tr-TR" dirty="0" smtClean="0"/>
              <a:t> </a:t>
            </a:r>
            <a:r>
              <a:rPr lang="tr-TR" dirty="0" err="1" smtClean="0"/>
              <a:t>obtain</a:t>
            </a:r>
            <a:r>
              <a:rPr lang="tr-TR" dirty="0" smtClean="0"/>
              <a:t> </a:t>
            </a:r>
            <a:r>
              <a:rPr lang="tr-TR" dirty="0" err="1" smtClean="0"/>
              <a:t>the</a:t>
            </a:r>
            <a:r>
              <a:rPr lang="tr-TR" dirty="0" smtClean="0"/>
              <a:t> </a:t>
            </a:r>
            <a:r>
              <a:rPr lang="tr-TR" dirty="0" err="1" smtClean="0"/>
              <a:t>orthogonals</a:t>
            </a:r>
            <a:r>
              <a:rPr lang="tr-TR" dirty="0" smtClean="0"/>
              <a:t> of </a:t>
            </a:r>
            <a:r>
              <a:rPr lang="tr-TR" dirty="0" err="1" smtClean="0"/>
              <a:t>the</a:t>
            </a:r>
            <a:r>
              <a:rPr lang="tr-TR" dirty="0" smtClean="0"/>
              <a:t> </a:t>
            </a:r>
            <a:r>
              <a:rPr lang="tr-TR" dirty="0" err="1" smtClean="0"/>
              <a:t>planes</a:t>
            </a:r>
            <a:r>
              <a:rPr lang="tr-TR" dirty="0" smtClean="0"/>
              <a:t>, </a:t>
            </a:r>
            <a:r>
              <a:rPr lang="tr-TR" dirty="0" err="1" smtClean="0"/>
              <a:t>one</a:t>
            </a:r>
            <a:r>
              <a:rPr lang="tr-TR" dirty="0" smtClean="0"/>
              <a:t> </a:t>
            </a:r>
            <a:r>
              <a:rPr lang="tr-TR" dirty="0" err="1" smtClean="0"/>
              <a:t>pole</a:t>
            </a:r>
            <a:r>
              <a:rPr lang="tr-TR" dirty="0" smtClean="0"/>
              <a:t> </a:t>
            </a:r>
            <a:r>
              <a:rPr lang="tr-TR" dirty="0" err="1" smtClean="0"/>
              <a:t>side</a:t>
            </a:r>
            <a:r>
              <a:rPr lang="tr-TR" dirty="0" smtClean="0"/>
              <a:t> (</a:t>
            </a:r>
            <a:r>
              <a:rPr lang="tr-TR" dirty="0" err="1" smtClean="0"/>
              <a:t>right</a:t>
            </a:r>
            <a:r>
              <a:rPr lang="tr-TR" dirty="0" smtClean="0"/>
              <a:t> </a:t>
            </a:r>
            <a:r>
              <a:rPr lang="tr-TR" dirty="0" err="1" smtClean="0"/>
              <a:t>or</a:t>
            </a:r>
            <a:r>
              <a:rPr lang="tr-TR" dirty="0" smtClean="0"/>
              <a:t> </a:t>
            </a:r>
            <a:r>
              <a:rPr lang="tr-TR" dirty="0" err="1" smtClean="0"/>
              <a:t>left</a:t>
            </a:r>
            <a:r>
              <a:rPr lang="tr-TR" dirty="0" smtClean="0"/>
              <a:t>) is </a:t>
            </a:r>
            <a:r>
              <a:rPr lang="tr-TR" dirty="0" err="1" smtClean="0"/>
              <a:t>taken</a:t>
            </a:r>
            <a:r>
              <a:rPr lang="tr-TR" dirty="0" smtClean="0"/>
              <a:t>. </a:t>
            </a:r>
            <a:r>
              <a:rPr lang="tr-TR" dirty="0" err="1" smtClean="0"/>
              <a:t>In</a:t>
            </a:r>
            <a:r>
              <a:rPr lang="tr-TR" dirty="0" smtClean="0"/>
              <a:t> </a:t>
            </a:r>
            <a:r>
              <a:rPr lang="tr-TR" dirty="0" err="1" smtClean="0"/>
              <a:t>the</a:t>
            </a:r>
            <a:r>
              <a:rPr lang="tr-TR" dirty="0" smtClean="0"/>
              <a:t> </a:t>
            </a:r>
            <a:r>
              <a:rPr lang="tr-TR" dirty="0" err="1" smtClean="0"/>
              <a:t>illustration</a:t>
            </a:r>
            <a:r>
              <a:rPr lang="tr-TR" dirty="0" smtClean="0"/>
              <a:t>, </a:t>
            </a:r>
            <a:r>
              <a:rPr lang="tr-TR" dirty="0" err="1" smtClean="0"/>
              <a:t>the</a:t>
            </a:r>
            <a:r>
              <a:rPr lang="tr-TR" dirty="0" smtClean="0"/>
              <a:t> </a:t>
            </a:r>
            <a:r>
              <a:rPr lang="tr-TR" dirty="0" err="1" smtClean="0"/>
              <a:t>left</a:t>
            </a:r>
            <a:r>
              <a:rPr lang="tr-TR" dirty="0" smtClean="0"/>
              <a:t> </a:t>
            </a:r>
            <a:r>
              <a:rPr lang="tr-TR" dirty="0" err="1" smtClean="0"/>
              <a:t>side</a:t>
            </a:r>
            <a:r>
              <a:rPr lang="tr-TR" dirty="0" smtClean="0"/>
              <a:t> </a:t>
            </a:r>
            <a:r>
              <a:rPr lang="tr-TR" dirty="0" err="1" smtClean="0"/>
              <a:t>pole</a:t>
            </a:r>
            <a:r>
              <a:rPr lang="tr-TR" dirty="0" smtClean="0"/>
              <a:t> is </a:t>
            </a:r>
            <a:r>
              <a:rPr lang="tr-TR" dirty="0" err="1" smtClean="0"/>
              <a:t>taken</a:t>
            </a:r>
            <a:r>
              <a:rPr lang="tr-TR" dirty="0" smtClean="0"/>
              <a:t> </a:t>
            </a:r>
            <a:r>
              <a:rPr lang="tr-TR" dirty="0" err="1" smtClean="0"/>
              <a:t>to</a:t>
            </a:r>
            <a:r>
              <a:rPr lang="tr-TR" dirty="0" smtClean="0"/>
              <a:t> </a:t>
            </a:r>
            <a:r>
              <a:rPr lang="tr-TR" dirty="0" err="1" smtClean="0"/>
              <a:t>draw</a:t>
            </a:r>
            <a:r>
              <a:rPr lang="tr-TR" dirty="0" smtClean="0"/>
              <a:t> </a:t>
            </a:r>
            <a:r>
              <a:rPr lang="tr-TR" dirty="0" err="1" smtClean="0"/>
              <a:t>the</a:t>
            </a:r>
            <a:r>
              <a:rPr lang="tr-TR" dirty="0" smtClean="0"/>
              <a:t> polar </a:t>
            </a:r>
            <a:r>
              <a:rPr lang="tr-TR" dirty="0" err="1" smtClean="0"/>
              <a:t>triangle</a:t>
            </a:r>
            <a:r>
              <a:rPr lang="tr-TR" dirty="0" smtClean="0"/>
              <a:t> (A </a:t>
            </a:r>
            <a:r>
              <a:rPr lang="tr-TR" dirty="0" smtClean="0">
                <a:sym typeface="Wingdings" panose="05000000000000000000" pitchFamily="2" charset="2"/>
              </a:rPr>
              <a:t> B; B C; CA)</a:t>
            </a:r>
            <a:endParaRPr lang="en-GB" dirty="0" smtClean="0"/>
          </a:p>
          <a:p>
            <a:pPr>
              <a:defRPr/>
            </a:pPr>
            <a:endParaRPr lang="en-GB" dirty="0"/>
          </a:p>
        </p:txBody>
      </p:sp>
      <p:pic>
        <p:nvPicPr>
          <p:cNvPr id="15366" name="Resim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2060575"/>
            <a:ext cx="3052763"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58A679D7-3117-4E2F-97CE-4FAB6BCC4229}" type="slidenum">
              <a:rPr lang="tr-TR" altLang="tr-TR" sz="1200" smtClean="0">
                <a:solidFill>
                  <a:srgbClr val="A79D99"/>
                </a:solidFill>
                <a:latin typeface="Arial" panose="020B0604020202020204" pitchFamily="34" charset="0"/>
              </a:rPr>
              <a:pPr>
                <a:spcBef>
                  <a:spcPct val="0"/>
                </a:spcBef>
                <a:buFontTx/>
                <a:buNone/>
              </a:pPr>
              <a:t>12</a:t>
            </a:fld>
            <a:endParaRPr lang="tr-TR" altLang="tr-TR" sz="1200" smtClean="0">
              <a:solidFill>
                <a:srgbClr val="A79D99"/>
              </a:solidFill>
              <a:latin typeface="Arial" panose="020B0604020202020204"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l="20654" t="24284" r="20650" b="30574"/>
          <a:stretch>
            <a:fillRect/>
          </a:stretch>
        </p:blipFill>
        <p:spPr bwMode="auto">
          <a:xfrm>
            <a:off x="234950" y="476250"/>
            <a:ext cx="8945563" cy="387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468313" y="3213100"/>
            <a:ext cx="2735262" cy="113347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p:cNvSpPr>
            <a:spLocks noGrp="1"/>
          </p:cNvSpPr>
          <p:nvPr>
            <p:ph idx="1"/>
          </p:nvPr>
        </p:nvSpPr>
        <p:spPr>
          <a:xfrm>
            <a:off x="323850" y="838200"/>
            <a:ext cx="8362950" cy="4419600"/>
          </a:xfrm>
        </p:spPr>
        <p:txBody>
          <a:bodyPr/>
          <a:lstStyle/>
          <a:p>
            <a:pPr algn="just"/>
            <a:r>
              <a:rPr lang="en-US" altLang="en-US" sz="2200" smtClean="0"/>
              <a:t>If three corners of a spherical triangle are connected to the center of this sphere, a trihedron is formed. O –center of the sphere- is the apex; OA, OB and OC are the sides; AOB, BOC and COA are the faces of the trihedron. </a:t>
            </a:r>
            <a:r>
              <a:rPr lang="en-US" altLang="en-US" sz="2200" smtClean="0">
                <a:solidFill>
                  <a:srgbClr val="FF0000"/>
                </a:solidFill>
              </a:rPr>
              <a:t>Since any spherical triangle has a trihedron, reverse is valid as well.</a:t>
            </a:r>
            <a:r>
              <a:rPr lang="en-US" altLang="en-US" sz="2200" smtClean="0"/>
              <a:t> </a:t>
            </a:r>
            <a:r>
              <a:rPr lang="en-US" altLang="en-US" sz="2200" i="1" smtClean="0">
                <a:solidFill>
                  <a:srgbClr val="FF0000"/>
                </a:solidFill>
              </a:rPr>
              <a:t>Angles between the sides of the trihedron are sides of the spherical triangle</a:t>
            </a:r>
            <a:r>
              <a:rPr lang="en-US" altLang="en-US" sz="2200" smtClean="0"/>
              <a:t>.</a:t>
            </a:r>
            <a:endParaRPr lang="en-GB" altLang="en-US" sz="2200" smtClean="0"/>
          </a:p>
          <a:p>
            <a:pPr algn="just"/>
            <a:endParaRPr lang="en-GB" altLang="en-US" sz="2200" smtClean="0"/>
          </a:p>
        </p:txBody>
      </p:sp>
      <p:sp>
        <p:nvSpPr>
          <p:cNvPr id="17411"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5B3FAE5-23C6-476F-B667-02898D847D53}" type="slidenum">
              <a:rPr lang="tr-TR" altLang="tr-TR" sz="1200" smtClean="0">
                <a:solidFill>
                  <a:srgbClr val="A79D99"/>
                </a:solidFill>
                <a:latin typeface="Arial" panose="020B0604020202020204" pitchFamily="34" charset="0"/>
              </a:rPr>
              <a:pPr>
                <a:spcBef>
                  <a:spcPct val="0"/>
                </a:spcBef>
                <a:buFontTx/>
                <a:buNone/>
              </a:pPr>
              <a:t>13</a:t>
            </a:fld>
            <a:endParaRPr lang="tr-TR" altLang="tr-TR" sz="1200" smtClean="0">
              <a:solidFill>
                <a:srgbClr val="A79D99"/>
              </a:solidFill>
              <a:latin typeface="Arial" panose="020B0604020202020204" pitchFamily="34" charset="0"/>
            </a:endParaRPr>
          </a:p>
        </p:txBody>
      </p:sp>
      <p:sp>
        <p:nvSpPr>
          <p:cNvPr id="5" name="Başlık 1"/>
          <p:cNvSpPr txBox="1">
            <a:spLocks/>
          </p:cNvSpPr>
          <p:nvPr/>
        </p:nvSpPr>
        <p:spPr>
          <a:xfrm>
            <a:off x="457200" y="260648"/>
            <a:ext cx="8003232" cy="580926"/>
          </a:xfrm>
          <a:prstGeom prst="rect">
            <a:avLst/>
          </a:prstGeom>
        </p:spPr>
        <p:txBody>
          <a:bodyPr anchor="b">
            <a:norm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defRPr/>
            </a:pPr>
            <a:r>
              <a:rPr lang="tr-TR" sz="2800" dirty="0" smtClean="0">
                <a:solidFill>
                  <a:srgbClr val="FF0000"/>
                </a:solidFill>
                <a:effectLst/>
              </a:rPr>
              <a:t>TRIHEDRON</a:t>
            </a:r>
            <a:endParaRPr lang="en-US" sz="2800" dirty="0">
              <a:solidFill>
                <a:srgbClr val="FF0000"/>
              </a:solidFill>
              <a:effectLst/>
            </a:endParaRPr>
          </a:p>
        </p:txBody>
      </p:sp>
      <p:pic>
        <p:nvPicPr>
          <p:cNvPr id="17413"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068638"/>
            <a:ext cx="360045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2"/>
          <p:cNvSpPr>
            <a:spLocks noGrp="1"/>
          </p:cNvSpPr>
          <p:nvPr>
            <p:ph idx="1"/>
          </p:nvPr>
        </p:nvSpPr>
        <p:spPr>
          <a:xfrm>
            <a:off x="457200" y="838200"/>
            <a:ext cx="8229600" cy="5327650"/>
          </a:xfrm>
        </p:spPr>
        <p:txBody>
          <a:bodyPr/>
          <a:lstStyle/>
          <a:p>
            <a:r>
              <a:rPr lang="en-US" altLang="en-US" sz="2000" smtClean="0"/>
              <a:t>The letters A, B, C are used to denote the angles of a spherical triangle, and the letters a, b, c are used to denote the sides. </a:t>
            </a:r>
            <a:endParaRPr lang="en-GB" altLang="en-US" sz="2000" smtClean="0"/>
          </a:p>
        </p:txBody>
      </p:sp>
      <p:sp>
        <p:nvSpPr>
          <p:cNvPr id="18435"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E1EC2D91-E460-49B8-8E7F-F9B8D7705DDA}" type="slidenum">
              <a:rPr lang="tr-TR" altLang="tr-TR" sz="1200" smtClean="0">
                <a:solidFill>
                  <a:srgbClr val="A79D99"/>
                </a:solidFill>
                <a:latin typeface="Arial" panose="020B0604020202020204" pitchFamily="34" charset="0"/>
              </a:rPr>
              <a:pPr>
                <a:spcBef>
                  <a:spcPct val="0"/>
                </a:spcBef>
                <a:buFontTx/>
                <a:buNone/>
              </a:pPr>
              <a:t>14</a:t>
            </a:fld>
            <a:endParaRPr lang="tr-TR" altLang="tr-TR" sz="1200" smtClean="0">
              <a:solidFill>
                <a:srgbClr val="A79D99"/>
              </a:solidFill>
              <a:latin typeface="Arial" panose="020B0604020202020204" pitchFamily="34" charset="0"/>
            </a:endParaRPr>
          </a:p>
        </p:txBody>
      </p:sp>
      <p:sp>
        <p:nvSpPr>
          <p:cNvPr id="5" name="Başlık 1"/>
          <p:cNvSpPr txBox="1">
            <a:spLocks/>
          </p:cNvSpPr>
          <p:nvPr/>
        </p:nvSpPr>
        <p:spPr>
          <a:xfrm>
            <a:off x="457200" y="260648"/>
            <a:ext cx="8003232" cy="580926"/>
          </a:xfrm>
          <a:prstGeom prst="rect">
            <a:avLst/>
          </a:prstGeom>
        </p:spPr>
        <p:txBody>
          <a:bodyPr anchor="b">
            <a:norm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defRPr/>
            </a:pPr>
            <a:r>
              <a:rPr lang="en-US" sz="2800" dirty="0">
                <a:solidFill>
                  <a:srgbClr val="FF0000"/>
                </a:solidFill>
                <a:effectLst/>
              </a:rPr>
              <a:t>Specifications of Spherical Triangles</a:t>
            </a:r>
            <a:endParaRPr lang="en-GB" sz="2800" dirty="0">
              <a:solidFill>
                <a:srgbClr val="FF0000"/>
              </a:solidFill>
              <a:effectLst/>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l="24039" t="34740" r="19765" b="11546"/>
          <a:stretch>
            <a:fillRect/>
          </a:stretch>
        </p:blipFill>
        <p:spPr bwMode="auto">
          <a:xfrm>
            <a:off x="323850" y="1700213"/>
            <a:ext cx="8564563" cy="460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611188" y="2708275"/>
            <a:ext cx="2736850" cy="720725"/>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Dikdörtgen 6"/>
          <p:cNvSpPr/>
          <p:nvPr/>
        </p:nvSpPr>
        <p:spPr>
          <a:xfrm>
            <a:off x="295275" y="1697038"/>
            <a:ext cx="1397000" cy="360362"/>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83CADF3B-C862-47E5-8763-7D3544D4C98A}" type="slidenum">
              <a:rPr lang="tr-TR" altLang="tr-TR" sz="1200" smtClean="0">
                <a:solidFill>
                  <a:srgbClr val="A79D99"/>
                </a:solidFill>
                <a:latin typeface="Arial" panose="020B0604020202020204" pitchFamily="34" charset="0"/>
              </a:rPr>
              <a:pPr>
                <a:spcBef>
                  <a:spcPct val="0"/>
                </a:spcBef>
                <a:buFontTx/>
                <a:buNone/>
              </a:pPr>
              <a:t>15</a:t>
            </a:fld>
            <a:endParaRPr lang="tr-TR" altLang="tr-TR" sz="1200" smtClean="0">
              <a:solidFill>
                <a:srgbClr val="A79D99"/>
              </a:solidFill>
              <a:latin typeface="Arial" panose="020B0604020202020204" pitchFamily="34" charset="0"/>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l="24040" t="33568" r="20357" b="25932"/>
          <a:stretch>
            <a:fillRect/>
          </a:stretch>
        </p:blipFill>
        <p:spPr bwMode="auto">
          <a:xfrm>
            <a:off x="303213" y="1341438"/>
            <a:ext cx="8474075" cy="347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en-GB"/>
          </a:p>
        </p:txBody>
      </p:sp>
      <p:sp>
        <p:nvSpPr>
          <p:cNvPr id="20483" name="İçerik Yer Tutucusu 2"/>
          <p:cNvSpPr>
            <a:spLocks noGrp="1"/>
          </p:cNvSpPr>
          <p:nvPr>
            <p:ph idx="1"/>
          </p:nvPr>
        </p:nvSpPr>
        <p:spPr/>
        <p:txBody>
          <a:bodyPr/>
          <a:lstStyle/>
          <a:p>
            <a:endParaRPr lang="en-GB" altLang="en-US" smtClean="0"/>
          </a:p>
        </p:txBody>
      </p:sp>
      <p:sp>
        <p:nvSpPr>
          <p:cNvPr id="2048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556EF803-265D-416C-B715-3D6729EC83A9}" type="slidenum">
              <a:rPr lang="tr-TR" altLang="tr-TR" sz="1200" smtClean="0">
                <a:solidFill>
                  <a:srgbClr val="A79D99"/>
                </a:solidFill>
                <a:latin typeface="Arial" panose="020B0604020202020204" pitchFamily="34" charset="0"/>
              </a:rPr>
              <a:pPr>
                <a:spcBef>
                  <a:spcPct val="0"/>
                </a:spcBef>
                <a:buFontTx/>
                <a:buNone/>
              </a:pPr>
              <a:t>16</a:t>
            </a:fld>
            <a:endParaRPr lang="tr-TR" altLang="tr-TR" sz="1200" smtClean="0">
              <a:solidFill>
                <a:srgbClr val="A79D99"/>
              </a:solidFill>
              <a:latin typeface="Arial" panose="020B0604020202020204" pitchFamily="34" charset="0"/>
            </a:endParaRP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l="23203" t="23032" r="21661" b="6621"/>
          <a:stretch>
            <a:fillRect/>
          </a:stretch>
        </p:blipFill>
        <p:spPr bwMode="auto">
          <a:xfrm>
            <a:off x="250825" y="333375"/>
            <a:ext cx="8404225"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611188" y="1557338"/>
            <a:ext cx="4465637" cy="122396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Dikdörtgen 6"/>
          <p:cNvSpPr/>
          <p:nvPr/>
        </p:nvSpPr>
        <p:spPr>
          <a:xfrm>
            <a:off x="295275" y="404813"/>
            <a:ext cx="1397000" cy="360362"/>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p:cNvSpPr>
            <a:spLocks noGrp="1"/>
          </p:cNvSpPr>
          <p:nvPr>
            <p:ph idx="1"/>
          </p:nvPr>
        </p:nvSpPr>
        <p:spPr/>
        <p:txBody>
          <a:bodyPr/>
          <a:lstStyle/>
          <a:p>
            <a:endParaRPr lang="en-GB" altLang="en-US" smtClean="0"/>
          </a:p>
        </p:txBody>
      </p:sp>
      <p:sp>
        <p:nvSpPr>
          <p:cNvPr id="21507"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A87681CA-14AD-41AB-8F5D-5C20233F71E5}" type="slidenum">
              <a:rPr lang="tr-TR" altLang="tr-TR" sz="1200" smtClean="0">
                <a:solidFill>
                  <a:srgbClr val="A79D99"/>
                </a:solidFill>
                <a:latin typeface="Arial" panose="020B0604020202020204" pitchFamily="34" charset="0"/>
              </a:rPr>
              <a:pPr>
                <a:spcBef>
                  <a:spcPct val="0"/>
                </a:spcBef>
                <a:buFontTx/>
                <a:buNone/>
              </a:pPr>
              <a:t>17</a:t>
            </a:fld>
            <a:endParaRPr lang="tr-TR" altLang="tr-TR" sz="1200" smtClean="0">
              <a:solidFill>
                <a:srgbClr val="A79D99"/>
              </a:solidFill>
              <a:latin typeface="Arial" panose="020B0604020202020204" pitchFamily="34" charset="0"/>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l="33372" t="28943" r="13596" b="14629"/>
          <a:stretch>
            <a:fillRect/>
          </a:stretch>
        </p:blipFill>
        <p:spPr bwMode="auto">
          <a:xfrm>
            <a:off x="611188" y="836613"/>
            <a:ext cx="8081962" cy="48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36853F6-1885-4116-B5CB-02B02A9641F2}" type="slidenum">
              <a:rPr lang="tr-TR" altLang="tr-TR" sz="1200" smtClean="0">
                <a:solidFill>
                  <a:srgbClr val="A79D99"/>
                </a:solidFill>
                <a:latin typeface="Arial" panose="020B0604020202020204" pitchFamily="34" charset="0"/>
              </a:rPr>
              <a:pPr>
                <a:spcBef>
                  <a:spcPct val="0"/>
                </a:spcBef>
                <a:buFontTx/>
                <a:buNone/>
              </a:pPr>
              <a:t>18</a:t>
            </a:fld>
            <a:endParaRPr lang="tr-TR" altLang="tr-TR" sz="1200" smtClean="0">
              <a:solidFill>
                <a:srgbClr val="A79D99"/>
              </a:solidFill>
              <a:latin typeface="Arial" panose="020B0604020202020204" pitchFamily="34" charset="0"/>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l="32379" t="48808" r="17242" b="19193"/>
          <a:stretch>
            <a:fillRect/>
          </a:stretch>
        </p:blipFill>
        <p:spPr bwMode="auto">
          <a:xfrm>
            <a:off x="684213" y="692150"/>
            <a:ext cx="76771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AF4415FC-C1A3-413A-8B06-68D9B047C466}" type="slidenum">
              <a:rPr lang="tr-TR" altLang="tr-TR" sz="1200" smtClean="0">
                <a:solidFill>
                  <a:srgbClr val="A79D99"/>
                </a:solidFill>
                <a:latin typeface="Arial" panose="020B0604020202020204" pitchFamily="34" charset="0"/>
              </a:rPr>
              <a:pPr>
                <a:spcBef>
                  <a:spcPct val="0"/>
                </a:spcBef>
                <a:buFontTx/>
                <a:buNone/>
              </a:pPr>
              <a:t>19</a:t>
            </a:fld>
            <a:endParaRPr lang="tr-TR" altLang="tr-TR" sz="1200" smtClean="0">
              <a:solidFill>
                <a:srgbClr val="A79D99"/>
              </a:solidFill>
              <a:latin typeface="Arial" panose="020B0604020202020204" pitchFamily="34" charset="0"/>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l="29005" t="42229" r="13580" b="31432"/>
          <a:stretch>
            <a:fillRect/>
          </a:stretch>
        </p:blipFill>
        <p:spPr bwMode="auto">
          <a:xfrm>
            <a:off x="323850" y="908050"/>
            <a:ext cx="8750300" cy="225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l="32047" t="27119" r="15813" b="42749"/>
          <a:stretch>
            <a:fillRect/>
          </a:stretch>
        </p:blipFill>
        <p:spPr bwMode="auto">
          <a:xfrm>
            <a:off x="725488" y="3500438"/>
            <a:ext cx="7947025" cy="258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611188" y="1844675"/>
            <a:ext cx="2736850" cy="1223963"/>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Dikdörtgen 7"/>
          <p:cNvSpPr/>
          <p:nvPr/>
        </p:nvSpPr>
        <p:spPr>
          <a:xfrm>
            <a:off x="488950" y="1196975"/>
            <a:ext cx="1397000" cy="360363"/>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908720"/>
            <a:ext cx="7774632" cy="3691880"/>
          </a:xfrm>
        </p:spPr>
        <p:txBody>
          <a:bodyPr/>
          <a:lstStyle/>
          <a:p>
            <a:pPr algn="ctr" eaLnBrk="1" fontAlgn="auto" hangingPunct="1">
              <a:spcAft>
                <a:spcPts val="0"/>
              </a:spcAft>
              <a:defRPr/>
            </a:pPr>
            <a:r>
              <a:rPr lang="tr-TR" sz="5000" dirty="0" smtClean="0"/>
              <a:t/>
            </a:r>
            <a:br>
              <a:rPr lang="tr-TR" sz="5000" dirty="0" smtClean="0"/>
            </a:br>
            <a:r>
              <a:rPr lang="tr-TR" sz="5000" dirty="0" smtClean="0">
                <a:solidFill>
                  <a:srgbClr val="FF0000"/>
                </a:solidFill>
              </a:rPr>
              <a:t>SPHERICAL TRIANGLE</a:t>
            </a:r>
            <a:endParaRPr lang="en-US" sz="5000" dirty="0">
              <a:solidFill>
                <a:srgbClr val="FF0000"/>
              </a:solidFill>
            </a:endParaRPr>
          </a:p>
        </p:txBody>
      </p:sp>
      <p:sp>
        <p:nvSpPr>
          <p:cNvPr id="6147"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D7C9613-B6C1-4041-BCA2-609709F71D91}" type="slidenum">
              <a:rPr lang="tr-TR" altLang="tr-TR" sz="1200" smtClean="0">
                <a:solidFill>
                  <a:srgbClr val="A79D99"/>
                </a:solidFill>
                <a:latin typeface="Arial" panose="020B0604020202020204" pitchFamily="34" charset="0"/>
              </a:rPr>
              <a:pPr>
                <a:spcBef>
                  <a:spcPct val="0"/>
                </a:spcBef>
                <a:buFontTx/>
                <a:buNone/>
              </a:pPr>
              <a:t>2</a:t>
            </a:fld>
            <a:endParaRPr lang="tr-TR" altLang="tr-TR" sz="1200" smtClean="0">
              <a:solidFill>
                <a:srgbClr val="A79D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en-GB"/>
          </a:p>
        </p:txBody>
      </p:sp>
      <p:sp>
        <p:nvSpPr>
          <p:cNvPr id="24579" name="İçerik Yer Tutucusu 2"/>
          <p:cNvSpPr>
            <a:spLocks noGrp="1"/>
          </p:cNvSpPr>
          <p:nvPr>
            <p:ph idx="1"/>
          </p:nvPr>
        </p:nvSpPr>
        <p:spPr/>
        <p:txBody>
          <a:bodyPr/>
          <a:lstStyle/>
          <a:p>
            <a:endParaRPr lang="en-GB" altLang="en-US" smtClean="0"/>
          </a:p>
        </p:txBody>
      </p:sp>
      <p:sp>
        <p:nvSpPr>
          <p:cNvPr id="2458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44AF1E1D-7386-46CB-9556-174C95F494D6}" type="slidenum">
              <a:rPr lang="tr-TR" altLang="tr-TR" sz="1200" smtClean="0">
                <a:solidFill>
                  <a:srgbClr val="A79D99"/>
                </a:solidFill>
                <a:latin typeface="Arial" panose="020B0604020202020204" pitchFamily="34" charset="0"/>
              </a:rPr>
              <a:pPr>
                <a:spcBef>
                  <a:spcPct val="0"/>
                </a:spcBef>
                <a:buFontTx/>
                <a:buNone/>
              </a:pPr>
              <a:t>20</a:t>
            </a:fld>
            <a:endParaRPr lang="tr-TR" altLang="tr-TR" sz="1200" smtClean="0">
              <a:solidFill>
                <a:srgbClr val="A79D99"/>
              </a:solidFill>
              <a:latin typeface="Arial" panose="020B0604020202020204" pitchFamily="34" charset="0"/>
            </a:endParaRP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l="22702" t="23280" r="19991" b="9959"/>
          <a:stretch>
            <a:fillRect/>
          </a:stretch>
        </p:blipFill>
        <p:spPr bwMode="auto">
          <a:xfrm>
            <a:off x="303213" y="549275"/>
            <a:ext cx="8732837" cy="572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3059113" y="3789363"/>
            <a:ext cx="2736850" cy="935037"/>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Dikdörtgen 6"/>
          <p:cNvSpPr/>
          <p:nvPr/>
        </p:nvSpPr>
        <p:spPr>
          <a:xfrm>
            <a:off x="468313" y="765175"/>
            <a:ext cx="1395412" cy="360363"/>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610637BC-9A0A-4BB6-823C-F56553D7247A}" type="slidenum">
              <a:rPr lang="tr-TR" altLang="tr-TR" sz="1200" smtClean="0">
                <a:solidFill>
                  <a:srgbClr val="A79D99"/>
                </a:solidFill>
                <a:latin typeface="Arial" panose="020B0604020202020204" pitchFamily="34" charset="0"/>
              </a:rPr>
              <a:pPr>
                <a:spcBef>
                  <a:spcPct val="0"/>
                </a:spcBef>
                <a:buFontTx/>
                <a:buNone/>
              </a:pPr>
              <a:t>21</a:t>
            </a:fld>
            <a:endParaRPr lang="tr-TR" altLang="tr-TR" sz="1200" smtClean="0">
              <a:solidFill>
                <a:srgbClr val="A79D99"/>
              </a:solidFill>
              <a:latin typeface="Arial" panose="020B0604020202020204" pitchFamily="34" charset="0"/>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l="25549" t="53465" r="19312" b="18851"/>
          <a:stretch>
            <a:fillRect/>
          </a:stretch>
        </p:blipFill>
        <p:spPr bwMode="auto">
          <a:xfrm>
            <a:off x="611188" y="1179513"/>
            <a:ext cx="8404225" cy="237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0C6CBAD4-3F9A-4CC6-8626-8E824BE8A3E6}" type="slidenum">
              <a:rPr lang="tr-TR" altLang="tr-TR" sz="1200" smtClean="0">
                <a:solidFill>
                  <a:srgbClr val="A79D99"/>
                </a:solidFill>
                <a:latin typeface="Arial" panose="020B0604020202020204" pitchFamily="34" charset="0"/>
              </a:rPr>
              <a:pPr>
                <a:spcBef>
                  <a:spcPct val="0"/>
                </a:spcBef>
                <a:buFontTx/>
                <a:buNone/>
              </a:pPr>
              <a:t>22</a:t>
            </a:fld>
            <a:endParaRPr lang="tr-TR" altLang="tr-TR" sz="1200" smtClean="0">
              <a:solidFill>
                <a:srgbClr val="A79D99"/>
              </a:solidFill>
              <a:latin typeface="Arial" panose="020B0604020202020204" pitchFamily="34" charset="0"/>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l="30595" t="39211" r="15749" b="39893"/>
          <a:stretch>
            <a:fillRect/>
          </a:stretch>
        </p:blipFill>
        <p:spPr bwMode="auto">
          <a:xfrm>
            <a:off x="468313" y="549275"/>
            <a:ext cx="81756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611188" y="1409700"/>
            <a:ext cx="2736850" cy="930275"/>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Dikdörtgen 6"/>
          <p:cNvSpPr/>
          <p:nvPr/>
        </p:nvSpPr>
        <p:spPr>
          <a:xfrm>
            <a:off x="434975" y="692150"/>
            <a:ext cx="1397000" cy="360363"/>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78FB6A81-2255-48F5-B1FF-C4684B639A82}" type="slidenum">
              <a:rPr lang="tr-TR" altLang="tr-TR" sz="1200" smtClean="0">
                <a:solidFill>
                  <a:srgbClr val="A79D99"/>
                </a:solidFill>
                <a:latin typeface="Arial" panose="020B0604020202020204" pitchFamily="34" charset="0"/>
              </a:rPr>
              <a:pPr>
                <a:spcBef>
                  <a:spcPct val="0"/>
                </a:spcBef>
                <a:buFontTx/>
                <a:buNone/>
              </a:pPr>
              <a:t>23</a:t>
            </a:fld>
            <a:endParaRPr lang="tr-TR" altLang="tr-TR" sz="1200" smtClean="0">
              <a:solidFill>
                <a:srgbClr val="A79D99"/>
              </a:solidFill>
              <a:latin typeface="Arial" panose="020B0604020202020204" pitchFamily="34" charset="0"/>
            </a:endParaRPr>
          </a:p>
        </p:txBody>
      </p:sp>
      <p:pic>
        <p:nvPicPr>
          <p:cNvPr id="27651" name="Picture 6"/>
          <p:cNvPicPr>
            <a:picLocks noChangeAspect="1" noChangeArrowheads="1"/>
          </p:cNvPicPr>
          <p:nvPr/>
        </p:nvPicPr>
        <p:blipFill>
          <a:blip r:embed="rId2">
            <a:extLst>
              <a:ext uri="{28A0092B-C50C-407E-A947-70E740481C1C}">
                <a14:useLocalDpi xmlns:a14="http://schemas.microsoft.com/office/drawing/2010/main" val="0"/>
              </a:ext>
            </a:extLst>
          </a:blip>
          <a:srcRect l="32744" t="19536" r="16257" b="23459"/>
          <a:stretch>
            <a:fillRect/>
          </a:stretch>
        </p:blipFill>
        <p:spPr bwMode="auto">
          <a:xfrm>
            <a:off x="485775" y="549275"/>
            <a:ext cx="777240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761F0637-27CB-4348-A541-A3BC86E35EFD}" type="slidenum">
              <a:rPr lang="tr-TR" altLang="tr-TR" sz="1200" smtClean="0">
                <a:solidFill>
                  <a:srgbClr val="A79D99"/>
                </a:solidFill>
                <a:latin typeface="Arial" panose="020B0604020202020204" pitchFamily="34" charset="0"/>
              </a:rPr>
              <a:pPr>
                <a:spcBef>
                  <a:spcPct val="0"/>
                </a:spcBef>
                <a:buFontTx/>
                <a:buNone/>
              </a:pPr>
              <a:t>24</a:t>
            </a:fld>
            <a:endParaRPr lang="tr-TR" altLang="tr-TR" sz="1200" smtClean="0">
              <a:solidFill>
                <a:srgbClr val="A79D99"/>
              </a:solidFill>
              <a:latin typeface="Arial" panose="020B0604020202020204" pitchFamily="34" charset="0"/>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l="28450" t="29514" r="35776" b="17439"/>
          <a:stretch>
            <a:fillRect/>
          </a:stretch>
        </p:blipFill>
        <p:spPr bwMode="auto">
          <a:xfrm>
            <a:off x="971550" y="765175"/>
            <a:ext cx="5451475" cy="454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D82B32A4-8869-4878-9F09-9719E1AD6DCA}" type="slidenum">
              <a:rPr lang="tr-TR" altLang="tr-TR" sz="1200" smtClean="0">
                <a:solidFill>
                  <a:srgbClr val="A79D99"/>
                </a:solidFill>
                <a:latin typeface="Arial" panose="020B0604020202020204" pitchFamily="34" charset="0"/>
              </a:rPr>
              <a:pPr>
                <a:spcBef>
                  <a:spcPct val="0"/>
                </a:spcBef>
                <a:buFontTx/>
                <a:buNone/>
              </a:pPr>
              <a:t>25</a:t>
            </a:fld>
            <a:endParaRPr lang="tr-TR" altLang="tr-TR" sz="1200" smtClean="0">
              <a:solidFill>
                <a:srgbClr val="A79D99"/>
              </a:solidFill>
              <a:latin typeface="Arial" panose="020B0604020202020204" pitchFamily="34" charset="0"/>
            </a:endParaRP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l="28911" t="32056" r="41103" b="19331"/>
          <a:stretch>
            <a:fillRect/>
          </a:stretch>
        </p:blipFill>
        <p:spPr bwMode="auto">
          <a:xfrm>
            <a:off x="611188" y="476250"/>
            <a:ext cx="5291137" cy="48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900113" y="1231900"/>
            <a:ext cx="4248150" cy="3925888"/>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Dikdörtgen 6"/>
          <p:cNvSpPr/>
          <p:nvPr/>
        </p:nvSpPr>
        <p:spPr>
          <a:xfrm>
            <a:off x="1258888" y="765175"/>
            <a:ext cx="1397000" cy="360363"/>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C74A22A8-7EB9-4E27-B6D4-E3F1DAF6F0B0}" type="slidenum">
              <a:rPr lang="tr-TR" altLang="tr-TR" sz="1200" smtClean="0">
                <a:solidFill>
                  <a:srgbClr val="A79D99"/>
                </a:solidFill>
                <a:latin typeface="Arial" panose="020B0604020202020204" pitchFamily="34" charset="0"/>
              </a:rPr>
              <a:pPr>
                <a:spcBef>
                  <a:spcPct val="0"/>
                </a:spcBef>
                <a:buFontTx/>
                <a:buNone/>
              </a:pPr>
              <a:t>26</a:t>
            </a:fld>
            <a:endParaRPr lang="tr-TR" altLang="tr-TR" sz="1200" smtClean="0">
              <a:solidFill>
                <a:srgbClr val="A79D99"/>
              </a:solidFill>
              <a:latin typeface="Arial" panose="020B0604020202020204" pitchFamily="34" charset="0"/>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l="31299" t="33876" r="18338" b="28104"/>
          <a:stretch>
            <a:fillRect/>
          </a:stretch>
        </p:blipFill>
        <p:spPr bwMode="auto">
          <a:xfrm>
            <a:off x="434975" y="836613"/>
            <a:ext cx="7673975" cy="325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3"/>
          <p:cNvPicPr>
            <a:picLocks noChangeAspect="1" noChangeArrowheads="1"/>
          </p:cNvPicPr>
          <p:nvPr/>
        </p:nvPicPr>
        <p:blipFill>
          <a:blip r:embed="rId3">
            <a:extLst>
              <a:ext uri="{28A0092B-C50C-407E-A947-70E740481C1C}">
                <a14:useLocalDpi xmlns:a14="http://schemas.microsoft.com/office/drawing/2010/main" val="0"/>
              </a:ext>
            </a:extLst>
          </a:blip>
          <a:srcRect l="41673" t="21964" r="30151" b="19653"/>
          <a:stretch>
            <a:fillRect/>
          </a:stretch>
        </p:blipFill>
        <p:spPr bwMode="auto">
          <a:xfrm>
            <a:off x="6011863" y="3141663"/>
            <a:ext cx="2557462" cy="297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CFCDC327-9B06-4FBA-A186-8C7F7C9FB292}" type="slidenum">
              <a:rPr lang="tr-TR" altLang="tr-TR" sz="1200" smtClean="0">
                <a:solidFill>
                  <a:srgbClr val="A79D99"/>
                </a:solidFill>
                <a:latin typeface="Arial" panose="020B0604020202020204" pitchFamily="34" charset="0"/>
              </a:rPr>
              <a:pPr>
                <a:spcBef>
                  <a:spcPct val="0"/>
                </a:spcBef>
                <a:buFontTx/>
                <a:buNone/>
              </a:pPr>
              <a:t>27</a:t>
            </a:fld>
            <a:endParaRPr lang="tr-TR" altLang="tr-TR" sz="1200" smtClean="0">
              <a:solidFill>
                <a:srgbClr val="A79D99"/>
              </a:solidFill>
              <a:latin typeface="Arial" panose="020B0604020202020204" pitchFamily="34" charset="0"/>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l="28156" t="23032" r="29202" b="45502"/>
          <a:stretch>
            <a:fillRect/>
          </a:stretch>
        </p:blipFill>
        <p:spPr bwMode="auto">
          <a:xfrm>
            <a:off x="539750" y="803275"/>
            <a:ext cx="6499225" cy="269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rcRect l="31415" t="34570" r="28516" b="46095"/>
          <a:stretch>
            <a:fillRect/>
          </a:stretch>
        </p:blipFill>
        <p:spPr bwMode="auto">
          <a:xfrm>
            <a:off x="1042988" y="3500438"/>
            <a:ext cx="6107112"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1360488" y="1412875"/>
            <a:ext cx="2736850" cy="1871663"/>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Dikdörtgen 7"/>
          <p:cNvSpPr/>
          <p:nvPr/>
        </p:nvSpPr>
        <p:spPr>
          <a:xfrm>
            <a:off x="1042988" y="981075"/>
            <a:ext cx="1397000" cy="360363"/>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72083A5-A857-4B5A-9F5B-46540E2061A7}" type="slidenum">
              <a:rPr lang="tr-TR" altLang="tr-TR" sz="1200" smtClean="0">
                <a:solidFill>
                  <a:srgbClr val="A79D99"/>
                </a:solidFill>
                <a:latin typeface="Arial" panose="020B0604020202020204" pitchFamily="34" charset="0"/>
              </a:rPr>
              <a:pPr>
                <a:spcBef>
                  <a:spcPct val="0"/>
                </a:spcBef>
                <a:buFontTx/>
                <a:buNone/>
              </a:pPr>
              <a:t>28</a:t>
            </a:fld>
            <a:endParaRPr lang="tr-TR" altLang="tr-TR" sz="1200" smtClean="0">
              <a:solidFill>
                <a:srgbClr val="A79D99"/>
              </a:solidFill>
              <a:latin typeface="Arial" panose="020B0604020202020204" pitchFamily="34" charset="0"/>
            </a:endParaRPr>
          </a:p>
        </p:txBody>
      </p:sp>
      <p:pic>
        <p:nvPicPr>
          <p:cNvPr id="32772" name="Resim 5" descr="https://i-technet.sec.s-msft.com/dynimg/IC182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124744"/>
            <a:ext cx="414655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8D3B522E-B96A-4814-AE28-05135B02576E}" type="slidenum">
              <a:rPr lang="tr-TR" altLang="tr-TR" sz="1200" smtClean="0">
                <a:solidFill>
                  <a:srgbClr val="A79D99"/>
                </a:solidFill>
                <a:latin typeface="Arial" panose="020B0604020202020204" pitchFamily="34" charset="0"/>
              </a:rPr>
              <a:pPr>
                <a:spcBef>
                  <a:spcPct val="0"/>
                </a:spcBef>
                <a:buFontTx/>
                <a:buNone/>
              </a:pPr>
              <a:t>29</a:t>
            </a:fld>
            <a:endParaRPr lang="tr-TR" altLang="tr-TR" sz="1200" smtClean="0">
              <a:solidFill>
                <a:srgbClr val="A79D99"/>
              </a:solidFill>
              <a:latin typeface="Arial" panose="020B0604020202020204" pitchFamily="34" charset="0"/>
            </a:endParaRPr>
          </a:p>
        </p:txBody>
      </p:sp>
      <p:sp>
        <p:nvSpPr>
          <p:cNvPr id="5" name="İçerik Yer Tutucusu 2"/>
          <p:cNvSpPr txBox="1">
            <a:spLocks/>
          </p:cNvSpPr>
          <p:nvPr/>
        </p:nvSpPr>
        <p:spPr bwMode="auto">
          <a:xfrm>
            <a:off x="468313" y="260350"/>
            <a:ext cx="746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defRPr/>
            </a:pPr>
            <a:r>
              <a:rPr lang="tr-TR" dirty="0" smtClean="0"/>
              <a:t>EXERCISE-1:</a:t>
            </a:r>
            <a:endParaRPr lang="en-US" dirty="0"/>
          </a:p>
        </p:txBody>
      </p:sp>
      <p:sp>
        <p:nvSpPr>
          <p:cNvPr id="35844" name="Metin kutusu 5"/>
          <p:cNvSpPr txBox="1">
            <a:spLocks noChangeArrowheads="1"/>
          </p:cNvSpPr>
          <p:nvPr/>
        </p:nvSpPr>
        <p:spPr bwMode="auto">
          <a:xfrm>
            <a:off x="539750" y="908050"/>
            <a:ext cx="784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tr-TR" sz="1800">
                <a:solidFill>
                  <a:schemeClr val="tx1"/>
                </a:solidFill>
                <a:latin typeface="Arial" panose="020B0604020202020204" pitchFamily="34" charset="0"/>
              </a:rPr>
              <a:t>The angles of a spherical triangle are A= 55</a:t>
            </a:r>
            <a:r>
              <a:rPr lang="en-US" altLang="tr-TR" sz="1800" baseline="30000">
                <a:solidFill>
                  <a:schemeClr val="tx1"/>
                </a:solidFill>
                <a:latin typeface="Arial" panose="020B0604020202020204" pitchFamily="34" charset="0"/>
              </a:rPr>
              <a:t>o</a:t>
            </a:r>
            <a:r>
              <a:rPr lang="en-US" altLang="tr-TR" sz="1800">
                <a:solidFill>
                  <a:schemeClr val="tx1"/>
                </a:solidFill>
                <a:latin typeface="Arial" panose="020B0604020202020204" pitchFamily="34" charset="0"/>
              </a:rPr>
              <a:t>, B=45</a:t>
            </a:r>
            <a:r>
              <a:rPr lang="en-US" altLang="tr-TR" sz="1800" baseline="30000">
                <a:solidFill>
                  <a:schemeClr val="tx1"/>
                </a:solidFill>
                <a:latin typeface="Arial" panose="020B0604020202020204" pitchFamily="34" charset="0"/>
              </a:rPr>
              <a:t>o</a:t>
            </a:r>
            <a:r>
              <a:rPr lang="en-US" altLang="tr-TR" sz="1800">
                <a:solidFill>
                  <a:schemeClr val="tx1"/>
                </a:solidFill>
                <a:latin typeface="Arial" panose="020B0604020202020204" pitchFamily="34" charset="0"/>
              </a:rPr>
              <a:t> and C=95</a:t>
            </a:r>
            <a:r>
              <a:rPr lang="en-US" altLang="tr-TR" sz="1800" baseline="30000">
                <a:solidFill>
                  <a:schemeClr val="tx1"/>
                </a:solidFill>
                <a:latin typeface="Arial" panose="020B0604020202020204" pitchFamily="34" charset="0"/>
              </a:rPr>
              <a:t>o</a:t>
            </a:r>
            <a:r>
              <a:rPr lang="en-US" altLang="tr-TR" sz="1800">
                <a:solidFill>
                  <a:schemeClr val="tx1"/>
                </a:solidFill>
                <a:latin typeface="Arial" panose="020B0604020202020204" pitchFamily="34" charset="0"/>
              </a:rPr>
              <a:t>. Compute the ratio between the area of spherical triangle and area of whole sphere.</a:t>
            </a:r>
            <a:endParaRPr lang="en-US" altLang="tr-TR" sz="1800" baseline="30000">
              <a:solidFill>
                <a:schemeClr val="tx1"/>
              </a:solidFill>
              <a:latin typeface="Arial" panose="020B0604020202020204" pitchFamily="34" charset="0"/>
            </a:endParaRPr>
          </a:p>
        </p:txBody>
      </p:sp>
      <p:sp>
        <p:nvSpPr>
          <p:cNvPr id="35845" name="Metin kutusu 6"/>
          <p:cNvSpPr txBox="1">
            <a:spLocks noChangeArrowheads="1"/>
          </p:cNvSpPr>
          <p:nvPr/>
        </p:nvSpPr>
        <p:spPr bwMode="auto">
          <a:xfrm>
            <a:off x="684213" y="1803400"/>
            <a:ext cx="1709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l-G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ε</a:t>
            </a:r>
            <a:r>
              <a:rPr lang="tr-T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=A+B+C-180</a:t>
            </a:r>
            <a:r>
              <a:rPr lang="tr-TR" altLang="tr-TR" sz="1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º</a:t>
            </a:r>
            <a:endParaRPr lang="en-US" altLang="tr-TR" sz="1800">
              <a:solidFill>
                <a:schemeClr val="tx1"/>
              </a:solidFill>
              <a:latin typeface="Arial" panose="020B0604020202020204" pitchFamily="34" charset="0"/>
            </a:endParaRPr>
          </a:p>
        </p:txBody>
      </p:sp>
      <p:sp>
        <p:nvSpPr>
          <p:cNvPr id="35846" name="Metin kutusu 7"/>
          <p:cNvSpPr txBox="1">
            <a:spLocks noChangeArrowheads="1"/>
          </p:cNvSpPr>
          <p:nvPr/>
        </p:nvSpPr>
        <p:spPr bwMode="auto">
          <a:xfrm>
            <a:off x="696913" y="2452688"/>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l-G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ε</a:t>
            </a:r>
            <a:r>
              <a:rPr lang="tr-T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=55</a:t>
            </a:r>
            <a:r>
              <a:rPr lang="tr-TR" altLang="tr-TR" sz="1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º</a:t>
            </a:r>
            <a:r>
              <a:rPr lang="tr-T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+45</a:t>
            </a:r>
            <a:r>
              <a:rPr lang="tr-TR" altLang="tr-TR" sz="1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rPr>
              <a:t>º</a:t>
            </a:r>
            <a:r>
              <a:rPr lang="tr-T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+95</a:t>
            </a:r>
            <a:r>
              <a:rPr lang="tr-TR" altLang="tr-TR" sz="1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rPr>
              <a:t>º</a:t>
            </a:r>
            <a:r>
              <a:rPr lang="tr-T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-180</a:t>
            </a:r>
            <a:r>
              <a:rPr lang="tr-TR" altLang="tr-TR" sz="1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rPr>
              <a:t>º</a:t>
            </a:r>
            <a:endParaRPr lang="en-US" altLang="tr-TR" sz="1800">
              <a:solidFill>
                <a:schemeClr val="tx1"/>
              </a:solidFill>
              <a:latin typeface="Arial" panose="020B0604020202020204" pitchFamily="34" charset="0"/>
            </a:endParaRPr>
          </a:p>
        </p:txBody>
      </p:sp>
      <p:sp>
        <p:nvSpPr>
          <p:cNvPr id="35847" name="Metin kutusu 8"/>
          <p:cNvSpPr txBox="1">
            <a:spLocks noChangeArrowheads="1"/>
          </p:cNvSpPr>
          <p:nvPr/>
        </p:nvSpPr>
        <p:spPr bwMode="auto">
          <a:xfrm>
            <a:off x="696913" y="300355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l-G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ε</a:t>
            </a:r>
            <a:r>
              <a:rPr lang="tr-TR" altLang="tr-TR" sz="18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=15</a:t>
            </a:r>
            <a:r>
              <a:rPr lang="tr-TR" altLang="tr-TR" sz="1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º</a:t>
            </a:r>
            <a:endParaRPr lang="en-US" altLang="tr-TR" sz="1800">
              <a:solidFill>
                <a:schemeClr val="tx1"/>
              </a:solidFill>
              <a:latin typeface="Arial" panose="020B0604020202020204" pitchFamily="34" charset="0"/>
            </a:endParaRPr>
          </a:p>
        </p:txBody>
      </p:sp>
      <p:sp>
        <p:nvSpPr>
          <p:cNvPr id="10" name="Metin kutusu 9"/>
          <p:cNvSpPr txBox="1">
            <a:spLocks noRot="1" noChangeAspect="1" noMove="1" noResize="1" noEditPoints="1" noAdjustHandles="1" noChangeArrowheads="1" noChangeShapeType="1" noTextEdit="1"/>
          </p:cNvSpPr>
          <p:nvPr/>
        </p:nvSpPr>
        <p:spPr>
          <a:xfrm>
            <a:off x="611560" y="3576532"/>
            <a:ext cx="3344056" cy="896207"/>
          </a:xfrm>
          <a:prstGeom prst="rect">
            <a:avLst/>
          </a:prstGeom>
          <a:blipFill rotWithShape="1">
            <a:blip r:embed="rId2"/>
            <a:stretch>
              <a:fillRect/>
            </a:stretch>
          </a:blipFill>
        </p:spPr>
        <p:txBody>
          <a:bodyPr/>
          <a:lstStyle/>
          <a:p>
            <a:pPr eaLnBrk="1" hangingPunct="1">
              <a:defRPr/>
            </a:pPr>
            <a:r>
              <a:rPr lang="en-US">
                <a:noFill/>
              </a:rPr>
              <a:t> </a:t>
            </a:r>
          </a:p>
        </p:txBody>
      </p:sp>
      <p:sp>
        <p:nvSpPr>
          <p:cNvPr id="11" name="Metin kutusu 10"/>
          <p:cNvSpPr txBox="1">
            <a:spLocks noRot="1" noChangeAspect="1" noMove="1" noResize="1" noEditPoints="1" noAdjustHandles="1" noChangeArrowheads="1" noChangeShapeType="1" noTextEdit="1"/>
          </p:cNvSpPr>
          <p:nvPr/>
        </p:nvSpPr>
        <p:spPr>
          <a:xfrm>
            <a:off x="683568" y="4725144"/>
            <a:ext cx="3234796" cy="369332"/>
          </a:xfrm>
          <a:prstGeom prst="rect">
            <a:avLst/>
          </a:prstGeom>
          <a:blipFill rotWithShape="1">
            <a:blip r:embed="rId3"/>
            <a:stretch>
              <a:fillRect b="-13115"/>
            </a:stretch>
          </a:blipFill>
        </p:spPr>
        <p:txBody>
          <a:bodyPr/>
          <a:lstStyle/>
          <a:p>
            <a:pPr eaLnBrk="1" hangingPunct="1">
              <a:defRPr/>
            </a:pPr>
            <a:r>
              <a:rPr lang="en-US">
                <a:noFill/>
              </a:rPr>
              <a:t> </a:t>
            </a:r>
          </a:p>
        </p:txBody>
      </p:sp>
      <p:sp>
        <p:nvSpPr>
          <p:cNvPr id="12" name="Metin kutusu 11"/>
          <p:cNvSpPr txBox="1">
            <a:spLocks noRot="1" noChangeAspect="1" noMove="1" noResize="1" noEditPoints="1" noAdjustHandles="1" noChangeArrowheads="1" noChangeShapeType="1" noTextEdit="1"/>
          </p:cNvSpPr>
          <p:nvPr/>
        </p:nvSpPr>
        <p:spPr>
          <a:xfrm>
            <a:off x="865907" y="5373216"/>
            <a:ext cx="2056332" cy="748731"/>
          </a:xfrm>
          <a:prstGeom prst="rect">
            <a:avLst/>
          </a:prstGeom>
          <a:blipFill rotWithShape="1">
            <a:blip r:embed="rId4"/>
            <a:stretch>
              <a:fillRect/>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3768725"/>
            <a:ext cx="29051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İçerik Yer Tutucusu 5"/>
          <p:cNvSpPr>
            <a:spLocks noGrp="1"/>
          </p:cNvSpPr>
          <p:nvPr>
            <p:ph idx="1"/>
          </p:nvPr>
        </p:nvSpPr>
        <p:spPr>
          <a:xfrm>
            <a:off x="250825" y="838200"/>
            <a:ext cx="8435975" cy="5470525"/>
          </a:xfrm>
        </p:spPr>
        <p:txBody>
          <a:bodyPr/>
          <a:lstStyle/>
          <a:p>
            <a:pPr marL="514350" indent="-514350">
              <a:buFont typeface="Calibri" panose="020F0502020204030204" pitchFamily="34" charset="0"/>
              <a:buAutoNum type="arabicPeriod"/>
            </a:pPr>
            <a:r>
              <a:rPr lang="en-US" altLang="en-US" sz="2400" smtClean="0"/>
              <a:t>Suppose that the angular point of a solid angle is made the centre of a sphere; then the planes which form the solid angle will cut the sphere in arcs of great circles. Thus a figure will be formed on the surface of the sphere which is called a </a:t>
            </a:r>
            <a:r>
              <a:rPr lang="en-US" altLang="en-US" sz="2400" b="1" smtClean="0"/>
              <a:t>spherical triangle</a:t>
            </a:r>
            <a:r>
              <a:rPr lang="en-US" altLang="en-US" sz="2400" smtClean="0"/>
              <a:t> if it is bounded by </a:t>
            </a:r>
            <a:r>
              <a:rPr lang="en-US" altLang="en-US" sz="2400" b="1" smtClean="0"/>
              <a:t>three arcs of great circles</a:t>
            </a:r>
            <a:r>
              <a:rPr lang="en-US" altLang="en-US" sz="2400" smtClean="0"/>
              <a:t>; this will be the case when the solid angle is formed by the meeting of three plane angles</a:t>
            </a:r>
            <a:r>
              <a:rPr lang="tr-TR" altLang="en-US" sz="2400" smtClean="0"/>
              <a:t>.</a:t>
            </a:r>
            <a:endParaRPr lang="en-US" altLang="en-US" smtClean="0"/>
          </a:p>
        </p:txBody>
      </p:sp>
      <p:sp>
        <p:nvSpPr>
          <p:cNvPr id="2" name="Başlık 1"/>
          <p:cNvSpPr>
            <a:spLocks noGrp="1"/>
          </p:cNvSpPr>
          <p:nvPr>
            <p:ph type="title"/>
          </p:nvPr>
        </p:nvSpPr>
        <p:spPr>
          <a:xfrm>
            <a:off x="457200" y="260648"/>
            <a:ext cx="8003232" cy="580926"/>
          </a:xfrm>
        </p:spPr>
        <p:txBody>
          <a:bodyPr>
            <a:normAutofit/>
          </a:bodyPr>
          <a:lstStyle/>
          <a:p>
            <a:pPr>
              <a:defRPr/>
            </a:pPr>
            <a:r>
              <a:rPr lang="tr-TR" sz="2800" dirty="0" smtClean="0">
                <a:solidFill>
                  <a:schemeClr val="accent2">
                    <a:lumMod val="50000"/>
                  </a:schemeClr>
                </a:solidFill>
                <a:effectLst/>
              </a:rPr>
              <a:t>DEFINITIONS</a:t>
            </a:r>
            <a:r>
              <a:rPr lang="tr-TR" sz="2800" dirty="0">
                <a:solidFill>
                  <a:schemeClr val="accent2">
                    <a:lumMod val="50000"/>
                  </a:schemeClr>
                </a:solidFill>
                <a:effectLst/>
              </a:rPr>
              <a:t>:</a:t>
            </a:r>
            <a:endParaRPr lang="en-US" sz="2800" dirty="0">
              <a:solidFill>
                <a:schemeClr val="accent2">
                  <a:lumMod val="50000"/>
                </a:schemeClr>
              </a:solidFill>
              <a:effectLst/>
            </a:endParaRPr>
          </a:p>
        </p:txBody>
      </p:sp>
      <p:sp>
        <p:nvSpPr>
          <p:cNvPr id="7173"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FA5BF1E0-552A-4E23-A346-0970A3607580}" type="slidenum">
              <a:rPr lang="tr-TR" altLang="tr-TR" sz="1200" smtClean="0">
                <a:solidFill>
                  <a:srgbClr val="A79D99"/>
                </a:solidFill>
                <a:latin typeface="Arial" panose="020B0604020202020204" pitchFamily="34" charset="0"/>
              </a:rPr>
              <a:pPr>
                <a:spcBef>
                  <a:spcPct val="0"/>
                </a:spcBef>
                <a:buFontTx/>
                <a:buNone/>
              </a:pPr>
              <a:t>3</a:t>
            </a:fld>
            <a:endParaRPr lang="tr-TR" altLang="tr-TR" sz="1200" smtClean="0">
              <a:solidFill>
                <a:srgbClr val="A79D99"/>
              </a:solidFill>
              <a:latin typeface="Arial" panose="020B0604020202020204" pitchFamily="34" charset="0"/>
            </a:endParaRPr>
          </a:p>
        </p:txBody>
      </p:sp>
      <p:pic>
        <p:nvPicPr>
          <p:cNvPr id="7174"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3573463"/>
            <a:ext cx="2874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Dikdörtgen 2"/>
          <p:cNvSpPr>
            <a:spLocks noChangeArrowheads="1"/>
          </p:cNvSpPr>
          <p:nvPr/>
        </p:nvSpPr>
        <p:spPr bwMode="auto">
          <a:xfrm>
            <a:off x="6084888" y="3357563"/>
            <a:ext cx="287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tr-TR" altLang="en-US" sz="1800">
                <a:solidFill>
                  <a:schemeClr val="tx1"/>
                </a:solidFill>
                <a:latin typeface="Arial" panose="020B0604020202020204" pitchFamily="34" charset="0"/>
              </a:rPr>
              <a:t>Spherical triangle has 6 elements: </a:t>
            </a:r>
          </a:p>
          <a:p>
            <a:pPr eaLnBrk="1" hangingPunct="1">
              <a:spcBef>
                <a:spcPct val="0"/>
              </a:spcBef>
              <a:buFontTx/>
              <a:buNone/>
            </a:pPr>
            <a:r>
              <a:rPr lang="tr-TR" altLang="en-US" sz="1800">
                <a:solidFill>
                  <a:schemeClr val="tx1"/>
                </a:solidFill>
                <a:latin typeface="Arial" panose="020B0604020202020204" pitchFamily="34" charset="0"/>
              </a:rPr>
              <a:t>3 angles (A, B, C)</a:t>
            </a:r>
          </a:p>
          <a:p>
            <a:pPr eaLnBrk="1" hangingPunct="1">
              <a:spcBef>
                <a:spcPct val="0"/>
              </a:spcBef>
              <a:buFontTx/>
              <a:buNone/>
            </a:pPr>
            <a:r>
              <a:rPr lang="tr-TR" altLang="en-US" sz="1800">
                <a:solidFill>
                  <a:schemeClr val="tx1"/>
                </a:solidFill>
                <a:latin typeface="Arial" panose="020B0604020202020204" pitchFamily="34" charset="0"/>
              </a:rPr>
              <a:t>3 sides (a, b, c)</a:t>
            </a:r>
            <a:endParaRPr lang="en-US" altLang="en-US" sz="1800">
              <a:solidFill>
                <a:schemeClr val="tx1"/>
              </a:solidFill>
              <a:latin typeface="Arial" panose="020B0604020202020204" pitchFamily="34" charset="0"/>
            </a:endParaRPr>
          </a:p>
        </p:txBody>
      </p:sp>
      <p:sp>
        <p:nvSpPr>
          <p:cNvPr id="7176" name="Dikdörtgen 2"/>
          <p:cNvSpPr>
            <a:spLocks noChangeArrowheads="1"/>
          </p:cNvSpPr>
          <p:nvPr/>
        </p:nvSpPr>
        <p:spPr bwMode="auto">
          <a:xfrm>
            <a:off x="323850" y="6113463"/>
            <a:ext cx="3963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tr-TR" sz="1800">
                <a:solidFill>
                  <a:srgbClr val="FF0000"/>
                </a:solidFill>
                <a:latin typeface="Arial" panose="020B0604020202020204" pitchFamily="34" charset="0"/>
              </a:rPr>
              <a:t> A spherical triangle is formed from arcs along </a:t>
            </a:r>
            <a:r>
              <a:rPr lang="en-US" altLang="tr-TR" sz="1800" i="1">
                <a:solidFill>
                  <a:srgbClr val="FF0000"/>
                </a:solidFill>
                <a:latin typeface="Arial" panose="020B0604020202020204" pitchFamily="34" charset="0"/>
              </a:rPr>
              <a:t>three great circles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6534BF61-87A7-4B13-B46B-CF07A1B0CE50}" type="slidenum">
              <a:rPr lang="tr-TR" altLang="tr-TR" sz="1200" smtClean="0">
                <a:solidFill>
                  <a:srgbClr val="A79D99"/>
                </a:solidFill>
                <a:latin typeface="Arial" panose="020B0604020202020204" pitchFamily="34" charset="0"/>
              </a:rPr>
              <a:pPr>
                <a:spcBef>
                  <a:spcPct val="0"/>
                </a:spcBef>
                <a:buFontTx/>
                <a:buNone/>
              </a:pPr>
              <a:t>30</a:t>
            </a:fld>
            <a:endParaRPr lang="tr-TR" altLang="tr-TR" sz="1200" smtClean="0">
              <a:solidFill>
                <a:srgbClr val="A79D99"/>
              </a:solidFill>
              <a:latin typeface="Arial" panose="020B0604020202020204" pitchFamily="34" charset="0"/>
            </a:endParaRPr>
          </a:p>
        </p:txBody>
      </p:sp>
      <p:sp>
        <p:nvSpPr>
          <p:cNvPr id="5" name="İçerik Yer Tutucusu 2"/>
          <p:cNvSpPr txBox="1">
            <a:spLocks/>
          </p:cNvSpPr>
          <p:nvPr/>
        </p:nvSpPr>
        <p:spPr bwMode="auto">
          <a:xfrm>
            <a:off x="468313" y="260350"/>
            <a:ext cx="746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defRPr/>
            </a:pPr>
            <a:r>
              <a:rPr lang="tr-TR" dirty="0" smtClean="0"/>
              <a:t>EXERCISE-2:</a:t>
            </a:r>
            <a:endParaRPr lang="en-US" dirty="0"/>
          </a:p>
        </p:txBody>
      </p:sp>
      <p:sp>
        <p:nvSpPr>
          <p:cNvPr id="36868" name="Metin kutusu 5"/>
          <p:cNvSpPr txBox="1">
            <a:spLocks noChangeArrowheads="1"/>
          </p:cNvSpPr>
          <p:nvPr/>
        </p:nvSpPr>
        <p:spPr bwMode="auto">
          <a:xfrm>
            <a:off x="539750" y="908050"/>
            <a:ext cx="784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tr-TR" sz="1800" dirty="0">
                <a:solidFill>
                  <a:schemeClr val="tx1"/>
                </a:solidFill>
                <a:latin typeface="Arial" panose="020B0604020202020204" pitchFamily="34" charset="0"/>
              </a:rPr>
              <a:t>Compute the excess of a spherical triangle whose area is </a:t>
            </a:r>
            <a:r>
              <a:rPr lang="en-US" altLang="tr-TR" sz="1800" dirty="0" smtClean="0">
                <a:solidFill>
                  <a:schemeClr val="tx1"/>
                </a:solidFill>
                <a:latin typeface="Arial" panose="020B0604020202020204" pitchFamily="34" charset="0"/>
              </a:rPr>
              <a:t>780</a:t>
            </a:r>
            <a:r>
              <a:rPr lang="tr-TR" altLang="tr-TR" sz="1800" dirty="0" smtClean="0">
                <a:solidFill>
                  <a:schemeClr val="tx1"/>
                </a:solidFill>
                <a:latin typeface="Arial" panose="020B0604020202020204" pitchFamily="34" charset="0"/>
              </a:rPr>
              <a:t> </a:t>
            </a:r>
            <a:r>
              <a:rPr lang="en-US" altLang="tr-TR" sz="1800" dirty="0" smtClean="0">
                <a:solidFill>
                  <a:schemeClr val="tx1"/>
                </a:solidFill>
                <a:latin typeface="Arial" panose="020B0604020202020204" pitchFamily="34" charset="0"/>
              </a:rPr>
              <a:t>500 </a:t>
            </a:r>
            <a:r>
              <a:rPr lang="en-US" altLang="tr-TR" sz="1800" dirty="0">
                <a:solidFill>
                  <a:schemeClr val="tx1"/>
                </a:solidFill>
                <a:latin typeface="Arial" panose="020B0604020202020204" pitchFamily="34" charset="0"/>
              </a:rPr>
              <a:t>km</a:t>
            </a:r>
            <a:r>
              <a:rPr lang="en-US" altLang="tr-TR" sz="1800" baseline="30000" dirty="0">
                <a:solidFill>
                  <a:schemeClr val="tx1"/>
                </a:solidFill>
                <a:latin typeface="Arial" panose="020B0604020202020204" pitchFamily="34" charset="0"/>
              </a:rPr>
              <a:t>2</a:t>
            </a:r>
            <a:r>
              <a:rPr lang="en-US" altLang="tr-TR" sz="1800" dirty="0">
                <a:solidFill>
                  <a:schemeClr val="tx1"/>
                </a:solidFill>
                <a:latin typeface="Arial" panose="020B0604020202020204" pitchFamily="34" charset="0"/>
              </a:rPr>
              <a:t> on the globe.</a:t>
            </a:r>
            <a:endParaRPr lang="en-US" altLang="tr-TR" sz="1800" baseline="30000" dirty="0">
              <a:solidFill>
                <a:schemeClr val="tx1"/>
              </a:solidFill>
              <a:latin typeface="Arial" panose="020B0604020202020204" pitchFamily="34" charset="0"/>
            </a:endParaRPr>
          </a:p>
        </p:txBody>
      </p:sp>
      <p:sp>
        <p:nvSpPr>
          <p:cNvPr id="7" name="Metin kutusu 6"/>
          <p:cNvSpPr txBox="1">
            <a:spLocks noRot="1" noChangeAspect="1" noMove="1" noResize="1" noEditPoints="1" noAdjustHandles="1" noChangeArrowheads="1" noChangeShapeType="1" noTextEdit="1"/>
          </p:cNvSpPr>
          <p:nvPr/>
        </p:nvSpPr>
        <p:spPr>
          <a:xfrm>
            <a:off x="611560" y="1988840"/>
            <a:ext cx="1384995" cy="672428"/>
          </a:xfrm>
          <a:prstGeom prst="rect">
            <a:avLst/>
          </a:prstGeom>
          <a:blipFill rotWithShape="1">
            <a:blip r:embed="rId2"/>
            <a:stretch>
              <a:fillRect/>
            </a:stretch>
          </a:blipFill>
        </p:spPr>
        <p:txBody>
          <a:bodyPr/>
          <a:lstStyle/>
          <a:p>
            <a:pPr eaLnBrk="1" hangingPunct="1">
              <a:defRPr/>
            </a:pPr>
            <a:r>
              <a:rPr lang="en-US">
                <a:noFill/>
              </a:rPr>
              <a:t> </a:t>
            </a:r>
          </a:p>
        </p:txBody>
      </p:sp>
      <p:sp>
        <p:nvSpPr>
          <p:cNvPr id="8" name="Metin kutusu 7"/>
          <p:cNvSpPr txBox="1">
            <a:spLocks noRot="1" noChangeAspect="1" noMove="1" noResize="1" noEditPoints="1" noAdjustHandles="1" noChangeArrowheads="1" noChangeShapeType="1" noTextEdit="1"/>
          </p:cNvSpPr>
          <p:nvPr/>
        </p:nvSpPr>
        <p:spPr>
          <a:xfrm>
            <a:off x="611560" y="2924944"/>
            <a:ext cx="1478033" cy="609077"/>
          </a:xfrm>
          <a:prstGeom prst="rect">
            <a:avLst/>
          </a:prstGeom>
          <a:blipFill rotWithShape="1">
            <a:blip r:embed="rId3"/>
            <a:stretch>
              <a:fillRect/>
            </a:stretch>
          </a:blipFill>
        </p:spPr>
        <p:txBody>
          <a:bodyPr/>
          <a:lstStyle/>
          <a:p>
            <a:pPr eaLnBrk="1" hangingPunct="1">
              <a:defRPr/>
            </a:pPr>
            <a:r>
              <a:rPr lang="en-US">
                <a:noFill/>
              </a:rPr>
              <a:t> </a:t>
            </a:r>
          </a:p>
        </p:txBody>
      </p:sp>
      <p:sp>
        <p:nvSpPr>
          <p:cNvPr id="9" name="Metin kutusu 8"/>
          <p:cNvSpPr txBox="1">
            <a:spLocks noRot="1" noChangeAspect="1" noMove="1" noResize="1" noEditPoints="1" noAdjustHandles="1" noChangeArrowheads="1" noChangeShapeType="1" noTextEdit="1"/>
          </p:cNvSpPr>
          <p:nvPr/>
        </p:nvSpPr>
        <p:spPr>
          <a:xfrm>
            <a:off x="683568" y="3861048"/>
            <a:ext cx="2255746" cy="625620"/>
          </a:xfrm>
          <a:prstGeom prst="rect">
            <a:avLst/>
          </a:prstGeom>
          <a:blipFill rotWithShape="1">
            <a:blip r:embed="rId4"/>
            <a:stretch>
              <a:fillRect/>
            </a:stretch>
          </a:blipFill>
        </p:spPr>
        <p:txBody>
          <a:bodyPr/>
          <a:lstStyle/>
          <a:p>
            <a:pPr eaLnBrk="1" hangingPunct="1">
              <a:defRPr/>
            </a:pPr>
            <a:r>
              <a:rPr lang="en-US">
                <a:noFill/>
              </a:rPr>
              <a:t> </a:t>
            </a:r>
          </a:p>
        </p:txBody>
      </p:sp>
      <p:sp>
        <p:nvSpPr>
          <p:cNvPr id="10" name="Metin kutusu 9"/>
          <p:cNvSpPr txBox="1">
            <a:spLocks noRot="1" noChangeAspect="1" noMove="1" noResize="1" noEditPoints="1" noAdjustHandles="1" noChangeArrowheads="1" noChangeShapeType="1" noTextEdit="1"/>
          </p:cNvSpPr>
          <p:nvPr/>
        </p:nvSpPr>
        <p:spPr>
          <a:xfrm>
            <a:off x="683568" y="4869160"/>
            <a:ext cx="2304862" cy="375487"/>
          </a:xfrm>
          <a:prstGeom prst="rect">
            <a:avLst/>
          </a:prstGeom>
          <a:blipFill rotWithShape="1">
            <a:blip r:embed="rId5"/>
            <a:stretch>
              <a:fillRect/>
            </a:stretch>
          </a:blipFill>
        </p:spPr>
        <p:txBody>
          <a:bodyPr/>
          <a:lstStyle/>
          <a:p>
            <a:pPr eaLnBrk="1" hangingPunct="1">
              <a:defRPr/>
            </a:pPr>
            <a:r>
              <a:rPr lang="en-US">
                <a:noFill/>
              </a:rPr>
              <a:t> </a:t>
            </a:r>
          </a:p>
        </p:txBody>
      </p:sp>
      <p:sp>
        <p:nvSpPr>
          <p:cNvPr id="11" name="Metin kutusu 10"/>
          <p:cNvSpPr txBox="1">
            <a:spLocks noRot="1" noChangeAspect="1" noMove="1" noResize="1" noEditPoints="1" noAdjustHandles="1" noChangeArrowheads="1" noChangeShapeType="1" noTextEdit="1"/>
          </p:cNvSpPr>
          <p:nvPr/>
        </p:nvSpPr>
        <p:spPr>
          <a:xfrm>
            <a:off x="683568" y="5733256"/>
            <a:ext cx="2011384" cy="369332"/>
          </a:xfrm>
          <a:prstGeom prst="rect">
            <a:avLst/>
          </a:prstGeom>
          <a:blipFill rotWithShape="1">
            <a:blip r:embed="rId6"/>
            <a:stretch>
              <a:fillRect/>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5D090E77-FF6E-470F-B414-E64DFBF975D3}" type="slidenum">
              <a:rPr lang="tr-TR" altLang="tr-TR" sz="1200" smtClean="0">
                <a:solidFill>
                  <a:srgbClr val="A79D99"/>
                </a:solidFill>
                <a:latin typeface="Arial" panose="020B0604020202020204" pitchFamily="34" charset="0"/>
              </a:rPr>
              <a:pPr>
                <a:spcBef>
                  <a:spcPct val="0"/>
                </a:spcBef>
                <a:buFontTx/>
                <a:buNone/>
              </a:pPr>
              <a:t>31</a:t>
            </a:fld>
            <a:endParaRPr lang="tr-TR" altLang="tr-TR" sz="1200" smtClean="0">
              <a:solidFill>
                <a:srgbClr val="A79D99"/>
              </a:solidFill>
              <a:latin typeface="Arial" panose="020B0604020202020204" pitchFamily="34" charset="0"/>
            </a:endParaRPr>
          </a:p>
        </p:txBody>
      </p:sp>
      <p:sp>
        <p:nvSpPr>
          <p:cNvPr id="5" name="İçerik Yer Tutucusu 2"/>
          <p:cNvSpPr txBox="1">
            <a:spLocks/>
          </p:cNvSpPr>
          <p:nvPr/>
        </p:nvSpPr>
        <p:spPr bwMode="auto">
          <a:xfrm>
            <a:off x="468313" y="260350"/>
            <a:ext cx="746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defRPr/>
            </a:pPr>
            <a:r>
              <a:rPr lang="tr-TR" dirty="0" smtClean="0"/>
              <a:t>EXERCISE-3:</a:t>
            </a:r>
            <a:endParaRPr lang="en-US" dirty="0"/>
          </a:p>
        </p:txBody>
      </p:sp>
      <p:sp>
        <p:nvSpPr>
          <p:cNvPr id="37892" name="Metin kutusu 5"/>
          <p:cNvSpPr txBox="1">
            <a:spLocks noChangeArrowheads="1"/>
          </p:cNvSpPr>
          <p:nvPr/>
        </p:nvSpPr>
        <p:spPr bwMode="auto">
          <a:xfrm>
            <a:off x="539750" y="908050"/>
            <a:ext cx="784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tr-TR" sz="1800">
                <a:solidFill>
                  <a:schemeClr val="tx1"/>
                </a:solidFill>
                <a:latin typeface="Arial" panose="020B0604020202020204" pitchFamily="34" charset="0"/>
              </a:rPr>
              <a:t>For a spherical triangle, A= 125</a:t>
            </a:r>
            <a:r>
              <a:rPr lang="en-US" altLang="tr-TR" sz="1800" baseline="30000">
                <a:solidFill>
                  <a:schemeClr val="tx1"/>
                </a:solidFill>
                <a:latin typeface="Arial" panose="020B0604020202020204" pitchFamily="34" charset="0"/>
              </a:rPr>
              <a:t>o</a:t>
            </a:r>
            <a:r>
              <a:rPr lang="en-US" altLang="tr-TR" sz="1800">
                <a:solidFill>
                  <a:schemeClr val="tx1"/>
                </a:solidFill>
                <a:latin typeface="Arial" panose="020B0604020202020204" pitchFamily="34" charset="0"/>
              </a:rPr>
              <a:t>, B=55</a:t>
            </a:r>
            <a:r>
              <a:rPr lang="en-US" altLang="tr-TR" sz="1800" baseline="30000">
                <a:solidFill>
                  <a:schemeClr val="tx1"/>
                </a:solidFill>
                <a:latin typeface="Arial" panose="020B0604020202020204" pitchFamily="34" charset="0"/>
              </a:rPr>
              <a:t>o</a:t>
            </a:r>
            <a:r>
              <a:rPr lang="en-US" altLang="tr-TR" sz="1800">
                <a:solidFill>
                  <a:schemeClr val="tx1"/>
                </a:solidFill>
                <a:latin typeface="Arial" panose="020B0604020202020204" pitchFamily="34" charset="0"/>
              </a:rPr>
              <a:t> and a=130</a:t>
            </a:r>
            <a:r>
              <a:rPr lang="en-US" altLang="tr-TR" sz="1800" baseline="30000">
                <a:solidFill>
                  <a:schemeClr val="tx1"/>
                </a:solidFill>
                <a:latin typeface="Arial" panose="020B0604020202020204" pitchFamily="34" charset="0"/>
              </a:rPr>
              <a:t>o </a:t>
            </a:r>
            <a:r>
              <a:rPr lang="en-US" altLang="tr-TR" sz="1800">
                <a:solidFill>
                  <a:schemeClr val="tx1"/>
                </a:solidFill>
                <a:latin typeface="Arial" panose="020B0604020202020204" pitchFamily="34" charset="0"/>
              </a:rPr>
              <a:t>, then compute the side b.</a:t>
            </a:r>
            <a:endParaRPr lang="en-US" altLang="tr-TR" sz="1800" baseline="30000">
              <a:solidFill>
                <a:schemeClr val="tx1"/>
              </a:solidFill>
              <a:latin typeface="Arial" panose="020B0604020202020204" pitchFamily="34" charset="0"/>
            </a:endParaRPr>
          </a:p>
        </p:txBody>
      </p:sp>
      <p:sp>
        <p:nvSpPr>
          <p:cNvPr id="7" name="Metin kutusu 6"/>
          <p:cNvSpPr txBox="1">
            <a:spLocks noRot="1" noChangeAspect="1" noMove="1" noResize="1" noEditPoints="1" noAdjustHandles="1" noChangeArrowheads="1" noChangeShapeType="1" noTextEdit="1"/>
          </p:cNvSpPr>
          <p:nvPr/>
        </p:nvSpPr>
        <p:spPr>
          <a:xfrm>
            <a:off x="2051720" y="1844824"/>
            <a:ext cx="3603935" cy="369332"/>
          </a:xfrm>
          <a:prstGeom prst="rect">
            <a:avLst/>
          </a:prstGeom>
          <a:blipFill rotWithShape="1">
            <a:blip r:embed="rId2"/>
            <a:stretch>
              <a:fillRect l="-508" t="-8333" b="-26667"/>
            </a:stretch>
          </a:blipFill>
        </p:spPr>
        <p:txBody>
          <a:bodyPr/>
          <a:lstStyle/>
          <a:p>
            <a:pPr eaLnBrk="1" hangingPunct="1">
              <a:defRPr/>
            </a:pPr>
            <a:r>
              <a:rPr lang="en-US">
                <a:noFill/>
              </a:rPr>
              <a:t> </a:t>
            </a:r>
          </a:p>
        </p:txBody>
      </p:sp>
      <p:sp>
        <p:nvSpPr>
          <p:cNvPr id="8" name="Metin kutusu 7"/>
          <p:cNvSpPr txBox="1">
            <a:spLocks noRot="1" noChangeAspect="1" noMove="1" noResize="1" noEditPoints="1" noAdjustHandles="1" noChangeArrowheads="1" noChangeShapeType="1" noTextEdit="1"/>
          </p:cNvSpPr>
          <p:nvPr/>
        </p:nvSpPr>
        <p:spPr>
          <a:xfrm>
            <a:off x="3033142" y="2349633"/>
            <a:ext cx="1641090" cy="369332"/>
          </a:xfrm>
          <a:prstGeom prst="rect">
            <a:avLst/>
          </a:prstGeom>
          <a:blipFill rotWithShape="1">
            <a:blip r:embed="rId3"/>
            <a:stretch>
              <a:fillRect t="-8197" b="-24590"/>
            </a:stretch>
          </a:blipFill>
        </p:spPr>
        <p:txBody>
          <a:bodyPr/>
          <a:lstStyle/>
          <a:p>
            <a:pPr eaLnBrk="1" hangingPunct="1">
              <a:defRPr/>
            </a:pPr>
            <a:r>
              <a:rPr lang="en-US">
                <a:noFill/>
              </a:rPr>
              <a:t> </a:t>
            </a:r>
          </a:p>
        </p:txBody>
      </p:sp>
      <p:sp>
        <p:nvSpPr>
          <p:cNvPr id="9" name="Metin kutusu 8"/>
          <p:cNvSpPr txBox="1">
            <a:spLocks noRot="1" noChangeAspect="1" noMove="1" noResize="1" noEditPoints="1" noAdjustHandles="1" noChangeArrowheads="1" noChangeShapeType="1" noTextEdit="1"/>
          </p:cNvSpPr>
          <p:nvPr/>
        </p:nvSpPr>
        <p:spPr>
          <a:xfrm>
            <a:off x="3329044" y="2906036"/>
            <a:ext cx="880819" cy="369332"/>
          </a:xfrm>
          <a:prstGeom prst="rect">
            <a:avLst/>
          </a:prstGeom>
          <a:blipFill rotWithShape="1">
            <a:blip r:embed="rId4"/>
            <a:stretch>
              <a:fillRect l="-5517" t="-8333" b="-26667"/>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311E497D-D13D-445E-9391-1C60BAB729BD}" type="slidenum">
              <a:rPr lang="tr-TR" altLang="tr-TR" smtClean="0"/>
              <a:pPr>
                <a:defRPr/>
              </a:pPr>
              <a:t>32</a:t>
            </a:fld>
            <a:endParaRPr lang="tr-TR" altLang="tr-TR"/>
          </a:p>
        </p:txBody>
      </p:sp>
      <p:pic>
        <p:nvPicPr>
          <p:cNvPr id="5" name="Resim 4"/>
          <p:cNvPicPr>
            <a:picLocks noChangeAspect="1"/>
          </p:cNvPicPr>
          <p:nvPr/>
        </p:nvPicPr>
        <p:blipFill>
          <a:blip r:embed="rId2"/>
          <a:stretch>
            <a:fillRect/>
          </a:stretch>
        </p:blipFill>
        <p:spPr>
          <a:xfrm>
            <a:off x="1691680" y="220920"/>
            <a:ext cx="5400600" cy="6460945"/>
          </a:xfrm>
          <a:prstGeom prst="rect">
            <a:avLst/>
          </a:prstGeom>
        </p:spPr>
      </p:pic>
    </p:spTree>
    <p:extLst>
      <p:ext uri="{BB962C8B-B14F-4D97-AF65-F5344CB8AC3E}">
        <p14:creationId xmlns:p14="http://schemas.microsoft.com/office/powerpoint/2010/main" val="3103113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311E497D-D13D-445E-9391-1C60BAB729BD}" type="slidenum">
              <a:rPr lang="tr-TR" altLang="tr-TR" smtClean="0"/>
              <a:pPr>
                <a:defRPr/>
              </a:pPr>
              <a:t>33</a:t>
            </a:fld>
            <a:endParaRPr lang="tr-TR" alt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 y="1628800"/>
            <a:ext cx="8220075" cy="3286125"/>
          </a:xfrm>
          <a:prstGeom prst="rect">
            <a:avLst/>
          </a:prstGeom>
        </p:spPr>
      </p:pic>
    </p:spTree>
    <p:extLst>
      <p:ext uri="{BB962C8B-B14F-4D97-AF65-F5344CB8AC3E}">
        <p14:creationId xmlns:p14="http://schemas.microsoft.com/office/powerpoint/2010/main" val="912677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8C18C050-C3F0-471A-B096-4637DE5C4384}" type="slidenum">
              <a:rPr lang="tr-TR" altLang="tr-TR" smtClean="0"/>
              <a:pPr>
                <a:defRPr/>
              </a:pPr>
              <a:t>34</a:t>
            </a:fld>
            <a:endParaRPr lang="tr-TR" altLang="tr-TR"/>
          </a:p>
        </p:txBody>
      </p:sp>
      <p:pic>
        <p:nvPicPr>
          <p:cNvPr id="5" name="Resim 4"/>
          <p:cNvPicPr>
            <a:picLocks noChangeAspect="1"/>
          </p:cNvPicPr>
          <p:nvPr/>
        </p:nvPicPr>
        <p:blipFill>
          <a:blip r:embed="rId2"/>
          <a:stretch>
            <a:fillRect/>
          </a:stretch>
        </p:blipFill>
        <p:spPr>
          <a:xfrm>
            <a:off x="539552" y="260648"/>
            <a:ext cx="7867248" cy="2509887"/>
          </a:xfrm>
          <a:prstGeom prst="rect">
            <a:avLst/>
          </a:prstGeom>
        </p:spPr>
      </p:pic>
      <p:pic>
        <p:nvPicPr>
          <p:cNvPr id="6" name="Resim 5"/>
          <p:cNvPicPr>
            <a:picLocks noChangeAspect="1"/>
          </p:cNvPicPr>
          <p:nvPr/>
        </p:nvPicPr>
        <p:blipFill>
          <a:blip r:embed="rId3"/>
          <a:stretch>
            <a:fillRect/>
          </a:stretch>
        </p:blipFill>
        <p:spPr>
          <a:xfrm>
            <a:off x="688306" y="2924944"/>
            <a:ext cx="7569740" cy="3772621"/>
          </a:xfrm>
          <a:prstGeom prst="rect">
            <a:avLst/>
          </a:prstGeom>
        </p:spPr>
      </p:pic>
    </p:spTree>
    <p:extLst>
      <p:ext uri="{BB962C8B-B14F-4D97-AF65-F5344CB8AC3E}">
        <p14:creationId xmlns:p14="http://schemas.microsoft.com/office/powerpoint/2010/main" val="23398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003232" cy="580926"/>
          </a:xfrm>
        </p:spPr>
        <p:txBody>
          <a:bodyPr>
            <a:normAutofit/>
          </a:bodyPr>
          <a:lstStyle/>
          <a:p>
            <a:pPr>
              <a:defRPr/>
            </a:pPr>
            <a:r>
              <a:rPr lang="tr-TR" sz="2800" dirty="0" smtClean="0">
                <a:solidFill>
                  <a:schemeClr val="accent2">
                    <a:lumMod val="50000"/>
                  </a:schemeClr>
                </a:solidFill>
                <a:effectLst/>
              </a:rPr>
              <a:t>DEFINITIONS</a:t>
            </a:r>
            <a:r>
              <a:rPr lang="tr-TR" sz="2800" dirty="0">
                <a:solidFill>
                  <a:schemeClr val="accent2">
                    <a:lumMod val="50000"/>
                  </a:schemeClr>
                </a:solidFill>
                <a:effectLst/>
              </a:rPr>
              <a:t>:</a:t>
            </a:r>
            <a:endParaRPr lang="en-US" sz="2800" dirty="0">
              <a:solidFill>
                <a:schemeClr val="accent2">
                  <a:lumMod val="50000"/>
                </a:schemeClr>
              </a:solidFill>
              <a:effectLst/>
            </a:endParaRPr>
          </a:p>
        </p:txBody>
      </p:sp>
      <p:sp>
        <p:nvSpPr>
          <p:cNvPr id="8195"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7B740253-9DAB-409B-9D5E-AF903E859311}" type="slidenum">
              <a:rPr lang="tr-TR" altLang="tr-TR" sz="1200" smtClean="0">
                <a:solidFill>
                  <a:srgbClr val="A79D99"/>
                </a:solidFill>
                <a:latin typeface="Arial" panose="020B0604020202020204" pitchFamily="34" charset="0"/>
              </a:rPr>
              <a:pPr>
                <a:spcBef>
                  <a:spcPct val="0"/>
                </a:spcBef>
                <a:buFontTx/>
                <a:buNone/>
              </a:pPr>
              <a:t>4</a:t>
            </a:fld>
            <a:endParaRPr lang="tr-TR" altLang="tr-TR" sz="1200" smtClean="0">
              <a:solidFill>
                <a:srgbClr val="A79D99"/>
              </a:solidFill>
              <a:latin typeface="Arial" panose="020B0604020202020204" pitchFamily="34" charset="0"/>
            </a:endParaRPr>
          </a:p>
        </p:txBody>
      </p:sp>
      <p:pic>
        <p:nvPicPr>
          <p:cNvPr id="8196"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924175"/>
            <a:ext cx="26733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Dikdörtgen 2"/>
          <p:cNvSpPr>
            <a:spLocks noChangeArrowheads="1"/>
          </p:cNvSpPr>
          <p:nvPr/>
        </p:nvSpPr>
        <p:spPr bwMode="auto">
          <a:xfrm>
            <a:off x="728663" y="5445125"/>
            <a:ext cx="2979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General Spherical Triangle </a:t>
            </a:r>
            <a:endParaRPr lang="en-GB" altLang="en-US" sz="1800">
              <a:solidFill>
                <a:schemeClr val="tx1"/>
              </a:solidFill>
              <a:latin typeface="Arial" panose="020B0604020202020204" pitchFamily="34" charset="0"/>
            </a:endParaRP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l="19502" t="60376" r="26498" b="21454"/>
          <a:stretch>
            <a:fillRect/>
          </a:stretch>
        </p:blipFill>
        <p:spPr bwMode="auto">
          <a:xfrm>
            <a:off x="360363" y="1268413"/>
            <a:ext cx="8229600"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Dikdörtgen 2"/>
          <p:cNvSpPr>
            <a:spLocks noChangeArrowheads="1"/>
          </p:cNvSpPr>
          <p:nvPr/>
        </p:nvSpPr>
        <p:spPr bwMode="auto">
          <a:xfrm>
            <a:off x="4017963" y="33210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pPr>
            <a:r>
              <a:rPr lang="en-US" altLang="tr-TR" sz="1800" dirty="0">
                <a:solidFill>
                  <a:schemeClr val="tx1"/>
                </a:solidFill>
                <a:latin typeface="Arial" panose="020B0604020202020204" pitchFamily="34" charset="0"/>
              </a:rPr>
              <a:t>As seen from the formulas, since the same </a:t>
            </a:r>
            <a:r>
              <a:rPr lang="en-US" altLang="tr-TR" sz="1800" i="1" dirty="0">
                <a:solidFill>
                  <a:schemeClr val="tx1"/>
                </a:solidFill>
                <a:latin typeface="Arial" panose="020B0604020202020204" pitchFamily="34" charset="0"/>
              </a:rPr>
              <a:t>r</a:t>
            </a:r>
            <a:r>
              <a:rPr lang="en-US" altLang="tr-TR" sz="1800" dirty="0">
                <a:solidFill>
                  <a:schemeClr val="tx1"/>
                </a:solidFill>
                <a:latin typeface="Arial" panose="020B0604020202020204" pitchFamily="34" charset="0"/>
              </a:rPr>
              <a:t> (radius of sphere) is used to compute the </a:t>
            </a:r>
            <a:r>
              <a:rPr lang="tr-TR" altLang="tr-TR" sz="1800" dirty="0" err="1">
                <a:solidFill>
                  <a:schemeClr val="tx1"/>
                </a:solidFill>
                <a:latin typeface="Arial" panose="020B0604020202020204" pitchFamily="34" charset="0"/>
              </a:rPr>
              <a:t>arcs</a:t>
            </a:r>
            <a:r>
              <a:rPr lang="tr-TR" altLang="tr-TR" sz="1800" dirty="0">
                <a:solidFill>
                  <a:schemeClr val="tx1"/>
                </a:solidFill>
                <a:latin typeface="Arial" panose="020B0604020202020204" pitchFamily="34" charset="0"/>
              </a:rPr>
              <a:t> </a:t>
            </a:r>
            <a:r>
              <a:rPr lang="en-US" altLang="tr-TR" sz="1800" dirty="0">
                <a:solidFill>
                  <a:schemeClr val="tx1"/>
                </a:solidFill>
                <a:latin typeface="Arial" panose="020B0604020202020204" pitchFamily="34" charset="0"/>
              </a:rPr>
              <a:t>of great circle</a:t>
            </a:r>
            <a:r>
              <a:rPr lang="tr-TR" altLang="tr-TR" sz="1800" dirty="0">
                <a:solidFill>
                  <a:schemeClr val="tx1"/>
                </a:solidFill>
                <a:latin typeface="Arial" panose="020B0604020202020204" pitchFamily="34" charset="0"/>
              </a:rPr>
              <a:t>s</a:t>
            </a:r>
            <a:r>
              <a:rPr lang="en-US" altLang="tr-TR" sz="1800" dirty="0">
                <a:solidFill>
                  <a:schemeClr val="tx1"/>
                </a:solidFill>
                <a:latin typeface="Arial" panose="020B0604020202020204" pitchFamily="34" charset="0"/>
              </a:rPr>
              <a:t>, r should be taken as unit. Thus, </a:t>
            </a:r>
            <a:r>
              <a:rPr lang="en-US" altLang="tr-TR" sz="1800" b="1" dirty="0">
                <a:solidFill>
                  <a:schemeClr val="tx1"/>
                </a:solidFill>
                <a:latin typeface="Arial" panose="020B0604020202020204" pitchFamily="34" charset="0"/>
              </a:rPr>
              <a:t>the length of a</a:t>
            </a:r>
            <a:r>
              <a:rPr lang="tr-TR" altLang="tr-TR" sz="1800" b="1" dirty="0" err="1">
                <a:solidFill>
                  <a:schemeClr val="tx1"/>
                </a:solidFill>
                <a:latin typeface="Arial" panose="020B0604020202020204" pitchFamily="34" charset="0"/>
              </a:rPr>
              <a:t>rc</a:t>
            </a:r>
            <a:r>
              <a:rPr lang="tr-TR" altLang="tr-TR" sz="1800" b="1" dirty="0">
                <a:solidFill>
                  <a:schemeClr val="tx1"/>
                </a:solidFill>
                <a:latin typeface="Arial" panose="020B0604020202020204" pitchFamily="34" charset="0"/>
              </a:rPr>
              <a:t> of</a:t>
            </a:r>
            <a:r>
              <a:rPr lang="en-US" altLang="tr-TR" sz="1800" b="1" dirty="0">
                <a:solidFill>
                  <a:schemeClr val="tx1"/>
                </a:solidFill>
                <a:latin typeface="Arial" panose="020B0604020202020204" pitchFamily="34" charset="0"/>
              </a:rPr>
              <a:t> great circle is equal to the central angle that subtends the arc from the center</a:t>
            </a:r>
            <a:r>
              <a:rPr lang="en-US" altLang="tr-TR" sz="1800" dirty="0">
                <a:solidFill>
                  <a:schemeClr val="tx1"/>
                </a:solidFill>
                <a:latin typeface="Arial" panose="020B0604020202020204" pitchFamily="34" charset="0"/>
              </a:rPr>
              <a:t>.  </a:t>
            </a:r>
            <a:r>
              <a:rPr lang="en-US" altLang="tr-TR" sz="1800" dirty="0">
                <a:solidFill>
                  <a:srgbClr val="FF0000"/>
                </a:solidFill>
                <a:latin typeface="Arial" panose="020B0604020202020204" pitchFamily="34" charset="0"/>
              </a:rPr>
              <a:t>Therefore, sides of the great circles can be defined as angles.  </a:t>
            </a:r>
            <a:endParaRPr lang="en-GB" altLang="tr-TR" sz="1800" dirty="0">
              <a:solidFill>
                <a:srgbClr val="FF0000"/>
              </a:solidFill>
              <a:latin typeface="Arial" panose="020B0604020202020204" pitchFamily="34" charset="0"/>
            </a:endParaRPr>
          </a:p>
        </p:txBody>
      </p:sp>
      <p:sp>
        <p:nvSpPr>
          <p:cNvPr id="9" name="Dikdörtgen 8"/>
          <p:cNvSpPr/>
          <p:nvPr/>
        </p:nvSpPr>
        <p:spPr>
          <a:xfrm>
            <a:off x="4881563" y="1166813"/>
            <a:ext cx="158750" cy="1800225"/>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5"/>
          <p:cNvSpPr>
            <a:spLocks noGrp="1"/>
          </p:cNvSpPr>
          <p:nvPr>
            <p:ph idx="1"/>
          </p:nvPr>
        </p:nvSpPr>
        <p:spPr>
          <a:xfrm>
            <a:off x="250825" y="838200"/>
            <a:ext cx="8435975" cy="5470525"/>
          </a:xfrm>
        </p:spPr>
        <p:txBody>
          <a:bodyPr/>
          <a:lstStyle/>
          <a:p>
            <a:pPr>
              <a:defRPr/>
            </a:pPr>
            <a:r>
              <a:rPr lang="en-US" b="1" i="1" dirty="0" smtClean="0"/>
              <a:t>The </a:t>
            </a:r>
            <a:r>
              <a:rPr lang="en-US" b="1" i="1" dirty="0"/>
              <a:t>computations and formulas given for the great circle </a:t>
            </a:r>
            <a:r>
              <a:rPr lang="en-US" b="1" i="1" u="sng" dirty="0">
                <a:solidFill>
                  <a:srgbClr val="FF0000"/>
                </a:solidFill>
              </a:rPr>
              <a:t>cannot</a:t>
            </a:r>
            <a:r>
              <a:rPr lang="en-US" b="1" i="1" dirty="0"/>
              <a:t> be implemented to solve a small circle</a:t>
            </a:r>
            <a:r>
              <a:rPr lang="en-US" b="1" i="1" dirty="0" smtClean="0"/>
              <a:t>.</a:t>
            </a:r>
            <a:endParaRPr lang="tr-TR" b="1" i="1" dirty="0" smtClean="0"/>
          </a:p>
          <a:p>
            <a:pPr marL="0" indent="0">
              <a:buFont typeface="Arial" panose="020B0604020202020204" pitchFamily="34" charset="0"/>
              <a:buNone/>
              <a:defRPr/>
            </a:pPr>
            <a:endParaRPr lang="en-US" altLang="en-US" dirty="0" smtClean="0"/>
          </a:p>
        </p:txBody>
      </p:sp>
      <p:sp>
        <p:nvSpPr>
          <p:cNvPr id="2" name="Başlık 1"/>
          <p:cNvSpPr>
            <a:spLocks noGrp="1"/>
          </p:cNvSpPr>
          <p:nvPr>
            <p:ph type="title"/>
          </p:nvPr>
        </p:nvSpPr>
        <p:spPr>
          <a:xfrm>
            <a:off x="457200" y="260648"/>
            <a:ext cx="8003232" cy="580926"/>
          </a:xfrm>
        </p:spPr>
        <p:txBody>
          <a:bodyPr>
            <a:normAutofit/>
          </a:bodyPr>
          <a:lstStyle/>
          <a:p>
            <a:pPr>
              <a:defRPr/>
            </a:pPr>
            <a:r>
              <a:rPr lang="tr-TR" sz="2800" dirty="0" smtClean="0">
                <a:solidFill>
                  <a:schemeClr val="accent2">
                    <a:lumMod val="50000"/>
                  </a:schemeClr>
                </a:solidFill>
                <a:effectLst/>
              </a:rPr>
              <a:t>DEFINITIONS</a:t>
            </a:r>
            <a:r>
              <a:rPr lang="tr-TR" sz="2800" dirty="0">
                <a:solidFill>
                  <a:schemeClr val="accent2">
                    <a:lumMod val="50000"/>
                  </a:schemeClr>
                </a:solidFill>
                <a:effectLst/>
              </a:rPr>
              <a:t>:</a:t>
            </a:r>
            <a:endParaRPr lang="en-US" sz="2800" dirty="0">
              <a:solidFill>
                <a:schemeClr val="accent2">
                  <a:lumMod val="50000"/>
                </a:schemeClr>
              </a:solidFill>
              <a:effectLst/>
            </a:endParaRPr>
          </a:p>
        </p:txBody>
      </p:sp>
      <p:sp>
        <p:nvSpPr>
          <p:cNvPr id="922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4852FF4D-DEEA-4338-A3E6-134FD4F3EBE5}" type="slidenum">
              <a:rPr lang="tr-TR" altLang="tr-TR" sz="1200" smtClean="0">
                <a:solidFill>
                  <a:srgbClr val="A79D99"/>
                </a:solidFill>
                <a:latin typeface="Arial" panose="020B0604020202020204" pitchFamily="34" charset="0"/>
              </a:rPr>
              <a:pPr>
                <a:spcBef>
                  <a:spcPct val="0"/>
                </a:spcBef>
                <a:buFontTx/>
                <a:buNone/>
              </a:pPr>
              <a:t>5</a:t>
            </a:fld>
            <a:endParaRPr lang="tr-TR" altLang="tr-TR" sz="1200" smtClean="0">
              <a:solidFill>
                <a:srgbClr val="A79D99"/>
              </a:solidFill>
              <a:latin typeface="Arial" panose="020B0604020202020204" pitchFamily="34" charset="0"/>
            </a:endParaRPr>
          </a:p>
        </p:txBody>
      </p:sp>
      <p:pic>
        <p:nvPicPr>
          <p:cNvPr id="9221"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276872"/>
            <a:ext cx="31638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a:xfrm>
            <a:off x="323850" y="838200"/>
            <a:ext cx="8362950" cy="4419600"/>
          </a:xfrm>
        </p:spPr>
        <p:txBody>
          <a:bodyPr/>
          <a:lstStyle/>
          <a:p>
            <a:r>
              <a:rPr lang="en-US" altLang="en-US" smtClean="0"/>
              <a:t>If any sides of the </a:t>
            </a:r>
            <a:r>
              <a:rPr lang="tr-TR" altLang="en-US" smtClean="0"/>
              <a:t>triangle</a:t>
            </a:r>
            <a:r>
              <a:rPr lang="en-US" altLang="en-US" smtClean="0"/>
              <a:t> are no bigger than 180 degree, this </a:t>
            </a:r>
            <a:r>
              <a:rPr lang="tr-TR" altLang="en-US" smtClean="0"/>
              <a:t>triangle</a:t>
            </a:r>
            <a:r>
              <a:rPr lang="en-US" altLang="en-US" smtClean="0"/>
              <a:t> is so called </a:t>
            </a:r>
            <a:r>
              <a:rPr lang="en-US" altLang="en-US" b="1" u="sng" smtClean="0"/>
              <a:t>Euler spherical triangle</a:t>
            </a:r>
            <a:r>
              <a:rPr lang="en-US" altLang="en-US" smtClean="0"/>
              <a:t>.</a:t>
            </a:r>
            <a:endParaRPr lang="en-GB" altLang="en-US" smtClean="0"/>
          </a:p>
          <a:p>
            <a:endParaRPr lang="en-US" altLang="en-US" smtClean="0"/>
          </a:p>
        </p:txBody>
      </p:sp>
      <p:sp>
        <p:nvSpPr>
          <p:cNvPr id="10243"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61F978E4-19EB-46EF-952F-7880B1983C8D}" type="slidenum">
              <a:rPr lang="tr-TR" altLang="tr-TR" sz="1200" smtClean="0">
                <a:solidFill>
                  <a:srgbClr val="A79D99"/>
                </a:solidFill>
                <a:latin typeface="Arial" panose="020B0604020202020204" pitchFamily="34" charset="0"/>
              </a:rPr>
              <a:pPr>
                <a:spcBef>
                  <a:spcPct val="0"/>
                </a:spcBef>
                <a:buFontTx/>
                <a:buNone/>
              </a:pPr>
              <a:t>6</a:t>
            </a:fld>
            <a:endParaRPr lang="tr-TR" altLang="tr-TR" sz="1200" smtClean="0">
              <a:solidFill>
                <a:srgbClr val="A79D99"/>
              </a:solidFill>
              <a:latin typeface="Arial" panose="020B0604020202020204" pitchFamily="34" charset="0"/>
            </a:endParaRPr>
          </a:p>
        </p:txBody>
      </p:sp>
      <p:sp>
        <p:nvSpPr>
          <p:cNvPr id="6" name="Başlık 1"/>
          <p:cNvSpPr txBox="1">
            <a:spLocks/>
          </p:cNvSpPr>
          <p:nvPr/>
        </p:nvSpPr>
        <p:spPr>
          <a:xfrm>
            <a:off x="457200" y="260350"/>
            <a:ext cx="8002588" cy="581025"/>
          </a:xfrm>
          <a:prstGeom prst="rect">
            <a:avLst/>
          </a:prstGeom>
        </p:spPr>
        <p:txBody>
          <a:bodyPr anchor="b">
            <a:norm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defRPr/>
            </a:pPr>
            <a:endParaRPr lang="en-US" sz="2800" dirty="0">
              <a:solidFill>
                <a:schemeClr val="accent6">
                  <a:lumMod val="75000"/>
                </a:schemeClr>
              </a:solidFill>
              <a:effectLst/>
            </a:endParaRPr>
          </a:p>
        </p:txBody>
      </p:sp>
      <p:pic>
        <p:nvPicPr>
          <p:cNvPr id="10245"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2690813"/>
            <a:ext cx="29876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516188"/>
            <a:ext cx="26733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Dikdörtgen 8"/>
          <p:cNvSpPr>
            <a:spLocks noChangeArrowheads="1"/>
          </p:cNvSpPr>
          <p:nvPr/>
        </p:nvSpPr>
        <p:spPr bwMode="auto">
          <a:xfrm>
            <a:off x="1027113" y="5049838"/>
            <a:ext cx="269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tr-TR" altLang="en-US" sz="1800">
                <a:solidFill>
                  <a:schemeClr val="tx1"/>
                </a:solidFill>
                <a:latin typeface="Arial" panose="020B0604020202020204" pitchFamily="34" charset="0"/>
              </a:rPr>
              <a:t>Euler</a:t>
            </a:r>
            <a:r>
              <a:rPr lang="en-US" altLang="en-US" sz="1800">
                <a:solidFill>
                  <a:schemeClr val="tx1"/>
                </a:solidFill>
                <a:latin typeface="Arial" panose="020B0604020202020204" pitchFamily="34" charset="0"/>
              </a:rPr>
              <a:t> Spherical Triangle </a:t>
            </a:r>
            <a:endParaRPr lang="en-GB" altLang="en-US" sz="1800">
              <a:solidFill>
                <a:schemeClr val="tx1"/>
              </a:solidFill>
              <a:latin typeface="Arial" panose="020B0604020202020204" pitchFamily="34" charset="0"/>
            </a:endParaRPr>
          </a:p>
        </p:txBody>
      </p:sp>
      <p:sp>
        <p:nvSpPr>
          <p:cNvPr id="10248" name="Dikdörtgen 9"/>
          <p:cNvSpPr>
            <a:spLocks noChangeArrowheads="1"/>
          </p:cNvSpPr>
          <p:nvPr/>
        </p:nvSpPr>
        <p:spPr bwMode="auto">
          <a:xfrm>
            <a:off x="4778375" y="5075238"/>
            <a:ext cx="2979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General Spherical Triangle </a:t>
            </a:r>
            <a:endParaRPr lang="en-GB" altLang="en-US"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323850" y="188913"/>
            <a:ext cx="8424863" cy="4419600"/>
          </a:xfrm>
        </p:spPr>
        <p:txBody>
          <a:bodyPr/>
          <a:lstStyle/>
          <a:p>
            <a:pPr algn="just"/>
            <a:r>
              <a:rPr lang="en-US" altLang="en-US" sz="2200" dirty="0" smtClean="0"/>
              <a:t>If three great circles are drawn from points A, B, C among AB, BC, and CA; let O be the center of a sphere, and suppose a solid angle formed at O by the meeting of three plane angles. Let AB, BC, CA be the arcs of great circles in which the planes cut the sphere; then ABC is a spherical triangle, and the arcs AB, BC, CA are its sides. </a:t>
            </a:r>
            <a:r>
              <a:rPr lang="en-US" altLang="en-US" sz="2200" dirty="0" smtClean="0">
                <a:solidFill>
                  <a:srgbClr val="FF0000"/>
                </a:solidFill>
              </a:rPr>
              <a:t>Three intersection points are found symmetric to center of sphere O</a:t>
            </a:r>
            <a:r>
              <a:rPr lang="en-US" altLang="en-US" sz="2200" dirty="0" smtClean="0"/>
              <a:t>. In this case, Euler Spherical Triangles are formed. Let</a:t>
            </a:r>
            <a:r>
              <a:rPr lang="tr-TR" altLang="en-US" sz="2200" dirty="0" smtClean="0"/>
              <a:t> </a:t>
            </a:r>
            <a:r>
              <a:rPr lang="en-US" altLang="en-US" sz="2200" dirty="0" smtClean="0"/>
              <a:t>denote the intersection points of the great circles from the sphere center.</a:t>
            </a:r>
            <a:endParaRPr lang="tr-TR" altLang="en-US" sz="2200" dirty="0" smtClean="0"/>
          </a:p>
          <a:p>
            <a:endParaRPr lang="en-GB" altLang="en-US" dirty="0" smtClean="0"/>
          </a:p>
          <a:p>
            <a:endParaRPr lang="en-GB" altLang="en-US" dirty="0" smtClean="0"/>
          </a:p>
        </p:txBody>
      </p:sp>
      <p:sp>
        <p:nvSpPr>
          <p:cNvPr id="11267"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E38B8E92-5F49-4EA7-9D77-846B6E8473CB}" type="slidenum">
              <a:rPr lang="tr-TR" altLang="tr-TR" sz="1200" smtClean="0">
                <a:solidFill>
                  <a:srgbClr val="A79D99"/>
                </a:solidFill>
                <a:latin typeface="Arial" panose="020B0604020202020204" pitchFamily="34" charset="0"/>
              </a:rPr>
              <a:pPr>
                <a:spcBef>
                  <a:spcPct val="0"/>
                </a:spcBef>
                <a:buFontTx/>
                <a:buNone/>
              </a:pPr>
              <a:t>7</a:t>
            </a:fld>
            <a:endParaRPr lang="tr-TR" altLang="tr-TR" sz="1200" smtClean="0">
              <a:solidFill>
                <a:srgbClr val="A79D99"/>
              </a:solidFill>
              <a:latin typeface="Arial" panose="020B0604020202020204" pitchFamily="34" charset="0"/>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l="25995" t="45049" r="41348" b="40927"/>
          <a:stretch>
            <a:fillRect/>
          </a:stretch>
        </p:blipFill>
        <p:spPr bwMode="auto">
          <a:xfrm>
            <a:off x="3995738" y="2997200"/>
            <a:ext cx="4976812" cy="120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Resim 5" descr="intersection of 3 dian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351338"/>
            <a:ext cx="22669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Resim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4005263"/>
            <a:ext cx="258127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çerik Yer Tutucusu 2"/>
          <p:cNvSpPr>
            <a:spLocks noGrp="1"/>
          </p:cNvSpPr>
          <p:nvPr>
            <p:ph idx="1"/>
          </p:nvPr>
        </p:nvSpPr>
        <p:spPr>
          <a:xfrm>
            <a:off x="323850" y="838200"/>
            <a:ext cx="8569325" cy="4419600"/>
          </a:xfrm>
        </p:spPr>
        <p:txBody>
          <a:bodyPr/>
          <a:lstStyle/>
          <a:p>
            <a:r>
              <a:rPr lang="en-US" altLang="en-US" smtClean="0"/>
              <a:t>To compute the area of ABC triangle, equations of spherical lune are used.</a:t>
            </a:r>
            <a:endParaRPr lang="tr-TR" altLang="en-US" smtClean="0"/>
          </a:p>
          <a:p>
            <a:r>
              <a:rPr lang="en-US" altLang="en-US" smtClean="0"/>
              <a:t>Let ABC be a spherical triangle; produce the arcs which form its sides until they meet again two and two, which will happen when each has become equal to the semicircumference. </a:t>
            </a:r>
            <a:endParaRPr lang="en-GB" altLang="en-US" smtClean="0"/>
          </a:p>
          <a:p>
            <a:endParaRPr lang="en-GB" altLang="en-US" smtClean="0"/>
          </a:p>
          <a:p>
            <a:endParaRPr lang="en-GB" altLang="en-US" smtClean="0"/>
          </a:p>
        </p:txBody>
      </p:sp>
      <p:sp>
        <p:nvSpPr>
          <p:cNvPr id="12291"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87D436EE-0DA8-4A0F-A585-744380085699}" type="slidenum">
              <a:rPr lang="tr-TR" altLang="tr-TR" sz="1200" smtClean="0">
                <a:solidFill>
                  <a:srgbClr val="A79D99"/>
                </a:solidFill>
                <a:latin typeface="Arial" panose="020B0604020202020204" pitchFamily="34" charset="0"/>
              </a:rPr>
              <a:pPr>
                <a:spcBef>
                  <a:spcPct val="0"/>
                </a:spcBef>
                <a:buFontTx/>
                <a:buNone/>
              </a:pPr>
              <a:t>8</a:t>
            </a:fld>
            <a:endParaRPr lang="tr-TR" altLang="tr-TR" sz="1200" smtClean="0">
              <a:solidFill>
                <a:srgbClr val="A79D99"/>
              </a:solidFill>
              <a:latin typeface="Arial" panose="020B0604020202020204" pitchFamily="34" charset="0"/>
            </a:endParaRPr>
          </a:p>
        </p:txBody>
      </p:sp>
      <p:sp>
        <p:nvSpPr>
          <p:cNvPr id="5" name="Başlık 1"/>
          <p:cNvSpPr txBox="1">
            <a:spLocks/>
          </p:cNvSpPr>
          <p:nvPr/>
        </p:nvSpPr>
        <p:spPr>
          <a:xfrm>
            <a:off x="457200" y="260648"/>
            <a:ext cx="8003232" cy="580926"/>
          </a:xfrm>
          <a:prstGeom prst="rect">
            <a:avLst/>
          </a:prstGeom>
        </p:spPr>
        <p:txBody>
          <a:bodyPr anchor="b">
            <a:norm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defRPr/>
            </a:pPr>
            <a:r>
              <a:rPr lang="en-US" sz="2800" dirty="0">
                <a:solidFill>
                  <a:srgbClr val="FF0000"/>
                </a:solidFill>
              </a:rPr>
              <a:t>Area of a Spherical Triangle &amp; Spherical </a:t>
            </a:r>
            <a:r>
              <a:rPr lang="en-US" sz="2800" dirty="0" smtClean="0">
                <a:solidFill>
                  <a:srgbClr val="FF0000"/>
                </a:solidFill>
              </a:rPr>
              <a:t>Excess</a:t>
            </a:r>
            <a:endParaRPr lang="en-GB" sz="2800" dirty="0">
              <a:solidFill>
                <a:srgbClr val="FF0000"/>
              </a:solidFill>
            </a:endParaRPr>
          </a:p>
        </p:txBody>
      </p:sp>
      <p:pic>
        <p:nvPicPr>
          <p:cNvPr id="12293"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3557588"/>
            <a:ext cx="264477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E75C11C8-5107-447C-AC5E-4D6BF3C80C9D}" type="slidenum">
              <a:rPr lang="tr-TR" altLang="tr-TR" sz="1200" smtClean="0">
                <a:solidFill>
                  <a:srgbClr val="A79D99"/>
                </a:solidFill>
                <a:latin typeface="Arial" panose="020B0604020202020204" pitchFamily="34" charset="0"/>
              </a:rPr>
              <a:pPr>
                <a:spcBef>
                  <a:spcPct val="0"/>
                </a:spcBef>
                <a:buFontTx/>
                <a:buNone/>
              </a:pPr>
              <a:t>9</a:t>
            </a:fld>
            <a:endParaRPr lang="tr-TR" altLang="tr-TR" sz="1200" smtClean="0">
              <a:solidFill>
                <a:srgbClr val="A79D99"/>
              </a:solidFill>
              <a:latin typeface="Arial" panose="020B0604020202020204" pitchFamily="34" charset="0"/>
            </a:endParaRPr>
          </a:p>
        </p:txBody>
      </p:sp>
      <p:sp>
        <p:nvSpPr>
          <p:cNvPr id="13315" name="İçerik Yer Tutucusu 4"/>
          <p:cNvSpPr>
            <a:spLocks noGrp="1"/>
          </p:cNvSpPr>
          <p:nvPr>
            <p:ph idx="1"/>
          </p:nvPr>
        </p:nvSpPr>
        <p:spPr/>
        <p:txBody>
          <a:bodyPr/>
          <a:lstStyle/>
          <a:p>
            <a:endParaRPr lang="en-GB" altLang="en-US" smtClean="0"/>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l="22041" t="46294" r="20496" b="35355"/>
          <a:stretch>
            <a:fillRect/>
          </a:stretch>
        </p:blipFill>
        <p:spPr bwMode="auto">
          <a:xfrm>
            <a:off x="360363" y="271463"/>
            <a:ext cx="8758237" cy="157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l="20477" t="18268" r="45070" b="34554"/>
          <a:stretch>
            <a:fillRect/>
          </a:stretch>
        </p:blipFill>
        <p:spPr bwMode="auto">
          <a:xfrm>
            <a:off x="257175" y="1905000"/>
            <a:ext cx="5251450" cy="404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4"/>
          <p:cNvPicPr>
            <a:picLocks noChangeAspect="1" noChangeArrowheads="1"/>
          </p:cNvPicPr>
          <p:nvPr/>
        </p:nvPicPr>
        <p:blipFill>
          <a:blip r:embed="rId3">
            <a:extLst>
              <a:ext uri="{28A0092B-C50C-407E-A947-70E740481C1C}">
                <a14:useLocalDpi xmlns:a14="http://schemas.microsoft.com/office/drawing/2010/main" val="0"/>
              </a:ext>
            </a:extLst>
          </a:blip>
          <a:srcRect l="20735" t="64491" r="57497" b="11751"/>
          <a:stretch>
            <a:fillRect/>
          </a:stretch>
        </p:blipFill>
        <p:spPr bwMode="auto">
          <a:xfrm>
            <a:off x="5445125" y="4221163"/>
            <a:ext cx="3316288" cy="203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ağ Ok 5"/>
          <p:cNvSpPr/>
          <p:nvPr/>
        </p:nvSpPr>
        <p:spPr>
          <a:xfrm>
            <a:off x="4427538" y="5013325"/>
            <a:ext cx="11525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3320"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133600"/>
            <a:ext cx="23018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Dirsek Bağlayıcısı 4"/>
          <p:cNvCxnSpPr/>
          <p:nvPr/>
        </p:nvCxnSpPr>
        <p:spPr>
          <a:xfrm flipV="1">
            <a:off x="3851275" y="3068638"/>
            <a:ext cx="1944688" cy="1655762"/>
          </a:xfrm>
          <a:prstGeom prst="bentConnector3">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TM01859868[[fn=Sıcaklık]]</Template>
  <TotalTime>2658</TotalTime>
  <Words>875</Words>
  <Application>Microsoft Office PowerPoint</Application>
  <PresentationFormat>Ekran Gösterisi (4:3)</PresentationFormat>
  <Paragraphs>91</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 Unicode MS</vt:lpstr>
      <vt:lpstr>Arial</vt:lpstr>
      <vt:lpstr>Calibri</vt:lpstr>
      <vt:lpstr>Times New Roman</vt:lpstr>
      <vt:lpstr>Wingdings</vt:lpstr>
      <vt:lpstr>Thermal</vt:lpstr>
      <vt:lpstr>ENGINEERING CALCULATIONS  </vt:lpstr>
      <vt:lpstr> SPHERICAL TRIANGLE</vt:lpstr>
      <vt:lpstr>DEFINITIONS:</vt:lpstr>
      <vt:lpstr>DEFINITIONS:</vt:lpstr>
      <vt:lpstr>DEFINITIONS: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GEOMATICS</dc:title>
  <dc:creator>pc</dc:creator>
  <cp:lastModifiedBy>Microsoft hesabı</cp:lastModifiedBy>
  <cp:revision>186</cp:revision>
  <cp:lastPrinted>2016-04-07T13:31:18Z</cp:lastPrinted>
  <dcterms:created xsi:type="dcterms:W3CDTF">2015-01-28T11:53:20Z</dcterms:created>
  <dcterms:modified xsi:type="dcterms:W3CDTF">2024-04-01T09:29:59Z</dcterms:modified>
</cp:coreProperties>
</file>