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76" r:id="rId3"/>
    <p:sldId id="286" r:id="rId4"/>
    <p:sldId id="257" r:id="rId5"/>
    <p:sldId id="258" r:id="rId6"/>
    <p:sldId id="261" r:id="rId7"/>
    <p:sldId id="259" r:id="rId8"/>
    <p:sldId id="277" r:id="rId9"/>
    <p:sldId id="260" r:id="rId10"/>
    <p:sldId id="284" r:id="rId11"/>
    <p:sldId id="285" r:id="rId12"/>
    <p:sldId id="264" r:id="rId13"/>
    <p:sldId id="278" r:id="rId14"/>
    <p:sldId id="279" r:id="rId15"/>
    <p:sldId id="265" r:id="rId16"/>
    <p:sldId id="270" r:id="rId17"/>
    <p:sldId id="273" r:id="rId18"/>
    <p:sldId id="272" r:id="rId19"/>
    <p:sldId id="274" r:id="rId20"/>
    <p:sldId id="283" r:id="rId21"/>
    <p:sldId id="269" r:id="rId22"/>
    <p:sldId id="280" r:id="rId23"/>
    <p:sldId id="267" r:id="rId24"/>
    <p:sldId id="282" r:id="rId25"/>
    <p:sldId id="281" r:id="rId26"/>
    <p:sldId id="266" r:id="rId2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6A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392" y="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E64AF-607B-41EC-A4A1-BB14A341FF28}" type="datetimeFigureOut">
              <a:rPr lang="en-US" smtClean="0"/>
              <a:t>10/16/2020</a:t>
            </a:fld>
            <a:endParaRPr lang="en-US"/>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05D521-9BB8-4706-8CC4-98A373B8A72E}" type="slidenum">
              <a:rPr lang="en-US" smtClean="0"/>
              <a:t>‹#›</a:t>
            </a:fld>
            <a:endParaRPr lang="en-US"/>
          </a:p>
        </p:txBody>
      </p:sp>
    </p:spTree>
    <p:extLst>
      <p:ext uri="{BB962C8B-B14F-4D97-AF65-F5344CB8AC3E}">
        <p14:creationId xmlns:p14="http://schemas.microsoft.com/office/powerpoint/2010/main" val="1613105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1005D521-9BB8-4706-8CC4-98A373B8A72E}" type="slidenum">
              <a:rPr lang="en-US" smtClean="0"/>
              <a:t>21</a:t>
            </a:fld>
            <a:endParaRPr lang="en-US"/>
          </a:p>
        </p:txBody>
      </p:sp>
    </p:spTree>
    <p:extLst>
      <p:ext uri="{BB962C8B-B14F-4D97-AF65-F5344CB8AC3E}">
        <p14:creationId xmlns:p14="http://schemas.microsoft.com/office/powerpoint/2010/main" val="21681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16.10.2020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16.10.2020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16.10.2020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16.10.2020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16.10.2020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t>16.10.2020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t>16.10.2020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t>16.10.2020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t>16.10.2020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16.10.2020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16.10.2020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16.10.2020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xmlns="" id="{ED5389DC-A203-4E20-96D7-C65C9028F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0782" cy="6858000"/>
          </a:xfrm>
          <a:prstGeom prst="rect">
            <a:avLst/>
          </a:prstGeom>
        </p:spPr>
      </p:pic>
      <p:sp>
        <p:nvSpPr>
          <p:cNvPr id="3" name="Alt Başlık 2"/>
          <p:cNvSpPr>
            <a:spLocks noGrp="1"/>
          </p:cNvSpPr>
          <p:nvPr>
            <p:ph type="subTitle" idx="1"/>
          </p:nvPr>
        </p:nvSpPr>
        <p:spPr>
          <a:xfrm>
            <a:off x="1379991" y="4149080"/>
            <a:ext cx="6400800" cy="2281808"/>
          </a:xfrm>
        </p:spPr>
        <p:txBody>
          <a:bodyPr>
            <a:normAutofit/>
          </a:bodyPr>
          <a:lstStyle/>
          <a:p>
            <a:r>
              <a:rPr lang="en-US" sz="4000" b="1" dirty="0">
                <a:solidFill>
                  <a:srgbClr val="C00000"/>
                </a:solidFill>
                <a:latin typeface="Times New Roman" panose="02020603050405020304" pitchFamily="18" charset="0"/>
                <a:cs typeface="Times New Roman" panose="02020603050405020304" pitchFamily="18" charset="0"/>
              </a:rPr>
              <a:t>PHYSICAL ANALYSIS IN WHEAT GRAIN</a:t>
            </a:r>
            <a:endParaRPr lang="tr-TR" sz="4000" b="1" dirty="0">
              <a:solidFill>
                <a:srgbClr val="C0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32656"/>
            <a:ext cx="3359150"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816" y="41889"/>
            <a:ext cx="1195388" cy="133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82733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2406"/>
            <a:ext cx="1194920" cy="1335140"/>
          </a:xfrm>
          <a:prstGeom prst="rect">
            <a:avLst/>
          </a:prstGeom>
        </p:spPr>
      </p:pic>
      <p:sp>
        <p:nvSpPr>
          <p:cNvPr id="5" name="Metin kutusu 4"/>
          <p:cNvSpPr txBox="1"/>
          <p:nvPr/>
        </p:nvSpPr>
        <p:spPr>
          <a:xfrm>
            <a:off x="1331640" y="260648"/>
            <a:ext cx="6408712" cy="861774"/>
          </a:xfrm>
          <a:prstGeom prst="rect">
            <a:avLst/>
          </a:prstGeom>
          <a:noFill/>
        </p:spPr>
        <p:txBody>
          <a:bodyPr wrap="square" rtlCol="0">
            <a:spAutoFit/>
          </a:bodyPr>
          <a:lstStyle/>
          <a:p>
            <a:r>
              <a:rPr lang="en-GB" sz="3200" b="1" dirty="0">
                <a:solidFill>
                  <a:srgbClr val="C00000"/>
                </a:solidFill>
                <a:latin typeface="Times New Roman" panose="02020603050405020304" pitchFamily="18" charset="0"/>
                <a:cs typeface="Times New Roman" panose="02020603050405020304" pitchFamily="18" charset="0"/>
              </a:rPr>
              <a:t>Colour Analysis</a:t>
            </a:r>
            <a:endParaRPr lang="en-US" sz="3200" b="1" dirty="0">
              <a:solidFill>
                <a:srgbClr val="C00000"/>
              </a:solidFill>
              <a:latin typeface="Times New Roman" panose="02020603050405020304" pitchFamily="18" charset="0"/>
              <a:cs typeface="Times New Roman" panose="02020603050405020304" pitchFamily="18" charset="0"/>
            </a:endParaRPr>
          </a:p>
          <a:p>
            <a:endParaRPr lang="en-US" dirty="0"/>
          </a:p>
        </p:txBody>
      </p:sp>
      <p:sp>
        <p:nvSpPr>
          <p:cNvPr id="6" name="Dikdörtgen 5"/>
          <p:cNvSpPr/>
          <p:nvPr/>
        </p:nvSpPr>
        <p:spPr>
          <a:xfrm>
            <a:off x="611560" y="1337546"/>
            <a:ext cx="7848872" cy="19465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b="1" dirty="0">
                <a:solidFill>
                  <a:schemeClr val="tx1"/>
                </a:solidFill>
                <a:latin typeface="Times New Roman" panose="02020603050405020304" pitchFamily="18" charset="0"/>
                <a:cs typeface="Times New Roman" panose="02020603050405020304" pitchFamily="18" charset="0"/>
              </a:rPr>
              <a:t>Wheat comes in different colours: red, white, and amber. As the hardness of the grain increases, the colour darkens. Colour also varies according to nature conditions and harvest season. Improper storage conditions and diseases have a detrimental effect on </a:t>
            </a:r>
            <a:r>
              <a:rPr lang="en-GB" sz="2200" b="1" dirty="0" err="1">
                <a:solidFill>
                  <a:schemeClr val="tx1"/>
                </a:solidFill>
                <a:latin typeface="Times New Roman" panose="02020603050405020304" pitchFamily="18" charset="0"/>
                <a:cs typeface="Times New Roman" panose="02020603050405020304" pitchFamily="18" charset="0"/>
              </a:rPr>
              <a:t>color</a:t>
            </a:r>
            <a:r>
              <a:rPr lang="en-GB" sz="2200" b="1" dirty="0">
                <a:solidFill>
                  <a:schemeClr val="tx1"/>
                </a:solidFill>
                <a:latin typeface="Times New Roman" panose="02020603050405020304" pitchFamily="18" charset="0"/>
                <a:cs typeface="Times New Roman" panose="02020603050405020304" pitchFamily="18" charset="0"/>
              </a:rPr>
              <a:t>.</a:t>
            </a:r>
            <a:endParaRPr lang="en-US" sz="2200" b="1" dirty="0">
              <a:solidFill>
                <a:schemeClr val="tx1"/>
              </a:solidFill>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3"/>
          <a:stretch>
            <a:fillRect/>
          </a:stretch>
        </p:blipFill>
        <p:spPr>
          <a:xfrm>
            <a:off x="8100392" y="2407"/>
            <a:ext cx="1043608" cy="1120016"/>
          </a:xfrm>
          <a:prstGeom prst="rect">
            <a:avLst/>
          </a:prstGeom>
        </p:spPr>
      </p:pic>
      <p:pic>
        <p:nvPicPr>
          <p:cNvPr id="8" name="Resim 7"/>
          <p:cNvPicPr>
            <a:picLocks noChangeAspect="1"/>
          </p:cNvPicPr>
          <p:nvPr/>
        </p:nvPicPr>
        <p:blipFill>
          <a:blip r:embed="rId4"/>
          <a:stretch>
            <a:fillRect/>
          </a:stretch>
        </p:blipFill>
        <p:spPr>
          <a:xfrm>
            <a:off x="1475656" y="3499207"/>
            <a:ext cx="5544616" cy="3242161"/>
          </a:xfrm>
          <a:prstGeom prst="rect">
            <a:avLst/>
          </a:prstGeom>
        </p:spPr>
      </p:pic>
    </p:spTree>
    <p:extLst>
      <p:ext uri="{BB962C8B-B14F-4D97-AF65-F5344CB8AC3E}">
        <p14:creationId xmlns:p14="http://schemas.microsoft.com/office/powerpoint/2010/main" val="25251468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1194920" cy="1335140"/>
          </a:xfrm>
          <a:prstGeom prst="rect">
            <a:avLst/>
          </a:prstGeom>
        </p:spPr>
      </p:pic>
      <p:pic>
        <p:nvPicPr>
          <p:cNvPr id="5" name="Resim 4"/>
          <p:cNvPicPr>
            <a:picLocks noChangeAspect="1"/>
          </p:cNvPicPr>
          <p:nvPr/>
        </p:nvPicPr>
        <p:blipFill>
          <a:blip r:embed="rId3"/>
          <a:stretch>
            <a:fillRect/>
          </a:stretch>
        </p:blipFill>
        <p:spPr>
          <a:xfrm>
            <a:off x="597460" y="1628800"/>
            <a:ext cx="7754586" cy="2592288"/>
          </a:xfrm>
          <a:prstGeom prst="rect">
            <a:avLst/>
          </a:prstGeom>
        </p:spPr>
      </p:pic>
      <p:sp>
        <p:nvSpPr>
          <p:cNvPr id="6" name="Metin kutusu 5"/>
          <p:cNvSpPr txBox="1"/>
          <p:nvPr/>
        </p:nvSpPr>
        <p:spPr>
          <a:xfrm>
            <a:off x="251520" y="4365104"/>
            <a:ext cx="8568952" cy="1661993"/>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The colour determination is done by using the standard colour charts (scales). As the determination is subjective, the results differ slightly from the determinants.</a:t>
            </a:r>
            <a:endParaRPr lang="en-US" sz="2800" dirty="0">
              <a:latin typeface="Times New Roman" panose="02020603050405020304" pitchFamily="18" charset="0"/>
              <a:cs typeface="Times New Roman" panose="02020603050405020304" pitchFamily="18" charset="0"/>
            </a:endParaRPr>
          </a:p>
          <a:p>
            <a:endParaRPr lang="en-US" dirty="0"/>
          </a:p>
        </p:txBody>
      </p:sp>
      <p:sp>
        <p:nvSpPr>
          <p:cNvPr id="7" name="Metin kutusu 6"/>
          <p:cNvSpPr txBox="1"/>
          <p:nvPr/>
        </p:nvSpPr>
        <p:spPr>
          <a:xfrm>
            <a:off x="467544" y="6027097"/>
            <a:ext cx="7884502" cy="369332"/>
          </a:xfrm>
          <a:prstGeom prst="rect">
            <a:avLst/>
          </a:prstGeom>
          <a:noFill/>
        </p:spPr>
        <p:txBody>
          <a:bodyPr wrap="square" rtlCol="0">
            <a:spAutoFit/>
          </a:bodyPr>
          <a:lstStyle/>
          <a:p>
            <a:r>
              <a:rPr lang="en-US" u="sng" dirty="0">
                <a:solidFill>
                  <a:srgbClr val="0070C0"/>
                </a:solidFill>
                <a:latin typeface="Times New Roman" panose="02020603050405020304" pitchFamily="18" charset="0"/>
                <a:cs typeface="Times New Roman" panose="02020603050405020304" pitchFamily="18" charset="0"/>
              </a:rPr>
              <a:t>https://www.youtube.com/watch?v=hL3j6LhzhcU</a:t>
            </a:r>
          </a:p>
        </p:txBody>
      </p:sp>
    </p:spTree>
    <p:extLst>
      <p:ext uri="{BB962C8B-B14F-4D97-AF65-F5344CB8AC3E}">
        <p14:creationId xmlns:p14="http://schemas.microsoft.com/office/powerpoint/2010/main" val="41129464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16" y="41889"/>
            <a:ext cx="1195388" cy="133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899592" y="1556792"/>
            <a:ext cx="6624736" cy="2123658"/>
          </a:xfrm>
          <a:prstGeom prst="rect">
            <a:avLst/>
          </a:prstGeom>
          <a:noFill/>
        </p:spPr>
        <p:txBody>
          <a:bodyPr wrap="square" rtlCol="0">
            <a:spAutoFit/>
          </a:bodyPr>
          <a:lstStyle/>
          <a:p>
            <a:pPr algn="ctr"/>
            <a:r>
              <a:rPr lang="en-GB" sz="4400" b="1" dirty="0">
                <a:solidFill>
                  <a:srgbClr val="C00000"/>
                </a:solidFill>
                <a:latin typeface="Times New Roman" panose="02020603050405020304" pitchFamily="18" charset="0"/>
                <a:cs typeface="Times New Roman" panose="02020603050405020304" pitchFamily="18" charset="0"/>
              </a:rPr>
              <a:t>Determination of Test </a:t>
            </a:r>
            <a:r>
              <a:rPr lang="en-GB" sz="4400" b="1" dirty="0" smtClean="0">
                <a:solidFill>
                  <a:srgbClr val="C00000"/>
                </a:solidFill>
                <a:latin typeface="Times New Roman" panose="02020603050405020304" pitchFamily="18" charset="0"/>
                <a:cs typeface="Times New Roman" panose="02020603050405020304" pitchFamily="18" charset="0"/>
              </a:rPr>
              <a:t>Weight-</a:t>
            </a:r>
            <a:r>
              <a:rPr lang="en-GB" sz="4400" b="1" dirty="0" err="1" smtClean="0">
                <a:solidFill>
                  <a:srgbClr val="C00000"/>
                </a:solidFill>
                <a:latin typeface="Times New Roman" panose="02020603050405020304" pitchFamily="18" charset="0"/>
                <a:cs typeface="Times New Roman" panose="02020603050405020304" pitchFamily="18" charset="0"/>
              </a:rPr>
              <a:t>Hectoliter</a:t>
            </a:r>
            <a:r>
              <a:rPr lang="en-GB" sz="4400" b="1" dirty="0" smtClean="0">
                <a:solidFill>
                  <a:srgbClr val="C00000"/>
                </a:solidFill>
                <a:latin typeface="Times New Roman" panose="02020603050405020304" pitchFamily="18" charset="0"/>
                <a:cs typeface="Times New Roman" panose="02020603050405020304" pitchFamily="18" charset="0"/>
              </a:rPr>
              <a:t> </a:t>
            </a:r>
            <a:r>
              <a:rPr lang="en-GB" sz="4400" b="1" dirty="0">
                <a:solidFill>
                  <a:srgbClr val="C00000"/>
                </a:solidFill>
                <a:latin typeface="Times New Roman" panose="02020603050405020304" pitchFamily="18" charset="0"/>
                <a:cs typeface="Times New Roman" panose="02020603050405020304" pitchFamily="18" charset="0"/>
              </a:rPr>
              <a:t>Weight</a:t>
            </a:r>
            <a:endParaRPr lang="en-US" sz="4400" dirty="0">
              <a:solidFill>
                <a:srgbClr val="C00000"/>
              </a:solidFill>
              <a:latin typeface="Times New Roman" panose="02020603050405020304" pitchFamily="18" charset="0"/>
              <a:cs typeface="Times New Roman" panose="02020603050405020304" pitchFamily="18" charset="0"/>
            </a:endParaRPr>
          </a:p>
          <a:p>
            <a:pPr algn="ctr"/>
            <a:endParaRPr lang="en-US" sz="4400" dirty="0">
              <a:solidFill>
                <a:srgbClr val="C00000"/>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3"/>
          <a:stretch>
            <a:fillRect/>
          </a:stretch>
        </p:blipFill>
        <p:spPr>
          <a:xfrm>
            <a:off x="6670905" y="3680450"/>
            <a:ext cx="2439225" cy="3162500"/>
          </a:xfrm>
          <a:prstGeom prst="rect">
            <a:avLst/>
          </a:prstGeom>
        </p:spPr>
      </p:pic>
    </p:spTree>
    <p:extLst>
      <p:ext uri="{BB962C8B-B14F-4D97-AF65-F5344CB8AC3E}">
        <p14:creationId xmlns:p14="http://schemas.microsoft.com/office/powerpoint/2010/main" val="39909765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9400" y="5793447"/>
            <a:ext cx="1979712" cy="1052736"/>
          </a:xfrm>
          <a:prstGeom prst="rect">
            <a:avLst/>
          </a:prstGeom>
        </p:spPr>
      </p:pic>
      <p:pic>
        <p:nvPicPr>
          <p:cNvPr id="5" name="Resim 4"/>
          <p:cNvPicPr>
            <a:picLocks noChangeAspect="1"/>
          </p:cNvPicPr>
          <p:nvPr/>
        </p:nvPicPr>
        <p:blipFill>
          <a:blip r:embed="rId3"/>
          <a:stretch>
            <a:fillRect/>
          </a:stretch>
        </p:blipFill>
        <p:spPr>
          <a:xfrm>
            <a:off x="3626786" y="5805261"/>
            <a:ext cx="1593286" cy="1062143"/>
          </a:xfrm>
          <a:prstGeom prst="rect">
            <a:avLst/>
          </a:prstGeom>
        </p:spPr>
      </p:pic>
      <p:pic>
        <p:nvPicPr>
          <p:cNvPr id="6" name="Resim 5"/>
          <p:cNvPicPr>
            <a:picLocks noChangeAspect="1"/>
          </p:cNvPicPr>
          <p:nvPr/>
        </p:nvPicPr>
        <p:blipFill>
          <a:blip r:embed="rId4"/>
          <a:stretch>
            <a:fillRect/>
          </a:stretch>
        </p:blipFill>
        <p:spPr>
          <a:xfrm>
            <a:off x="1939107" y="5805262"/>
            <a:ext cx="1696789" cy="1052737"/>
          </a:xfrm>
          <a:prstGeom prst="rect">
            <a:avLst/>
          </a:prstGeom>
        </p:spPr>
      </p:pic>
      <p:pic>
        <p:nvPicPr>
          <p:cNvPr id="7" name="Resim 6"/>
          <p:cNvPicPr>
            <a:picLocks noChangeAspect="1"/>
          </p:cNvPicPr>
          <p:nvPr/>
        </p:nvPicPr>
        <p:blipFill>
          <a:blip r:embed="rId5"/>
          <a:stretch>
            <a:fillRect/>
          </a:stretch>
        </p:blipFill>
        <p:spPr>
          <a:xfrm>
            <a:off x="5200459" y="5805259"/>
            <a:ext cx="1387765" cy="1052739"/>
          </a:xfrm>
          <a:prstGeom prst="rect">
            <a:avLst/>
          </a:prstGeom>
        </p:spPr>
      </p:pic>
      <p:pic>
        <p:nvPicPr>
          <p:cNvPr id="8" name="Resim 7"/>
          <p:cNvPicPr>
            <a:picLocks noChangeAspect="1"/>
          </p:cNvPicPr>
          <p:nvPr/>
        </p:nvPicPr>
        <p:blipFill>
          <a:blip r:embed="rId6"/>
          <a:stretch>
            <a:fillRect/>
          </a:stretch>
        </p:blipFill>
        <p:spPr>
          <a:xfrm>
            <a:off x="6588224" y="5805259"/>
            <a:ext cx="1296144" cy="1052739"/>
          </a:xfrm>
          <a:prstGeom prst="rect">
            <a:avLst/>
          </a:prstGeom>
        </p:spPr>
      </p:pic>
      <p:pic>
        <p:nvPicPr>
          <p:cNvPr id="9" name="Resim 8"/>
          <p:cNvPicPr>
            <a:picLocks noChangeAspect="1"/>
          </p:cNvPicPr>
          <p:nvPr/>
        </p:nvPicPr>
        <p:blipFill>
          <a:blip r:embed="rId7"/>
          <a:stretch>
            <a:fillRect/>
          </a:stretch>
        </p:blipFill>
        <p:spPr>
          <a:xfrm>
            <a:off x="7883860" y="5793447"/>
            <a:ext cx="1260140" cy="1064551"/>
          </a:xfrm>
          <a:prstGeom prst="rect">
            <a:avLst/>
          </a:prstGeom>
        </p:spPr>
      </p:pic>
      <p:sp>
        <p:nvSpPr>
          <p:cNvPr id="10" name="Metin kutusu 9"/>
          <p:cNvSpPr txBox="1"/>
          <p:nvPr/>
        </p:nvSpPr>
        <p:spPr>
          <a:xfrm>
            <a:off x="0" y="548680"/>
            <a:ext cx="8928992" cy="4832092"/>
          </a:xfrm>
          <a:prstGeom prst="rect">
            <a:avLst/>
          </a:prstGeom>
          <a:noFill/>
        </p:spPr>
        <p:txBody>
          <a:bodyPr wrap="square" rtlCol="0">
            <a:spAutoFit/>
          </a:bodyPr>
          <a:lstStyle/>
          <a:p>
            <a:pPr marL="285750" indent="-285750" algn="just">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Hectolitre mass, also referred to in some countries as bushel-, specific- test-, or hectolitre weight is the weight of a standard volume of grain and is generally believed to be a measure of the bulk density and soundness of </a:t>
            </a:r>
            <a:r>
              <a:rPr lang="en-GB" sz="2400" dirty="0" smtClean="0">
                <a:latin typeface="Times New Roman" panose="02020603050405020304" pitchFamily="18" charset="0"/>
                <a:cs typeface="Times New Roman" panose="02020603050405020304" pitchFamily="18" charset="0"/>
              </a:rPr>
              <a:t>grain</a:t>
            </a:r>
            <a:r>
              <a:rPr lang="tr-TR" sz="2400" dirty="0" smtClean="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Hectoliter weight is an important indicator of the physical quality of wheat and has long been </a:t>
            </a:r>
            <a:r>
              <a:rPr lang="en-US" sz="2400" dirty="0" smtClean="0">
                <a:latin typeface="Times New Roman" panose="02020603050405020304" pitchFamily="18" charset="0"/>
                <a:cs typeface="Times New Roman" panose="02020603050405020304" pitchFamily="18" charset="0"/>
              </a:rPr>
              <a:t>recognized </a:t>
            </a:r>
            <a:r>
              <a:rPr lang="en-US" sz="2400" dirty="0">
                <a:latin typeface="Times New Roman" panose="02020603050405020304" pitchFamily="18" charset="0"/>
                <a:cs typeface="Times New Roman" panose="02020603050405020304" pitchFamily="18" charset="0"/>
              </a:rPr>
              <a:t>as an indicator of the flour yield of wheat. </a:t>
            </a:r>
            <a:endParaRPr lang="tr-TR" sz="2400"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A high linear correlation coefficient was reported between test weight and flour yield in the range from 53 to 84 kg/hl. </a:t>
            </a:r>
            <a:endParaRPr lang="tr-TR" sz="2400"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GB" sz="2400" dirty="0" err="1">
                <a:latin typeface="Times New Roman" panose="02020603050405020304" pitchFamily="18" charset="0"/>
                <a:cs typeface="Times New Roman" panose="02020603050405020304" pitchFamily="18" charset="0"/>
              </a:rPr>
              <a:t>Hectoliter</a:t>
            </a:r>
            <a:r>
              <a:rPr lang="en-GB" sz="2400" dirty="0">
                <a:latin typeface="Times New Roman" panose="02020603050405020304" pitchFamily="18" charset="0"/>
                <a:cs typeface="Times New Roman" panose="02020603050405020304" pitchFamily="18" charset="0"/>
              </a:rPr>
              <a:t> weight is changing according to biological structure, moisture content and chemical composition. </a:t>
            </a:r>
            <a:r>
              <a:rPr lang="en-GB" sz="2400" dirty="0" err="1">
                <a:latin typeface="Times New Roman" panose="02020603050405020304" pitchFamily="18" charset="0"/>
                <a:cs typeface="Times New Roman" panose="02020603050405020304" pitchFamily="18" charset="0"/>
              </a:rPr>
              <a:t>Hectoliter</a:t>
            </a:r>
            <a:r>
              <a:rPr lang="en-GB" sz="2400" dirty="0">
                <a:latin typeface="Times New Roman" panose="02020603050405020304" pitchFamily="18" charset="0"/>
                <a:cs typeface="Times New Roman" panose="02020603050405020304" pitchFamily="18" charset="0"/>
              </a:rPr>
              <a:t> weight of Turkish wheat is between 72-83 kg/hl. The average is 78 kg/hl.</a:t>
            </a: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04943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16" y="41889"/>
            <a:ext cx="1195388" cy="133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395536" y="5877272"/>
            <a:ext cx="8064896" cy="369332"/>
          </a:xfrm>
          <a:prstGeom prst="rect">
            <a:avLst/>
          </a:prstGeom>
          <a:noFill/>
        </p:spPr>
        <p:txBody>
          <a:bodyPr wrap="square" rtlCol="0">
            <a:spAutoFit/>
          </a:bodyPr>
          <a:lstStyle/>
          <a:p>
            <a:r>
              <a:rPr lang="en-US" u="sng" dirty="0">
                <a:solidFill>
                  <a:schemeClr val="tx2"/>
                </a:solidFill>
              </a:rPr>
              <a:t>https://www.youtube.com/watch?v=3zuaRlcaZ4Q</a:t>
            </a:r>
          </a:p>
        </p:txBody>
      </p:sp>
      <p:sp>
        <p:nvSpPr>
          <p:cNvPr id="6" name="Dikdörtgen 5"/>
          <p:cNvSpPr/>
          <p:nvPr/>
        </p:nvSpPr>
        <p:spPr>
          <a:xfrm>
            <a:off x="2051720" y="375661"/>
            <a:ext cx="3456384" cy="66754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smtClean="0">
                <a:solidFill>
                  <a:schemeClr val="tx1"/>
                </a:solidFill>
                <a:latin typeface="Times New Roman" panose="02020603050405020304" pitchFamily="18" charset="0"/>
                <a:cs typeface="Times New Roman" panose="02020603050405020304" pitchFamily="18" charset="0"/>
              </a:rPr>
              <a:t>PROCEDURE:</a:t>
            </a:r>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3"/>
          <a:stretch>
            <a:fillRect/>
          </a:stretch>
        </p:blipFill>
        <p:spPr>
          <a:xfrm>
            <a:off x="7380312" y="-19936"/>
            <a:ext cx="1773226" cy="1396913"/>
          </a:xfrm>
          <a:prstGeom prst="rect">
            <a:avLst/>
          </a:prstGeom>
        </p:spPr>
      </p:pic>
      <p:pic>
        <p:nvPicPr>
          <p:cNvPr id="9" name="Resim 8"/>
          <p:cNvPicPr>
            <a:picLocks noChangeAspect="1"/>
          </p:cNvPicPr>
          <p:nvPr/>
        </p:nvPicPr>
        <p:blipFill>
          <a:blip r:embed="rId4"/>
          <a:stretch>
            <a:fillRect/>
          </a:stretch>
        </p:blipFill>
        <p:spPr>
          <a:xfrm>
            <a:off x="289041" y="1772816"/>
            <a:ext cx="6371191" cy="2088232"/>
          </a:xfrm>
          <a:prstGeom prst="rect">
            <a:avLst/>
          </a:prstGeom>
        </p:spPr>
      </p:pic>
      <p:pic>
        <p:nvPicPr>
          <p:cNvPr id="10" name="Resim 9"/>
          <p:cNvPicPr>
            <a:picLocks noChangeAspect="1"/>
          </p:cNvPicPr>
          <p:nvPr/>
        </p:nvPicPr>
        <p:blipFill>
          <a:blip r:embed="rId5"/>
          <a:stretch>
            <a:fillRect/>
          </a:stretch>
        </p:blipFill>
        <p:spPr>
          <a:xfrm>
            <a:off x="250535" y="3645024"/>
            <a:ext cx="6265681" cy="2160240"/>
          </a:xfrm>
          <a:prstGeom prst="rect">
            <a:avLst/>
          </a:prstGeom>
        </p:spPr>
      </p:pic>
    </p:spTree>
    <p:extLst>
      <p:ext uri="{BB962C8B-B14F-4D97-AF65-F5344CB8AC3E}">
        <p14:creationId xmlns:p14="http://schemas.microsoft.com/office/powerpoint/2010/main" val="12022562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619672" y="116632"/>
            <a:ext cx="7776864" cy="6552728"/>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816" y="41889"/>
            <a:ext cx="1195388" cy="133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4166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16" y="41889"/>
            <a:ext cx="1195388" cy="133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1583668" y="136133"/>
            <a:ext cx="4392488" cy="800219"/>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Thousand kernel weight</a:t>
            </a:r>
            <a:endParaRPr lang="en-US" sz="2800" dirty="0">
              <a:solidFill>
                <a:srgbClr val="C00000"/>
              </a:solidFill>
              <a:latin typeface="Times New Roman" panose="02020603050405020304" pitchFamily="18" charset="0"/>
              <a:cs typeface="Times New Roman" panose="02020603050405020304" pitchFamily="18" charset="0"/>
            </a:endParaRPr>
          </a:p>
          <a:p>
            <a:endParaRPr lang="en-US" dirty="0"/>
          </a:p>
        </p:txBody>
      </p:sp>
      <p:pic>
        <p:nvPicPr>
          <p:cNvPr id="3" name="Resim 2"/>
          <p:cNvPicPr>
            <a:picLocks noChangeAspect="1"/>
          </p:cNvPicPr>
          <p:nvPr/>
        </p:nvPicPr>
        <p:blipFill>
          <a:blip r:embed="rId3"/>
          <a:stretch>
            <a:fillRect/>
          </a:stretch>
        </p:blipFill>
        <p:spPr>
          <a:xfrm>
            <a:off x="6597668" y="0"/>
            <a:ext cx="2533988" cy="2398000"/>
          </a:xfrm>
          <a:prstGeom prst="rect">
            <a:avLst/>
          </a:prstGeom>
        </p:spPr>
      </p:pic>
      <p:sp>
        <p:nvSpPr>
          <p:cNvPr id="6" name="Metin kutusu 5"/>
          <p:cNvSpPr txBox="1"/>
          <p:nvPr/>
        </p:nvSpPr>
        <p:spPr>
          <a:xfrm>
            <a:off x="1289277" y="709433"/>
            <a:ext cx="5400600" cy="1938992"/>
          </a:xfrm>
          <a:prstGeom prst="rect">
            <a:avLst/>
          </a:prstGeom>
          <a:noFill/>
        </p:spPr>
        <p:txBody>
          <a:bodyPr wrap="square" rtlCol="0">
            <a:spAutoFit/>
          </a:bodyPr>
          <a:lstStyle/>
          <a:p>
            <a:pPr marL="285750" indent="-285750">
              <a:buFont typeface="Wingdings" panose="05000000000000000000" pitchFamily="2" charset="2"/>
              <a:buChar char="v"/>
            </a:pPr>
            <a:r>
              <a:rPr lang="en-GB" dirty="0"/>
              <a:t> </a:t>
            </a:r>
            <a:r>
              <a:rPr lang="en-GB" sz="2400" dirty="0">
                <a:latin typeface="Times New Roman" panose="02020603050405020304" pitchFamily="18" charset="0"/>
                <a:cs typeface="Times New Roman" panose="02020603050405020304" pitchFamily="18" charset="0"/>
              </a:rPr>
              <a:t>1,000 kernel weights is the weight in grams of 1,000 seeds. </a:t>
            </a:r>
            <a:r>
              <a:rPr lang="en-GB" sz="2400" dirty="0" smtClean="0">
                <a:latin typeface="Times New Roman" panose="02020603050405020304" pitchFamily="18" charset="0"/>
                <a:cs typeface="Times New Roman" panose="02020603050405020304" pitchFamily="18" charset="0"/>
              </a:rPr>
              <a:t>It </a:t>
            </a:r>
            <a:r>
              <a:rPr lang="en-GB" sz="2400" dirty="0" err="1" smtClean="0">
                <a:latin typeface="Times New Roman" panose="02020603050405020304" pitchFamily="18" charset="0"/>
                <a:cs typeface="Times New Roman" panose="02020603050405020304" pitchFamily="18" charset="0"/>
              </a:rPr>
              <a:t>var</a:t>
            </a:r>
            <a:r>
              <a:rPr lang="tr-TR" sz="2400" dirty="0" err="1" smtClean="0">
                <a:latin typeface="Times New Roman" panose="02020603050405020304" pitchFamily="18" charset="0"/>
                <a:cs typeface="Times New Roman" panose="02020603050405020304" pitchFamily="18" charset="0"/>
              </a:rPr>
              <a:t>ies</a:t>
            </a:r>
            <a:r>
              <a:rPr lang="en-GB"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according</a:t>
            </a:r>
            <a:r>
              <a:rPr lang="tr-TR"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to</a:t>
            </a:r>
            <a:r>
              <a:rPr lang="en-GB" sz="2400" dirty="0" smtClean="0">
                <a:latin typeface="Times New Roman" panose="02020603050405020304" pitchFamily="18" charset="0"/>
                <a:cs typeface="Times New Roman" panose="02020603050405020304" pitchFamily="18" charset="0"/>
              </a:rPr>
              <a:t> seed</a:t>
            </a:r>
            <a:r>
              <a:rPr lang="tr-TR" sz="2400" dirty="0" smtClean="0">
                <a:latin typeface="Times New Roman" panose="02020603050405020304" pitchFamily="18" charset="0"/>
                <a:cs typeface="Times New Roman" panose="02020603050405020304" pitchFamily="18" charset="0"/>
              </a:rPr>
              <a:t> size</a:t>
            </a:r>
            <a:r>
              <a:rPr lang="en-GB"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Related to variety and environmental conditions. </a:t>
            </a:r>
            <a:endParaRPr lang="tr-TR" sz="24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tr-TR" sz="2400" dirty="0">
                <a:latin typeface="Times New Roman" panose="02020603050405020304" pitchFamily="18" charset="0"/>
                <a:cs typeface="Times New Roman" panose="02020603050405020304" pitchFamily="18" charset="0"/>
              </a:rPr>
              <a:t>I</a:t>
            </a:r>
            <a:r>
              <a:rPr lang="en-US" sz="2400" dirty="0" err="1" smtClean="0">
                <a:latin typeface="Times New Roman" panose="02020603050405020304" pitchFamily="18" charset="0"/>
                <a:cs typeface="Times New Roman" panose="02020603050405020304" pitchFamily="18" charset="0"/>
              </a:rPr>
              <a:t>ndicator</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of flour </a:t>
            </a:r>
            <a:r>
              <a:rPr lang="en-US" sz="2400" dirty="0" smtClean="0">
                <a:latin typeface="Times New Roman" panose="02020603050405020304" pitchFamily="18" charset="0"/>
                <a:cs typeface="Times New Roman" panose="02020603050405020304" pitchFamily="18" charset="0"/>
              </a:rPr>
              <a:t>extraction</a:t>
            </a:r>
            <a:r>
              <a:rPr lang="tr-TR" sz="2400" dirty="0" smtClean="0">
                <a:latin typeface="Times New Roman" panose="02020603050405020304" pitchFamily="18" charset="0"/>
                <a:cs typeface="Times New Roman" panose="02020603050405020304" pitchFamily="18" charset="0"/>
              </a:rPr>
              <a:t> </a:t>
            </a:r>
            <a:r>
              <a:rPr lang="tr-TR" sz="2400" dirty="0" err="1" smtClean="0">
                <a:latin typeface="Times New Roman" panose="02020603050405020304" pitchFamily="18" charset="0"/>
                <a:cs typeface="Times New Roman" panose="02020603050405020304" pitchFamily="18" charset="0"/>
              </a:rPr>
              <a:t>yield</a:t>
            </a:r>
            <a:r>
              <a:rPr lang="tr-TR"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7" name="Yuvarlatılmış Dikdörtgen 6"/>
          <p:cNvSpPr/>
          <p:nvPr/>
        </p:nvSpPr>
        <p:spPr>
          <a:xfrm>
            <a:off x="323528" y="2708920"/>
            <a:ext cx="3168352" cy="23042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Times New Roman" panose="02020603050405020304" pitchFamily="18" charset="0"/>
                <a:cs typeface="Times New Roman" panose="02020603050405020304" pitchFamily="18" charset="0"/>
              </a:rPr>
              <a:t>The measurement of the thousand kernel weight includes weighing and counting the kernels.</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8" name="Sağ Ok 7"/>
          <p:cNvSpPr/>
          <p:nvPr/>
        </p:nvSpPr>
        <p:spPr>
          <a:xfrm>
            <a:off x="3779912" y="3573016"/>
            <a:ext cx="129614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kdörtgen 11"/>
          <p:cNvSpPr/>
          <p:nvPr/>
        </p:nvSpPr>
        <p:spPr>
          <a:xfrm>
            <a:off x="5364088" y="2924944"/>
            <a:ext cx="3528392" cy="22322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Times New Roman" panose="02020603050405020304" pitchFamily="18" charset="0"/>
                <a:ea typeface="Calibri" panose="020F0502020204030204" pitchFamily="34" charset="0"/>
              </a:rPr>
              <a:t>Weight data is obtained from scales and traditional methods based on manual counting are used to count the kernels. </a:t>
            </a:r>
            <a:endParaRPr lang="en-US" sz="2400" dirty="0">
              <a:solidFill>
                <a:schemeClr val="tx1"/>
              </a:solidFill>
            </a:endParaRPr>
          </a:p>
        </p:txBody>
      </p:sp>
      <p:pic>
        <p:nvPicPr>
          <p:cNvPr id="13" name="Resim 12"/>
          <p:cNvPicPr>
            <a:picLocks noChangeAspect="1"/>
          </p:cNvPicPr>
          <p:nvPr/>
        </p:nvPicPr>
        <p:blipFill>
          <a:blip r:embed="rId4"/>
          <a:stretch>
            <a:fillRect/>
          </a:stretch>
        </p:blipFill>
        <p:spPr>
          <a:xfrm>
            <a:off x="-944" y="5778914"/>
            <a:ext cx="9132600" cy="1079086"/>
          </a:xfrm>
          <a:prstGeom prst="rect">
            <a:avLst/>
          </a:prstGeom>
        </p:spPr>
      </p:pic>
    </p:spTree>
    <p:extLst>
      <p:ext uri="{BB962C8B-B14F-4D97-AF65-F5344CB8AC3E}">
        <p14:creationId xmlns:p14="http://schemas.microsoft.com/office/powerpoint/2010/main" val="20813933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16" y="41889"/>
            <a:ext cx="1195388" cy="133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198816" y="2459172"/>
            <a:ext cx="8568952" cy="3416320"/>
          </a:xfrm>
          <a:prstGeom prst="rect">
            <a:avLst/>
          </a:prstGeom>
          <a:noFill/>
        </p:spPr>
        <p:txBody>
          <a:bodyPr wrap="square" rtlCol="0">
            <a:spAutoFit/>
          </a:bodyPr>
          <a:lstStyle/>
          <a:p>
            <a:pPr marL="285750" indent="-285750">
              <a:buFont typeface="Wingdings" panose="05000000000000000000" pitchFamily="2" charset="2"/>
              <a:buChar char="v"/>
            </a:pPr>
            <a:r>
              <a:rPr lang="en-GB" sz="2200" dirty="0">
                <a:latin typeface="Times New Roman" panose="02020603050405020304" pitchFamily="18" charset="0"/>
                <a:cs typeface="Times New Roman" panose="02020603050405020304" pitchFamily="18" charset="0"/>
              </a:rPr>
              <a:t>As manual counting is time-consuming and </a:t>
            </a:r>
            <a:r>
              <a:rPr lang="en-GB" sz="2200" dirty="0" smtClean="0">
                <a:latin typeface="Times New Roman" panose="02020603050405020304" pitchFamily="18" charset="0"/>
                <a:cs typeface="Times New Roman" panose="02020603050405020304" pitchFamily="18" charset="0"/>
              </a:rPr>
              <a:t>labour-intensive </a:t>
            </a:r>
            <a:r>
              <a:rPr lang="en-GB" sz="2200" dirty="0">
                <a:latin typeface="Times New Roman" panose="02020603050405020304" pitchFamily="18" charset="0"/>
                <a:cs typeface="Times New Roman" panose="02020603050405020304" pitchFamily="18" charset="0"/>
              </a:rPr>
              <a:t>with subjective results, electronic counting devices are also commonly </a:t>
            </a:r>
            <a:r>
              <a:rPr lang="en-GB" sz="2200" dirty="0" smtClean="0">
                <a:latin typeface="Times New Roman" panose="02020603050405020304" pitchFamily="18" charset="0"/>
                <a:cs typeface="Times New Roman" panose="02020603050405020304" pitchFamily="18" charset="0"/>
              </a:rPr>
              <a:t>used. </a:t>
            </a:r>
            <a:endParaRPr lang="tr-TR" sz="22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GB" sz="2200" dirty="0" smtClean="0">
                <a:latin typeface="Times New Roman" panose="02020603050405020304" pitchFamily="18" charset="0"/>
                <a:cs typeface="Times New Roman" panose="02020603050405020304" pitchFamily="18" charset="0"/>
              </a:rPr>
              <a:t>For </a:t>
            </a:r>
            <a:r>
              <a:rPr lang="en-GB" sz="2200" dirty="0">
                <a:latin typeface="Times New Roman" panose="02020603050405020304" pitchFamily="18" charset="0"/>
                <a:cs typeface="Times New Roman" panose="02020603050405020304" pitchFamily="18" charset="0"/>
              </a:rPr>
              <a:t>same variety, a thousand grain weight is directly proportional to the amount of starch and inversely proportional to the amount of protein. </a:t>
            </a:r>
            <a:endParaRPr lang="tr-TR" sz="22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GB" sz="2200" dirty="0" smtClean="0">
                <a:latin typeface="Times New Roman" panose="02020603050405020304" pitchFamily="18" charset="0"/>
                <a:cs typeface="Times New Roman" panose="02020603050405020304" pitchFamily="18" charset="0"/>
              </a:rPr>
              <a:t>It give</a:t>
            </a:r>
            <a:r>
              <a:rPr lang="tr-TR" sz="2200" dirty="0" smtClean="0">
                <a:latin typeface="Times New Roman" panose="02020603050405020304" pitchFamily="18" charset="0"/>
                <a:cs typeface="Times New Roman" panose="02020603050405020304" pitchFamily="18" charset="0"/>
              </a:rPr>
              <a:t>s</a:t>
            </a:r>
            <a:r>
              <a:rPr lang="en-GB" sz="2200" dirty="0" smtClean="0">
                <a:latin typeface="Times New Roman" panose="02020603050405020304" pitchFamily="18" charset="0"/>
                <a:cs typeface="Times New Roman" panose="02020603050405020304" pitchFamily="18" charset="0"/>
              </a:rPr>
              <a:t> </a:t>
            </a:r>
            <a:r>
              <a:rPr lang="en-GB" sz="2200" dirty="0">
                <a:latin typeface="Times New Roman" panose="02020603050405020304" pitchFamily="18" charset="0"/>
                <a:cs typeface="Times New Roman" panose="02020603050405020304" pitchFamily="18" charset="0"/>
              </a:rPr>
              <a:t>an idea about the grain size, fullness, </a:t>
            </a:r>
            <a:r>
              <a:rPr lang="en-GB" sz="2200" dirty="0" err="1">
                <a:latin typeface="Times New Roman" panose="02020603050405020304" pitchFamily="18" charset="0"/>
                <a:cs typeface="Times New Roman" panose="02020603050405020304" pitchFamily="18" charset="0"/>
              </a:rPr>
              <a:t>ricidity</a:t>
            </a:r>
            <a:r>
              <a:rPr lang="en-GB" sz="2200" dirty="0">
                <a:latin typeface="Times New Roman" panose="02020603050405020304" pitchFamily="18" charset="0"/>
                <a:cs typeface="Times New Roman" panose="02020603050405020304" pitchFamily="18" charset="0"/>
              </a:rPr>
              <a:t> and flour yield</a:t>
            </a:r>
            <a:r>
              <a:rPr lang="en-GB" sz="2200" dirty="0" smtClean="0">
                <a:latin typeface="Times New Roman" panose="02020603050405020304" pitchFamily="18" charset="0"/>
                <a:cs typeface="Times New Roman" panose="02020603050405020304" pitchFamily="18" charset="0"/>
              </a:rPr>
              <a:t>.</a:t>
            </a:r>
            <a:endParaRPr lang="tr-TR" sz="22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GB" sz="2200" dirty="0" smtClean="0">
                <a:latin typeface="Times New Roman" panose="02020603050405020304" pitchFamily="18" charset="0"/>
                <a:cs typeface="Times New Roman" panose="02020603050405020304" pitchFamily="18" charset="0"/>
              </a:rPr>
              <a:t> </a:t>
            </a:r>
            <a:r>
              <a:rPr lang="en-GB" sz="2200" dirty="0">
                <a:latin typeface="Times New Roman" panose="02020603050405020304" pitchFamily="18" charset="0"/>
                <a:cs typeface="Times New Roman" panose="02020603050405020304" pitchFamily="18" charset="0"/>
              </a:rPr>
              <a:t>It is generally higher in hard wheat. </a:t>
            </a:r>
            <a:endParaRPr lang="tr-TR" sz="22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GB" sz="2200" dirty="0" smtClean="0">
                <a:latin typeface="Times New Roman" panose="02020603050405020304" pitchFamily="18" charset="0"/>
                <a:cs typeface="Times New Roman" panose="02020603050405020304" pitchFamily="18" charset="0"/>
              </a:rPr>
              <a:t>The </a:t>
            </a:r>
            <a:r>
              <a:rPr lang="en-GB" sz="2200" dirty="0">
                <a:latin typeface="Times New Roman" panose="02020603050405020304" pitchFamily="18" charset="0"/>
                <a:cs typeface="Times New Roman" panose="02020603050405020304" pitchFamily="18" charset="0"/>
              </a:rPr>
              <a:t>weight of a thousand grains varies according to variety, climate and soil conditions. </a:t>
            </a:r>
            <a:endParaRPr lang="tr-TR" sz="22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GB" sz="2200" dirty="0" smtClean="0">
                <a:latin typeface="Times New Roman" panose="02020603050405020304" pitchFamily="18" charset="0"/>
                <a:cs typeface="Times New Roman" panose="02020603050405020304" pitchFamily="18" charset="0"/>
              </a:rPr>
              <a:t>It </a:t>
            </a:r>
            <a:r>
              <a:rPr lang="en-GB" sz="2200" dirty="0">
                <a:latin typeface="Times New Roman" panose="02020603050405020304" pitchFamily="18" charset="0"/>
                <a:cs typeface="Times New Roman" panose="02020603050405020304" pitchFamily="18" charset="0"/>
              </a:rPr>
              <a:t>is </a:t>
            </a:r>
            <a:r>
              <a:rPr lang="en-GB" sz="2200" dirty="0" smtClean="0">
                <a:latin typeface="Times New Roman" panose="02020603050405020304" pitchFamily="18" charset="0"/>
                <a:cs typeface="Times New Roman" panose="02020603050405020304" pitchFamily="18" charset="0"/>
              </a:rPr>
              <a:t>a</a:t>
            </a:r>
            <a:r>
              <a:rPr lang="tr-TR" sz="2200" dirty="0" smtClean="0">
                <a:latin typeface="Times New Roman" panose="02020603050405020304" pitchFamily="18" charset="0"/>
                <a:cs typeface="Times New Roman" panose="02020603050405020304" pitchFamily="18" charset="0"/>
              </a:rPr>
              <a:t>n </a:t>
            </a:r>
            <a:r>
              <a:rPr lang="tr-TR" sz="2200" dirty="0" err="1" smtClean="0">
                <a:latin typeface="Times New Roman" panose="02020603050405020304" pitchFamily="18" charset="0"/>
                <a:cs typeface="Times New Roman" panose="02020603050405020304" pitchFamily="18" charset="0"/>
              </a:rPr>
              <a:t>important</a:t>
            </a:r>
            <a:r>
              <a:rPr lang="tr-TR" sz="2200" dirty="0" smtClean="0">
                <a:latin typeface="Times New Roman" panose="02020603050405020304" pitchFamily="18" charset="0"/>
                <a:cs typeface="Times New Roman" panose="02020603050405020304" pitchFamily="18" charset="0"/>
              </a:rPr>
              <a:t> </a:t>
            </a:r>
            <a:r>
              <a:rPr lang="en-GB" sz="2200" dirty="0" smtClean="0">
                <a:latin typeface="Times New Roman" panose="02020603050405020304" pitchFamily="18" charset="0"/>
                <a:cs typeface="Times New Roman" panose="02020603050405020304" pitchFamily="18" charset="0"/>
              </a:rPr>
              <a:t>measure </a:t>
            </a:r>
            <a:r>
              <a:rPr lang="en-GB" sz="2200" dirty="0">
                <a:latin typeface="Times New Roman" panose="02020603050405020304" pitchFamily="18" charset="0"/>
                <a:cs typeface="Times New Roman" panose="02020603050405020304" pitchFamily="18" charset="0"/>
              </a:rPr>
              <a:t>for estimating the flour yield of wheat grain.</a:t>
            </a:r>
            <a:endParaRPr lang="en-US" sz="2200" dirty="0">
              <a:latin typeface="Times New Roman" panose="02020603050405020304" pitchFamily="18" charset="0"/>
              <a:cs typeface="Times New Roman" panose="02020603050405020304" pitchFamily="18" charset="0"/>
            </a:endParaRPr>
          </a:p>
          <a:p>
            <a:endParaRPr lang="en-US" dirty="0"/>
          </a:p>
        </p:txBody>
      </p:sp>
      <p:pic>
        <p:nvPicPr>
          <p:cNvPr id="3" name="Resim 2"/>
          <p:cNvPicPr>
            <a:picLocks noChangeAspect="1"/>
          </p:cNvPicPr>
          <p:nvPr/>
        </p:nvPicPr>
        <p:blipFill>
          <a:blip r:embed="rId3"/>
          <a:stretch>
            <a:fillRect/>
          </a:stretch>
        </p:blipFill>
        <p:spPr>
          <a:xfrm>
            <a:off x="-27337" y="5778914"/>
            <a:ext cx="9132600" cy="1079086"/>
          </a:xfrm>
          <a:prstGeom prst="rect">
            <a:avLst/>
          </a:prstGeom>
        </p:spPr>
      </p:pic>
      <p:pic>
        <p:nvPicPr>
          <p:cNvPr id="4" name="Resim 3"/>
          <p:cNvPicPr>
            <a:picLocks noChangeAspect="1"/>
          </p:cNvPicPr>
          <p:nvPr/>
        </p:nvPicPr>
        <p:blipFill>
          <a:blip r:embed="rId4"/>
          <a:stretch>
            <a:fillRect/>
          </a:stretch>
        </p:blipFill>
        <p:spPr>
          <a:xfrm>
            <a:off x="4499992" y="45834"/>
            <a:ext cx="4605271" cy="2413338"/>
          </a:xfrm>
          <a:prstGeom prst="rect">
            <a:avLst/>
          </a:prstGeom>
        </p:spPr>
      </p:pic>
    </p:spTree>
    <p:extLst>
      <p:ext uri="{BB962C8B-B14F-4D97-AF65-F5344CB8AC3E}">
        <p14:creationId xmlns:p14="http://schemas.microsoft.com/office/powerpoint/2010/main" val="18464086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4994" y="0"/>
            <a:ext cx="1194920" cy="1335140"/>
          </a:xfrm>
          <a:prstGeom prst="rect">
            <a:avLst/>
          </a:prstGeom>
        </p:spPr>
      </p:pic>
      <p:pic>
        <p:nvPicPr>
          <p:cNvPr id="3" name="Resim 2"/>
          <p:cNvPicPr>
            <a:picLocks noChangeAspect="1"/>
          </p:cNvPicPr>
          <p:nvPr/>
        </p:nvPicPr>
        <p:blipFill>
          <a:blip r:embed="rId3"/>
          <a:stretch>
            <a:fillRect/>
          </a:stretch>
        </p:blipFill>
        <p:spPr>
          <a:xfrm>
            <a:off x="1691680" y="237764"/>
            <a:ext cx="3456732" cy="859611"/>
          </a:xfrm>
          <a:prstGeom prst="rect">
            <a:avLst/>
          </a:prstGeom>
        </p:spPr>
      </p:pic>
      <p:pic>
        <p:nvPicPr>
          <p:cNvPr id="6" name="Resim 5"/>
          <p:cNvPicPr>
            <a:picLocks noChangeAspect="1"/>
          </p:cNvPicPr>
          <p:nvPr/>
        </p:nvPicPr>
        <p:blipFill>
          <a:blip r:embed="rId4"/>
          <a:stretch>
            <a:fillRect/>
          </a:stretch>
        </p:blipFill>
        <p:spPr>
          <a:xfrm>
            <a:off x="7380312" y="-19936"/>
            <a:ext cx="1773226" cy="1396913"/>
          </a:xfrm>
          <a:prstGeom prst="rect">
            <a:avLst/>
          </a:prstGeom>
        </p:spPr>
      </p:pic>
      <p:sp>
        <p:nvSpPr>
          <p:cNvPr id="5" name="Dikdörtgen 4"/>
          <p:cNvSpPr/>
          <p:nvPr/>
        </p:nvSpPr>
        <p:spPr>
          <a:xfrm>
            <a:off x="539552" y="1805858"/>
            <a:ext cx="7488832" cy="20882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Wingdings" panose="05000000000000000000" pitchFamily="2" charset="2"/>
              <a:buChar char="v"/>
            </a:pPr>
            <a:r>
              <a:rPr lang="tr-TR" sz="2000" dirty="0">
                <a:solidFill>
                  <a:schemeClr val="tx1"/>
                </a:solidFill>
                <a:latin typeface="Times New Roman" panose="02020603050405020304" pitchFamily="18" charset="0"/>
                <a:cs typeface="Times New Roman" panose="02020603050405020304" pitchFamily="18" charset="0"/>
              </a:rPr>
              <a:t>First, </a:t>
            </a:r>
            <a:r>
              <a:rPr lang="tr-TR" sz="2000" dirty="0" err="1">
                <a:solidFill>
                  <a:schemeClr val="tx1"/>
                </a:solidFill>
                <a:latin typeface="Times New Roman" panose="02020603050405020304" pitchFamily="18" charset="0"/>
                <a:cs typeface="Times New Roman" panose="02020603050405020304" pitchFamily="18" charset="0"/>
              </a:rPr>
              <a:t>the</a:t>
            </a:r>
            <a:r>
              <a:rPr lang="tr-TR" sz="2000" dirty="0">
                <a:solidFill>
                  <a:schemeClr val="tx1"/>
                </a:solidFill>
                <a:latin typeface="Times New Roman" panose="02020603050405020304" pitchFamily="18" charset="0"/>
                <a:cs typeface="Times New Roman" panose="02020603050405020304" pitchFamily="18" charset="0"/>
              </a:rPr>
              <a:t> </a:t>
            </a:r>
            <a:r>
              <a:rPr lang="tr-TR" sz="2000" dirty="0" err="1">
                <a:solidFill>
                  <a:schemeClr val="tx1"/>
                </a:solidFill>
                <a:latin typeface="Times New Roman" panose="02020603050405020304" pitchFamily="18" charset="0"/>
                <a:cs typeface="Times New Roman" panose="02020603050405020304" pitchFamily="18" charset="0"/>
              </a:rPr>
              <a:t>impurities</a:t>
            </a:r>
            <a:r>
              <a:rPr lang="tr-TR" sz="2000" dirty="0">
                <a:solidFill>
                  <a:schemeClr val="tx1"/>
                </a:solidFill>
                <a:latin typeface="Times New Roman" panose="02020603050405020304" pitchFamily="18" charset="0"/>
                <a:cs typeface="Times New Roman" panose="02020603050405020304" pitchFamily="18" charset="0"/>
              </a:rPr>
              <a:t> in </a:t>
            </a:r>
            <a:r>
              <a:rPr lang="tr-TR" sz="2000" dirty="0" err="1">
                <a:solidFill>
                  <a:schemeClr val="tx1"/>
                </a:solidFill>
                <a:latin typeface="Times New Roman" panose="02020603050405020304" pitchFamily="18" charset="0"/>
                <a:cs typeface="Times New Roman" panose="02020603050405020304" pitchFamily="18" charset="0"/>
              </a:rPr>
              <a:t>the</a:t>
            </a:r>
            <a:r>
              <a:rPr lang="tr-TR" sz="2000" dirty="0">
                <a:solidFill>
                  <a:schemeClr val="tx1"/>
                </a:solidFill>
                <a:latin typeface="Times New Roman" panose="02020603050405020304" pitchFamily="18" charset="0"/>
                <a:cs typeface="Times New Roman" panose="02020603050405020304" pitchFamily="18" charset="0"/>
              </a:rPr>
              <a:t> </a:t>
            </a:r>
            <a:r>
              <a:rPr lang="tr-TR" sz="2000" dirty="0" err="1">
                <a:solidFill>
                  <a:schemeClr val="tx1"/>
                </a:solidFill>
                <a:latin typeface="Times New Roman" panose="02020603050405020304" pitchFamily="18" charset="0"/>
                <a:cs typeface="Times New Roman" panose="02020603050405020304" pitchFamily="18" charset="0"/>
              </a:rPr>
              <a:t>sample</a:t>
            </a:r>
            <a:r>
              <a:rPr lang="tr-TR" sz="2000" dirty="0">
                <a:solidFill>
                  <a:schemeClr val="tx1"/>
                </a:solidFill>
                <a:latin typeface="Times New Roman" panose="02020603050405020304" pitchFamily="18" charset="0"/>
                <a:cs typeface="Times New Roman" panose="02020603050405020304" pitchFamily="18" charset="0"/>
              </a:rPr>
              <a:t> </a:t>
            </a:r>
            <a:r>
              <a:rPr lang="tr-TR" sz="2000" dirty="0" err="1">
                <a:solidFill>
                  <a:schemeClr val="tx1"/>
                </a:solidFill>
                <a:latin typeface="Times New Roman" panose="02020603050405020304" pitchFamily="18" charset="0"/>
                <a:cs typeface="Times New Roman" panose="02020603050405020304" pitchFamily="18" charset="0"/>
              </a:rPr>
              <a:t>are</a:t>
            </a:r>
            <a:r>
              <a:rPr lang="tr-TR" sz="2000" dirty="0">
                <a:solidFill>
                  <a:schemeClr val="tx1"/>
                </a:solidFill>
                <a:latin typeface="Times New Roman" panose="02020603050405020304" pitchFamily="18" charset="0"/>
                <a:cs typeface="Times New Roman" panose="02020603050405020304" pitchFamily="18" charset="0"/>
              </a:rPr>
              <a:t> </a:t>
            </a:r>
            <a:r>
              <a:rPr lang="tr-TR" sz="2000" dirty="0" err="1">
                <a:solidFill>
                  <a:schemeClr val="tx1"/>
                </a:solidFill>
                <a:latin typeface="Times New Roman" panose="02020603050405020304" pitchFamily="18" charset="0"/>
                <a:cs typeface="Times New Roman" panose="02020603050405020304" pitchFamily="18" charset="0"/>
              </a:rPr>
              <a:t>removed</a:t>
            </a:r>
            <a:r>
              <a:rPr lang="tr-TR" sz="2000" dirty="0">
                <a:solidFill>
                  <a:schemeClr val="tx1"/>
                </a:solidFill>
                <a:latin typeface="Times New Roman" panose="02020603050405020304" pitchFamily="18" charset="0"/>
                <a:cs typeface="Times New Roman" panose="02020603050405020304" pitchFamily="18" charset="0"/>
              </a:rPr>
              <a:t>. </a:t>
            </a:r>
            <a:endParaRPr lang="en-US" sz="2000" dirty="0">
              <a:solidFill>
                <a:schemeClr val="tx1"/>
              </a:solidFill>
              <a:latin typeface="Times New Roman" panose="02020603050405020304" pitchFamily="18" charset="0"/>
              <a:cs typeface="Times New Roman" panose="02020603050405020304" pitchFamily="18" charset="0"/>
            </a:endParaRPr>
          </a:p>
          <a:p>
            <a:pPr marL="342900" lvl="0" indent="-342900" algn="just">
              <a:buFont typeface="Wingdings" panose="05000000000000000000" pitchFamily="2" charset="2"/>
              <a:buChar char="v"/>
            </a:pPr>
            <a:r>
              <a:rPr lang="tr-TR" sz="2000" dirty="0" err="1">
                <a:solidFill>
                  <a:schemeClr val="tx1"/>
                </a:solidFill>
                <a:latin typeface="Times New Roman" panose="02020603050405020304" pitchFamily="18" charset="0"/>
                <a:cs typeface="Times New Roman" panose="02020603050405020304" pitchFamily="18" charset="0"/>
              </a:rPr>
              <a:t>The</a:t>
            </a:r>
            <a:r>
              <a:rPr lang="tr-TR" sz="2000" dirty="0">
                <a:solidFill>
                  <a:schemeClr val="tx1"/>
                </a:solidFill>
                <a:latin typeface="Times New Roman" panose="02020603050405020304" pitchFamily="18" charset="0"/>
                <a:cs typeface="Times New Roman" panose="02020603050405020304" pitchFamily="18" charset="0"/>
              </a:rPr>
              <a:t> </a:t>
            </a:r>
            <a:r>
              <a:rPr lang="tr-TR" sz="2000" dirty="0" err="1">
                <a:solidFill>
                  <a:schemeClr val="tx1"/>
                </a:solidFill>
                <a:latin typeface="Times New Roman" panose="02020603050405020304" pitchFamily="18" charset="0"/>
                <a:cs typeface="Times New Roman" panose="02020603050405020304" pitchFamily="18" charset="0"/>
              </a:rPr>
              <a:t>weight</a:t>
            </a:r>
            <a:r>
              <a:rPr lang="tr-TR" sz="2000" dirty="0">
                <a:solidFill>
                  <a:schemeClr val="tx1"/>
                </a:solidFill>
                <a:latin typeface="Times New Roman" panose="02020603050405020304" pitchFamily="18" charset="0"/>
                <a:cs typeface="Times New Roman" panose="02020603050405020304" pitchFamily="18" charset="0"/>
              </a:rPr>
              <a:t> of a </a:t>
            </a:r>
            <a:r>
              <a:rPr lang="tr-TR" sz="2000" dirty="0" err="1">
                <a:solidFill>
                  <a:schemeClr val="tx1"/>
                </a:solidFill>
                <a:latin typeface="Times New Roman" panose="02020603050405020304" pitchFamily="18" charset="0"/>
                <a:cs typeface="Times New Roman" panose="02020603050405020304" pitchFamily="18" charset="0"/>
              </a:rPr>
              <a:t>thousand</a:t>
            </a:r>
            <a:r>
              <a:rPr lang="tr-TR" sz="2000" dirty="0">
                <a:solidFill>
                  <a:schemeClr val="tx1"/>
                </a:solidFill>
                <a:latin typeface="Times New Roman" panose="02020603050405020304" pitchFamily="18" charset="0"/>
                <a:cs typeface="Times New Roman" panose="02020603050405020304" pitchFamily="18" charset="0"/>
              </a:rPr>
              <a:t> </a:t>
            </a:r>
            <a:r>
              <a:rPr lang="tr-TR" sz="2000" dirty="0" err="1">
                <a:solidFill>
                  <a:schemeClr val="tx1"/>
                </a:solidFill>
                <a:latin typeface="Times New Roman" panose="02020603050405020304" pitchFamily="18" charset="0"/>
                <a:cs typeface="Times New Roman" panose="02020603050405020304" pitchFamily="18" charset="0"/>
              </a:rPr>
              <a:t>grains</a:t>
            </a:r>
            <a:r>
              <a:rPr lang="tr-TR" sz="2000" dirty="0">
                <a:solidFill>
                  <a:schemeClr val="tx1"/>
                </a:solidFill>
                <a:latin typeface="Times New Roman" panose="02020603050405020304" pitchFamily="18" charset="0"/>
                <a:cs typeface="Times New Roman" panose="02020603050405020304" pitchFamily="18" charset="0"/>
              </a:rPr>
              <a:t> is </a:t>
            </a:r>
            <a:r>
              <a:rPr lang="tr-TR" sz="2000" dirty="0" err="1">
                <a:solidFill>
                  <a:schemeClr val="tx1"/>
                </a:solidFill>
                <a:latin typeface="Times New Roman" panose="02020603050405020304" pitchFamily="18" charset="0"/>
                <a:cs typeface="Times New Roman" panose="02020603050405020304" pitchFamily="18" charset="0"/>
              </a:rPr>
              <a:t>then</a:t>
            </a:r>
            <a:r>
              <a:rPr lang="tr-TR" sz="2000" dirty="0">
                <a:solidFill>
                  <a:schemeClr val="tx1"/>
                </a:solidFill>
                <a:latin typeface="Times New Roman" panose="02020603050405020304" pitchFamily="18" charset="0"/>
                <a:cs typeface="Times New Roman" panose="02020603050405020304" pitchFamily="18" charset="0"/>
              </a:rPr>
              <a:t> </a:t>
            </a:r>
            <a:r>
              <a:rPr lang="tr-TR" sz="2000" dirty="0" err="1">
                <a:solidFill>
                  <a:schemeClr val="tx1"/>
                </a:solidFill>
                <a:latin typeface="Times New Roman" panose="02020603050405020304" pitchFamily="18" charset="0"/>
                <a:cs typeface="Times New Roman" panose="02020603050405020304" pitchFamily="18" charset="0"/>
              </a:rPr>
              <a:t>determined</a:t>
            </a:r>
            <a:r>
              <a:rPr lang="tr-TR" sz="2000" dirty="0">
                <a:solidFill>
                  <a:schemeClr val="tx1"/>
                </a:solidFill>
                <a:latin typeface="Times New Roman" panose="02020603050405020304" pitchFamily="18" charset="0"/>
                <a:cs typeface="Times New Roman" panose="02020603050405020304" pitchFamily="18" charset="0"/>
              </a:rPr>
              <a:t> </a:t>
            </a:r>
            <a:r>
              <a:rPr lang="tr-TR" sz="2000" dirty="0" err="1">
                <a:solidFill>
                  <a:schemeClr val="tx1"/>
                </a:solidFill>
                <a:latin typeface="Times New Roman" panose="02020603050405020304" pitchFamily="18" charset="0"/>
                <a:cs typeface="Times New Roman" panose="02020603050405020304" pitchFamily="18" charset="0"/>
              </a:rPr>
              <a:t>by</a:t>
            </a:r>
            <a:r>
              <a:rPr lang="tr-TR" sz="2000" dirty="0">
                <a:solidFill>
                  <a:schemeClr val="tx1"/>
                </a:solidFill>
                <a:latin typeface="Times New Roman" panose="02020603050405020304" pitchFamily="18" charset="0"/>
                <a:cs typeface="Times New Roman" panose="02020603050405020304" pitchFamily="18" charset="0"/>
              </a:rPr>
              <a:t> </a:t>
            </a:r>
            <a:r>
              <a:rPr lang="tr-TR" sz="2000" dirty="0" err="1">
                <a:solidFill>
                  <a:schemeClr val="tx1"/>
                </a:solidFill>
                <a:latin typeface="Times New Roman" panose="02020603050405020304" pitchFamily="18" charset="0"/>
                <a:cs typeface="Times New Roman" panose="02020603050405020304" pitchFamily="18" charset="0"/>
              </a:rPr>
              <a:t>counting</a:t>
            </a:r>
            <a:r>
              <a:rPr lang="tr-TR" sz="2000" dirty="0">
                <a:solidFill>
                  <a:schemeClr val="tx1"/>
                </a:solidFill>
                <a:latin typeface="Times New Roman" panose="02020603050405020304" pitchFamily="18" charset="0"/>
                <a:cs typeface="Times New Roman" panose="02020603050405020304" pitchFamily="18" charset="0"/>
              </a:rPr>
              <a:t> 500 </a:t>
            </a:r>
            <a:r>
              <a:rPr lang="tr-TR" sz="2000" dirty="0" err="1">
                <a:solidFill>
                  <a:schemeClr val="tx1"/>
                </a:solidFill>
                <a:latin typeface="Times New Roman" panose="02020603050405020304" pitchFamily="18" charset="0"/>
                <a:cs typeface="Times New Roman" panose="02020603050405020304" pitchFamily="18" charset="0"/>
              </a:rPr>
              <a:t>or</a:t>
            </a:r>
            <a:r>
              <a:rPr lang="tr-TR" sz="2000" dirty="0">
                <a:solidFill>
                  <a:schemeClr val="tx1"/>
                </a:solidFill>
                <a:latin typeface="Times New Roman" panose="02020603050405020304" pitchFamily="18" charset="0"/>
                <a:cs typeface="Times New Roman" panose="02020603050405020304" pitchFamily="18" charset="0"/>
              </a:rPr>
              <a:t> 1000 </a:t>
            </a:r>
            <a:r>
              <a:rPr lang="tr-TR" sz="2000" dirty="0" err="1">
                <a:solidFill>
                  <a:schemeClr val="tx1"/>
                </a:solidFill>
                <a:latin typeface="Times New Roman" panose="02020603050405020304" pitchFamily="18" charset="0"/>
                <a:cs typeface="Times New Roman" panose="02020603050405020304" pitchFamily="18" charset="0"/>
              </a:rPr>
              <a:t>grains</a:t>
            </a:r>
            <a:r>
              <a:rPr lang="tr-TR" sz="2000" dirty="0">
                <a:solidFill>
                  <a:schemeClr val="tx1"/>
                </a:solidFill>
                <a:latin typeface="Times New Roman" panose="02020603050405020304" pitchFamily="18" charset="0"/>
                <a:cs typeface="Times New Roman" panose="02020603050405020304" pitchFamily="18" charset="0"/>
              </a:rPr>
              <a:t> </a:t>
            </a:r>
            <a:r>
              <a:rPr lang="tr-TR" sz="2000" dirty="0" err="1">
                <a:solidFill>
                  <a:schemeClr val="tx1"/>
                </a:solidFill>
                <a:latin typeface="Times New Roman" panose="02020603050405020304" pitchFamily="18" charset="0"/>
                <a:cs typeface="Times New Roman" panose="02020603050405020304" pitchFamily="18" charset="0"/>
              </a:rPr>
              <a:t>and</a:t>
            </a:r>
            <a:r>
              <a:rPr lang="tr-TR" sz="2000" dirty="0">
                <a:solidFill>
                  <a:schemeClr val="tx1"/>
                </a:solidFill>
                <a:latin typeface="Times New Roman" panose="02020603050405020304" pitchFamily="18" charset="0"/>
                <a:cs typeface="Times New Roman" panose="02020603050405020304" pitchFamily="18" charset="0"/>
              </a:rPr>
              <a:t> </a:t>
            </a:r>
            <a:r>
              <a:rPr lang="tr-TR" sz="2000" dirty="0" err="1">
                <a:solidFill>
                  <a:schemeClr val="tx1"/>
                </a:solidFill>
                <a:latin typeface="Times New Roman" panose="02020603050405020304" pitchFamily="18" charset="0"/>
                <a:cs typeface="Times New Roman" panose="02020603050405020304" pitchFamily="18" charset="0"/>
              </a:rPr>
              <a:t>weighing</a:t>
            </a:r>
            <a:r>
              <a:rPr lang="tr-TR" sz="2000" dirty="0">
                <a:solidFill>
                  <a:schemeClr val="tx1"/>
                </a:solidFill>
                <a:latin typeface="Times New Roman" panose="02020603050405020304" pitchFamily="18" charset="0"/>
                <a:cs typeface="Times New Roman" panose="02020603050405020304" pitchFamily="18" charset="0"/>
              </a:rPr>
              <a:t> </a:t>
            </a:r>
            <a:r>
              <a:rPr lang="tr-TR" sz="2000" dirty="0" err="1">
                <a:solidFill>
                  <a:schemeClr val="tx1"/>
                </a:solidFill>
                <a:latin typeface="Times New Roman" panose="02020603050405020304" pitchFamily="18" charset="0"/>
                <a:cs typeface="Times New Roman" panose="02020603050405020304" pitchFamily="18" charset="0"/>
              </a:rPr>
              <a:t>weight</a:t>
            </a:r>
            <a:r>
              <a:rPr lang="tr-TR" sz="2000" dirty="0">
                <a:solidFill>
                  <a:schemeClr val="tx1"/>
                </a:solidFill>
                <a:latin typeface="Times New Roman" panose="02020603050405020304" pitchFamily="18" charset="0"/>
                <a:cs typeface="Times New Roman" panose="02020603050405020304" pitchFamily="18" charset="0"/>
              </a:rPr>
              <a:t> of </a:t>
            </a:r>
            <a:r>
              <a:rPr lang="tr-TR" sz="2000" dirty="0" err="1">
                <a:solidFill>
                  <a:schemeClr val="tx1"/>
                </a:solidFill>
                <a:latin typeface="Times New Roman" panose="02020603050405020304" pitchFamily="18" charset="0"/>
                <a:cs typeface="Times New Roman" panose="02020603050405020304" pitchFamily="18" charset="0"/>
              </a:rPr>
              <a:t>these</a:t>
            </a:r>
            <a:r>
              <a:rPr lang="tr-TR" sz="2000" dirty="0">
                <a:solidFill>
                  <a:schemeClr val="tx1"/>
                </a:solidFill>
                <a:latin typeface="Times New Roman" panose="02020603050405020304" pitchFamily="18" charset="0"/>
                <a:cs typeface="Times New Roman" panose="02020603050405020304" pitchFamily="18" charset="0"/>
              </a:rPr>
              <a:t> 500 </a:t>
            </a:r>
            <a:r>
              <a:rPr lang="tr-TR" sz="2000" dirty="0" err="1">
                <a:solidFill>
                  <a:schemeClr val="tx1"/>
                </a:solidFill>
                <a:latin typeface="Times New Roman" panose="02020603050405020304" pitchFamily="18" charset="0"/>
                <a:cs typeface="Times New Roman" panose="02020603050405020304" pitchFamily="18" charset="0"/>
              </a:rPr>
              <a:t>or</a:t>
            </a:r>
            <a:r>
              <a:rPr lang="tr-TR" sz="2000" dirty="0">
                <a:solidFill>
                  <a:schemeClr val="tx1"/>
                </a:solidFill>
                <a:latin typeface="Times New Roman" panose="02020603050405020304" pitchFamily="18" charset="0"/>
                <a:cs typeface="Times New Roman" panose="02020603050405020304" pitchFamily="18" charset="0"/>
              </a:rPr>
              <a:t> 1000 </a:t>
            </a:r>
            <a:r>
              <a:rPr lang="tr-TR" sz="2000" dirty="0" err="1">
                <a:solidFill>
                  <a:schemeClr val="tx1"/>
                </a:solidFill>
                <a:latin typeface="Times New Roman" panose="02020603050405020304" pitchFamily="18" charset="0"/>
                <a:cs typeface="Times New Roman" panose="02020603050405020304" pitchFamily="18" charset="0"/>
              </a:rPr>
              <a:t>grains</a:t>
            </a:r>
            <a:r>
              <a:rPr lang="tr-TR" sz="2000" dirty="0">
                <a:solidFill>
                  <a:schemeClr val="tx1"/>
                </a:solidFill>
                <a:latin typeface="Times New Roman" panose="02020603050405020304" pitchFamily="18" charset="0"/>
                <a:cs typeface="Times New Roman" panose="02020603050405020304" pitchFamily="18" charset="0"/>
              </a:rPr>
              <a:t> </a:t>
            </a:r>
            <a:r>
              <a:rPr lang="tr-TR" sz="2000" dirty="0" err="1">
                <a:solidFill>
                  <a:schemeClr val="tx1"/>
                </a:solidFill>
                <a:latin typeface="Times New Roman" panose="02020603050405020304" pitchFamily="18" charset="0"/>
                <a:cs typeface="Times New Roman" panose="02020603050405020304" pitchFamily="18" charset="0"/>
              </a:rPr>
              <a:t>or</a:t>
            </a:r>
            <a:r>
              <a:rPr lang="tr-TR" sz="2000" dirty="0">
                <a:solidFill>
                  <a:schemeClr val="tx1"/>
                </a:solidFill>
                <a:latin typeface="Times New Roman" panose="02020603050405020304" pitchFamily="18" charset="0"/>
                <a:cs typeface="Times New Roman" panose="02020603050405020304" pitchFamily="18" charset="0"/>
              </a:rPr>
              <a:t> </a:t>
            </a:r>
            <a:r>
              <a:rPr lang="tr-TR" sz="2000" dirty="0" err="1">
                <a:solidFill>
                  <a:schemeClr val="tx1"/>
                </a:solidFill>
                <a:latin typeface="Times New Roman" panose="02020603050405020304" pitchFamily="18" charset="0"/>
                <a:cs typeface="Times New Roman" panose="02020603050405020304" pitchFamily="18" charset="0"/>
              </a:rPr>
              <a:t>weighing</a:t>
            </a:r>
            <a:r>
              <a:rPr lang="tr-TR" sz="2000" dirty="0">
                <a:solidFill>
                  <a:schemeClr val="tx1"/>
                </a:solidFill>
                <a:latin typeface="Times New Roman" panose="02020603050405020304" pitchFamily="18" charset="0"/>
                <a:cs typeface="Times New Roman" panose="02020603050405020304" pitchFamily="18" charset="0"/>
              </a:rPr>
              <a:t> 15 </a:t>
            </a:r>
            <a:r>
              <a:rPr lang="tr-TR" sz="2000" dirty="0" err="1">
                <a:solidFill>
                  <a:schemeClr val="tx1"/>
                </a:solidFill>
                <a:latin typeface="Times New Roman" panose="02020603050405020304" pitchFamily="18" charset="0"/>
                <a:cs typeface="Times New Roman" panose="02020603050405020304" pitchFamily="18" charset="0"/>
              </a:rPr>
              <a:t>grams</a:t>
            </a:r>
            <a:r>
              <a:rPr lang="tr-TR" sz="2000" dirty="0">
                <a:solidFill>
                  <a:schemeClr val="tx1"/>
                </a:solidFill>
                <a:latin typeface="Times New Roman" panose="02020603050405020304" pitchFamily="18" charset="0"/>
                <a:cs typeface="Times New Roman" panose="02020603050405020304" pitchFamily="18" charset="0"/>
              </a:rPr>
              <a:t> of </a:t>
            </a:r>
            <a:r>
              <a:rPr lang="tr-TR" sz="2000" dirty="0" err="1">
                <a:solidFill>
                  <a:schemeClr val="tx1"/>
                </a:solidFill>
                <a:latin typeface="Times New Roman" panose="02020603050405020304" pitchFamily="18" charset="0"/>
                <a:cs typeface="Times New Roman" panose="02020603050405020304" pitchFamily="18" charset="0"/>
              </a:rPr>
              <a:t>grains</a:t>
            </a:r>
            <a:r>
              <a:rPr lang="tr-TR" sz="2000" dirty="0">
                <a:solidFill>
                  <a:schemeClr val="tx1"/>
                </a:solidFill>
                <a:latin typeface="Times New Roman" panose="02020603050405020304" pitchFamily="18" charset="0"/>
                <a:cs typeface="Times New Roman" panose="02020603050405020304" pitchFamily="18" charset="0"/>
              </a:rPr>
              <a:t> </a:t>
            </a:r>
            <a:r>
              <a:rPr lang="tr-TR" sz="2000" dirty="0" err="1">
                <a:solidFill>
                  <a:schemeClr val="tx1"/>
                </a:solidFill>
                <a:latin typeface="Times New Roman" panose="02020603050405020304" pitchFamily="18" charset="0"/>
                <a:cs typeface="Times New Roman" panose="02020603050405020304" pitchFamily="18" charset="0"/>
              </a:rPr>
              <a:t>and</a:t>
            </a:r>
            <a:r>
              <a:rPr lang="tr-TR" sz="2000" dirty="0">
                <a:solidFill>
                  <a:schemeClr val="tx1"/>
                </a:solidFill>
                <a:latin typeface="Times New Roman" panose="02020603050405020304" pitchFamily="18" charset="0"/>
                <a:cs typeface="Times New Roman" panose="02020603050405020304" pitchFamily="18" charset="0"/>
              </a:rPr>
              <a:t> </a:t>
            </a:r>
            <a:r>
              <a:rPr lang="tr-TR" sz="2000" dirty="0" err="1">
                <a:solidFill>
                  <a:schemeClr val="tx1"/>
                </a:solidFill>
                <a:latin typeface="Times New Roman" panose="02020603050405020304" pitchFamily="18" charset="0"/>
                <a:cs typeface="Times New Roman" panose="02020603050405020304" pitchFamily="18" charset="0"/>
              </a:rPr>
              <a:t>then</a:t>
            </a:r>
            <a:r>
              <a:rPr lang="tr-TR" sz="2000" dirty="0">
                <a:solidFill>
                  <a:schemeClr val="tx1"/>
                </a:solidFill>
                <a:latin typeface="Times New Roman" panose="02020603050405020304" pitchFamily="18" charset="0"/>
                <a:cs typeface="Times New Roman" panose="02020603050405020304" pitchFamily="18" charset="0"/>
              </a:rPr>
              <a:t> </a:t>
            </a:r>
            <a:r>
              <a:rPr lang="tr-TR" sz="2000" dirty="0" err="1">
                <a:solidFill>
                  <a:schemeClr val="tx1"/>
                </a:solidFill>
                <a:latin typeface="Times New Roman" panose="02020603050405020304" pitchFamily="18" charset="0"/>
                <a:cs typeface="Times New Roman" panose="02020603050405020304" pitchFamily="18" charset="0"/>
              </a:rPr>
              <a:t>counting</a:t>
            </a:r>
            <a:r>
              <a:rPr lang="tr-TR" sz="2000" dirty="0">
                <a:solidFill>
                  <a:schemeClr val="tx1"/>
                </a:solidFill>
                <a:latin typeface="Times New Roman" panose="02020603050405020304" pitchFamily="18" charset="0"/>
                <a:cs typeface="Times New Roman" panose="02020603050405020304" pitchFamily="18" charset="0"/>
              </a:rPr>
              <a:t> </a:t>
            </a:r>
            <a:r>
              <a:rPr lang="tr-TR" sz="2000" dirty="0" err="1">
                <a:solidFill>
                  <a:schemeClr val="tx1"/>
                </a:solidFill>
                <a:latin typeface="Times New Roman" panose="02020603050405020304" pitchFamily="18" charset="0"/>
                <a:cs typeface="Times New Roman" panose="02020603050405020304" pitchFamily="18" charset="0"/>
              </a:rPr>
              <a:t>them</a:t>
            </a:r>
            <a:r>
              <a:rPr lang="tr-TR" sz="200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7" name="Aşağı Ok 6"/>
          <p:cNvSpPr/>
          <p:nvPr/>
        </p:nvSpPr>
        <p:spPr>
          <a:xfrm>
            <a:off x="3203848" y="1196752"/>
            <a:ext cx="50405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etin kutusu 7"/>
          <p:cNvSpPr txBox="1"/>
          <p:nvPr/>
        </p:nvSpPr>
        <p:spPr>
          <a:xfrm>
            <a:off x="323528" y="4110130"/>
            <a:ext cx="8568952" cy="984885"/>
          </a:xfrm>
          <a:prstGeom prst="rect">
            <a:avLst/>
          </a:prstGeom>
          <a:noFill/>
        </p:spPr>
        <p:txBody>
          <a:bodyPr wrap="square" rtlCol="0">
            <a:spAutoFit/>
          </a:bodyPr>
          <a:lstStyle/>
          <a:p>
            <a:r>
              <a:rPr lang="tr-TR" sz="2000" dirty="0" err="1">
                <a:latin typeface="Times New Roman" panose="02020603050405020304" pitchFamily="18" charset="0"/>
                <a:cs typeface="Times New Roman" panose="02020603050405020304" pitchFamily="18" charset="0"/>
              </a:rPr>
              <a:t>During</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analysis</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studied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with</a:t>
            </a:r>
            <a:r>
              <a:rPr lang="tr-TR" sz="2000" dirty="0">
                <a:latin typeface="Times New Roman" panose="02020603050405020304" pitchFamily="18" charset="0"/>
                <a:cs typeface="Times New Roman" panose="02020603050405020304" pitchFamily="18" charset="0"/>
              </a:rPr>
              <a:t> at </a:t>
            </a:r>
            <a:r>
              <a:rPr lang="tr-TR" sz="2000" dirty="0" err="1">
                <a:latin typeface="Times New Roman" panose="02020603050405020304" pitchFamily="18" charset="0"/>
                <a:cs typeface="Times New Roman" panose="02020603050405020304" pitchFamily="18" charset="0"/>
              </a:rPr>
              <a:t>least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three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parallel</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and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average</a:t>
            </a:r>
            <a:r>
              <a:rPr lang="tr-TR" sz="2000" dirty="0">
                <a:latin typeface="Times New Roman" panose="02020603050405020304" pitchFamily="18" charset="0"/>
                <a:cs typeface="Times New Roman" panose="02020603050405020304" pitchFamily="18" charset="0"/>
              </a:rPr>
              <a:t> of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parallel</a:t>
            </a:r>
            <a:r>
              <a:rPr lang="tr-TR" sz="2000" dirty="0">
                <a:latin typeface="Times New Roman" panose="02020603050405020304" pitchFamily="18" charset="0"/>
                <a:cs typeface="Times New Roman" panose="02020603050405020304" pitchFamily="18" charset="0"/>
              </a:rPr>
              <a:t> is </a:t>
            </a:r>
            <a:r>
              <a:rPr lang="tr-TR" sz="2000" dirty="0" err="1">
                <a:latin typeface="Times New Roman" panose="02020603050405020304" pitchFamily="18" charset="0"/>
                <a:cs typeface="Times New Roman" panose="02020603050405020304" pitchFamily="18" charset="0"/>
              </a:rPr>
              <a:t>taken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Calculation</a:t>
            </a:r>
            <a:r>
              <a:rPr lang="tr-TR" sz="2000" dirty="0">
                <a:latin typeface="Times New Roman" panose="02020603050405020304" pitchFamily="18" charset="0"/>
                <a:cs typeface="Times New Roman" panose="02020603050405020304" pitchFamily="18" charset="0"/>
              </a:rPr>
              <a:t> is done </a:t>
            </a:r>
            <a:r>
              <a:rPr lang="tr-TR" sz="2000" dirty="0" err="1">
                <a:latin typeface="Times New Roman" panose="02020603050405020304" pitchFamily="18" charset="0"/>
                <a:cs typeface="Times New Roman" panose="02020603050405020304" pitchFamily="18" charset="0"/>
              </a:rPr>
              <a:t>according</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to</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the</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following</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formula</a:t>
            </a:r>
            <a:r>
              <a:rPr lang="tr-TR"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endParaRPr lang="en-US" dirty="0"/>
          </a:p>
        </p:txBody>
      </p:sp>
      <p:pic>
        <p:nvPicPr>
          <p:cNvPr id="9" name="Resim 8"/>
          <p:cNvPicPr>
            <a:picLocks noChangeAspect="1"/>
          </p:cNvPicPr>
          <p:nvPr/>
        </p:nvPicPr>
        <p:blipFill>
          <a:blip r:embed="rId5"/>
          <a:stretch>
            <a:fillRect/>
          </a:stretch>
        </p:blipFill>
        <p:spPr>
          <a:xfrm>
            <a:off x="1199914" y="4941169"/>
            <a:ext cx="5400600" cy="936104"/>
          </a:xfrm>
          <a:prstGeom prst="rect">
            <a:avLst/>
          </a:prstGeom>
        </p:spPr>
      </p:pic>
      <p:sp>
        <p:nvSpPr>
          <p:cNvPr id="10" name="Metin kutusu 9"/>
          <p:cNvSpPr txBox="1"/>
          <p:nvPr/>
        </p:nvSpPr>
        <p:spPr>
          <a:xfrm>
            <a:off x="179512" y="5729289"/>
            <a:ext cx="8712968" cy="984885"/>
          </a:xfrm>
          <a:prstGeom prst="rect">
            <a:avLst/>
          </a:prstGeom>
          <a:noFill/>
        </p:spPr>
        <p:txBody>
          <a:bodyPr wrap="square" rtlCol="0">
            <a:spAutoFit/>
          </a:bodyPr>
          <a:lstStyle/>
          <a:p>
            <a:pPr marL="342900" indent="-342900">
              <a:buFont typeface="Wingdings" panose="05000000000000000000" pitchFamily="2" charset="2"/>
              <a:buChar char="v"/>
            </a:pPr>
            <a:r>
              <a:rPr lang="en-GB" sz="2000" dirty="0">
                <a:latin typeface="Times New Roman" panose="02020603050405020304" pitchFamily="18" charset="0"/>
                <a:cs typeface="Times New Roman" panose="02020603050405020304" pitchFamily="18" charset="0"/>
              </a:rPr>
              <a:t>It is stated that thousand kernel weight varies between </a:t>
            </a:r>
            <a:r>
              <a:rPr lang="en-GB" sz="20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24-51 g</a:t>
            </a:r>
            <a:r>
              <a:rPr lang="en-GB" sz="2000" dirty="0">
                <a:latin typeface="Times New Roman" panose="02020603050405020304" pitchFamily="18" charset="0"/>
                <a:cs typeface="Times New Roman" panose="02020603050405020304" pitchFamily="18" charset="0"/>
              </a:rPr>
              <a:t> for soft wheat and </a:t>
            </a:r>
            <a:r>
              <a:rPr lang="en-GB" sz="20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26-58 g</a:t>
            </a:r>
            <a:r>
              <a:rPr lang="en-GB" sz="2000" dirty="0">
                <a:latin typeface="Times New Roman" panose="02020603050405020304" pitchFamily="18" charset="0"/>
                <a:cs typeface="Times New Roman" panose="02020603050405020304" pitchFamily="18" charset="0"/>
              </a:rPr>
              <a:t> for hard wheat.</a:t>
            </a:r>
            <a:endParaRPr lang="en-US" sz="20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16265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4994" y="0"/>
            <a:ext cx="1194920" cy="1335140"/>
          </a:xfrm>
          <a:prstGeom prst="rect">
            <a:avLst/>
          </a:prstGeom>
        </p:spPr>
      </p:pic>
      <p:pic>
        <p:nvPicPr>
          <p:cNvPr id="3" name="Resim 2"/>
          <p:cNvPicPr>
            <a:picLocks noChangeAspect="1"/>
          </p:cNvPicPr>
          <p:nvPr/>
        </p:nvPicPr>
        <p:blipFill>
          <a:blip r:embed="rId3"/>
          <a:stretch>
            <a:fillRect/>
          </a:stretch>
        </p:blipFill>
        <p:spPr>
          <a:xfrm>
            <a:off x="4860032" y="1335140"/>
            <a:ext cx="3960440" cy="3603400"/>
          </a:xfrm>
          <a:prstGeom prst="rect">
            <a:avLst/>
          </a:prstGeom>
        </p:spPr>
      </p:pic>
      <p:pic>
        <p:nvPicPr>
          <p:cNvPr id="6" name="Resim 5"/>
          <p:cNvPicPr>
            <a:picLocks noChangeAspect="1"/>
          </p:cNvPicPr>
          <p:nvPr/>
        </p:nvPicPr>
        <p:blipFill>
          <a:blip r:embed="rId4"/>
          <a:stretch>
            <a:fillRect/>
          </a:stretch>
        </p:blipFill>
        <p:spPr>
          <a:xfrm>
            <a:off x="4994" y="1472864"/>
            <a:ext cx="3774918" cy="3465675"/>
          </a:xfrm>
          <a:prstGeom prst="rect">
            <a:avLst/>
          </a:prstGeom>
        </p:spPr>
      </p:pic>
      <p:sp>
        <p:nvSpPr>
          <p:cNvPr id="7" name="Metin kutusu 6"/>
          <p:cNvSpPr txBox="1"/>
          <p:nvPr/>
        </p:nvSpPr>
        <p:spPr>
          <a:xfrm>
            <a:off x="683568" y="5301208"/>
            <a:ext cx="7704856" cy="369332"/>
          </a:xfrm>
          <a:prstGeom prst="rect">
            <a:avLst/>
          </a:prstGeom>
          <a:noFill/>
        </p:spPr>
        <p:txBody>
          <a:bodyPr wrap="square" rtlCol="0">
            <a:spAutoFit/>
          </a:bodyPr>
          <a:lstStyle/>
          <a:p>
            <a:r>
              <a:rPr lang="en-US" u="sng" dirty="0">
                <a:solidFill>
                  <a:schemeClr val="tx2"/>
                </a:solidFill>
              </a:rPr>
              <a:t>https://www.youtube.com/watch?v=QXErTO6fCE8</a:t>
            </a:r>
          </a:p>
        </p:txBody>
      </p:sp>
    </p:spTree>
    <p:extLst>
      <p:ext uri="{BB962C8B-B14F-4D97-AF65-F5344CB8AC3E}">
        <p14:creationId xmlns:p14="http://schemas.microsoft.com/office/powerpoint/2010/main" val="3529688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475656" y="116632"/>
            <a:ext cx="7488832" cy="1846659"/>
          </a:xfrm>
          <a:prstGeom prst="rect">
            <a:avLst/>
          </a:prstGeom>
          <a:noFill/>
        </p:spPr>
        <p:txBody>
          <a:bodyPr wrap="square" rtlCol="0">
            <a:spAutoFit/>
          </a:bodyPr>
          <a:lstStyle/>
          <a:p>
            <a:pPr marL="285750" indent="-28575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Wheat quality can be defined in terms of physical characteristics of the kernel including size, weight, and hardness (physical) and intrinsic properties such as protein contents and quality.</a:t>
            </a:r>
          </a:p>
          <a:p>
            <a:pPr marL="285750" indent="-285750">
              <a:buFont typeface="Arial" panose="020B0604020202020204" pitchFamily="34" charset="0"/>
              <a:buChar char="•"/>
            </a:pPr>
            <a:endParaRPr lang="en-US" dirty="0"/>
          </a:p>
        </p:txBody>
      </p:sp>
      <p:sp>
        <p:nvSpPr>
          <p:cNvPr id="5" name="Metin kutusu 4"/>
          <p:cNvSpPr txBox="1"/>
          <p:nvPr/>
        </p:nvSpPr>
        <p:spPr>
          <a:xfrm>
            <a:off x="3707904" y="1742612"/>
            <a:ext cx="5112568" cy="4062651"/>
          </a:xfrm>
          <a:prstGeom prst="rect">
            <a:avLst/>
          </a:prstGeom>
          <a:noFill/>
        </p:spPr>
        <p:txBody>
          <a:bodyPr wrap="square" rtlCol="0">
            <a:spAutoFit/>
          </a:bodyPr>
          <a:lstStyle/>
          <a:p>
            <a:pPr marL="342900" lvl="0" indent="-342900" algn="ctr">
              <a:buFont typeface="Arial" panose="020B0604020202020204" pitchFamily="34" charset="0"/>
              <a:buChar char="•"/>
            </a:pPr>
            <a:r>
              <a:rPr lang="tr-TR" sz="2400" dirty="0" err="1" smtClean="0">
                <a:latin typeface="Times New Roman" panose="02020603050405020304" pitchFamily="18" charset="0"/>
                <a:cs typeface="Times New Roman" panose="02020603050405020304" pitchFamily="18" charset="0"/>
              </a:rPr>
              <a:t>Hectoliter</a:t>
            </a:r>
            <a:r>
              <a:rPr lang="tr-TR" sz="2400" dirty="0" smtClean="0">
                <a:latin typeface="Times New Roman" panose="02020603050405020304" pitchFamily="18" charset="0"/>
                <a:cs typeface="Times New Roman" panose="02020603050405020304" pitchFamily="18" charset="0"/>
              </a:rPr>
              <a:t> </a:t>
            </a:r>
            <a:r>
              <a:rPr lang="tr-TR" sz="2400" dirty="0" err="1">
                <a:latin typeface="Times New Roman" panose="02020603050405020304" pitchFamily="18" charset="0"/>
                <a:cs typeface="Times New Roman" panose="02020603050405020304" pitchFamily="18" charset="0"/>
              </a:rPr>
              <a:t>Weight</a:t>
            </a:r>
            <a:r>
              <a:rPr lang="tr-TR" sz="2400" dirty="0">
                <a:latin typeface="Times New Roman" panose="02020603050405020304" pitchFamily="18" charset="0"/>
                <a:cs typeface="Times New Roman" panose="02020603050405020304" pitchFamily="18" charset="0"/>
              </a:rPr>
              <a:t> </a:t>
            </a:r>
            <a:r>
              <a:rPr lang="tr-TR" sz="2400" dirty="0" err="1">
                <a:latin typeface="Times New Roman" panose="02020603050405020304" pitchFamily="18" charset="0"/>
                <a:cs typeface="Times New Roman" panose="02020603050405020304" pitchFamily="18" charset="0"/>
              </a:rPr>
              <a:t>or</a:t>
            </a:r>
            <a:r>
              <a:rPr lang="tr-TR" sz="2400" dirty="0">
                <a:latin typeface="Times New Roman" panose="02020603050405020304" pitchFamily="18" charset="0"/>
                <a:cs typeface="Times New Roman" panose="02020603050405020304" pitchFamily="18" charset="0"/>
              </a:rPr>
              <a:t> Test </a:t>
            </a:r>
            <a:r>
              <a:rPr lang="tr-TR" sz="2400" dirty="0" err="1">
                <a:latin typeface="Times New Roman" panose="02020603050405020304" pitchFamily="18" charset="0"/>
                <a:cs typeface="Times New Roman" panose="02020603050405020304" pitchFamily="18" charset="0"/>
              </a:rPr>
              <a:t>Weight</a:t>
            </a:r>
            <a:endParaRPr lang="en-US" sz="2400" dirty="0">
              <a:latin typeface="Times New Roman" panose="02020603050405020304" pitchFamily="18" charset="0"/>
              <a:cs typeface="Times New Roman" panose="02020603050405020304" pitchFamily="18" charset="0"/>
            </a:endParaRPr>
          </a:p>
          <a:p>
            <a:pPr marL="342900" lvl="0" indent="-342900" algn="ct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Vitreous Kernel Content </a:t>
            </a:r>
          </a:p>
          <a:p>
            <a:pPr marL="342900" lvl="0" indent="-342900" algn="ct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Weight per 1000 Kernels</a:t>
            </a:r>
          </a:p>
          <a:p>
            <a:pPr marL="342900" lvl="0" indent="-342900" algn="ct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Kernel Size</a:t>
            </a:r>
          </a:p>
          <a:p>
            <a:pPr marL="342900" lvl="0" indent="-342900" algn="ct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Kernel Damage</a:t>
            </a:r>
          </a:p>
          <a:p>
            <a:pPr marL="342900" lvl="0" indent="-342900" algn="ct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Shrunken and Broken Kernels </a:t>
            </a:r>
          </a:p>
          <a:p>
            <a:pPr marL="342900" lvl="0" indent="-342900" algn="ct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Foreign Material</a:t>
            </a:r>
          </a:p>
          <a:p>
            <a:pPr marL="342900" lvl="0" indent="-342900" algn="ct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Protein Content</a:t>
            </a:r>
          </a:p>
          <a:p>
            <a:pPr marL="342900" lvl="0" indent="-342900" algn="ct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Falling Number</a:t>
            </a:r>
          </a:p>
          <a:p>
            <a:pPr marL="342900" lvl="0" indent="-342900" algn="ctr">
              <a:buFont typeface="Arial" panose="020B0604020202020204" pitchFamily="34" charset="0"/>
              <a:buChar char="•"/>
            </a:pPr>
            <a:r>
              <a:rPr lang="tr-TR" sz="2400" dirty="0" err="1">
                <a:latin typeface="Times New Roman" panose="02020603050405020304" pitchFamily="18" charset="0"/>
                <a:cs typeface="Times New Roman" panose="02020603050405020304" pitchFamily="18" charset="0"/>
              </a:rPr>
              <a:t>Moisture</a:t>
            </a:r>
            <a:endParaRPr lang="en-US" sz="2400" dirty="0">
              <a:latin typeface="Times New Roman" panose="02020603050405020304" pitchFamily="18" charset="0"/>
              <a:cs typeface="Times New Roman" panose="02020603050405020304" pitchFamily="18" charset="0"/>
            </a:endParaRPr>
          </a:p>
          <a:p>
            <a:endParaRPr lang="en-US" dirty="0"/>
          </a:p>
        </p:txBody>
      </p:sp>
      <p:sp>
        <p:nvSpPr>
          <p:cNvPr id="6" name="Dikdörtgen 5"/>
          <p:cNvSpPr/>
          <p:nvPr/>
        </p:nvSpPr>
        <p:spPr>
          <a:xfrm>
            <a:off x="539552" y="1737976"/>
            <a:ext cx="2520280" cy="118696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Wheat Kernel Quality</a:t>
            </a:r>
            <a:r>
              <a:rPr lang="en-US" b="1" dirty="0">
                <a:solidFill>
                  <a:schemeClr val="tx1"/>
                </a:solidFill>
                <a:latin typeface="Times New Roman" panose="02020603050405020304" pitchFamily="18" charset="0"/>
                <a:cs typeface="Times New Roman" panose="02020603050405020304" pitchFamily="18" charset="0"/>
              </a:rPr>
              <a:t>:</a:t>
            </a:r>
          </a:p>
        </p:txBody>
      </p:sp>
      <p:sp>
        <p:nvSpPr>
          <p:cNvPr id="7" name="Sağ Ok 6"/>
          <p:cNvSpPr/>
          <p:nvPr/>
        </p:nvSpPr>
        <p:spPr>
          <a:xfrm>
            <a:off x="3383868" y="1921779"/>
            <a:ext cx="648072" cy="576064"/>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sim 7"/>
          <p:cNvPicPr>
            <a:picLocks noChangeAspect="1"/>
          </p:cNvPicPr>
          <p:nvPr/>
        </p:nvPicPr>
        <p:blipFill>
          <a:blip r:embed="rId2"/>
          <a:stretch>
            <a:fillRect/>
          </a:stretch>
        </p:blipFill>
        <p:spPr>
          <a:xfrm>
            <a:off x="179512" y="0"/>
            <a:ext cx="1194920" cy="1335140"/>
          </a:xfrm>
          <a:prstGeom prst="rect">
            <a:avLst/>
          </a:prstGeom>
        </p:spPr>
      </p:pic>
      <p:pic>
        <p:nvPicPr>
          <p:cNvPr id="9" name="Resim 8"/>
          <p:cNvPicPr>
            <a:picLocks noChangeAspect="1"/>
          </p:cNvPicPr>
          <p:nvPr/>
        </p:nvPicPr>
        <p:blipFill>
          <a:blip r:embed="rId3"/>
          <a:stretch>
            <a:fillRect/>
          </a:stretch>
        </p:blipFill>
        <p:spPr>
          <a:xfrm>
            <a:off x="1" y="5805264"/>
            <a:ext cx="1979712" cy="1052736"/>
          </a:xfrm>
          <a:prstGeom prst="rect">
            <a:avLst/>
          </a:prstGeom>
        </p:spPr>
      </p:pic>
      <p:pic>
        <p:nvPicPr>
          <p:cNvPr id="10" name="Resim 9"/>
          <p:cNvPicPr>
            <a:picLocks noChangeAspect="1"/>
          </p:cNvPicPr>
          <p:nvPr/>
        </p:nvPicPr>
        <p:blipFill>
          <a:blip r:embed="rId4"/>
          <a:stretch>
            <a:fillRect/>
          </a:stretch>
        </p:blipFill>
        <p:spPr>
          <a:xfrm>
            <a:off x="3626786" y="5805261"/>
            <a:ext cx="1593286" cy="1062143"/>
          </a:xfrm>
          <a:prstGeom prst="rect">
            <a:avLst/>
          </a:prstGeom>
        </p:spPr>
      </p:pic>
      <p:pic>
        <p:nvPicPr>
          <p:cNvPr id="11" name="Resim 10"/>
          <p:cNvPicPr>
            <a:picLocks noChangeAspect="1"/>
          </p:cNvPicPr>
          <p:nvPr/>
        </p:nvPicPr>
        <p:blipFill>
          <a:blip r:embed="rId5"/>
          <a:stretch>
            <a:fillRect/>
          </a:stretch>
        </p:blipFill>
        <p:spPr>
          <a:xfrm>
            <a:off x="1939107" y="5805262"/>
            <a:ext cx="1696789" cy="1052737"/>
          </a:xfrm>
          <a:prstGeom prst="rect">
            <a:avLst/>
          </a:prstGeom>
        </p:spPr>
      </p:pic>
      <p:pic>
        <p:nvPicPr>
          <p:cNvPr id="12" name="Resim 11"/>
          <p:cNvPicPr>
            <a:picLocks noChangeAspect="1"/>
          </p:cNvPicPr>
          <p:nvPr/>
        </p:nvPicPr>
        <p:blipFill>
          <a:blip r:embed="rId6"/>
          <a:stretch>
            <a:fillRect/>
          </a:stretch>
        </p:blipFill>
        <p:spPr>
          <a:xfrm>
            <a:off x="5200459" y="5805259"/>
            <a:ext cx="1387765" cy="1052739"/>
          </a:xfrm>
          <a:prstGeom prst="rect">
            <a:avLst/>
          </a:prstGeom>
        </p:spPr>
      </p:pic>
      <p:pic>
        <p:nvPicPr>
          <p:cNvPr id="13" name="Resim 12"/>
          <p:cNvPicPr>
            <a:picLocks noChangeAspect="1"/>
          </p:cNvPicPr>
          <p:nvPr/>
        </p:nvPicPr>
        <p:blipFill>
          <a:blip r:embed="rId7"/>
          <a:stretch>
            <a:fillRect/>
          </a:stretch>
        </p:blipFill>
        <p:spPr>
          <a:xfrm>
            <a:off x="6588224" y="5805259"/>
            <a:ext cx="1296144" cy="1052739"/>
          </a:xfrm>
          <a:prstGeom prst="rect">
            <a:avLst/>
          </a:prstGeom>
        </p:spPr>
      </p:pic>
      <p:pic>
        <p:nvPicPr>
          <p:cNvPr id="14" name="Resim 13"/>
          <p:cNvPicPr>
            <a:picLocks noChangeAspect="1"/>
          </p:cNvPicPr>
          <p:nvPr/>
        </p:nvPicPr>
        <p:blipFill>
          <a:blip r:embed="rId8"/>
          <a:stretch>
            <a:fillRect/>
          </a:stretch>
        </p:blipFill>
        <p:spPr>
          <a:xfrm>
            <a:off x="7883860" y="5793447"/>
            <a:ext cx="1260140" cy="1064551"/>
          </a:xfrm>
          <a:prstGeom prst="rect">
            <a:avLst/>
          </a:prstGeom>
        </p:spPr>
      </p:pic>
    </p:spTree>
    <p:extLst>
      <p:ext uri="{BB962C8B-B14F-4D97-AF65-F5344CB8AC3E}">
        <p14:creationId xmlns:p14="http://schemas.microsoft.com/office/powerpoint/2010/main" val="5091621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199914" y="1052736"/>
            <a:ext cx="6984776" cy="4608512"/>
          </a:xfrm>
          <a:prstGeom prst="rect">
            <a:avLst/>
          </a:prstGeom>
        </p:spPr>
      </p:pic>
      <p:pic>
        <p:nvPicPr>
          <p:cNvPr id="5" name="Resim 4"/>
          <p:cNvPicPr>
            <a:picLocks noChangeAspect="1"/>
          </p:cNvPicPr>
          <p:nvPr/>
        </p:nvPicPr>
        <p:blipFill>
          <a:blip r:embed="rId3"/>
          <a:stretch>
            <a:fillRect/>
          </a:stretch>
        </p:blipFill>
        <p:spPr>
          <a:xfrm>
            <a:off x="4994" y="0"/>
            <a:ext cx="1194920" cy="1335140"/>
          </a:xfrm>
          <a:prstGeom prst="rect">
            <a:avLst/>
          </a:prstGeom>
        </p:spPr>
      </p:pic>
    </p:spTree>
    <p:extLst>
      <p:ext uri="{BB962C8B-B14F-4D97-AF65-F5344CB8AC3E}">
        <p14:creationId xmlns:p14="http://schemas.microsoft.com/office/powerpoint/2010/main" val="27313959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726" y="0"/>
            <a:ext cx="1194920" cy="1335140"/>
          </a:xfrm>
          <a:prstGeom prst="rect">
            <a:avLst/>
          </a:prstGeom>
        </p:spPr>
      </p:pic>
      <p:sp>
        <p:nvSpPr>
          <p:cNvPr id="3" name="Metin kutusu 2"/>
          <p:cNvSpPr txBox="1"/>
          <p:nvPr/>
        </p:nvSpPr>
        <p:spPr>
          <a:xfrm>
            <a:off x="1475656" y="404664"/>
            <a:ext cx="5976664" cy="954107"/>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Grain hardness analysis</a:t>
            </a:r>
          </a:p>
          <a:p>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4" name="Metin kutusu 3"/>
          <p:cNvSpPr txBox="1"/>
          <p:nvPr/>
        </p:nvSpPr>
        <p:spPr>
          <a:xfrm>
            <a:off x="1331640" y="1052736"/>
            <a:ext cx="7128792" cy="1631216"/>
          </a:xfrm>
          <a:prstGeom prst="rect">
            <a:avLst/>
          </a:prstGeom>
          <a:noFill/>
        </p:spPr>
        <p:txBody>
          <a:bodyPr wrap="square" rtlCol="0">
            <a:spAutoFit/>
          </a:bodyPr>
          <a:lstStyle/>
          <a:p>
            <a:pPr marL="285750" indent="-285750">
              <a:buFont typeface="Wingdings" panose="05000000000000000000" pitchFamily="2" charset="2"/>
              <a:buChar char="v"/>
            </a:pPr>
            <a:r>
              <a:rPr lang="en-GB" sz="2000" dirty="0">
                <a:latin typeface="Times New Roman" panose="02020603050405020304" pitchFamily="18" charset="0"/>
                <a:cs typeface="Times New Roman" panose="02020603050405020304" pitchFamily="18" charset="0"/>
              </a:rPr>
              <a:t>Grain hardness is important for the flour industry because it has significant impacts on milling, baking and qualities of wheat. The farmer generally makes more profit with harder textured wheat, due to the higher protein content. It is one of key determinant for classification of wheat and end product quality. </a:t>
            </a:r>
            <a:endParaRPr lang="en-US" sz="2000" dirty="0">
              <a:latin typeface="Times New Roman" panose="02020603050405020304" pitchFamily="18" charset="0"/>
              <a:cs typeface="Times New Roman" panose="02020603050405020304" pitchFamily="18" charset="0"/>
            </a:endParaRPr>
          </a:p>
        </p:txBody>
      </p:sp>
      <p:sp>
        <p:nvSpPr>
          <p:cNvPr id="5" name="Metin kutusu 4"/>
          <p:cNvSpPr txBox="1"/>
          <p:nvPr/>
        </p:nvSpPr>
        <p:spPr>
          <a:xfrm>
            <a:off x="323528" y="2711329"/>
            <a:ext cx="8568952" cy="1323439"/>
          </a:xfrm>
          <a:prstGeom prst="rect">
            <a:avLst/>
          </a:prstGeom>
          <a:noFill/>
        </p:spPr>
        <p:txBody>
          <a:bodyPr wrap="square" rtlCol="0">
            <a:spAutoFit/>
          </a:bodyPr>
          <a:lstStyle/>
          <a:p>
            <a:pPr marL="285750" indent="-285750">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In general, glassiness is related to hardness and high protein content; opacity is considered to be associated with softness and low protein content. </a:t>
            </a:r>
            <a:r>
              <a:rPr lang="en-GB" sz="2000" dirty="0">
                <a:latin typeface="Times New Roman" panose="02020603050405020304" pitchFamily="18" charset="0"/>
                <a:cs typeface="Times New Roman" panose="02020603050405020304" pitchFamily="18" charset="0"/>
              </a:rPr>
              <a:t>The light transmission property of the endosperm causes glassy or floury appearance of the grain. </a:t>
            </a:r>
            <a:endParaRPr lang="en-US" sz="2000" dirty="0">
              <a:latin typeface="Times New Roman" panose="02020603050405020304" pitchFamily="18" charset="0"/>
              <a:cs typeface="Times New Roman" panose="02020603050405020304" pitchFamily="18" charset="0"/>
            </a:endParaRPr>
          </a:p>
        </p:txBody>
      </p:sp>
      <p:sp>
        <p:nvSpPr>
          <p:cNvPr id="7" name="Metin kutusu 6"/>
          <p:cNvSpPr txBox="1"/>
          <p:nvPr/>
        </p:nvSpPr>
        <p:spPr>
          <a:xfrm>
            <a:off x="323528" y="4087518"/>
            <a:ext cx="8136904" cy="2554545"/>
          </a:xfrm>
          <a:prstGeom prst="rect">
            <a:avLst/>
          </a:prstGeom>
          <a:noFill/>
        </p:spPr>
        <p:txBody>
          <a:bodyPr wrap="square" rtlCol="0">
            <a:spAutoFit/>
          </a:bodyPr>
          <a:lstStyle/>
          <a:p>
            <a:pPr marL="285750" indent="-285750">
              <a:buFont typeface="Wingdings" panose="05000000000000000000" pitchFamily="2" charset="2"/>
              <a:buChar char="v"/>
            </a:pPr>
            <a:r>
              <a:rPr lang="en-GB" sz="2000" dirty="0">
                <a:latin typeface="Times New Roman" panose="02020603050405020304" pitchFamily="18" charset="0"/>
                <a:cs typeface="Times New Roman" panose="02020603050405020304" pitchFamily="18" charset="0"/>
              </a:rPr>
              <a:t>While wheat grain loses water during drying, air gaps may form as a result of compression and rupture in protein structure and the endosperm appears opaque. In the vitreous grains, the protein is compressed, there are no breaks in the structure so that reason, no air gaps occur</a:t>
            </a:r>
            <a:r>
              <a:rPr lang="en-GB" sz="2000" dirty="0" smtClean="0">
                <a:latin typeface="Times New Roman" panose="02020603050405020304" pitchFamily="18" charset="0"/>
                <a:cs typeface="Times New Roman" panose="02020603050405020304" pitchFamily="18" charset="0"/>
              </a:rPr>
              <a:t>.</a:t>
            </a:r>
            <a:endParaRPr lang="tr-TR" sz="20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tr-TR" sz="2000" dirty="0">
                <a:latin typeface="Times New Roman" panose="02020603050405020304" pitchFamily="18" charset="0"/>
                <a:cs typeface="Times New Roman" panose="02020603050405020304" pitchFamily="18" charset="0"/>
              </a:rPr>
              <a:t>V</a:t>
            </a:r>
            <a:r>
              <a:rPr lang="en-US" sz="2000" dirty="0" err="1" smtClean="0">
                <a:latin typeface="Times New Roman" panose="02020603050405020304" pitchFamily="18" charset="0"/>
                <a:cs typeface="Times New Roman" panose="02020603050405020304" pitchFamily="18" charset="0"/>
              </a:rPr>
              <a:t>itreous</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kernels are associated with higher protein content and water-absorption capacity and with greater loaf volume potential in </a:t>
            </a:r>
            <a:r>
              <a:rPr lang="en-US" sz="2000" dirty="0" err="1">
                <a:latin typeface="Times New Roman" panose="02020603050405020304" pitchFamily="18" charset="0"/>
                <a:cs typeface="Times New Roman" panose="02020603050405020304" pitchFamily="18" charset="0"/>
              </a:rPr>
              <a:t>breadmaking</a:t>
            </a:r>
            <a:r>
              <a:rPr lang="en-US" sz="2000" dirty="0">
                <a:latin typeface="Times New Roman" panose="02020603050405020304" pitchFamily="18" charset="0"/>
                <a:cs typeface="Times New Roman" panose="02020603050405020304" pitchFamily="18" charset="0"/>
              </a:rPr>
              <a:t>. Therefore, in the production of bread, it is desirable for hard wheat to contain a high percentage of vitreous </a:t>
            </a:r>
            <a:r>
              <a:rPr lang="en-US" sz="2000" dirty="0" smtClean="0">
                <a:latin typeface="Times New Roman" panose="02020603050405020304" pitchFamily="18" charset="0"/>
                <a:cs typeface="Times New Roman" panose="02020603050405020304" pitchFamily="18" charset="0"/>
              </a:rPr>
              <a:t>kernels</a:t>
            </a:r>
            <a:r>
              <a:rPr lang="tr-TR"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54264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1194920" cy="1335140"/>
          </a:xfrm>
          <a:prstGeom prst="rect">
            <a:avLst/>
          </a:prstGeom>
        </p:spPr>
      </p:pic>
      <p:sp>
        <p:nvSpPr>
          <p:cNvPr id="5" name="Dikdörtgen 4"/>
          <p:cNvSpPr/>
          <p:nvPr/>
        </p:nvSpPr>
        <p:spPr>
          <a:xfrm>
            <a:off x="1194920" y="1358336"/>
            <a:ext cx="7272808" cy="208823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400" b="1" dirty="0">
                <a:solidFill>
                  <a:schemeClr val="tx1"/>
                </a:solidFill>
                <a:latin typeface="Times New Roman" panose="02020603050405020304" pitchFamily="18" charset="0"/>
                <a:cs typeface="Times New Roman" panose="02020603050405020304" pitchFamily="18" charset="0"/>
              </a:rPr>
              <a:t>It has been concluded in some studies that starchy durum wheat is softer than vitreous durum wheat, and gives a lower yield of coarse semolina and a higher yield of flour, thereby reducing milling potential. </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3"/>
          <a:stretch>
            <a:fillRect/>
          </a:stretch>
        </p:blipFill>
        <p:spPr>
          <a:xfrm>
            <a:off x="971600" y="4154708"/>
            <a:ext cx="3096344" cy="2226620"/>
          </a:xfrm>
          <a:prstGeom prst="rect">
            <a:avLst/>
          </a:prstGeom>
        </p:spPr>
      </p:pic>
      <p:pic>
        <p:nvPicPr>
          <p:cNvPr id="8" name="Resim 7"/>
          <p:cNvPicPr>
            <a:picLocks noChangeAspect="1"/>
          </p:cNvPicPr>
          <p:nvPr/>
        </p:nvPicPr>
        <p:blipFill>
          <a:blip r:embed="rId4"/>
          <a:stretch>
            <a:fillRect/>
          </a:stretch>
        </p:blipFill>
        <p:spPr>
          <a:xfrm>
            <a:off x="4434386" y="4154708"/>
            <a:ext cx="4026046" cy="2154612"/>
          </a:xfrm>
          <a:prstGeom prst="rect">
            <a:avLst/>
          </a:prstGeom>
        </p:spPr>
      </p:pic>
    </p:spTree>
    <p:extLst>
      <p:ext uri="{BB962C8B-B14F-4D97-AF65-F5344CB8AC3E}">
        <p14:creationId xmlns:p14="http://schemas.microsoft.com/office/powerpoint/2010/main" val="14458871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1412776"/>
            <a:ext cx="9036496" cy="5328592"/>
          </a:xfrm>
          <a:prstGeom prst="rect">
            <a:avLst/>
          </a:prstGeom>
        </p:spPr>
      </p:pic>
      <p:pic>
        <p:nvPicPr>
          <p:cNvPr id="3" name="Resim 2"/>
          <p:cNvPicPr>
            <a:picLocks noChangeAspect="1"/>
          </p:cNvPicPr>
          <p:nvPr/>
        </p:nvPicPr>
        <p:blipFill>
          <a:blip r:embed="rId3"/>
          <a:stretch>
            <a:fillRect/>
          </a:stretch>
        </p:blipFill>
        <p:spPr>
          <a:xfrm>
            <a:off x="0" y="0"/>
            <a:ext cx="1194920" cy="1335140"/>
          </a:xfrm>
          <a:prstGeom prst="rect">
            <a:avLst/>
          </a:prstGeom>
        </p:spPr>
      </p:pic>
      <p:sp>
        <p:nvSpPr>
          <p:cNvPr id="4" name="Dikdörtgen 3"/>
          <p:cNvSpPr/>
          <p:nvPr/>
        </p:nvSpPr>
        <p:spPr>
          <a:xfrm>
            <a:off x="1331640" y="116632"/>
            <a:ext cx="7812360" cy="121850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Times New Roman" panose="02020603050405020304" pitchFamily="18" charset="0"/>
                <a:cs typeface="Times New Roman" panose="02020603050405020304" pitchFamily="18" charset="0"/>
              </a:rPr>
              <a:t>Kernels that are glasslike and translucent in appearance are referred to as vitreous, whereas kernels that lack translucency or are light </a:t>
            </a:r>
            <a:r>
              <a:rPr lang="en-GB" sz="2000" b="1" dirty="0" err="1">
                <a:solidFill>
                  <a:schemeClr val="tx1"/>
                </a:solidFill>
                <a:latin typeface="Times New Roman" panose="02020603050405020304" pitchFamily="18" charset="0"/>
                <a:cs typeface="Times New Roman" panose="02020603050405020304" pitchFamily="18" charset="0"/>
              </a:rPr>
              <a:t>colored</a:t>
            </a:r>
            <a:r>
              <a:rPr lang="en-GB" sz="2000" b="1" dirty="0">
                <a:solidFill>
                  <a:schemeClr val="tx1"/>
                </a:solidFill>
                <a:latin typeface="Times New Roman" panose="02020603050405020304" pitchFamily="18" charset="0"/>
                <a:cs typeface="Times New Roman" panose="02020603050405020304" pitchFamily="18" charset="0"/>
              </a:rPr>
              <a:t>  opaque are called </a:t>
            </a:r>
            <a:r>
              <a:rPr lang="en-GB" sz="2000" b="1" dirty="0" err="1">
                <a:solidFill>
                  <a:schemeClr val="tx1"/>
                </a:solidFill>
                <a:latin typeface="Times New Roman" panose="02020603050405020304" pitchFamily="18" charset="0"/>
                <a:cs typeface="Times New Roman" panose="02020603050405020304" pitchFamily="18" charset="0"/>
              </a:rPr>
              <a:t>nonvitreous</a:t>
            </a:r>
            <a:r>
              <a:rPr lang="en-GB" sz="2000" b="1" dirty="0">
                <a:solidFill>
                  <a:schemeClr val="tx1"/>
                </a:solidFill>
                <a:latin typeface="Times New Roman" panose="02020603050405020304" pitchFamily="18" charset="0"/>
                <a:cs typeface="Times New Roman" panose="02020603050405020304" pitchFamily="18" charset="0"/>
              </a:rPr>
              <a:t> (Starchy or piebald).</a:t>
            </a:r>
            <a:endParaRPr lang="en-US"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84200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683568" y="620688"/>
            <a:ext cx="7704856" cy="5976664"/>
          </a:xfrm>
          <a:prstGeom prst="rect">
            <a:avLst/>
          </a:prstGeom>
        </p:spPr>
      </p:pic>
      <p:pic>
        <p:nvPicPr>
          <p:cNvPr id="5" name="Resim 4"/>
          <p:cNvPicPr>
            <a:picLocks noChangeAspect="1"/>
          </p:cNvPicPr>
          <p:nvPr/>
        </p:nvPicPr>
        <p:blipFill>
          <a:blip r:embed="rId3"/>
          <a:stretch>
            <a:fillRect/>
          </a:stretch>
        </p:blipFill>
        <p:spPr>
          <a:xfrm>
            <a:off x="0" y="2406"/>
            <a:ext cx="1194920" cy="1335140"/>
          </a:xfrm>
          <a:prstGeom prst="rect">
            <a:avLst/>
          </a:prstGeom>
        </p:spPr>
      </p:pic>
    </p:spTree>
    <p:extLst>
      <p:ext uri="{BB962C8B-B14F-4D97-AF65-F5344CB8AC3E}">
        <p14:creationId xmlns:p14="http://schemas.microsoft.com/office/powerpoint/2010/main" val="40340177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1194920" cy="1335140"/>
          </a:xfrm>
          <a:prstGeom prst="rect">
            <a:avLst/>
          </a:prstGeom>
        </p:spPr>
      </p:pic>
      <p:pic>
        <p:nvPicPr>
          <p:cNvPr id="5" name="Resim 4"/>
          <p:cNvPicPr>
            <a:picLocks noChangeAspect="1"/>
          </p:cNvPicPr>
          <p:nvPr/>
        </p:nvPicPr>
        <p:blipFill>
          <a:blip r:embed="rId3"/>
          <a:stretch>
            <a:fillRect/>
          </a:stretch>
        </p:blipFill>
        <p:spPr>
          <a:xfrm>
            <a:off x="971600" y="1335140"/>
            <a:ext cx="3456384" cy="5157192"/>
          </a:xfrm>
          <a:prstGeom prst="rect">
            <a:avLst/>
          </a:prstGeom>
        </p:spPr>
      </p:pic>
      <p:pic>
        <p:nvPicPr>
          <p:cNvPr id="6" name="Resim 5"/>
          <p:cNvPicPr>
            <a:picLocks noChangeAspect="1"/>
          </p:cNvPicPr>
          <p:nvPr/>
        </p:nvPicPr>
        <p:blipFill>
          <a:blip r:embed="rId4"/>
          <a:stretch>
            <a:fillRect/>
          </a:stretch>
        </p:blipFill>
        <p:spPr>
          <a:xfrm>
            <a:off x="4932040" y="1484784"/>
            <a:ext cx="3456384" cy="5007548"/>
          </a:xfrm>
          <a:prstGeom prst="rect">
            <a:avLst/>
          </a:prstGeom>
        </p:spPr>
      </p:pic>
    </p:spTree>
    <p:extLst>
      <p:ext uri="{BB962C8B-B14F-4D97-AF65-F5344CB8AC3E}">
        <p14:creationId xmlns:p14="http://schemas.microsoft.com/office/powerpoint/2010/main" val="12006305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16" y="41889"/>
            <a:ext cx="1195388" cy="133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sim 1"/>
          <p:cNvPicPr>
            <a:picLocks noChangeAspect="1"/>
          </p:cNvPicPr>
          <p:nvPr/>
        </p:nvPicPr>
        <p:blipFill>
          <a:blip r:embed="rId3"/>
          <a:stretch>
            <a:fillRect/>
          </a:stretch>
        </p:blipFill>
        <p:spPr>
          <a:xfrm>
            <a:off x="2267744" y="90928"/>
            <a:ext cx="3456732" cy="859611"/>
          </a:xfrm>
          <a:prstGeom prst="rect">
            <a:avLst/>
          </a:prstGeom>
        </p:spPr>
      </p:pic>
      <p:pic>
        <p:nvPicPr>
          <p:cNvPr id="5" name="Resim 4"/>
          <p:cNvPicPr>
            <a:picLocks noChangeAspect="1"/>
          </p:cNvPicPr>
          <p:nvPr/>
        </p:nvPicPr>
        <p:blipFill>
          <a:blip r:embed="rId4"/>
          <a:stretch>
            <a:fillRect/>
          </a:stretch>
        </p:blipFill>
        <p:spPr>
          <a:xfrm>
            <a:off x="7369910" y="0"/>
            <a:ext cx="1774090" cy="1396105"/>
          </a:xfrm>
          <a:prstGeom prst="rect">
            <a:avLst/>
          </a:prstGeom>
        </p:spPr>
      </p:pic>
      <p:pic>
        <p:nvPicPr>
          <p:cNvPr id="6" name="Resim 5"/>
          <p:cNvPicPr>
            <a:picLocks noChangeAspect="1"/>
          </p:cNvPicPr>
          <p:nvPr/>
        </p:nvPicPr>
        <p:blipFill>
          <a:blip r:embed="rId5"/>
          <a:stretch>
            <a:fillRect/>
          </a:stretch>
        </p:blipFill>
        <p:spPr>
          <a:xfrm>
            <a:off x="3635896" y="1021422"/>
            <a:ext cx="560881" cy="536494"/>
          </a:xfrm>
          <a:prstGeom prst="rect">
            <a:avLst/>
          </a:prstGeom>
        </p:spPr>
      </p:pic>
      <p:sp>
        <p:nvSpPr>
          <p:cNvPr id="8" name="Dikdörtgen 7"/>
          <p:cNvSpPr/>
          <p:nvPr/>
        </p:nvSpPr>
        <p:spPr>
          <a:xfrm>
            <a:off x="183921" y="1628800"/>
            <a:ext cx="8765672" cy="49685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v"/>
            </a:pP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Grobecker</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cutting</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tool</a:t>
            </a:r>
            <a:r>
              <a:rPr lang="tr-TR" sz="2200" dirty="0">
                <a:solidFill>
                  <a:schemeClr val="tx1"/>
                </a:solidFill>
                <a:latin typeface="Times New Roman" panose="02020603050405020304" pitchFamily="18" charset="0"/>
                <a:cs typeface="Times New Roman" panose="02020603050405020304" pitchFamily="18" charset="0"/>
              </a:rPr>
              <a:t> has a </a:t>
            </a:r>
            <a:r>
              <a:rPr lang="tr-TR" sz="2200" dirty="0" err="1">
                <a:solidFill>
                  <a:schemeClr val="tx1"/>
                </a:solidFill>
                <a:latin typeface="Times New Roman" panose="02020603050405020304" pitchFamily="18" charset="0"/>
                <a:cs typeface="Times New Roman" panose="02020603050405020304" pitchFamily="18" charset="0"/>
              </a:rPr>
              <a:t>bottom</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plate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with</a:t>
            </a:r>
            <a:r>
              <a:rPr lang="tr-TR" sz="2200" dirty="0">
                <a:solidFill>
                  <a:schemeClr val="tx1"/>
                </a:solidFill>
                <a:latin typeface="Times New Roman" panose="02020603050405020304" pitchFamily="18" charset="0"/>
                <a:cs typeface="Times New Roman" panose="02020603050405020304" pitchFamily="18" charset="0"/>
              </a:rPr>
              <a:t> 50 </a:t>
            </a:r>
            <a:r>
              <a:rPr lang="tr-TR" sz="2200" dirty="0" err="1">
                <a:solidFill>
                  <a:schemeClr val="tx1"/>
                </a:solidFill>
                <a:latin typeface="Times New Roman" panose="02020603050405020304" pitchFamily="18" charset="0"/>
                <a:cs typeface="Times New Roman" panose="02020603050405020304" pitchFamily="18" charset="0"/>
              </a:rPr>
              <a:t>holes</a:t>
            </a:r>
            <a:r>
              <a:rPr lang="tr-TR" sz="2200" dirty="0">
                <a:solidFill>
                  <a:schemeClr val="tx1"/>
                </a:solidFill>
                <a:latin typeface="Times New Roman" panose="02020603050405020304" pitchFamily="18" charset="0"/>
                <a:cs typeface="Times New Roman" panose="02020603050405020304" pitchFamily="18" charset="0"/>
              </a:rPr>
              <a:t> on </a:t>
            </a:r>
            <a:r>
              <a:rPr lang="tr-TR" sz="2200" dirty="0" err="1">
                <a:solidFill>
                  <a:schemeClr val="tx1"/>
                </a:solidFill>
                <a:latin typeface="Times New Roman" panose="02020603050405020304" pitchFamily="18" charset="0"/>
                <a:cs typeface="Times New Roman" panose="02020603050405020304" pitchFamily="18" charset="0"/>
              </a:rPr>
              <a:t>which</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wheats</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are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placed</a:t>
            </a:r>
            <a:r>
              <a:rPr lang="tr-TR" sz="2200" dirty="0">
                <a:solidFill>
                  <a:schemeClr val="tx1"/>
                </a:solidFill>
                <a:latin typeface="Times New Roman" panose="02020603050405020304" pitchFamily="18" charset="0"/>
                <a:cs typeface="Times New Roman" panose="02020603050405020304" pitchFamily="18" charset="0"/>
              </a:rPr>
              <a:t>, a </a:t>
            </a:r>
            <a:r>
              <a:rPr lang="tr-TR" sz="2200" dirty="0" err="1">
                <a:solidFill>
                  <a:schemeClr val="tx1"/>
                </a:solidFill>
                <a:latin typeface="Times New Roman" panose="02020603050405020304" pitchFamily="18" charset="0"/>
                <a:cs typeface="Times New Roman" panose="02020603050405020304" pitchFamily="18" charset="0"/>
              </a:rPr>
              <a:t>blade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over</a:t>
            </a:r>
            <a:r>
              <a:rPr lang="tr-TR" sz="2200" dirty="0">
                <a:solidFill>
                  <a:schemeClr val="tx1"/>
                </a:solidFill>
                <a:latin typeface="Times New Roman" panose="02020603050405020304" pitchFamily="18" charset="0"/>
                <a:cs typeface="Times New Roman" panose="02020603050405020304" pitchFamily="18" charset="0"/>
              </a:rPr>
              <a:t> it </a:t>
            </a:r>
            <a:r>
              <a:rPr lang="tr-TR" sz="2200" dirty="0" err="1">
                <a:solidFill>
                  <a:schemeClr val="tx1"/>
                </a:solidFill>
                <a:latin typeface="Times New Roman" panose="02020603050405020304" pitchFamily="18" charset="0"/>
                <a:cs typeface="Times New Roman" panose="02020603050405020304" pitchFamily="18" charset="0"/>
              </a:rPr>
              <a:t>and</a:t>
            </a:r>
            <a:r>
              <a:rPr lang="tr-TR" sz="2200" dirty="0">
                <a:solidFill>
                  <a:schemeClr val="tx1"/>
                </a:solidFill>
                <a:latin typeface="Times New Roman" panose="02020603050405020304" pitchFamily="18" charset="0"/>
                <a:cs typeface="Times New Roman" panose="02020603050405020304" pitchFamily="18" charset="0"/>
              </a:rPr>
              <a:t> a </a:t>
            </a:r>
            <a:r>
              <a:rPr lang="tr-TR" sz="2200" dirty="0" err="1">
                <a:solidFill>
                  <a:schemeClr val="tx1"/>
                </a:solidFill>
                <a:latin typeface="Times New Roman" panose="02020603050405020304" pitchFamily="18" charset="0"/>
                <a:cs typeface="Times New Roman" panose="02020603050405020304" pitchFamily="18" charset="0"/>
              </a:rPr>
              <a:t>perforated</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plate</a:t>
            </a:r>
            <a:r>
              <a:rPr lang="tr-TR" sz="2200" dirty="0">
                <a:solidFill>
                  <a:schemeClr val="tx1"/>
                </a:solidFill>
                <a:latin typeface="Times New Roman" panose="02020603050405020304" pitchFamily="18" charset="0"/>
                <a:cs typeface="Times New Roman" panose="02020603050405020304" pitchFamily="18" charset="0"/>
              </a:rPr>
              <a:t> on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blade</a:t>
            </a:r>
            <a:r>
              <a:rPr lang="tr-TR" sz="2200" dirty="0" smtClean="0">
                <a:solidFill>
                  <a:schemeClr val="tx1"/>
                </a:solidFill>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v"/>
            </a:pPr>
            <a:r>
              <a:rPr lang="tr-TR" sz="2200" dirty="0" err="1" smtClean="0">
                <a:solidFill>
                  <a:schemeClr val="tx1"/>
                </a:solidFill>
                <a:latin typeface="Times New Roman" panose="02020603050405020304" pitchFamily="18" charset="0"/>
                <a:cs typeface="Times New Roman" panose="02020603050405020304" pitchFamily="18" charset="0"/>
              </a:rPr>
              <a:t>For</a:t>
            </a:r>
            <a:r>
              <a:rPr lang="tr-TR" sz="2200" dirty="0" smtClean="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determination</a:t>
            </a:r>
            <a:r>
              <a:rPr lang="tr-TR" sz="2200" dirty="0">
                <a:solidFill>
                  <a:schemeClr val="tx1"/>
                </a:solidFill>
                <a:latin typeface="Times New Roman" panose="02020603050405020304" pitchFamily="18" charset="0"/>
                <a:cs typeface="Times New Roman" panose="02020603050405020304" pitchFamily="18" charset="0"/>
              </a:rPr>
              <a:t> of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hardness</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blade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between</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two</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plates</a:t>
            </a:r>
            <a:r>
              <a:rPr lang="tr-TR" sz="2200" dirty="0">
                <a:solidFill>
                  <a:schemeClr val="tx1"/>
                </a:solidFill>
                <a:latin typeface="Times New Roman" panose="02020603050405020304" pitchFamily="18" charset="0"/>
                <a:cs typeface="Times New Roman" panose="02020603050405020304" pitchFamily="18" charset="0"/>
              </a:rPr>
              <a:t> is </a:t>
            </a:r>
            <a:r>
              <a:rPr lang="tr-TR" sz="2200" dirty="0" err="1">
                <a:solidFill>
                  <a:schemeClr val="tx1"/>
                </a:solidFill>
                <a:latin typeface="Times New Roman" panose="02020603050405020304" pitchFamily="18" charset="0"/>
                <a:cs typeface="Times New Roman" panose="02020603050405020304" pitchFamily="18" charset="0"/>
              </a:rPr>
              <a:t>taken</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out</a:t>
            </a:r>
            <a:r>
              <a:rPr lang="tr-TR" sz="2200" dirty="0">
                <a:solidFill>
                  <a:schemeClr val="tx1"/>
                </a:solidFill>
                <a:latin typeface="Times New Roman" panose="02020603050405020304" pitchFamily="18" charset="0"/>
                <a:cs typeface="Times New Roman" panose="02020603050405020304" pitchFamily="18" charset="0"/>
              </a:rPr>
              <a:t> in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position</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to</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cut</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smtClean="0">
                <a:solidFill>
                  <a:schemeClr val="tx1"/>
                </a:solidFill>
                <a:latin typeface="Times New Roman" panose="02020603050405020304" pitchFamily="18" charset="0"/>
                <a:cs typeface="Times New Roman" panose="02020603050405020304" pitchFamily="18" charset="0"/>
              </a:rPr>
              <a:t>grains</a:t>
            </a:r>
            <a:r>
              <a:rPr lang="tr-TR" sz="2200" dirty="0" smtClean="0">
                <a:solidFill>
                  <a:schemeClr val="tx1"/>
                </a:solidFill>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v"/>
            </a:pPr>
            <a:r>
              <a:rPr lang="tr-TR" sz="2200" dirty="0" err="1" smtClean="0">
                <a:solidFill>
                  <a:schemeClr val="tx1"/>
                </a:solidFill>
                <a:latin typeface="Times New Roman" panose="02020603050405020304" pitchFamily="18" charset="0"/>
                <a:cs typeface="Times New Roman" panose="02020603050405020304" pitchFamily="18" charset="0"/>
              </a:rPr>
              <a:t>The</a:t>
            </a:r>
            <a:r>
              <a:rPr lang="tr-TR" sz="2200" dirty="0" smtClean="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wheat</a:t>
            </a:r>
            <a:r>
              <a:rPr lang="tr-TR" sz="2200" dirty="0">
                <a:solidFill>
                  <a:schemeClr val="tx1"/>
                </a:solidFill>
                <a:latin typeface="Times New Roman" panose="02020603050405020304" pitchFamily="18" charset="0"/>
                <a:cs typeface="Times New Roman" panose="02020603050405020304" pitchFamily="18" charset="0"/>
              </a:rPr>
              <a:t> is </a:t>
            </a:r>
            <a:r>
              <a:rPr lang="tr-TR" sz="2200" dirty="0" err="1">
                <a:solidFill>
                  <a:schemeClr val="tx1"/>
                </a:solidFill>
                <a:latin typeface="Times New Roman" panose="02020603050405020304" pitchFamily="18" charset="0"/>
                <a:cs typeface="Times New Roman" panose="02020603050405020304" pitchFamily="18" charset="0"/>
              </a:rPr>
              <a:t>placed</a:t>
            </a:r>
            <a:r>
              <a:rPr lang="tr-TR" sz="2200" dirty="0">
                <a:solidFill>
                  <a:schemeClr val="tx1"/>
                </a:solidFill>
                <a:latin typeface="Times New Roman" panose="02020603050405020304" pitchFamily="18" charset="0"/>
                <a:cs typeface="Times New Roman" panose="02020603050405020304" pitchFamily="18" charset="0"/>
              </a:rPr>
              <a:t> on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top </a:t>
            </a:r>
            <a:r>
              <a:rPr lang="tr-TR" sz="2200" dirty="0" err="1">
                <a:solidFill>
                  <a:schemeClr val="tx1"/>
                </a:solidFill>
                <a:latin typeface="Times New Roman" panose="02020603050405020304" pitchFamily="18" charset="0"/>
                <a:cs typeface="Times New Roman" panose="02020603050405020304" pitchFamily="18" charset="0"/>
              </a:rPr>
              <a:t>plate</a:t>
            </a:r>
            <a:r>
              <a:rPr lang="tr-TR" sz="2200" dirty="0">
                <a:solidFill>
                  <a:schemeClr val="tx1"/>
                </a:solidFill>
                <a:latin typeface="Times New Roman" panose="02020603050405020304" pitchFamily="18" charset="0"/>
                <a:cs typeface="Times New Roman" panose="02020603050405020304" pitchFamily="18" charset="0"/>
              </a:rPr>
              <a:t> of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hole </a:t>
            </a:r>
            <a:r>
              <a:rPr lang="tr-TR" sz="2200" dirty="0" err="1">
                <a:solidFill>
                  <a:schemeClr val="tx1"/>
                </a:solidFill>
                <a:latin typeface="Times New Roman" panose="02020603050405020304" pitchFamily="18" charset="0"/>
                <a:cs typeface="Times New Roman" panose="02020603050405020304" pitchFamily="18" charset="0"/>
              </a:rPr>
              <a:t>and</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gently</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shaken</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to</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fill</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all</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holes</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and</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tool's</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special</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wood</a:t>
            </a:r>
            <a:r>
              <a:rPr lang="tr-TR" sz="2200" dirty="0">
                <a:solidFill>
                  <a:schemeClr val="tx1"/>
                </a:solidFill>
                <a:latin typeface="Times New Roman" panose="02020603050405020304" pitchFamily="18" charset="0"/>
                <a:cs typeface="Times New Roman" panose="02020603050405020304" pitchFamily="18" charset="0"/>
              </a:rPr>
              <a:t> is </a:t>
            </a:r>
            <a:r>
              <a:rPr lang="tr-TR" sz="2200" dirty="0" err="1">
                <a:solidFill>
                  <a:schemeClr val="tx1"/>
                </a:solidFill>
                <a:latin typeface="Times New Roman" panose="02020603050405020304" pitchFamily="18" charset="0"/>
                <a:cs typeface="Times New Roman" panose="02020603050405020304" pitchFamily="18" charset="0"/>
              </a:rPr>
              <a:t>pressed</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from</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top. </a:t>
            </a:r>
            <a:endParaRPr lang="tr-TR" sz="2200" dirty="0" smtClean="0">
              <a:solidFill>
                <a:schemeClr val="tx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v"/>
            </a:pPr>
            <a:r>
              <a:rPr lang="tr-TR" sz="2200" dirty="0" err="1" smtClean="0">
                <a:solidFill>
                  <a:schemeClr val="tx1"/>
                </a:solidFill>
                <a:latin typeface="Times New Roman" panose="02020603050405020304" pitchFamily="18" charset="0"/>
                <a:cs typeface="Times New Roman" panose="02020603050405020304" pitchFamily="18" charset="0"/>
              </a:rPr>
              <a:t>Then</a:t>
            </a:r>
            <a:r>
              <a:rPr lang="tr-TR" sz="2200" dirty="0" smtClean="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grain</a:t>
            </a:r>
            <a:r>
              <a:rPr lang="tr-TR" sz="2200" dirty="0">
                <a:solidFill>
                  <a:schemeClr val="tx1"/>
                </a:solidFill>
                <a:latin typeface="Times New Roman" panose="02020603050405020304" pitchFamily="18" charset="0"/>
                <a:cs typeface="Times New Roman" panose="02020603050405020304" pitchFamily="18" charset="0"/>
              </a:rPr>
              <a:t> is </a:t>
            </a:r>
            <a:r>
              <a:rPr lang="tr-TR" sz="2200" dirty="0" err="1">
                <a:solidFill>
                  <a:schemeClr val="tx1"/>
                </a:solidFill>
                <a:latin typeface="Times New Roman" panose="02020603050405020304" pitchFamily="18" charset="0"/>
                <a:cs typeface="Times New Roman" panose="02020603050405020304" pitchFamily="18" charset="0"/>
              </a:rPr>
              <a:t>cut</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from</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center</a:t>
            </a:r>
            <a:r>
              <a:rPr lang="tr-TR" sz="2200" dirty="0">
                <a:solidFill>
                  <a:schemeClr val="tx1"/>
                </a:solidFill>
                <a:latin typeface="Times New Roman" panose="02020603050405020304" pitchFamily="18" charset="0"/>
                <a:cs typeface="Times New Roman" panose="02020603050405020304" pitchFamily="18" charset="0"/>
              </a:rPr>
              <a:t> of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wheat</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by</a:t>
            </a:r>
            <a:r>
              <a:rPr lang="tr-TR" sz="2200" dirty="0">
                <a:solidFill>
                  <a:schemeClr val="tx1"/>
                </a:solidFill>
                <a:latin typeface="Times New Roman" panose="02020603050405020304" pitchFamily="18" charset="0"/>
                <a:cs typeface="Times New Roman" panose="02020603050405020304" pitchFamily="18" charset="0"/>
              </a:rPr>
              <a:t> a </a:t>
            </a:r>
            <a:r>
              <a:rPr lang="tr-TR" sz="2200" dirty="0" err="1">
                <a:solidFill>
                  <a:schemeClr val="tx1"/>
                </a:solidFill>
                <a:latin typeface="Times New Roman" panose="02020603050405020304" pitchFamily="18" charset="0"/>
                <a:cs typeface="Times New Roman" panose="02020603050405020304" pitchFamily="18" charset="0"/>
              </a:rPr>
              <a:t>single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action</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transversely</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with</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blade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and</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cross-sectional</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surfaces</a:t>
            </a:r>
            <a:r>
              <a:rPr lang="tr-TR" sz="2200" dirty="0">
                <a:solidFill>
                  <a:schemeClr val="tx1"/>
                </a:solidFill>
                <a:latin typeface="Times New Roman" panose="02020603050405020304" pitchFamily="18" charset="0"/>
                <a:cs typeface="Times New Roman" panose="02020603050405020304" pitchFamily="18" charset="0"/>
              </a:rPr>
              <a:t> of </a:t>
            </a:r>
            <a:r>
              <a:rPr lang="tr-TR" sz="2200" dirty="0" err="1">
                <a:solidFill>
                  <a:schemeClr val="tx1"/>
                </a:solidFill>
                <a:latin typeface="Times New Roman" panose="02020603050405020304" pitchFamily="18" charset="0"/>
                <a:cs typeface="Times New Roman" panose="02020603050405020304" pitchFamily="18" charset="0"/>
              </a:rPr>
              <a:t>crosscut</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half-grains</a:t>
            </a:r>
            <a:r>
              <a:rPr lang="tr-TR" sz="2200" dirty="0">
                <a:solidFill>
                  <a:schemeClr val="tx1"/>
                </a:solidFill>
                <a:latin typeface="Times New Roman" panose="02020603050405020304" pitchFamily="18" charset="0"/>
                <a:cs typeface="Times New Roman" panose="02020603050405020304" pitchFamily="18" charset="0"/>
              </a:rPr>
              <a:t> in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holes</a:t>
            </a:r>
            <a:r>
              <a:rPr lang="tr-TR" sz="2200" dirty="0">
                <a:solidFill>
                  <a:schemeClr val="tx1"/>
                </a:solidFill>
                <a:latin typeface="Times New Roman" panose="02020603050405020304" pitchFamily="18" charset="0"/>
                <a:cs typeface="Times New Roman" panose="02020603050405020304" pitchFamily="18" charset="0"/>
              </a:rPr>
              <a:t> in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bottom</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plate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are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examined</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one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by</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one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by</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pouring</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remaining</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portion</a:t>
            </a:r>
            <a:r>
              <a:rPr lang="tr-TR" sz="2200" dirty="0">
                <a:solidFill>
                  <a:schemeClr val="tx1"/>
                </a:solidFill>
                <a:latin typeface="Times New Roman" panose="02020603050405020304" pitchFamily="18" charset="0"/>
                <a:cs typeface="Times New Roman" panose="02020603050405020304" pitchFamily="18" charset="0"/>
              </a:rPr>
              <a:t> on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blade</a:t>
            </a:r>
            <a:r>
              <a:rPr lang="tr-TR" sz="2200" dirty="0">
                <a:solidFill>
                  <a:schemeClr val="tx1"/>
                </a:solidFill>
                <a:latin typeface="Times New Roman" panose="02020603050405020304" pitchFamily="18" charset="0"/>
                <a:cs typeface="Times New Roman" panose="02020603050405020304" pitchFamily="18" charset="0"/>
              </a:rPr>
              <a:t>. </a:t>
            </a:r>
            <a:endParaRPr lang="tr-TR" sz="2200" dirty="0" smtClean="0">
              <a:solidFill>
                <a:schemeClr val="tx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v"/>
            </a:pPr>
            <a:r>
              <a:rPr lang="tr-TR" sz="2200" dirty="0" smtClean="0">
                <a:solidFill>
                  <a:schemeClr val="tx1"/>
                </a:solidFill>
                <a:latin typeface="Times New Roman" panose="02020603050405020304" pitchFamily="18" charset="0"/>
                <a:cs typeface="Times New Roman" panose="02020603050405020304" pitchFamily="18" charset="0"/>
              </a:rPr>
              <a:t>Since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Grobecker</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cross-section</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tool</a:t>
            </a:r>
            <a:r>
              <a:rPr lang="tr-TR" sz="2200" dirty="0">
                <a:solidFill>
                  <a:schemeClr val="tx1"/>
                </a:solidFill>
                <a:latin typeface="Times New Roman" panose="02020603050405020304" pitchFamily="18" charset="0"/>
                <a:cs typeface="Times New Roman" panose="02020603050405020304" pitchFamily="18" charset="0"/>
              </a:rPr>
              <a:t> can </a:t>
            </a:r>
            <a:r>
              <a:rPr lang="tr-TR" sz="2200" dirty="0" err="1">
                <a:solidFill>
                  <a:schemeClr val="tx1"/>
                </a:solidFill>
                <a:latin typeface="Times New Roman" panose="02020603050405020304" pitchFamily="18" charset="0"/>
                <a:cs typeface="Times New Roman" panose="02020603050405020304" pitchFamily="18" charset="0"/>
              </a:rPr>
              <a:t>take</a:t>
            </a:r>
            <a:r>
              <a:rPr lang="tr-TR" sz="2200" dirty="0">
                <a:solidFill>
                  <a:schemeClr val="tx1"/>
                </a:solidFill>
                <a:latin typeface="Times New Roman" panose="02020603050405020304" pitchFamily="18" charset="0"/>
                <a:cs typeface="Times New Roman" panose="02020603050405020304" pitchFamily="18" charset="0"/>
              </a:rPr>
              <a:t> 50 </a:t>
            </a:r>
            <a:r>
              <a:rPr lang="tr-TR" sz="2200" dirty="0" err="1">
                <a:solidFill>
                  <a:schemeClr val="tx1"/>
                </a:solidFill>
                <a:latin typeface="Times New Roman" panose="02020603050405020304" pitchFamily="18" charset="0"/>
                <a:cs typeface="Times New Roman" panose="02020603050405020304" pitchFamily="18" charset="0"/>
              </a:rPr>
              <a:t>cross-sections</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result</a:t>
            </a:r>
            <a:r>
              <a:rPr lang="tr-TR" sz="2200" dirty="0">
                <a:solidFill>
                  <a:schemeClr val="tx1"/>
                </a:solidFill>
                <a:latin typeface="Times New Roman" panose="02020603050405020304" pitchFamily="18" charset="0"/>
                <a:cs typeface="Times New Roman" panose="02020603050405020304" pitchFamily="18" charset="0"/>
              </a:rPr>
              <a:t> is </a:t>
            </a:r>
            <a:r>
              <a:rPr lang="tr-TR" sz="2200" dirty="0" err="1">
                <a:solidFill>
                  <a:schemeClr val="tx1"/>
                </a:solidFill>
                <a:latin typeface="Times New Roman" panose="02020603050405020304" pitchFamily="18" charset="0"/>
                <a:cs typeface="Times New Roman" panose="02020603050405020304" pitchFamily="18" charset="0"/>
              </a:rPr>
              <a:t>multiplied</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by</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two</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and</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the</a:t>
            </a:r>
            <a:r>
              <a:rPr lang="tr-TR" sz="2200" dirty="0">
                <a:solidFill>
                  <a:schemeClr val="tx1"/>
                </a:solidFill>
                <a:latin typeface="Times New Roman" panose="02020603050405020304" pitchFamily="18" charset="0"/>
                <a:cs typeface="Times New Roman" panose="02020603050405020304" pitchFamily="18" charset="0"/>
              </a:rPr>
              <a:t> hard </a:t>
            </a:r>
            <a:r>
              <a:rPr lang="tr-TR" sz="2200" dirty="0" err="1">
                <a:solidFill>
                  <a:schemeClr val="tx1"/>
                </a:solidFill>
                <a:latin typeface="Times New Roman" panose="02020603050405020304" pitchFamily="18" charset="0"/>
                <a:cs typeface="Times New Roman" panose="02020603050405020304" pitchFamily="18" charset="0"/>
              </a:rPr>
              <a:t>and</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soft</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grain</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rates</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are</a:t>
            </a:r>
            <a:r>
              <a:rPr lang="tr-TR" sz="2200" dirty="0">
                <a:solidFill>
                  <a:schemeClr val="tx1"/>
                </a:solidFill>
                <a:latin typeface="Times New Roman" panose="02020603050405020304" pitchFamily="18" charset="0"/>
                <a:cs typeface="Times New Roman" panose="02020603050405020304" pitchFamily="18" charset="0"/>
              </a:rPr>
              <a:t> </a:t>
            </a:r>
            <a:r>
              <a:rPr lang="tr-TR" sz="2200" dirty="0" err="1">
                <a:solidFill>
                  <a:schemeClr val="tx1"/>
                </a:solidFill>
                <a:latin typeface="Times New Roman" panose="02020603050405020304" pitchFamily="18" charset="0"/>
                <a:cs typeface="Times New Roman" panose="02020603050405020304" pitchFamily="18" charset="0"/>
              </a:rPr>
              <a:t>expressed</a:t>
            </a:r>
            <a:r>
              <a:rPr lang="tr-TR" sz="2200" dirty="0">
                <a:solidFill>
                  <a:schemeClr val="tx1"/>
                </a:solidFill>
                <a:latin typeface="Times New Roman" panose="02020603050405020304" pitchFamily="18" charset="0"/>
                <a:cs typeface="Times New Roman" panose="02020603050405020304" pitchFamily="18" charset="0"/>
              </a:rPr>
              <a:t> as a </a:t>
            </a:r>
            <a:r>
              <a:rPr lang="tr-TR" sz="2200" dirty="0" err="1">
                <a:solidFill>
                  <a:schemeClr val="tx1"/>
                </a:solidFill>
                <a:latin typeface="Times New Roman" panose="02020603050405020304" pitchFamily="18" charset="0"/>
                <a:cs typeface="Times New Roman" panose="02020603050405020304" pitchFamily="18" charset="0"/>
              </a:rPr>
              <a:t>percentage</a:t>
            </a:r>
            <a:r>
              <a:rPr lang="tr-TR" sz="2200" dirty="0">
                <a:solidFill>
                  <a:schemeClr val="tx1"/>
                </a:solidFill>
                <a:latin typeface="Times New Roman" panose="02020603050405020304" pitchFamily="18" charset="0"/>
                <a:cs typeface="Times New Roman" panose="02020603050405020304" pitchFamily="18" charset="0"/>
              </a:rPr>
              <a:t>.</a:t>
            </a:r>
            <a:endParaRPr lang="en-US" sz="2200" dirty="0">
              <a:solidFill>
                <a:schemeClr val="tx1"/>
              </a:solidFill>
              <a:latin typeface="Times New Roman" panose="02020603050405020304" pitchFamily="18" charset="0"/>
              <a:cs typeface="Times New Roman" panose="02020603050405020304" pitchFamily="18" charset="0"/>
            </a:endParaRPr>
          </a:p>
          <a:p>
            <a:pPr marL="342900" lvl="0" indent="-342900" algn="just">
              <a:buFont typeface="Wingdings" panose="05000000000000000000" pitchFamily="2" charset="2"/>
              <a:buChar char="v"/>
            </a:pPr>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849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8513" y="0"/>
            <a:ext cx="1194920" cy="1335140"/>
          </a:xfrm>
          <a:prstGeom prst="rect">
            <a:avLst/>
          </a:prstGeom>
        </p:spPr>
      </p:pic>
      <p:sp>
        <p:nvSpPr>
          <p:cNvPr id="5" name="Metin kutusu 4"/>
          <p:cNvSpPr txBox="1"/>
          <p:nvPr/>
        </p:nvSpPr>
        <p:spPr>
          <a:xfrm>
            <a:off x="1115616" y="1335140"/>
            <a:ext cx="6912768" cy="1323439"/>
          </a:xfrm>
          <a:prstGeom prst="rect">
            <a:avLst/>
          </a:prstGeom>
          <a:noFill/>
        </p:spPr>
        <p:txBody>
          <a:bodyPr wrap="square" rtlCol="0">
            <a:spAutoFit/>
          </a:bodyPr>
          <a:lstStyle/>
          <a:p>
            <a:pPr algn="just"/>
            <a:r>
              <a:rPr lang="en-GB" sz="2000" dirty="0">
                <a:latin typeface="Times New Roman" panose="02020603050405020304" pitchFamily="18" charset="0"/>
                <a:cs typeface="Times New Roman" panose="02020603050405020304" pitchFamily="18" charset="0"/>
              </a:rPr>
              <a:t>Wheat grains include water, carbohydrates, protein, fat, cellulose, minerals, enzymes and vitamins. The amount of these substances in the grain of wheat varies according to the variety and the region in which it grows.</a:t>
            </a:r>
            <a:endParaRPr lang="en-US" sz="2000" dirty="0">
              <a:latin typeface="Times New Roman" panose="02020603050405020304" pitchFamily="18" charset="0"/>
              <a:cs typeface="Times New Roman" panose="02020603050405020304" pitchFamily="18" charset="0"/>
            </a:endParaRPr>
          </a:p>
        </p:txBody>
      </p:sp>
      <p:pic>
        <p:nvPicPr>
          <p:cNvPr id="6" name="Resim 5"/>
          <p:cNvPicPr>
            <a:picLocks noChangeAspect="1"/>
          </p:cNvPicPr>
          <p:nvPr/>
        </p:nvPicPr>
        <p:blipFill>
          <a:blip r:embed="rId3"/>
          <a:stretch>
            <a:fillRect/>
          </a:stretch>
        </p:blipFill>
        <p:spPr>
          <a:xfrm>
            <a:off x="1835696" y="2924944"/>
            <a:ext cx="5256584" cy="3744416"/>
          </a:xfrm>
          <a:prstGeom prst="rect">
            <a:avLst/>
          </a:prstGeom>
        </p:spPr>
      </p:pic>
    </p:spTree>
    <p:extLst>
      <p:ext uri="{BB962C8B-B14F-4D97-AF65-F5344CB8AC3E}">
        <p14:creationId xmlns:p14="http://schemas.microsoft.com/office/powerpoint/2010/main" val="11917285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16" y="41889"/>
            <a:ext cx="1195388" cy="133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1547664" y="260648"/>
            <a:ext cx="6120680" cy="800219"/>
          </a:xfrm>
          <a:prstGeom prst="rect">
            <a:avLst/>
          </a:prstGeom>
          <a:noFill/>
        </p:spPr>
        <p:txBody>
          <a:bodyPr wrap="square" rtlCol="0">
            <a:spAutoFit/>
          </a:bodyPr>
          <a:lstStyle/>
          <a:p>
            <a:r>
              <a:rPr lang="en-GB" sz="2800" b="1" dirty="0">
                <a:solidFill>
                  <a:srgbClr val="C00000"/>
                </a:solidFill>
                <a:latin typeface="Times New Roman" panose="02020603050405020304" pitchFamily="18" charset="0"/>
                <a:cs typeface="Times New Roman" panose="02020603050405020304" pitchFamily="18" charset="0"/>
              </a:rPr>
              <a:t>Composition of wheat kernel</a:t>
            </a:r>
            <a:endParaRPr lang="en-US" sz="2800" dirty="0">
              <a:solidFill>
                <a:srgbClr val="C00000"/>
              </a:solidFill>
              <a:latin typeface="Times New Roman" panose="02020603050405020304" pitchFamily="18" charset="0"/>
              <a:cs typeface="Times New Roman" panose="02020603050405020304" pitchFamily="18" charset="0"/>
            </a:endParaRPr>
          </a:p>
          <a:p>
            <a:endParaRPr lang="en-US" dirty="0"/>
          </a:p>
        </p:txBody>
      </p:sp>
      <p:sp>
        <p:nvSpPr>
          <p:cNvPr id="6" name="Metin kutusu 5"/>
          <p:cNvSpPr txBox="1"/>
          <p:nvPr/>
        </p:nvSpPr>
        <p:spPr>
          <a:xfrm>
            <a:off x="826475" y="1376977"/>
            <a:ext cx="7416824" cy="677108"/>
          </a:xfrm>
          <a:prstGeom prst="rect">
            <a:avLst/>
          </a:prstGeom>
          <a:noFill/>
        </p:spPr>
        <p:txBody>
          <a:bodyPr wrap="square" rtlCol="0">
            <a:spAutoFit/>
          </a:bodyPr>
          <a:lstStyle/>
          <a:p>
            <a:r>
              <a:rPr lang="en-GB" sz="2000" dirty="0">
                <a:latin typeface="Times New Roman" panose="02020603050405020304" pitchFamily="18" charset="0"/>
                <a:cs typeface="Times New Roman" panose="02020603050405020304" pitchFamily="18" charset="0"/>
              </a:rPr>
              <a:t>Table 1: </a:t>
            </a:r>
            <a:r>
              <a:rPr lang="en-US" sz="2000" dirty="0">
                <a:latin typeface="Times New Roman" panose="02020603050405020304" pitchFamily="18" charset="0"/>
                <a:cs typeface="Times New Roman" panose="02020603050405020304" pitchFamily="18" charset="0"/>
              </a:rPr>
              <a:t>Chemical Compositions of wheat grain (</a:t>
            </a:r>
            <a:r>
              <a:rPr lang="en-GB" sz="2000" dirty="0" err="1">
                <a:latin typeface="Times New Roman" panose="02020603050405020304" pitchFamily="18" charset="0"/>
                <a:cs typeface="Times New Roman" panose="02020603050405020304" pitchFamily="18" charset="0"/>
              </a:rPr>
              <a:t>Belderok</a:t>
            </a:r>
            <a:r>
              <a:rPr lang="en-GB" sz="2000" dirty="0">
                <a:latin typeface="Times New Roman" panose="02020603050405020304" pitchFamily="18" charset="0"/>
                <a:cs typeface="Times New Roman" panose="02020603050405020304" pitchFamily="18" charset="0"/>
              </a:rPr>
              <a:t> et al., 2000)</a:t>
            </a:r>
            <a:endParaRPr lang="en-US" sz="2000" dirty="0">
              <a:latin typeface="Times New Roman" panose="02020603050405020304" pitchFamily="18" charset="0"/>
              <a:cs typeface="Times New Roman" panose="02020603050405020304" pitchFamily="18" charset="0"/>
            </a:endParaRPr>
          </a:p>
          <a:p>
            <a:endParaRPr lang="en-US" dirty="0"/>
          </a:p>
        </p:txBody>
      </p:sp>
      <p:pic>
        <p:nvPicPr>
          <p:cNvPr id="9" name="Resim 8"/>
          <p:cNvPicPr>
            <a:picLocks noChangeAspect="1"/>
          </p:cNvPicPr>
          <p:nvPr/>
        </p:nvPicPr>
        <p:blipFill>
          <a:blip r:embed="rId3"/>
          <a:stretch>
            <a:fillRect/>
          </a:stretch>
        </p:blipFill>
        <p:spPr>
          <a:xfrm>
            <a:off x="1394204" y="1928593"/>
            <a:ext cx="5617733" cy="2921159"/>
          </a:xfrm>
          <a:prstGeom prst="rect">
            <a:avLst/>
          </a:prstGeom>
        </p:spPr>
      </p:pic>
      <p:sp>
        <p:nvSpPr>
          <p:cNvPr id="10" name="Metin kutusu 9"/>
          <p:cNvSpPr txBox="1"/>
          <p:nvPr/>
        </p:nvSpPr>
        <p:spPr>
          <a:xfrm>
            <a:off x="158856" y="4725144"/>
            <a:ext cx="8531839" cy="2215991"/>
          </a:xfrm>
          <a:prstGeom prst="rect">
            <a:avLst/>
          </a:prstGeom>
          <a:noFill/>
        </p:spPr>
        <p:txBody>
          <a:bodyPr wrap="square" rtlCol="0">
            <a:spAutoFit/>
          </a:bodyPr>
          <a:lstStyle/>
          <a:p>
            <a:pPr marL="342900" indent="-342900">
              <a:buFont typeface="Wingdings" panose="05000000000000000000" pitchFamily="2" charset="2"/>
              <a:buChar char="v"/>
            </a:pPr>
            <a:r>
              <a:rPr lang="en-GB" sz="2000" dirty="0">
                <a:latin typeface="Times New Roman" panose="02020603050405020304" pitchFamily="18" charset="0"/>
                <a:cs typeface="Times New Roman" panose="02020603050405020304" pitchFamily="18" charset="0"/>
              </a:rPr>
              <a:t>The moisture content of lots of commercial wheat may vary between 12 and 18%, depending on the weather during harvest</a:t>
            </a:r>
            <a:r>
              <a:rPr lang="en-GB" sz="2000" dirty="0" smtClean="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endParaRPr lang="tr-TR" sz="2000" dirty="0" smtClean="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000" dirty="0" smtClean="0">
                <a:latin typeface="Times New Roman" panose="02020603050405020304" pitchFamily="18" charset="0"/>
                <a:cs typeface="Times New Roman" panose="02020603050405020304" pitchFamily="18" charset="0"/>
              </a:rPr>
              <a:t>Wheat </a:t>
            </a:r>
            <a:r>
              <a:rPr lang="en-US" sz="2000" dirty="0">
                <a:latin typeface="Times New Roman" panose="02020603050405020304" pitchFamily="18" charset="0"/>
                <a:cs typeface="Times New Roman" panose="02020603050405020304" pitchFamily="18" charset="0"/>
              </a:rPr>
              <a:t>grain lipid content is low; they contain health</a:t>
            </a:r>
            <a:r>
              <a:rPr lang="tr-TR" sz="2000" dirty="0">
                <a:latin typeface="Times New Roman" panose="02020603050405020304" pitchFamily="18" charset="0"/>
                <a:cs typeface="Times New Roman" panose="02020603050405020304" pitchFamily="18" charset="0"/>
              </a:rPr>
              <a:t>y </a:t>
            </a:r>
            <a:r>
              <a:rPr lang="en-US" sz="2000" dirty="0">
                <a:latin typeface="Times New Roman" panose="02020603050405020304" pitchFamily="18" charset="0"/>
                <a:cs typeface="Times New Roman" panose="02020603050405020304" pitchFamily="18" charset="0"/>
              </a:rPr>
              <a:t>polyunsaturated fatty acids. </a:t>
            </a:r>
            <a:r>
              <a:rPr lang="tr-TR" sz="2000" dirty="0">
                <a:latin typeface="Times New Roman" panose="02020603050405020304" pitchFamily="18" charset="0"/>
                <a:cs typeface="Times New Roman" panose="02020603050405020304" pitchFamily="18" charset="0"/>
              </a:rPr>
              <a:t>T</a:t>
            </a:r>
            <a:r>
              <a:rPr lang="en-US" sz="2000" dirty="0">
                <a:latin typeface="Times New Roman" panose="02020603050405020304" pitchFamily="18" charset="0"/>
                <a:cs typeface="Times New Roman" panose="02020603050405020304" pitchFamily="18" charset="0"/>
              </a:rPr>
              <a:t>hey are sources of vitamins; vitamins B and E and mineral; selenium, zinc, copper. </a:t>
            </a:r>
            <a:r>
              <a:rPr lang="en-US" sz="2000" dirty="0" err="1">
                <a:latin typeface="Times New Roman" panose="02020603050405020304" pitchFamily="18" charset="0"/>
                <a:cs typeface="Times New Roman" panose="02020603050405020304" pitchFamily="18" charset="0"/>
              </a:rPr>
              <a:t>Phytic</a:t>
            </a:r>
            <a:r>
              <a:rPr lang="en-US" sz="2000" dirty="0">
                <a:latin typeface="Times New Roman" panose="02020603050405020304" pitchFamily="18" charset="0"/>
                <a:cs typeface="Times New Roman" panose="02020603050405020304" pitchFamily="18" charset="0"/>
              </a:rPr>
              <a:t> acid– found in bran chelates the minerals</a:t>
            </a:r>
          </a:p>
          <a:p>
            <a:endParaRPr lang="en-US" sz="20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159403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16" y="41889"/>
            <a:ext cx="1195388" cy="133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1619672" y="260648"/>
            <a:ext cx="7200800" cy="830997"/>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Wheat proteins are classified into groups on the basis of their </a:t>
            </a:r>
            <a:r>
              <a:rPr lang="en-GB" sz="2400" dirty="0" smtClean="0">
                <a:latin typeface="Times New Roman" panose="02020603050405020304" pitchFamily="18" charset="0"/>
                <a:cs typeface="Times New Roman" panose="02020603050405020304" pitchFamily="18" charset="0"/>
              </a:rPr>
              <a:t>solubility</a:t>
            </a:r>
            <a:r>
              <a:rPr lang="tr-TR"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3"/>
          <a:stretch>
            <a:fillRect/>
          </a:stretch>
        </p:blipFill>
        <p:spPr>
          <a:xfrm>
            <a:off x="1691680" y="1091645"/>
            <a:ext cx="7200800" cy="3960440"/>
          </a:xfrm>
          <a:prstGeom prst="rect">
            <a:avLst/>
          </a:prstGeom>
        </p:spPr>
      </p:pic>
      <p:sp>
        <p:nvSpPr>
          <p:cNvPr id="6" name="Dikdörtgen 5"/>
          <p:cNvSpPr/>
          <p:nvPr/>
        </p:nvSpPr>
        <p:spPr>
          <a:xfrm>
            <a:off x="467544" y="5052085"/>
            <a:ext cx="8352928" cy="1617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400" dirty="0">
                <a:latin typeface="Times New Roman" panose="02020603050405020304" pitchFamily="18" charset="0"/>
                <a:cs typeface="Times New Roman" panose="02020603050405020304" pitchFamily="18" charset="0"/>
              </a:rPr>
              <a:t>It is one of the important factors in determining the economic value of wheat grain. Wheat with high protein content has higher economic value because high </a:t>
            </a:r>
            <a:r>
              <a:rPr lang="en-GB" sz="2400" dirty="0" smtClean="0">
                <a:latin typeface="Times New Roman" panose="02020603050405020304" pitchFamily="18" charset="0"/>
                <a:cs typeface="Times New Roman" panose="02020603050405020304" pitchFamily="18" charset="0"/>
              </a:rPr>
              <a:t>protein </a:t>
            </a:r>
            <a:r>
              <a:rPr lang="en-GB" sz="2400" dirty="0">
                <a:latin typeface="Times New Roman" panose="02020603050405020304" pitchFamily="18" charset="0"/>
                <a:cs typeface="Times New Roman" panose="02020603050405020304" pitchFamily="18" charset="0"/>
              </a:rPr>
              <a:t>flour is preferred in bread </a:t>
            </a:r>
            <a:r>
              <a:rPr lang="en-GB" sz="2400" dirty="0" smtClean="0">
                <a:latin typeface="Times New Roman" panose="02020603050405020304" pitchFamily="18" charset="0"/>
                <a:cs typeface="Times New Roman" panose="02020603050405020304" pitchFamily="18" charset="0"/>
              </a:rPr>
              <a:t>making</a:t>
            </a:r>
            <a:r>
              <a:rPr lang="tr-TR"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10" name="Resim 9"/>
          <p:cNvPicPr>
            <a:picLocks noChangeAspect="1"/>
          </p:cNvPicPr>
          <p:nvPr/>
        </p:nvPicPr>
        <p:blipFill>
          <a:blip r:embed="rId4"/>
          <a:stretch>
            <a:fillRect/>
          </a:stretch>
        </p:blipFill>
        <p:spPr>
          <a:xfrm>
            <a:off x="-29246" y="1376977"/>
            <a:ext cx="1792933" cy="1619975"/>
          </a:xfrm>
          <a:prstGeom prst="rect">
            <a:avLst/>
          </a:prstGeom>
        </p:spPr>
      </p:pic>
      <p:pic>
        <p:nvPicPr>
          <p:cNvPr id="11" name="Resim 10"/>
          <p:cNvPicPr>
            <a:picLocks noChangeAspect="1"/>
          </p:cNvPicPr>
          <p:nvPr/>
        </p:nvPicPr>
        <p:blipFill>
          <a:blip r:embed="rId5"/>
          <a:stretch>
            <a:fillRect/>
          </a:stretch>
        </p:blipFill>
        <p:spPr>
          <a:xfrm>
            <a:off x="0" y="2996953"/>
            <a:ext cx="1691679" cy="2055132"/>
          </a:xfrm>
          <a:prstGeom prst="rect">
            <a:avLst/>
          </a:prstGeom>
        </p:spPr>
      </p:pic>
    </p:spTree>
    <p:extLst>
      <p:ext uri="{BB962C8B-B14F-4D97-AF65-F5344CB8AC3E}">
        <p14:creationId xmlns:p14="http://schemas.microsoft.com/office/powerpoint/2010/main" val="34208479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16" y="41889"/>
            <a:ext cx="1195388" cy="133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1691680" y="165702"/>
            <a:ext cx="4824536" cy="1077218"/>
          </a:xfrm>
          <a:prstGeom prst="rect">
            <a:avLst/>
          </a:prstGeom>
          <a:no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Structure of wheat grain</a:t>
            </a:r>
          </a:p>
          <a:p>
            <a:endParaRPr lang="en-US" sz="3200" b="1" dirty="0">
              <a:solidFill>
                <a:srgbClr val="C00000"/>
              </a:solidFill>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3"/>
          <a:stretch>
            <a:fillRect/>
          </a:stretch>
        </p:blipFill>
        <p:spPr>
          <a:xfrm>
            <a:off x="0" y="2442311"/>
            <a:ext cx="5148064" cy="3812744"/>
          </a:xfrm>
          <a:prstGeom prst="rect">
            <a:avLst/>
          </a:prstGeom>
        </p:spPr>
      </p:pic>
      <p:sp>
        <p:nvSpPr>
          <p:cNvPr id="9" name="Metin kutusu 8"/>
          <p:cNvSpPr txBox="1"/>
          <p:nvPr/>
        </p:nvSpPr>
        <p:spPr>
          <a:xfrm>
            <a:off x="1346350" y="721684"/>
            <a:ext cx="7920880" cy="1569660"/>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Wheat grain is constituted by three distinct parts: the germ (embryo), the bran and the mealy endosperm. Wheat grains contain 2–3% germ, 13–17% bran and 80–85% mealy </a:t>
            </a:r>
            <a:r>
              <a:rPr lang="en-GB" sz="2400" dirty="0" smtClean="0">
                <a:latin typeface="Times New Roman" panose="02020603050405020304" pitchFamily="18" charset="0"/>
                <a:cs typeface="Times New Roman" panose="02020603050405020304" pitchFamily="18" charset="0"/>
              </a:rPr>
              <a:t>endosperm</a:t>
            </a:r>
            <a:r>
              <a:rPr lang="tr-TR"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6" name="Rectangle 9"/>
          <p:cNvSpPr>
            <a:spLocks noChangeArrowheads="1"/>
          </p:cNvSpPr>
          <p:nvPr/>
        </p:nvSpPr>
        <p:spPr bwMode="auto">
          <a:xfrm>
            <a:off x="5065423" y="2133327"/>
            <a:ext cx="4105275"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eaLnBrk="0" hangingPunct="0">
              <a:spcBef>
                <a:spcPct val="20000"/>
              </a:spcBef>
              <a:buClr>
                <a:srgbClr val="B32C16"/>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eaLnBrk="0" hangingPunct="0">
              <a:spcBef>
                <a:spcPct val="20000"/>
              </a:spcBef>
              <a:buClr>
                <a:srgbClr val="F5CD2D"/>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F5CD2D"/>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F5CD2D"/>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F5CD2D"/>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F5CD2D"/>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Aft>
                <a:spcPts val="600"/>
              </a:spcAft>
              <a:buClrTx/>
              <a:buSzTx/>
              <a:buFont typeface="Arial" panose="020B0604020202020204" pitchFamily="34" charset="0"/>
              <a:buChar char="•"/>
            </a:pPr>
            <a:r>
              <a:rPr lang="en-US" altLang="tr-TR" sz="1800" dirty="0">
                <a:latin typeface="Times New Roman" panose="02020603050405020304" pitchFamily="18" charset="0"/>
                <a:cs typeface="Times New Roman" panose="02020603050405020304" pitchFamily="18" charset="0"/>
              </a:rPr>
              <a:t>The outer layer of kernel is removed as “</a:t>
            </a:r>
            <a:r>
              <a:rPr lang="en-US" altLang="tr-TR" sz="1800" dirty="0">
                <a:solidFill>
                  <a:srgbClr val="FF0000"/>
                </a:solidFill>
                <a:latin typeface="Times New Roman" panose="02020603050405020304" pitchFamily="18" charset="0"/>
                <a:cs typeface="Times New Roman" panose="02020603050405020304" pitchFamily="18" charset="0"/>
              </a:rPr>
              <a:t>bran</a:t>
            </a:r>
            <a:r>
              <a:rPr lang="en-US" altLang="tr-TR" sz="1800" dirty="0">
                <a:latin typeface="Times New Roman" panose="02020603050405020304" pitchFamily="18" charset="0"/>
                <a:cs typeface="Times New Roman" panose="02020603050405020304" pitchFamily="18" charset="0"/>
              </a:rPr>
              <a:t>” during milling. Bran is rich in  “cellulose”, “hemi cellulose” and “lignin”.</a:t>
            </a:r>
          </a:p>
          <a:p>
            <a:pPr eaLnBrk="1" hangingPunct="1">
              <a:spcAft>
                <a:spcPts val="600"/>
              </a:spcAft>
              <a:buClrTx/>
              <a:buSzTx/>
              <a:buFont typeface="Arial" panose="020B0604020202020204" pitchFamily="34" charset="0"/>
              <a:buChar char="•"/>
            </a:pPr>
            <a:r>
              <a:rPr lang="en-US" altLang="tr-TR" sz="1800" dirty="0">
                <a:latin typeface="Times New Roman" panose="02020603050405020304" pitchFamily="18" charset="0"/>
                <a:cs typeface="Times New Roman" panose="02020603050405020304" pitchFamily="18" charset="0"/>
              </a:rPr>
              <a:t> “</a:t>
            </a:r>
            <a:r>
              <a:rPr lang="en-US" altLang="tr-TR" sz="1800" dirty="0">
                <a:solidFill>
                  <a:srgbClr val="FF0000"/>
                </a:solidFill>
                <a:latin typeface="Times New Roman" panose="02020603050405020304" pitchFamily="18" charset="0"/>
                <a:cs typeface="Times New Roman" panose="02020603050405020304" pitchFamily="18" charset="0"/>
              </a:rPr>
              <a:t>Endosperm</a:t>
            </a:r>
            <a:r>
              <a:rPr lang="en-US" altLang="tr-TR" sz="1800" dirty="0">
                <a:latin typeface="Times New Roman" panose="02020603050405020304" pitchFamily="18" charset="0"/>
                <a:cs typeface="Times New Roman" panose="02020603050405020304" pitchFamily="18" charset="0"/>
              </a:rPr>
              <a:t>” of the kernel is like an energy depot . Endosperm  is generally composed of starch particles and cytoplasm. </a:t>
            </a:r>
          </a:p>
          <a:p>
            <a:pPr eaLnBrk="1" hangingPunct="1">
              <a:spcAft>
                <a:spcPts val="600"/>
              </a:spcAft>
              <a:buClrTx/>
              <a:buSzTx/>
              <a:buFont typeface="Arial" panose="020B0604020202020204" pitchFamily="34" charset="0"/>
              <a:buChar char="•"/>
            </a:pPr>
            <a:r>
              <a:rPr lang="en-US" altLang="tr-TR" sz="1800" dirty="0">
                <a:latin typeface="Times New Roman" panose="02020603050405020304" pitchFamily="18" charset="0"/>
                <a:cs typeface="Times New Roman" panose="02020603050405020304" pitchFamily="18" charset="0"/>
              </a:rPr>
              <a:t>Germination of the grain is managed by </a:t>
            </a:r>
            <a:r>
              <a:rPr lang="en-US" altLang="tr-TR" sz="1800" dirty="0">
                <a:solidFill>
                  <a:srgbClr val="FF0000"/>
                </a:solidFill>
                <a:latin typeface="Times New Roman" panose="02020603050405020304" pitchFamily="18" charset="0"/>
                <a:cs typeface="Times New Roman" panose="02020603050405020304" pitchFamily="18" charset="0"/>
              </a:rPr>
              <a:t>embryo (germ)</a:t>
            </a:r>
            <a:r>
              <a:rPr lang="en-US" altLang="tr-TR" sz="1800" dirty="0">
                <a:latin typeface="Times New Roman" panose="02020603050405020304" pitchFamily="18" charset="0"/>
                <a:cs typeface="Times New Roman" panose="02020603050405020304" pitchFamily="18" charset="0"/>
              </a:rPr>
              <a:t> and </a:t>
            </a:r>
            <a:r>
              <a:rPr lang="tr-TR" altLang="tr-TR" sz="1800" dirty="0" err="1">
                <a:latin typeface="Times New Roman" panose="02020603050405020304" pitchFamily="18" charset="0"/>
                <a:cs typeface="Times New Roman" panose="02020603050405020304" pitchFamily="18" charset="0"/>
              </a:rPr>
              <a:t>also</a:t>
            </a:r>
            <a:r>
              <a:rPr lang="tr-TR" altLang="tr-TR" sz="1800" dirty="0">
                <a:latin typeface="Times New Roman" panose="02020603050405020304" pitchFamily="18" charset="0"/>
                <a:cs typeface="Times New Roman" panose="02020603050405020304" pitchFamily="18" charset="0"/>
              </a:rPr>
              <a:t> </a:t>
            </a:r>
            <a:r>
              <a:rPr lang="en-US" altLang="tr-TR" sz="1800" dirty="0">
                <a:latin typeface="Times New Roman" panose="02020603050405020304" pitchFamily="18" charset="0"/>
                <a:cs typeface="Times New Roman" panose="02020603050405020304" pitchFamily="18" charset="0"/>
              </a:rPr>
              <a:t>supplies energy. </a:t>
            </a:r>
          </a:p>
          <a:p>
            <a:pPr eaLnBrk="1" hangingPunct="1">
              <a:spcAft>
                <a:spcPts val="600"/>
              </a:spcAft>
              <a:buClrTx/>
              <a:buSzTx/>
              <a:buFont typeface="Arial" panose="020B0604020202020204" pitchFamily="34" charset="0"/>
              <a:buChar char="•"/>
            </a:pPr>
            <a:r>
              <a:rPr lang="en-US" altLang="tr-TR" sz="1800" dirty="0">
                <a:latin typeface="Times New Roman" panose="02020603050405020304" pitchFamily="18" charset="0"/>
                <a:cs typeface="Times New Roman" panose="02020603050405020304" pitchFamily="18" charset="0"/>
              </a:rPr>
              <a:t> </a:t>
            </a:r>
            <a:r>
              <a:rPr lang="tr-TR" altLang="tr-TR" sz="1800" dirty="0">
                <a:latin typeface="Times New Roman" panose="02020603050405020304" pitchFamily="18" charset="0"/>
                <a:cs typeface="Times New Roman" panose="02020603050405020304" pitchFamily="18" charset="0"/>
              </a:rPr>
              <a:t>A</a:t>
            </a:r>
            <a:r>
              <a:rPr lang="en-US" altLang="tr-TR" sz="1800" dirty="0">
                <a:latin typeface="Times New Roman" panose="02020603050405020304" pitchFamily="18" charset="0"/>
                <a:cs typeface="Times New Roman" panose="02020603050405020304" pitchFamily="18" charset="0"/>
              </a:rPr>
              <a:t>bout 80% of the daily energy and protein </a:t>
            </a:r>
            <a:r>
              <a:rPr lang="tr-TR" altLang="tr-TR" sz="1800" dirty="0" err="1">
                <a:latin typeface="Times New Roman" panose="02020603050405020304" pitchFamily="18" charset="0"/>
                <a:cs typeface="Times New Roman" panose="02020603050405020304" pitchFamily="18" charset="0"/>
              </a:rPr>
              <a:t>demand</a:t>
            </a:r>
            <a:r>
              <a:rPr lang="tr-TR" altLang="tr-TR" sz="1800" dirty="0">
                <a:latin typeface="Times New Roman" panose="02020603050405020304" pitchFamily="18" charset="0"/>
                <a:cs typeface="Times New Roman" panose="02020603050405020304" pitchFamily="18" charset="0"/>
              </a:rPr>
              <a:t> </a:t>
            </a:r>
            <a:r>
              <a:rPr lang="en-US" altLang="tr-TR" sz="1800" dirty="0">
                <a:latin typeface="Times New Roman" panose="02020603050405020304" pitchFamily="18" charset="0"/>
                <a:cs typeface="Times New Roman" panose="02020603050405020304" pitchFamily="18" charset="0"/>
              </a:rPr>
              <a:t>of population is </a:t>
            </a:r>
            <a:r>
              <a:rPr lang="tr-TR" altLang="tr-TR" sz="1800" dirty="0" err="1">
                <a:latin typeface="Times New Roman" panose="02020603050405020304" pitchFamily="18" charset="0"/>
                <a:cs typeface="Times New Roman" panose="02020603050405020304" pitchFamily="18" charset="0"/>
              </a:rPr>
              <a:t>provided</a:t>
            </a:r>
            <a:r>
              <a:rPr lang="en-US" altLang="tr-TR" sz="1800" dirty="0">
                <a:latin typeface="Times New Roman" panose="02020603050405020304" pitchFamily="18" charset="0"/>
                <a:cs typeface="Times New Roman" panose="02020603050405020304" pitchFamily="18" charset="0"/>
              </a:rPr>
              <a:t> by c</a:t>
            </a:r>
            <a:r>
              <a:rPr lang="tr-TR" altLang="tr-TR" sz="1800" dirty="0">
                <a:latin typeface="Times New Roman" panose="02020603050405020304" pitchFamily="18" charset="0"/>
                <a:cs typeface="Times New Roman" panose="02020603050405020304" pitchFamily="18" charset="0"/>
              </a:rPr>
              <a:t>e</a:t>
            </a:r>
            <a:r>
              <a:rPr lang="en-US" altLang="tr-TR" sz="1800" dirty="0">
                <a:latin typeface="Times New Roman" panose="02020603050405020304" pitchFamily="18" charset="0"/>
                <a:cs typeface="Times New Roman" panose="02020603050405020304" pitchFamily="18" charset="0"/>
              </a:rPr>
              <a:t>real grains in Turkey.    </a:t>
            </a:r>
          </a:p>
        </p:txBody>
      </p:sp>
    </p:spTree>
    <p:extLst>
      <p:ext uri="{BB962C8B-B14F-4D97-AF65-F5344CB8AC3E}">
        <p14:creationId xmlns:p14="http://schemas.microsoft.com/office/powerpoint/2010/main" val="18607814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16" y="41889"/>
            <a:ext cx="1195388" cy="133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1394204" y="1988840"/>
            <a:ext cx="5832648" cy="2031325"/>
          </a:xfrm>
          <a:prstGeom prst="rect">
            <a:avLst/>
          </a:prstGeom>
          <a:noFill/>
        </p:spPr>
        <p:txBody>
          <a:bodyPr wrap="square" rtlCol="0">
            <a:spAutoFit/>
          </a:bodyPr>
          <a:lstStyle/>
          <a:p>
            <a:pPr algn="ctr"/>
            <a:r>
              <a:rPr lang="en-GB" sz="5400" b="1" dirty="0">
                <a:solidFill>
                  <a:srgbClr val="C00000"/>
                </a:solidFill>
                <a:latin typeface="Times New Roman" panose="02020603050405020304" pitchFamily="18" charset="0"/>
                <a:cs typeface="Times New Roman" panose="02020603050405020304" pitchFamily="18" charset="0"/>
              </a:rPr>
              <a:t>Wheat Grain Quality Analysis</a:t>
            </a:r>
            <a:endParaRPr lang="en-US" sz="5400" b="1" dirty="0">
              <a:solidFill>
                <a:srgbClr val="C00000"/>
              </a:solidFill>
              <a:latin typeface="Times New Roman" panose="02020603050405020304" pitchFamily="18" charset="0"/>
              <a:cs typeface="Times New Roman" panose="02020603050405020304" pitchFamily="18" charset="0"/>
            </a:endParaRPr>
          </a:p>
          <a:p>
            <a:endParaRPr lang="en-US" dirty="0"/>
          </a:p>
        </p:txBody>
      </p:sp>
      <p:pic>
        <p:nvPicPr>
          <p:cNvPr id="5" name="Resim 4"/>
          <p:cNvPicPr>
            <a:picLocks noChangeAspect="1"/>
          </p:cNvPicPr>
          <p:nvPr/>
        </p:nvPicPr>
        <p:blipFill>
          <a:blip r:embed="rId3"/>
          <a:stretch>
            <a:fillRect/>
          </a:stretch>
        </p:blipFill>
        <p:spPr>
          <a:xfrm>
            <a:off x="5199487" y="5160686"/>
            <a:ext cx="3944513" cy="1694000"/>
          </a:xfrm>
          <a:prstGeom prst="rect">
            <a:avLst/>
          </a:prstGeom>
        </p:spPr>
      </p:pic>
    </p:spTree>
    <p:extLst>
      <p:ext uri="{BB962C8B-B14F-4D97-AF65-F5344CB8AC3E}">
        <p14:creationId xmlns:p14="http://schemas.microsoft.com/office/powerpoint/2010/main" val="36991197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16" y="41889"/>
            <a:ext cx="1195388" cy="133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1763688" y="684865"/>
            <a:ext cx="6480720" cy="861774"/>
          </a:xfrm>
          <a:prstGeom prst="rect">
            <a:avLst/>
          </a:prstGeom>
          <a:noFill/>
        </p:spPr>
        <p:txBody>
          <a:bodyPr wrap="square" rtlCol="0">
            <a:spAutoFit/>
          </a:bodyPr>
          <a:lstStyle/>
          <a:p>
            <a:r>
              <a:rPr lang="en-GB" sz="3200" b="1" dirty="0">
                <a:solidFill>
                  <a:srgbClr val="C00000"/>
                </a:solidFill>
                <a:latin typeface="Times New Roman" panose="02020603050405020304" pitchFamily="18" charset="0"/>
                <a:cs typeface="Times New Roman" panose="02020603050405020304" pitchFamily="18" charset="0"/>
              </a:rPr>
              <a:t>Foreign Matter Analysis</a:t>
            </a:r>
            <a:endParaRPr lang="en-US" sz="3200" dirty="0">
              <a:solidFill>
                <a:srgbClr val="C00000"/>
              </a:solidFill>
              <a:latin typeface="Times New Roman" panose="02020603050405020304" pitchFamily="18" charset="0"/>
              <a:cs typeface="Times New Roman" panose="02020603050405020304" pitchFamily="18" charset="0"/>
            </a:endParaRPr>
          </a:p>
          <a:p>
            <a:endParaRPr lang="en-US" dirty="0"/>
          </a:p>
        </p:txBody>
      </p:sp>
      <p:sp>
        <p:nvSpPr>
          <p:cNvPr id="6" name="Metin kutusu 5"/>
          <p:cNvSpPr txBox="1"/>
          <p:nvPr/>
        </p:nvSpPr>
        <p:spPr>
          <a:xfrm>
            <a:off x="395536" y="1539144"/>
            <a:ext cx="8496944"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Foreign matter in wheat contains all the elements in the wheat sample except the main </a:t>
            </a:r>
            <a:r>
              <a:rPr lang="en-GB" sz="2800" dirty="0" smtClean="0">
                <a:latin typeface="Times New Roman" panose="02020603050405020304" pitchFamily="18" charset="0"/>
                <a:cs typeface="Times New Roman" panose="02020603050405020304" pitchFamily="18" charset="0"/>
              </a:rPr>
              <a:t>variety</a:t>
            </a:r>
            <a:r>
              <a:rPr lang="tr-TR"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3"/>
          <a:stretch>
            <a:fillRect/>
          </a:stretch>
        </p:blipFill>
        <p:spPr>
          <a:xfrm>
            <a:off x="0" y="3395160"/>
            <a:ext cx="2448272" cy="1474000"/>
          </a:xfrm>
          <a:prstGeom prst="rect">
            <a:avLst/>
          </a:prstGeom>
        </p:spPr>
      </p:pic>
      <p:pic>
        <p:nvPicPr>
          <p:cNvPr id="8" name="Resim 7"/>
          <p:cNvPicPr>
            <a:picLocks noChangeAspect="1"/>
          </p:cNvPicPr>
          <p:nvPr/>
        </p:nvPicPr>
        <p:blipFill>
          <a:blip r:embed="rId4"/>
          <a:stretch>
            <a:fillRect/>
          </a:stretch>
        </p:blipFill>
        <p:spPr>
          <a:xfrm>
            <a:off x="0" y="4869160"/>
            <a:ext cx="2448272" cy="1737654"/>
          </a:xfrm>
          <a:prstGeom prst="rect">
            <a:avLst/>
          </a:prstGeom>
        </p:spPr>
      </p:pic>
      <p:pic>
        <p:nvPicPr>
          <p:cNvPr id="9" name="Resim 8"/>
          <p:cNvPicPr>
            <a:picLocks noChangeAspect="1"/>
          </p:cNvPicPr>
          <p:nvPr/>
        </p:nvPicPr>
        <p:blipFill>
          <a:blip r:embed="rId5"/>
          <a:stretch>
            <a:fillRect/>
          </a:stretch>
        </p:blipFill>
        <p:spPr>
          <a:xfrm>
            <a:off x="3851920" y="2852936"/>
            <a:ext cx="5203003" cy="4005064"/>
          </a:xfrm>
          <a:prstGeom prst="rect">
            <a:avLst/>
          </a:prstGeom>
        </p:spPr>
      </p:pic>
    </p:spTree>
    <p:extLst>
      <p:ext uri="{BB962C8B-B14F-4D97-AF65-F5344CB8AC3E}">
        <p14:creationId xmlns:p14="http://schemas.microsoft.com/office/powerpoint/2010/main" val="19205693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16" y="41889"/>
            <a:ext cx="1195388" cy="133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809315" y="6165304"/>
            <a:ext cx="7200800" cy="461665"/>
          </a:xfrm>
          <a:prstGeom prst="rect">
            <a:avLst/>
          </a:prstGeom>
          <a:noFill/>
        </p:spPr>
        <p:txBody>
          <a:bodyPr wrap="square" rtlCol="0">
            <a:spAutoFit/>
          </a:bodyPr>
          <a:lstStyle/>
          <a:p>
            <a:r>
              <a:rPr lang="en-US" sz="2400" u="sng" dirty="0">
                <a:solidFill>
                  <a:schemeClr val="tx2"/>
                </a:solidFill>
                <a:latin typeface="Times New Roman" panose="02020603050405020304" pitchFamily="18" charset="0"/>
                <a:cs typeface="Times New Roman" panose="02020603050405020304" pitchFamily="18" charset="0"/>
              </a:rPr>
              <a:t>https://www.youtube.com/watch?v=5WxRmNLVWOI</a:t>
            </a:r>
          </a:p>
        </p:txBody>
      </p:sp>
      <p:sp>
        <p:nvSpPr>
          <p:cNvPr id="10" name="Dikdörtgen 9"/>
          <p:cNvSpPr/>
          <p:nvPr/>
        </p:nvSpPr>
        <p:spPr>
          <a:xfrm>
            <a:off x="0" y="1646904"/>
            <a:ext cx="5688632" cy="424847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400" dirty="0" smtClean="0">
                <a:solidFill>
                  <a:schemeClr val="tx1"/>
                </a:solidFill>
                <a:latin typeface="Times New Roman" panose="02020603050405020304" pitchFamily="18" charset="0"/>
                <a:cs typeface="Times New Roman" panose="02020603050405020304" pitchFamily="18" charset="0"/>
              </a:rPr>
              <a:t>Place </a:t>
            </a:r>
            <a:r>
              <a:rPr lang="en-GB" sz="2400" dirty="0">
                <a:solidFill>
                  <a:schemeClr val="tx1"/>
                </a:solidFill>
                <a:latin typeface="Times New Roman" panose="02020603050405020304" pitchFamily="18" charset="0"/>
                <a:cs typeface="Times New Roman" panose="02020603050405020304" pitchFamily="18" charset="0"/>
              </a:rPr>
              <a:t>a clean dry basin (Bottom Pan) in place to receive any materials that may go through the sieve. Weigh 200 grams of the representative sample. Put the Wheat in the sieve provided (1.6 mm slotted-hole sieve).Shake the sieve horizontally for 30 times for about 15 seconds. Collect all the foreign organic matter that has passed through the sieve. Weigh all the foreign matter collected from the </a:t>
            </a:r>
            <a:r>
              <a:rPr lang="en-GB" sz="2400" dirty="0" smtClean="0">
                <a:solidFill>
                  <a:schemeClr val="tx1"/>
                </a:solidFill>
                <a:latin typeface="Times New Roman" panose="02020603050405020304" pitchFamily="18" charset="0"/>
                <a:cs typeface="Times New Roman" panose="02020603050405020304" pitchFamily="18" charset="0"/>
              </a:rPr>
              <a:t>bottom</a:t>
            </a:r>
            <a:r>
              <a:rPr lang="tr-TR" sz="2400" dirty="0" smtClean="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1" name="Sağ Ok 10"/>
          <p:cNvSpPr/>
          <p:nvPr/>
        </p:nvSpPr>
        <p:spPr>
          <a:xfrm>
            <a:off x="5796136" y="3645023"/>
            <a:ext cx="360040"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Resim 11"/>
          <p:cNvPicPr>
            <a:picLocks noChangeAspect="1"/>
          </p:cNvPicPr>
          <p:nvPr/>
        </p:nvPicPr>
        <p:blipFill>
          <a:blip r:embed="rId3"/>
          <a:stretch>
            <a:fillRect/>
          </a:stretch>
        </p:blipFill>
        <p:spPr>
          <a:xfrm>
            <a:off x="6282843" y="3601369"/>
            <a:ext cx="390178" cy="591363"/>
          </a:xfrm>
          <a:prstGeom prst="rect">
            <a:avLst/>
          </a:prstGeom>
        </p:spPr>
      </p:pic>
      <p:pic>
        <p:nvPicPr>
          <p:cNvPr id="13" name="Resim 12"/>
          <p:cNvPicPr>
            <a:picLocks noChangeAspect="1"/>
          </p:cNvPicPr>
          <p:nvPr/>
        </p:nvPicPr>
        <p:blipFill>
          <a:blip r:embed="rId4"/>
          <a:stretch>
            <a:fillRect/>
          </a:stretch>
        </p:blipFill>
        <p:spPr>
          <a:xfrm>
            <a:off x="6674298" y="3079888"/>
            <a:ext cx="2362198" cy="1634324"/>
          </a:xfrm>
          <a:prstGeom prst="rect">
            <a:avLst/>
          </a:prstGeom>
        </p:spPr>
      </p:pic>
    </p:spTree>
    <p:extLst>
      <p:ext uri="{BB962C8B-B14F-4D97-AF65-F5344CB8AC3E}">
        <p14:creationId xmlns:p14="http://schemas.microsoft.com/office/powerpoint/2010/main" val="848243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TotalTime>
  <Words>1360</Words>
  <Application>Microsoft Office PowerPoint</Application>
  <PresentationFormat>Ekran Gösterisi (4:3)</PresentationFormat>
  <Paragraphs>71</Paragraphs>
  <Slides>26</Slides>
  <Notes>1</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26</vt:i4>
      </vt:variant>
    </vt:vector>
  </HeadingPairs>
  <TitlesOfParts>
    <vt:vector size="31" baseType="lpstr">
      <vt:lpstr>Arial</vt:lpstr>
      <vt:lpstr>Calibri</vt:lpstr>
      <vt:lpstr>Times New Roman</vt:lpstr>
      <vt:lpstr>Wingdings</vt: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Ytü-Pc</dc:creator>
  <cp:lastModifiedBy>OZNUR SAROGLU</cp:lastModifiedBy>
  <cp:revision>46</cp:revision>
  <dcterms:created xsi:type="dcterms:W3CDTF">2019-02-21T06:44:57Z</dcterms:created>
  <dcterms:modified xsi:type="dcterms:W3CDTF">2020-10-16T07:10:38Z</dcterms:modified>
</cp:coreProperties>
</file>