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18" r:id="rId5"/>
    <p:sldId id="285" r:id="rId6"/>
    <p:sldId id="319" r:id="rId7"/>
    <p:sldId id="322" r:id="rId8"/>
    <p:sldId id="321" r:id="rId9"/>
    <p:sldId id="291" r:id="rId10"/>
    <p:sldId id="325" r:id="rId11"/>
    <p:sldId id="293" r:id="rId12"/>
    <p:sldId id="324" r:id="rId13"/>
    <p:sldId id="315" r:id="rId14"/>
    <p:sldId id="295" r:id="rId15"/>
    <p:sldId id="326" r:id="rId16"/>
    <p:sldId id="296" r:id="rId17"/>
    <p:sldId id="327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5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C3F9-41A0-454F-9BB7-6EFB2656E9B8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BE6A-F7AE-474F-84D4-5F1AC4C8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Social Market Economy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</a:rPr>
              <a:t>Spring 2023</a:t>
            </a:r>
            <a:endParaRPr lang="en-US" sz="20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Banka">
            <a:extLst>
              <a:ext uri="{FF2B5EF4-FFF2-40B4-BE49-F238E27FC236}">
                <a16:creationId xmlns:a16="http://schemas.microsoft.com/office/drawing/2014/main" id="{1AAD9B26-D591-A580-8341-0CA16A81F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1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nsion expenditure as percentage of GDP : r/europe">
            <a:extLst>
              <a:ext uri="{FF2B5EF4-FFF2-40B4-BE49-F238E27FC236}">
                <a16:creationId xmlns:a16="http://schemas.microsoft.com/office/drawing/2014/main" id="{5B063F6C-3580-56D1-11E2-419EA81D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6926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8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(B) Extent of Welfare State Spending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457" y="4724400"/>
            <a:ext cx="1109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an important theory that Welfare States are larger in countries that are more exposed to international trade. </a:t>
            </a:r>
          </a:p>
          <a:p>
            <a:r>
              <a:rPr lang="en-GB" dirty="0"/>
              <a:t>There are two  hypotheses given to support this argument. First, international trade creates greater economic instability. The second hypothesis follows from the first: There are many losers from international trade. They see the effects on themselves and will oppose to expand international trade.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2" y="1207009"/>
            <a:ext cx="959205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rror, Mirror, on the Wall, Which Nation Has the Biggest Welfare State of  All? – Dan Mitchell">
            <a:extLst>
              <a:ext uri="{FF2B5EF4-FFF2-40B4-BE49-F238E27FC236}">
                <a16:creationId xmlns:a16="http://schemas.microsoft.com/office/drawing/2014/main" id="{E8E606C5-A00F-FB6E-408B-1E4A36AD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534572"/>
            <a:ext cx="10986868" cy="54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5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291"/>
          </a:xfrm>
        </p:spPr>
        <p:txBody>
          <a:bodyPr>
            <a:normAutofit fontScale="90000"/>
          </a:bodyPr>
          <a:lstStyle/>
          <a:p>
            <a:r>
              <a:rPr lang="en-GB" dirty="0"/>
              <a:t>Employer/employee social security tax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142997"/>
          <a:ext cx="9037322" cy="552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r>
                        <a:rPr lang="en-GB" dirty="0"/>
                        <a:t>Argentina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Austria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Hong Kong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Spain</a:t>
                      </a:r>
                      <a:r>
                        <a:rPr lang="en-GB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126">
                <a:tc>
                  <a:txBody>
                    <a:bodyPr/>
                    <a:lstStyle/>
                    <a:p>
                      <a:r>
                        <a:rPr lang="en-GB" dirty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r>
                        <a:rPr lang="en-GB" dirty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r>
                        <a:rPr lang="en-GB" dirty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5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Gini Index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1618488"/>
            <a:ext cx="9015984" cy="4288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" y="6263640"/>
            <a:ext cx="1157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Last week we discussed about </a:t>
            </a:r>
            <a:r>
              <a:rPr lang="en-GB" dirty="0" err="1"/>
              <a:t>solidaristic</a:t>
            </a:r>
            <a:r>
              <a:rPr lang="en-GB" dirty="0"/>
              <a:t> wage policy and as can be seen social marker </a:t>
            </a:r>
            <a:r>
              <a:rPr lang="en-GB" dirty="0" err="1"/>
              <a:t>capitaslis</a:t>
            </a:r>
            <a:r>
              <a:rPr lang="en-GB" dirty="0"/>
              <a:t> economies have a more </a:t>
            </a:r>
          </a:p>
          <a:p>
            <a:r>
              <a:rPr lang="en-GB" dirty="0"/>
              <a:t>Equal distribution of market income</a:t>
            </a:r>
          </a:p>
        </p:txBody>
      </p:sp>
    </p:spTree>
    <p:extLst>
      <p:ext uri="{BB962C8B-B14F-4D97-AF65-F5344CB8AC3E}">
        <p14:creationId xmlns:p14="http://schemas.microsoft.com/office/powerpoint/2010/main" val="25237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BA9CEB8-FCE7-C822-0236-C01DCD63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28" y="643467"/>
            <a:ext cx="107653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865FF919-6785-0640-299D-4C2083C5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2208810" cy="633681"/>
          </a:xfrm>
        </p:spPr>
        <p:txBody>
          <a:bodyPr>
            <a:noAutofit/>
          </a:bodyPr>
          <a:lstStyle/>
          <a:p>
            <a:r>
              <a:rPr lang="en-US" sz="3600" dirty="0"/>
              <a:t>GINI 2020</a:t>
            </a:r>
          </a:p>
        </p:txBody>
      </p:sp>
    </p:spTree>
    <p:extLst>
      <p:ext uri="{BB962C8B-B14F-4D97-AF65-F5344CB8AC3E}">
        <p14:creationId xmlns:p14="http://schemas.microsoft.com/office/powerpoint/2010/main" val="159890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Payments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22" y="1618489"/>
            <a:ext cx="10810455" cy="236829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441" y="4572581"/>
            <a:ext cx="11704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First, before considering taxes and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transfers, poverty rates are very similar in the social market capitalist economies and the United States. 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5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ver 1 in 5 at risk of poverty or social exclusion - Products Eurostat News  - Eurostat">
            <a:extLst>
              <a:ext uri="{FF2B5EF4-FFF2-40B4-BE49-F238E27FC236}">
                <a16:creationId xmlns:a16="http://schemas.microsoft.com/office/drawing/2014/main" id="{70045117-6667-F64C-2572-11C4392B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0"/>
            <a:ext cx="8891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C] Poverty Rates by Race in the United States : r/dataisbeautiful">
            <a:extLst>
              <a:ext uri="{FF2B5EF4-FFF2-40B4-BE49-F238E27FC236}">
                <a16:creationId xmlns:a16="http://schemas.microsoft.com/office/drawing/2014/main" id="{F04EC0D2-21A4-AB4C-6E4A-2CA5B498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0"/>
            <a:ext cx="8504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4" y="436277"/>
            <a:ext cx="9910522" cy="6229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8" y="6565392"/>
            <a:ext cx="952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Other sector is mostly mining sector. There is also manufacturing here. These include Japan tobacco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4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ulsChart">
            <a:extLst>
              <a:ext uri="{FF2B5EF4-FFF2-40B4-BE49-F238E27FC236}">
                <a16:creationId xmlns:a16="http://schemas.microsoft.com/office/drawing/2014/main" id="{18DFEDD1-2A89-6BDA-A9B0-A2C2BF64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0"/>
            <a:ext cx="3624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untries Ranked By Average Hours Worked Per Week &amp; Their Compensation  [Infographic]">
            <a:extLst>
              <a:ext uri="{FF2B5EF4-FFF2-40B4-BE49-F238E27FC236}">
                <a16:creationId xmlns:a16="http://schemas.microsoft.com/office/drawing/2014/main" id="{843A1234-BB7D-95D0-7042-B3A5C919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8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594360"/>
            <a:ext cx="9866376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graphic: The Countries With the Best Jobless Benefits | Statista">
            <a:extLst>
              <a:ext uri="{FF2B5EF4-FFF2-40B4-BE49-F238E27FC236}">
                <a16:creationId xmlns:a16="http://schemas.microsoft.com/office/drawing/2014/main" id="{BF2A0B3C-AD6E-EA65-43F4-26DB76CDA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7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im">
            <a:extLst>
              <a:ext uri="{FF2B5EF4-FFF2-40B4-BE49-F238E27FC236}">
                <a16:creationId xmlns:a16="http://schemas.microsoft.com/office/drawing/2014/main" id="{689FCF39-1E50-6314-C936-1057EE1C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0"/>
            <a:ext cx="483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5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ped: Unemployment Forecasts, by Country in 2023">
            <a:extLst>
              <a:ext uri="{FF2B5EF4-FFF2-40B4-BE49-F238E27FC236}">
                <a16:creationId xmlns:a16="http://schemas.microsoft.com/office/drawing/2014/main" id="{F33294BB-789E-282B-FDEB-AFE86F6B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0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4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760" y="1305342"/>
            <a:ext cx="9034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GDP Per Capita (PPP) in 2007                        2015 (World Bank)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Austria                              $33,600                                   $49.430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Belgium                              31,800                                   $45.757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Denmark                             37,000                                   $48.009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Germany                             31,400                                   $48.041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Netherlands                        31,700                                    $49.587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Norway                               47,800                                   $62.083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Sweden                               31,600                                   $47.855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                     43,500                                    $56.115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Ireland                                43,600                                    $68.514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 Kingdom                31,400                                    $41.755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Canada                               35,200                                    $44.197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7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{ED70D94C-C29B-6042-A4AE-F285160E6E5A}tf10001120</Template>
  <TotalTime>2039</TotalTime>
  <Words>309</Words>
  <Application>Microsoft Macintosh PowerPoint</Application>
  <PresentationFormat>Geniş ekran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Social Market Economy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(B) Extent of Welfare State Spending</vt:lpstr>
      <vt:lpstr>PowerPoint Sunusu</vt:lpstr>
      <vt:lpstr>Employer/employee social security tax rates</vt:lpstr>
      <vt:lpstr>Gini Index</vt:lpstr>
      <vt:lpstr>GINI 2020</vt:lpstr>
      <vt:lpstr>Transfer Payments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Market Economy</dc:title>
  <dc:creator>Antonio Masala</dc:creator>
  <cp:lastModifiedBy>Özge KAMA MASALA</cp:lastModifiedBy>
  <cp:revision>77</cp:revision>
  <dcterms:created xsi:type="dcterms:W3CDTF">2018-03-19T10:38:56Z</dcterms:created>
  <dcterms:modified xsi:type="dcterms:W3CDTF">2024-04-11T09:49:21Z</dcterms:modified>
</cp:coreProperties>
</file>