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0" r:id="rId1"/>
  </p:sldMasterIdLst>
  <p:notesMasterIdLst>
    <p:notesMasterId r:id="rId39"/>
  </p:notesMasterIdLst>
  <p:handoutMasterIdLst>
    <p:handoutMasterId r:id="rId40"/>
  </p:handoutMasterIdLst>
  <p:sldIdLst>
    <p:sldId id="256" r:id="rId2"/>
    <p:sldId id="309" r:id="rId3"/>
    <p:sldId id="311" r:id="rId4"/>
    <p:sldId id="312" r:id="rId5"/>
    <p:sldId id="316" r:id="rId6"/>
    <p:sldId id="344" r:id="rId7"/>
    <p:sldId id="343" r:id="rId8"/>
    <p:sldId id="326" r:id="rId9"/>
    <p:sldId id="327" r:id="rId10"/>
    <p:sldId id="257" r:id="rId11"/>
    <p:sldId id="259" r:id="rId12"/>
    <p:sldId id="261" r:id="rId13"/>
    <p:sldId id="263" r:id="rId14"/>
    <p:sldId id="267" r:id="rId15"/>
    <p:sldId id="298" r:id="rId16"/>
    <p:sldId id="346" r:id="rId17"/>
    <p:sldId id="299" r:id="rId18"/>
    <p:sldId id="300" r:id="rId19"/>
    <p:sldId id="301" r:id="rId20"/>
    <p:sldId id="302" r:id="rId21"/>
    <p:sldId id="303" r:id="rId22"/>
    <p:sldId id="304" r:id="rId23"/>
    <p:sldId id="347" r:id="rId24"/>
    <p:sldId id="305" r:id="rId25"/>
    <p:sldId id="306" r:id="rId26"/>
    <p:sldId id="307" r:id="rId27"/>
    <p:sldId id="348" r:id="rId28"/>
    <p:sldId id="308" r:id="rId29"/>
    <p:sldId id="282" r:id="rId30"/>
    <p:sldId id="349" r:id="rId31"/>
    <p:sldId id="283" r:id="rId32"/>
    <p:sldId id="292" r:id="rId33"/>
    <p:sldId id="345" r:id="rId34"/>
    <p:sldId id="350" r:id="rId35"/>
    <p:sldId id="289" r:id="rId36"/>
    <p:sldId id="290" r:id="rId37"/>
    <p:sldId id="291" r:id="rId38"/>
  </p:sldIdLst>
  <p:sldSz cx="12801600" cy="9601200" type="A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7" autoAdjust="0"/>
    <p:restoredTop sz="94660"/>
  </p:normalViewPr>
  <p:slideViewPr>
    <p:cSldViewPr snapToGrid="0">
      <p:cViewPr varScale="1">
        <p:scale>
          <a:sx n="65" d="100"/>
          <a:sy n="65" d="100"/>
        </p:scale>
        <p:origin x="136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1"/>
            <a:ext cx="2945659" cy="49813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50443" y="1"/>
            <a:ext cx="2945659" cy="498135"/>
          </a:xfrm>
          <a:prstGeom prst="rect">
            <a:avLst/>
          </a:prstGeom>
        </p:spPr>
        <p:txBody>
          <a:bodyPr vert="horz" lIns="91440" tIns="45720" rIns="91440" bIns="45720" rtlCol="0"/>
          <a:lstStyle>
            <a:lvl1pPr algn="r">
              <a:defRPr sz="1200"/>
            </a:lvl1pPr>
          </a:lstStyle>
          <a:p>
            <a:fld id="{85B21990-2468-4180-A373-0750C2000D4A}" type="datetimeFigureOut">
              <a:rPr lang="tr-TR" smtClean="0"/>
              <a:t>20.4.2020</a:t>
            </a:fld>
            <a:endParaRPr lang="tr-TR"/>
          </a:p>
        </p:txBody>
      </p:sp>
      <p:sp>
        <p:nvSpPr>
          <p:cNvPr id="4" name="Altbilgi Yer Tutucusu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9845408F-7B8A-42D9-B8FE-8338DE47CC03}" type="slidenum">
              <a:rPr lang="tr-TR" smtClean="0"/>
              <a:t>‹#›</a:t>
            </a:fld>
            <a:endParaRPr lang="tr-TR"/>
          </a:p>
        </p:txBody>
      </p:sp>
    </p:spTree>
    <p:extLst>
      <p:ext uri="{BB962C8B-B14F-4D97-AF65-F5344CB8AC3E}">
        <p14:creationId xmlns:p14="http://schemas.microsoft.com/office/powerpoint/2010/main" val="3730619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9D84AE8C-ECFE-44D3-817B-88871D4AAC57}" type="datetimeFigureOut">
              <a:rPr lang="tr-TR" smtClean="0"/>
              <a:t>20.4.2020</a:t>
            </a:fld>
            <a:endParaRPr lang="tr-TR"/>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AE26469F-CE01-47C9-BB43-90244E2145EF}" type="slidenum">
              <a:rPr lang="tr-TR" smtClean="0"/>
              <a:t>‹#›</a:t>
            </a:fld>
            <a:endParaRPr lang="tr-TR"/>
          </a:p>
        </p:txBody>
      </p:sp>
    </p:spTree>
    <p:extLst>
      <p:ext uri="{BB962C8B-B14F-4D97-AF65-F5344CB8AC3E}">
        <p14:creationId xmlns:p14="http://schemas.microsoft.com/office/powerpoint/2010/main" val="3951156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1"/>
            <a:ext cx="12801600" cy="64008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6667" y="1"/>
            <a:ext cx="12794935" cy="64008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80060" y="6944192"/>
            <a:ext cx="8161020" cy="2048256"/>
          </a:xfrm>
        </p:spPr>
        <p:txBody>
          <a:bodyPr anchor="ctr">
            <a:normAutofit/>
          </a:bodyPr>
          <a:lstStyle>
            <a:lvl1pPr algn="r">
              <a:defRPr sz="6160" spc="280" baseline="0"/>
            </a:lvl1pPr>
          </a:lstStyle>
          <a:p>
            <a:r>
              <a:rPr lang="en-US"/>
              <a:t>Click to edit Master title style</a:t>
            </a:r>
            <a:endParaRPr lang="en-US" dirty="0"/>
          </a:p>
        </p:txBody>
      </p:sp>
      <p:sp>
        <p:nvSpPr>
          <p:cNvPr id="3" name="Subtitle 2"/>
          <p:cNvSpPr>
            <a:spLocks noGrp="1"/>
          </p:cNvSpPr>
          <p:nvPr>
            <p:ph type="subTitle" idx="1"/>
          </p:nvPr>
        </p:nvSpPr>
        <p:spPr>
          <a:xfrm>
            <a:off x="9041130" y="6944192"/>
            <a:ext cx="3360420" cy="2048256"/>
          </a:xfrm>
        </p:spPr>
        <p:txBody>
          <a:bodyPr lIns="91440" rIns="91440" anchor="ctr">
            <a:normAutofit/>
          </a:bodyPr>
          <a:lstStyle>
            <a:lvl1pPr marL="0" indent="0" algn="l">
              <a:lnSpc>
                <a:spcPct val="100000"/>
              </a:lnSpc>
              <a:spcBef>
                <a:spcPts val="0"/>
              </a:spcBef>
              <a:buNone/>
              <a:defRPr sz="2240">
                <a:solidFill>
                  <a:schemeClr val="tx1">
                    <a:lumMod val="95000"/>
                    <a:lumOff val="5000"/>
                  </a:schemeClr>
                </a:solidFill>
              </a:defRPr>
            </a:lvl1pPr>
            <a:lvl2pPr marL="640080" indent="0" algn="ctr">
              <a:buNone/>
              <a:defRPr sz="2240"/>
            </a:lvl2pPr>
            <a:lvl3pPr marL="1280160" indent="0" algn="ctr">
              <a:buNone/>
              <a:defRPr sz="224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216D332-CA99-4AE0-AB57-112C2A3CB9A3}" type="datetimeFigureOut">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8B467-0DD9-4B1C-8CA1-75E4BCA8DF8F}" type="slidenum">
              <a:rPr lang="en-US" smtClean="0"/>
              <a:t>‹#›</a:t>
            </a:fld>
            <a:endParaRPr lang="en-US"/>
          </a:p>
        </p:txBody>
      </p:sp>
      <p:cxnSp>
        <p:nvCxnSpPr>
          <p:cNvPr id="8" name="Straight Connector 7"/>
          <p:cNvCxnSpPr/>
          <p:nvPr/>
        </p:nvCxnSpPr>
        <p:spPr>
          <a:xfrm flipV="1">
            <a:off x="8806185" y="7369748"/>
            <a:ext cx="0" cy="128016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0928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16D332-CA99-4AE0-AB57-112C2A3CB9A3}" type="datetimeFigureOut">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8B467-0DD9-4B1C-8CA1-75E4BCA8DF8F}" type="slidenum">
              <a:rPr lang="en-US" smtClean="0"/>
              <a:t>‹#›</a:t>
            </a:fld>
            <a:endParaRPr lang="en-US"/>
          </a:p>
        </p:txBody>
      </p:sp>
    </p:spTree>
    <p:extLst>
      <p:ext uri="{BB962C8B-B14F-4D97-AF65-F5344CB8AC3E}">
        <p14:creationId xmlns:p14="http://schemas.microsoft.com/office/powerpoint/2010/main" val="2768208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7" y="1066800"/>
            <a:ext cx="2760345" cy="757428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1040132" y="1066800"/>
            <a:ext cx="7960995" cy="75742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16D332-CA99-4AE0-AB57-112C2A3CB9A3}" type="datetimeFigureOut">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8B467-0DD9-4B1C-8CA1-75E4BCA8DF8F}" type="slidenum">
              <a:rPr lang="en-US" smtClean="0"/>
              <a:t>‹#›</a:t>
            </a:fld>
            <a:endParaRPr lang="en-US"/>
          </a:p>
        </p:txBody>
      </p:sp>
      <p:cxnSp>
        <p:nvCxnSpPr>
          <p:cNvPr id="7" name="Straight Connector 6"/>
          <p:cNvCxnSpPr/>
          <p:nvPr/>
        </p:nvCxnSpPr>
        <p:spPr>
          <a:xfrm rot="5400000" flipV="1">
            <a:off x="10561320" y="242988"/>
            <a:ext cx="0" cy="9601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2479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16D332-CA99-4AE0-AB57-112C2A3CB9A3}" type="datetimeFigureOut">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8B467-0DD9-4B1C-8CA1-75E4BCA8DF8F}" type="slidenum">
              <a:rPr lang="en-US" smtClean="0"/>
              <a:t>‹#›</a:t>
            </a:fld>
            <a:endParaRPr lang="en-US"/>
          </a:p>
        </p:txBody>
      </p:sp>
    </p:spTree>
    <p:extLst>
      <p:ext uri="{BB962C8B-B14F-4D97-AF65-F5344CB8AC3E}">
        <p14:creationId xmlns:p14="http://schemas.microsoft.com/office/powerpoint/2010/main" val="1103197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12801600" cy="64008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6667" y="1"/>
            <a:ext cx="12794935" cy="64008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80060" y="6944192"/>
            <a:ext cx="8161020" cy="2048256"/>
          </a:xfrm>
        </p:spPr>
        <p:txBody>
          <a:bodyPr anchor="ctr">
            <a:normAutofit/>
          </a:bodyPr>
          <a:lstStyle>
            <a:lvl1pPr algn="r">
              <a:defRPr sz="6160" b="0" spc="280" baseline="0"/>
            </a:lvl1pPr>
          </a:lstStyle>
          <a:p>
            <a:r>
              <a:rPr lang="en-US"/>
              <a:t>Click to edit Master title style</a:t>
            </a:r>
            <a:endParaRPr lang="en-US" dirty="0"/>
          </a:p>
        </p:txBody>
      </p:sp>
      <p:sp>
        <p:nvSpPr>
          <p:cNvPr id="3" name="Text Placeholder 2"/>
          <p:cNvSpPr>
            <a:spLocks noGrp="1"/>
          </p:cNvSpPr>
          <p:nvPr>
            <p:ph type="body" idx="1"/>
          </p:nvPr>
        </p:nvSpPr>
        <p:spPr>
          <a:xfrm>
            <a:off x="9041130" y="6944192"/>
            <a:ext cx="3360420" cy="2048256"/>
          </a:xfrm>
        </p:spPr>
        <p:txBody>
          <a:bodyPr lIns="91440" rIns="91440" anchor="ctr">
            <a:normAutofit/>
          </a:bodyPr>
          <a:lstStyle>
            <a:lvl1pPr marL="0" indent="0">
              <a:lnSpc>
                <a:spcPct val="100000"/>
              </a:lnSpc>
              <a:spcBef>
                <a:spcPts val="0"/>
              </a:spcBef>
              <a:buNone/>
              <a:defRPr sz="2240">
                <a:solidFill>
                  <a:schemeClr val="tx1">
                    <a:lumMod val="95000"/>
                    <a:lumOff val="5000"/>
                  </a:schemeClr>
                </a:solidFill>
              </a:defRPr>
            </a:lvl1pPr>
            <a:lvl2pPr marL="640080" indent="0">
              <a:buNone/>
              <a:defRPr sz="2240">
                <a:solidFill>
                  <a:schemeClr val="tx1">
                    <a:tint val="75000"/>
                  </a:schemeClr>
                </a:solidFill>
              </a:defRPr>
            </a:lvl2pPr>
            <a:lvl3pPr marL="1280160" indent="0">
              <a:buNone/>
              <a:defRPr sz="2240">
                <a:solidFill>
                  <a:schemeClr val="tx1">
                    <a:tint val="75000"/>
                  </a:schemeClr>
                </a:solidFill>
              </a:defRPr>
            </a:lvl3pPr>
            <a:lvl4pPr marL="1920240" indent="0">
              <a:buNone/>
              <a:defRPr sz="1960">
                <a:solidFill>
                  <a:schemeClr val="tx1">
                    <a:tint val="75000"/>
                  </a:schemeClr>
                </a:solidFill>
              </a:defRPr>
            </a:lvl4pPr>
            <a:lvl5pPr marL="2560320" indent="0">
              <a:buNone/>
              <a:defRPr sz="1960">
                <a:solidFill>
                  <a:schemeClr val="tx1">
                    <a:tint val="75000"/>
                  </a:schemeClr>
                </a:solidFill>
              </a:defRPr>
            </a:lvl5pPr>
            <a:lvl6pPr marL="3200400" indent="0">
              <a:buNone/>
              <a:defRPr sz="1960">
                <a:solidFill>
                  <a:schemeClr val="tx1">
                    <a:tint val="75000"/>
                  </a:schemeClr>
                </a:solidFill>
              </a:defRPr>
            </a:lvl6pPr>
            <a:lvl7pPr marL="3840480" indent="0">
              <a:buNone/>
              <a:defRPr sz="1960">
                <a:solidFill>
                  <a:schemeClr val="tx1">
                    <a:tint val="75000"/>
                  </a:schemeClr>
                </a:solidFill>
              </a:defRPr>
            </a:lvl7pPr>
            <a:lvl8pPr marL="4480560" indent="0">
              <a:buNone/>
              <a:defRPr sz="1960">
                <a:solidFill>
                  <a:schemeClr val="tx1">
                    <a:tint val="75000"/>
                  </a:schemeClr>
                </a:solidFill>
              </a:defRPr>
            </a:lvl8pPr>
            <a:lvl9pPr marL="5120640" indent="0">
              <a:buNone/>
              <a:defRPr sz="19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16D332-CA99-4AE0-AB57-112C2A3CB9A3}" type="datetimeFigureOut">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8B467-0DD9-4B1C-8CA1-75E4BCA8DF8F}" type="slidenum">
              <a:rPr lang="en-US" smtClean="0"/>
              <a:t>‹#›</a:t>
            </a:fld>
            <a:endParaRPr lang="en-US"/>
          </a:p>
        </p:txBody>
      </p:sp>
      <p:cxnSp>
        <p:nvCxnSpPr>
          <p:cNvPr id="8" name="Straight Connector 7"/>
          <p:cNvCxnSpPr/>
          <p:nvPr/>
        </p:nvCxnSpPr>
        <p:spPr>
          <a:xfrm flipV="1">
            <a:off x="8806185" y="7369748"/>
            <a:ext cx="0" cy="128016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282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75334" y="819303"/>
            <a:ext cx="10206076" cy="209946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75334" y="3200400"/>
            <a:ext cx="4992624" cy="5632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88786" y="3200400"/>
            <a:ext cx="4992624" cy="5632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16D332-CA99-4AE0-AB57-112C2A3CB9A3}" type="datetimeFigureOut">
              <a:rPr lang="en-US" smtClean="0"/>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A8B467-0DD9-4B1C-8CA1-75E4BCA8DF8F}" type="slidenum">
              <a:rPr lang="en-US" smtClean="0"/>
              <a:t>‹#›</a:t>
            </a:fld>
            <a:endParaRPr lang="en-US"/>
          </a:p>
        </p:txBody>
      </p:sp>
    </p:spTree>
    <p:extLst>
      <p:ext uri="{BB962C8B-B14F-4D97-AF65-F5344CB8AC3E}">
        <p14:creationId xmlns:p14="http://schemas.microsoft.com/office/powerpoint/2010/main" val="2074148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75334" y="819303"/>
            <a:ext cx="10206076" cy="209946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75334" y="3051490"/>
            <a:ext cx="4992624" cy="1152144"/>
          </a:xfrm>
        </p:spPr>
        <p:txBody>
          <a:bodyPr lIns="137160" rIns="137160" anchor="ctr">
            <a:normAutofit/>
          </a:bodyPr>
          <a:lstStyle>
            <a:lvl1pPr marL="0" indent="0">
              <a:spcBef>
                <a:spcPts val="0"/>
              </a:spcBef>
              <a:spcAft>
                <a:spcPts val="0"/>
              </a:spcAft>
              <a:buNone/>
              <a:defRPr sz="3080" b="0" cap="none" baseline="0">
                <a:solidFill>
                  <a:schemeClr val="accent1"/>
                </a:solidFill>
                <a:latin typeface="+mn-lt"/>
              </a:defRPr>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Click to edit Master text styles</a:t>
            </a:r>
          </a:p>
        </p:txBody>
      </p:sp>
      <p:sp>
        <p:nvSpPr>
          <p:cNvPr id="4" name="Content Placeholder 3"/>
          <p:cNvSpPr>
            <a:spLocks noGrp="1"/>
          </p:cNvSpPr>
          <p:nvPr>
            <p:ph sz="half" idx="2"/>
          </p:nvPr>
        </p:nvSpPr>
        <p:spPr>
          <a:xfrm>
            <a:off x="1075334" y="4154903"/>
            <a:ext cx="4992624" cy="46782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88786" y="3051490"/>
            <a:ext cx="4992624" cy="1152144"/>
          </a:xfrm>
        </p:spPr>
        <p:txBody>
          <a:bodyPr lIns="137160" rIns="137160" anchor="ctr">
            <a:normAutofit/>
          </a:bodyPr>
          <a:lstStyle>
            <a:lvl1pPr marL="0" indent="0">
              <a:spcBef>
                <a:spcPts val="0"/>
              </a:spcBef>
              <a:spcAft>
                <a:spcPts val="0"/>
              </a:spcAft>
              <a:buNone/>
              <a:defRPr lang="en-US" sz="3080" b="0" kern="1200" cap="none" baseline="0" dirty="0">
                <a:solidFill>
                  <a:schemeClr val="accent1"/>
                </a:solidFill>
                <a:latin typeface="+mn-lt"/>
                <a:ea typeface="+mn-ea"/>
                <a:cs typeface="+mn-cs"/>
              </a:defRPr>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marL="0" lvl="0" indent="0" algn="l" defTabSz="1280160" rtl="0" eaLnBrk="1" latinLnBrk="0" hangingPunct="1">
              <a:lnSpc>
                <a:spcPct val="90000"/>
              </a:lnSpc>
              <a:spcBef>
                <a:spcPts val="2520"/>
              </a:spcBef>
              <a:buNone/>
            </a:pPr>
            <a:r>
              <a:rPr lang="en-US"/>
              <a:t>Click to edit Master text styles</a:t>
            </a:r>
          </a:p>
        </p:txBody>
      </p:sp>
      <p:sp>
        <p:nvSpPr>
          <p:cNvPr id="6" name="Content Placeholder 5"/>
          <p:cNvSpPr>
            <a:spLocks noGrp="1"/>
          </p:cNvSpPr>
          <p:nvPr>
            <p:ph sz="quarter" idx="4"/>
          </p:nvPr>
        </p:nvSpPr>
        <p:spPr>
          <a:xfrm>
            <a:off x="6288786" y="4154903"/>
            <a:ext cx="4992624" cy="46782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16D332-CA99-4AE0-AB57-112C2A3CB9A3}" type="datetimeFigureOut">
              <a:rPr lang="en-US" smtClean="0"/>
              <a:t>4/20/2020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A8B467-0DD9-4B1C-8CA1-75E4BCA8DF8F}" type="slidenum">
              <a:rPr lang="en-US" smtClean="0"/>
              <a:t>‹#›</a:t>
            </a:fld>
            <a:endParaRPr lang="en-US"/>
          </a:p>
        </p:txBody>
      </p:sp>
    </p:spTree>
    <p:extLst>
      <p:ext uri="{BB962C8B-B14F-4D97-AF65-F5344CB8AC3E}">
        <p14:creationId xmlns:p14="http://schemas.microsoft.com/office/powerpoint/2010/main" val="2764196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16D332-CA99-4AE0-AB57-112C2A3CB9A3}" type="datetimeFigureOut">
              <a:rPr lang="en-US" smtClean="0"/>
              <a:t>4/20/2020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A8B467-0DD9-4B1C-8CA1-75E4BCA8DF8F}" type="slidenum">
              <a:rPr lang="en-US" smtClean="0"/>
              <a:t>‹#›</a:t>
            </a:fld>
            <a:endParaRPr lang="en-US"/>
          </a:p>
        </p:txBody>
      </p:sp>
    </p:spTree>
    <p:extLst>
      <p:ext uri="{BB962C8B-B14F-4D97-AF65-F5344CB8AC3E}">
        <p14:creationId xmlns:p14="http://schemas.microsoft.com/office/powerpoint/2010/main" val="704377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16D332-CA99-4AE0-AB57-112C2A3CB9A3}" type="datetimeFigureOut">
              <a:rPr lang="en-US" smtClean="0"/>
              <a:t>4/20/2020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A8B467-0DD9-4B1C-8CA1-75E4BCA8DF8F}" type="slidenum">
              <a:rPr lang="en-US" smtClean="0"/>
              <a:t>‹#›</a:t>
            </a:fld>
            <a:endParaRPr lang="en-US"/>
          </a:p>
        </p:txBody>
      </p:sp>
    </p:spTree>
    <p:extLst>
      <p:ext uri="{BB962C8B-B14F-4D97-AF65-F5344CB8AC3E}">
        <p14:creationId xmlns:p14="http://schemas.microsoft.com/office/powerpoint/2010/main" val="1228138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75334" y="660113"/>
            <a:ext cx="4608576" cy="2432304"/>
          </a:xfrm>
        </p:spPr>
        <p:txBody>
          <a:bodyPr>
            <a:noAutofit/>
          </a:bodyPr>
          <a:lstStyle>
            <a:lvl1pPr>
              <a:lnSpc>
                <a:spcPct val="80000"/>
              </a:lnSpc>
              <a:defRPr sz="5040"/>
            </a:lvl1pPr>
          </a:lstStyle>
          <a:p>
            <a:r>
              <a:rPr lang="en-US"/>
              <a:t>Click to edit Master title style</a:t>
            </a:r>
            <a:endParaRPr lang="en-US" dirty="0"/>
          </a:p>
        </p:txBody>
      </p:sp>
      <p:sp>
        <p:nvSpPr>
          <p:cNvPr id="3" name="Content Placeholder 2"/>
          <p:cNvSpPr>
            <a:spLocks noGrp="1"/>
          </p:cNvSpPr>
          <p:nvPr>
            <p:ph idx="1"/>
          </p:nvPr>
        </p:nvSpPr>
        <p:spPr>
          <a:xfrm>
            <a:off x="6000750" y="1152144"/>
            <a:ext cx="5962345" cy="7258507"/>
          </a:xfrm>
        </p:spPr>
        <p:txBody>
          <a:bodyPr>
            <a:normAutofit/>
          </a:bodyPr>
          <a:lstStyle>
            <a:lvl1pPr>
              <a:defRPr sz="2800"/>
            </a:lvl1pPr>
            <a:lvl2pPr>
              <a:defRPr sz="2240"/>
            </a:lvl2pPr>
            <a:lvl3pPr>
              <a:defRPr sz="1680"/>
            </a:lvl3pPr>
            <a:lvl4pPr>
              <a:defRPr sz="1680"/>
            </a:lvl4pPr>
            <a:lvl5pPr>
              <a:defRPr sz="1680"/>
            </a:lvl5pPr>
            <a:lvl6pPr>
              <a:defRPr sz="1680"/>
            </a:lvl6pPr>
            <a:lvl7pPr>
              <a:defRPr sz="1680"/>
            </a:lvl7pPr>
            <a:lvl8pPr>
              <a:defRPr sz="1680"/>
            </a:lvl8pPr>
            <a:lvl9pPr>
              <a:defRPr sz="16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334" y="3160508"/>
            <a:ext cx="4608576" cy="5267212"/>
          </a:xfrm>
        </p:spPr>
        <p:txBody>
          <a:bodyPr lIns="91440" rIns="91440">
            <a:normAutofit/>
          </a:bodyPr>
          <a:lstStyle>
            <a:lvl1pPr marL="0" indent="0">
              <a:lnSpc>
                <a:spcPct val="108000"/>
              </a:lnSpc>
              <a:spcBef>
                <a:spcPts val="840"/>
              </a:spcBef>
              <a:buNone/>
              <a:defRPr sz="2240"/>
            </a:lvl1pPr>
            <a:lvl2pPr marL="640080" indent="0">
              <a:buNone/>
              <a:defRPr sz="1680"/>
            </a:lvl2pPr>
            <a:lvl3pPr marL="1280160" indent="0">
              <a:buNone/>
              <a:defRPr sz="1400"/>
            </a:lvl3pPr>
            <a:lvl4pPr marL="1920240" indent="0">
              <a:buNone/>
              <a:defRPr sz="1260"/>
            </a:lvl4pPr>
            <a:lvl5pPr marL="2560320" indent="0">
              <a:buNone/>
              <a:defRPr sz="1260"/>
            </a:lvl5pPr>
            <a:lvl6pPr marL="3200400" indent="0">
              <a:buNone/>
              <a:defRPr sz="1260"/>
            </a:lvl6pPr>
            <a:lvl7pPr marL="3840480" indent="0">
              <a:buNone/>
              <a:defRPr sz="1260"/>
            </a:lvl7pPr>
            <a:lvl8pPr marL="4480560" indent="0">
              <a:buNone/>
              <a:defRPr sz="1260"/>
            </a:lvl8pPr>
            <a:lvl9pPr marL="5120640" indent="0">
              <a:buNone/>
              <a:defRPr sz="1260"/>
            </a:lvl9pPr>
          </a:lstStyle>
          <a:p>
            <a:pPr lvl="0"/>
            <a:r>
              <a:rPr lang="en-US"/>
              <a:t>Click to edit Master text styles</a:t>
            </a:r>
          </a:p>
        </p:txBody>
      </p:sp>
      <p:sp>
        <p:nvSpPr>
          <p:cNvPr id="5" name="Date Placeholder 4"/>
          <p:cNvSpPr>
            <a:spLocks noGrp="1"/>
          </p:cNvSpPr>
          <p:nvPr>
            <p:ph type="dt" sz="half" idx="10"/>
          </p:nvPr>
        </p:nvSpPr>
        <p:spPr/>
        <p:txBody>
          <a:bodyPr/>
          <a:lstStyle/>
          <a:p>
            <a:fld id="{6216D332-CA99-4AE0-AB57-112C2A3CB9A3}" type="datetimeFigureOut">
              <a:rPr lang="en-US" smtClean="0"/>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A8B467-0DD9-4B1C-8CA1-75E4BCA8DF8F}" type="slidenum">
              <a:rPr lang="en-US" smtClean="0"/>
              <a:t>‹#›</a:t>
            </a:fld>
            <a:endParaRPr lang="en-US"/>
          </a:p>
        </p:txBody>
      </p:sp>
    </p:spTree>
    <p:extLst>
      <p:ext uri="{BB962C8B-B14F-4D97-AF65-F5344CB8AC3E}">
        <p14:creationId xmlns:p14="http://schemas.microsoft.com/office/powerpoint/2010/main" val="3886826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060" y="6944193"/>
            <a:ext cx="8161020" cy="2048256"/>
          </a:xfrm>
        </p:spPr>
        <p:txBody>
          <a:bodyPr anchor="ctr">
            <a:normAutofit/>
          </a:bodyPr>
          <a:lstStyle>
            <a:lvl1pPr algn="r">
              <a:defRPr sz="6160" spc="28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798400" cy="6400800"/>
          </a:xfrm>
          <a:solidFill>
            <a:schemeClr val="accent1">
              <a:lumMod val="60000"/>
              <a:lumOff val="40000"/>
            </a:schemeClr>
          </a:solidFill>
        </p:spPr>
        <p:txBody>
          <a:bodyPr lIns="457200" tIns="365760" anchor="t"/>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en-US"/>
              <a:t>Click icon to add picture</a:t>
            </a:r>
            <a:endParaRPr lang="en-US" dirty="0"/>
          </a:p>
        </p:txBody>
      </p:sp>
      <p:sp>
        <p:nvSpPr>
          <p:cNvPr id="4" name="Text Placeholder 3"/>
          <p:cNvSpPr>
            <a:spLocks noGrp="1"/>
          </p:cNvSpPr>
          <p:nvPr>
            <p:ph type="body" sz="half" idx="2"/>
          </p:nvPr>
        </p:nvSpPr>
        <p:spPr>
          <a:xfrm>
            <a:off x="9041130" y="6944193"/>
            <a:ext cx="3360420" cy="2048256"/>
          </a:xfrm>
        </p:spPr>
        <p:txBody>
          <a:bodyPr lIns="91440" rIns="91440" anchor="ctr">
            <a:normAutofit/>
          </a:bodyPr>
          <a:lstStyle>
            <a:lvl1pPr marL="0" indent="0">
              <a:lnSpc>
                <a:spcPct val="100000"/>
              </a:lnSpc>
              <a:spcBef>
                <a:spcPts val="0"/>
              </a:spcBef>
              <a:buNone/>
              <a:defRPr sz="2240">
                <a:solidFill>
                  <a:schemeClr val="tx1">
                    <a:lumMod val="95000"/>
                    <a:lumOff val="5000"/>
                  </a:schemeClr>
                </a:solidFill>
              </a:defRPr>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a:t>Click to edit Master text styles</a:t>
            </a:r>
          </a:p>
        </p:txBody>
      </p:sp>
      <p:sp>
        <p:nvSpPr>
          <p:cNvPr id="5" name="Date Placeholder 4"/>
          <p:cNvSpPr>
            <a:spLocks noGrp="1"/>
          </p:cNvSpPr>
          <p:nvPr>
            <p:ph type="dt" sz="half" idx="10"/>
          </p:nvPr>
        </p:nvSpPr>
        <p:spPr/>
        <p:txBody>
          <a:bodyPr/>
          <a:lstStyle/>
          <a:p>
            <a:fld id="{6216D332-CA99-4AE0-AB57-112C2A3CB9A3}" type="datetimeFigureOut">
              <a:rPr lang="en-US" smtClean="0"/>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A8B467-0DD9-4B1C-8CA1-75E4BCA8DF8F}" type="slidenum">
              <a:rPr lang="en-US" smtClean="0"/>
              <a:t>‹#›</a:t>
            </a:fld>
            <a:endParaRPr lang="en-US"/>
          </a:p>
        </p:txBody>
      </p:sp>
      <p:cxnSp>
        <p:nvCxnSpPr>
          <p:cNvPr id="8" name="Straight Connector 7"/>
          <p:cNvCxnSpPr/>
          <p:nvPr/>
        </p:nvCxnSpPr>
        <p:spPr>
          <a:xfrm flipV="1">
            <a:off x="8806185" y="7369748"/>
            <a:ext cx="0" cy="128016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8073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75334" y="819303"/>
            <a:ext cx="10206076" cy="20994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75335" y="3200400"/>
            <a:ext cx="10206077" cy="5632704"/>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75336" y="9058986"/>
            <a:ext cx="2261850" cy="384048"/>
          </a:xfrm>
          <a:prstGeom prst="rect">
            <a:avLst/>
          </a:prstGeom>
        </p:spPr>
        <p:txBody>
          <a:bodyPr vert="horz" lIns="91440" tIns="45720" rIns="91440" bIns="45720" rtlCol="0" anchor="ctr"/>
          <a:lstStyle>
            <a:lvl1pPr algn="l">
              <a:defRPr sz="1400">
                <a:solidFill>
                  <a:schemeClr val="tx1">
                    <a:lumMod val="95000"/>
                    <a:lumOff val="5000"/>
                  </a:schemeClr>
                </a:solidFill>
                <a:latin typeface="+mj-lt"/>
              </a:defRPr>
            </a:lvl1pPr>
          </a:lstStyle>
          <a:p>
            <a:fld id="{6216D332-CA99-4AE0-AB57-112C2A3CB9A3}" type="datetimeFigureOut">
              <a:rPr lang="en-US" smtClean="0"/>
              <a:t>4/20/2020</a:t>
            </a:fld>
            <a:endParaRPr lang="en-US"/>
          </a:p>
        </p:txBody>
      </p:sp>
      <p:sp>
        <p:nvSpPr>
          <p:cNvPr id="5" name="Footer Placeholder 4"/>
          <p:cNvSpPr>
            <a:spLocks noGrp="1"/>
          </p:cNvSpPr>
          <p:nvPr>
            <p:ph type="ftr" sz="quarter" idx="3"/>
          </p:nvPr>
        </p:nvSpPr>
        <p:spPr>
          <a:xfrm>
            <a:off x="5085080" y="9058986"/>
            <a:ext cx="6196532" cy="384048"/>
          </a:xfrm>
          <a:prstGeom prst="rect">
            <a:avLst/>
          </a:prstGeom>
        </p:spPr>
        <p:txBody>
          <a:bodyPr vert="horz" lIns="91440" tIns="45720" rIns="91440" bIns="45720" rtlCol="0" anchor="ctr"/>
          <a:lstStyle>
            <a:lvl1pPr algn="r">
              <a:defRPr sz="14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1379200" y="9058986"/>
            <a:ext cx="1022350" cy="384048"/>
          </a:xfrm>
          <a:prstGeom prst="rect">
            <a:avLst/>
          </a:prstGeom>
        </p:spPr>
        <p:txBody>
          <a:bodyPr vert="horz" lIns="91440" tIns="45720" rIns="91440" bIns="45720" rtlCol="0" anchor="ctr"/>
          <a:lstStyle>
            <a:lvl1pPr algn="l">
              <a:defRPr sz="1400">
                <a:solidFill>
                  <a:schemeClr val="tx1">
                    <a:lumMod val="95000"/>
                    <a:lumOff val="5000"/>
                  </a:schemeClr>
                </a:solidFill>
                <a:latin typeface="+mj-lt"/>
              </a:defRPr>
            </a:lvl1pPr>
          </a:lstStyle>
          <a:p>
            <a:fld id="{03A8B467-0DD9-4B1C-8CA1-75E4BCA8DF8F}" type="slidenum">
              <a:rPr lang="en-US" smtClean="0"/>
              <a:t>‹#›</a:t>
            </a:fld>
            <a:endParaRPr lang="en-US"/>
          </a:p>
        </p:txBody>
      </p:sp>
      <p:cxnSp>
        <p:nvCxnSpPr>
          <p:cNvPr id="7" name="Straight Connector 6"/>
          <p:cNvCxnSpPr/>
          <p:nvPr/>
        </p:nvCxnSpPr>
        <p:spPr>
          <a:xfrm flipV="1">
            <a:off x="800100" y="1156854"/>
            <a:ext cx="0" cy="128016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689433"/>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txStyles>
    <p:titleStyle>
      <a:lvl1pPr algn="l" defTabSz="1280160" rtl="0" eaLnBrk="1" latinLnBrk="0" hangingPunct="1">
        <a:lnSpc>
          <a:spcPct val="80000"/>
        </a:lnSpc>
        <a:spcBef>
          <a:spcPct val="0"/>
        </a:spcBef>
        <a:buNone/>
        <a:defRPr sz="6160" kern="1200" cap="all" spc="140" baseline="0">
          <a:solidFill>
            <a:schemeClr val="tx1">
              <a:lumMod val="95000"/>
              <a:lumOff val="5000"/>
            </a:schemeClr>
          </a:solidFill>
          <a:latin typeface="+mj-lt"/>
          <a:ea typeface="+mj-ea"/>
          <a:cs typeface="+mj-cs"/>
        </a:defRPr>
      </a:lvl1pPr>
    </p:titleStyle>
    <p:bodyStyle>
      <a:lvl1pPr marL="128016" indent="-128016" algn="l" defTabSz="1280160" rtl="0" eaLnBrk="1" latinLnBrk="0" hangingPunct="1">
        <a:lnSpc>
          <a:spcPct val="90000"/>
        </a:lnSpc>
        <a:spcBef>
          <a:spcPts val="1680"/>
        </a:spcBef>
        <a:spcAft>
          <a:spcPts val="280"/>
        </a:spcAft>
        <a:buClr>
          <a:schemeClr val="accent1"/>
        </a:buClr>
        <a:buSzPct val="100000"/>
        <a:buFont typeface="Tw Cen MT" panose="020B0602020104020603" pitchFamily="34" charset="0"/>
        <a:buChar char=" "/>
        <a:defRPr sz="2800" kern="1200">
          <a:solidFill>
            <a:schemeClr val="tx1"/>
          </a:solidFill>
          <a:latin typeface="+mn-lt"/>
          <a:ea typeface="+mn-ea"/>
          <a:cs typeface="+mn-cs"/>
        </a:defRPr>
      </a:lvl1pPr>
      <a:lvl2pPr marL="371246" indent="-192024" algn="l" defTabSz="1280160" rtl="0" eaLnBrk="1" latinLnBrk="0" hangingPunct="1">
        <a:lnSpc>
          <a:spcPct val="90000"/>
        </a:lnSpc>
        <a:spcBef>
          <a:spcPts val="280"/>
        </a:spcBef>
        <a:spcAft>
          <a:spcPts val="560"/>
        </a:spcAft>
        <a:buClr>
          <a:schemeClr val="accent1"/>
        </a:buClr>
        <a:buFont typeface="Wingdings 3" pitchFamily="18" charset="2"/>
        <a:buChar char=""/>
        <a:defRPr sz="2240" kern="1200">
          <a:solidFill>
            <a:schemeClr val="tx1"/>
          </a:solidFill>
          <a:latin typeface="+mn-lt"/>
          <a:ea typeface="+mn-ea"/>
          <a:cs typeface="+mn-cs"/>
        </a:defRPr>
      </a:lvl2pPr>
      <a:lvl3pPr marL="627278" indent="-192024" algn="l" defTabSz="1280160" rtl="0" eaLnBrk="1" latinLnBrk="0" hangingPunct="1">
        <a:lnSpc>
          <a:spcPct val="90000"/>
        </a:lnSpc>
        <a:spcBef>
          <a:spcPts val="280"/>
        </a:spcBef>
        <a:spcAft>
          <a:spcPts val="560"/>
        </a:spcAft>
        <a:buClr>
          <a:schemeClr val="accent1"/>
        </a:buClr>
        <a:buFont typeface="Wingdings 3" pitchFamily="18" charset="2"/>
        <a:buChar char=""/>
        <a:defRPr sz="1680" kern="1200">
          <a:solidFill>
            <a:schemeClr val="tx1"/>
          </a:solidFill>
          <a:latin typeface="+mn-lt"/>
          <a:ea typeface="+mn-ea"/>
          <a:cs typeface="+mn-cs"/>
        </a:defRPr>
      </a:lvl3pPr>
      <a:lvl4pPr marL="832104" indent="-192024" algn="l" defTabSz="1280160" rtl="0" eaLnBrk="1" latinLnBrk="0" hangingPunct="1">
        <a:lnSpc>
          <a:spcPct val="90000"/>
        </a:lnSpc>
        <a:spcBef>
          <a:spcPts val="280"/>
        </a:spcBef>
        <a:spcAft>
          <a:spcPts val="560"/>
        </a:spcAft>
        <a:buClr>
          <a:schemeClr val="accent1"/>
        </a:buClr>
        <a:buFont typeface="Wingdings 3" pitchFamily="18" charset="2"/>
        <a:buChar char=""/>
        <a:defRPr sz="1680" kern="1200">
          <a:solidFill>
            <a:schemeClr val="tx1"/>
          </a:solidFill>
          <a:latin typeface="+mn-lt"/>
          <a:ea typeface="+mn-ea"/>
          <a:cs typeface="+mn-cs"/>
        </a:defRPr>
      </a:lvl4pPr>
      <a:lvl5pPr marL="1088136" indent="-192024" algn="l" defTabSz="1280160" rtl="0" eaLnBrk="1" latinLnBrk="0" hangingPunct="1">
        <a:lnSpc>
          <a:spcPct val="90000"/>
        </a:lnSpc>
        <a:spcBef>
          <a:spcPts val="280"/>
        </a:spcBef>
        <a:spcAft>
          <a:spcPts val="560"/>
        </a:spcAft>
        <a:buClr>
          <a:schemeClr val="accent1"/>
        </a:buClr>
        <a:buFont typeface="Wingdings 3" pitchFamily="18" charset="2"/>
        <a:buChar char=""/>
        <a:defRPr sz="1680" kern="1200">
          <a:solidFill>
            <a:schemeClr val="tx1"/>
          </a:solidFill>
          <a:latin typeface="+mn-lt"/>
          <a:ea typeface="+mn-ea"/>
          <a:cs typeface="+mn-cs"/>
        </a:defRPr>
      </a:lvl5pPr>
      <a:lvl6pPr marL="1280160" indent="-192024" algn="l" defTabSz="1280160" rtl="0" eaLnBrk="1" latinLnBrk="0" hangingPunct="1">
        <a:lnSpc>
          <a:spcPct val="90000"/>
        </a:lnSpc>
        <a:spcBef>
          <a:spcPts val="280"/>
        </a:spcBef>
        <a:spcAft>
          <a:spcPts val="560"/>
        </a:spcAft>
        <a:buClr>
          <a:schemeClr val="accent1"/>
        </a:buClr>
        <a:buFont typeface="Wingdings 3" pitchFamily="18" charset="2"/>
        <a:buChar char=""/>
        <a:defRPr sz="1680" kern="1200">
          <a:solidFill>
            <a:schemeClr val="tx1"/>
          </a:solidFill>
          <a:latin typeface="+mn-lt"/>
          <a:ea typeface="+mn-ea"/>
          <a:cs typeface="+mn-cs"/>
        </a:defRPr>
      </a:lvl6pPr>
      <a:lvl7pPr marL="1484986" indent="-192024" algn="l" defTabSz="1280160" rtl="0" eaLnBrk="1" latinLnBrk="0" hangingPunct="1">
        <a:lnSpc>
          <a:spcPct val="90000"/>
        </a:lnSpc>
        <a:spcBef>
          <a:spcPts val="280"/>
        </a:spcBef>
        <a:spcAft>
          <a:spcPts val="560"/>
        </a:spcAft>
        <a:buClr>
          <a:schemeClr val="accent1"/>
        </a:buClr>
        <a:buFont typeface="Wingdings 3" pitchFamily="18" charset="2"/>
        <a:buChar char=""/>
        <a:defRPr sz="1680" kern="1200">
          <a:solidFill>
            <a:schemeClr val="tx1"/>
          </a:solidFill>
          <a:latin typeface="+mn-lt"/>
          <a:ea typeface="+mn-ea"/>
          <a:cs typeface="+mn-cs"/>
        </a:defRPr>
      </a:lvl7pPr>
      <a:lvl8pPr marL="1702613" indent="-192024" algn="l" defTabSz="1280160" rtl="0" eaLnBrk="1" latinLnBrk="0" hangingPunct="1">
        <a:lnSpc>
          <a:spcPct val="90000"/>
        </a:lnSpc>
        <a:spcBef>
          <a:spcPts val="280"/>
        </a:spcBef>
        <a:spcAft>
          <a:spcPts val="560"/>
        </a:spcAft>
        <a:buClr>
          <a:schemeClr val="accent1"/>
        </a:buClr>
        <a:buFont typeface="Wingdings 3" pitchFamily="18" charset="2"/>
        <a:buChar char=""/>
        <a:defRPr sz="1680" kern="1200">
          <a:solidFill>
            <a:schemeClr val="tx1"/>
          </a:solidFill>
          <a:latin typeface="+mn-lt"/>
          <a:ea typeface="+mn-ea"/>
          <a:cs typeface="+mn-cs"/>
        </a:defRPr>
      </a:lvl8pPr>
      <a:lvl9pPr marL="1907438" indent="-192024" algn="l" defTabSz="1280160" rtl="0" eaLnBrk="1" latinLnBrk="0" hangingPunct="1">
        <a:lnSpc>
          <a:spcPct val="90000"/>
        </a:lnSpc>
        <a:spcBef>
          <a:spcPts val="280"/>
        </a:spcBef>
        <a:spcAft>
          <a:spcPts val="560"/>
        </a:spcAft>
        <a:buClr>
          <a:schemeClr val="accent1"/>
        </a:buClr>
        <a:buFont typeface="Wingdings 3" pitchFamily="18" charset="2"/>
        <a:buChar char=""/>
        <a:defRPr sz="168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4.emf"/><Relationship Id="rId5" Type="http://schemas.openxmlformats.org/officeDocument/2006/relationships/image" Target="../media/image13.png"/><Relationship Id="rId4" Type="http://schemas.openxmlformats.org/officeDocument/2006/relationships/image" Target="../media/image12.wmf"/></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files.smallpdf.com/files/3cbeb9c3a00342ceb518f774a33cbdeb-0001.jpg?name=0001.jp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4.emf"/><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emf"/><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5.png"/><Relationship Id="rId7" Type="http://schemas.openxmlformats.org/officeDocument/2006/relationships/image" Target="../media/image24.emf"/><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jpeg"/><Relationship Id="rId5" Type="http://schemas.openxmlformats.org/officeDocument/2006/relationships/image" Target="../media/image5.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b="1" dirty="0">
                <a:latin typeface="Candara" panose="020E0502030303020204" pitchFamily="34" charset="0"/>
              </a:rPr>
              <a:t>İNŞAAT YÖNETİMİ</a:t>
            </a:r>
            <a:endParaRPr lang="en-US" b="1" dirty="0">
              <a:latin typeface="Candara" panose="020E0502030303020204" pitchFamily="34" charset="0"/>
            </a:endParaRPr>
          </a:p>
        </p:txBody>
      </p:sp>
      <p:sp>
        <p:nvSpPr>
          <p:cNvPr id="3" name="Alt Başlık 2"/>
          <p:cNvSpPr>
            <a:spLocks noGrp="1"/>
          </p:cNvSpPr>
          <p:nvPr>
            <p:ph type="subTitle" idx="1"/>
          </p:nvPr>
        </p:nvSpPr>
        <p:spPr/>
        <p:txBody>
          <a:bodyPr>
            <a:normAutofit/>
          </a:bodyPr>
          <a:lstStyle/>
          <a:p>
            <a:r>
              <a:rPr lang="tr-TR" sz="3200" b="1">
                <a:latin typeface="Candara" panose="020E0502030303020204" pitchFamily="34" charset="0"/>
              </a:rPr>
              <a:t>UYGULAMA-2</a:t>
            </a:r>
            <a:endParaRPr lang="en-US" sz="3200" b="1" dirty="0">
              <a:latin typeface="Candara" panose="020E0502030303020204" pitchFamily="34" charset="0"/>
            </a:endParaRPr>
          </a:p>
        </p:txBody>
      </p:sp>
    </p:spTree>
    <p:extLst>
      <p:ext uri="{BB962C8B-B14F-4D97-AF65-F5344CB8AC3E}">
        <p14:creationId xmlns:p14="http://schemas.microsoft.com/office/powerpoint/2010/main" val="348129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373" y="868963"/>
            <a:ext cx="11521440" cy="1845598"/>
          </a:xfrm>
        </p:spPr>
        <p:txBody>
          <a:bodyPr>
            <a:noAutofit/>
          </a:bodyPr>
          <a:lstStyle/>
          <a:p>
            <a:r>
              <a:rPr lang="en-US" sz="4800" dirty="0">
                <a:solidFill>
                  <a:schemeClr val="accent1"/>
                </a:solidFill>
              </a:rPr>
              <a:t>E</a:t>
            </a:r>
            <a:r>
              <a:rPr lang="tr-TR" sz="4800" dirty="0" err="1">
                <a:solidFill>
                  <a:schemeClr val="accent1"/>
                </a:solidFill>
              </a:rPr>
              <a:t>şit</a:t>
            </a:r>
            <a:r>
              <a:rPr lang="tr-TR" sz="4800" dirty="0">
                <a:solidFill>
                  <a:schemeClr val="accent1"/>
                </a:solidFill>
              </a:rPr>
              <a:t> Seri Ödemeli Birikim Fonu</a:t>
            </a:r>
            <a:r>
              <a:rPr lang="en-US" sz="4800" dirty="0">
                <a:solidFill>
                  <a:schemeClr val="accent1"/>
                </a:solidFill>
              </a:rPr>
              <a:t> </a:t>
            </a:r>
            <a:endParaRPr lang="en-US" sz="4800" dirty="0">
              <a:solidFill>
                <a:schemeClr val="tx1"/>
              </a:solidFill>
            </a:endParaRPr>
          </a:p>
        </p:txBody>
      </p:sp>
      <p:sp>
        <p:nvSpPr>
          <p:cNvPr id="26" name="Content Placeholder 25"/>
          <p:cNvSpPr>
            <a:spLocks noGrp="1"/>
          </p:cNvSpPr>
          <p:nvPr>
            <p:ph idx="1"/>
          </p:nvPr>
        </p:nvSpPr>
        <p:spPr>
          <a:xfrm>
            <a:off x="553750" y="5947861"/>
            <a:ext cx="12247850" cy="3389243"/>
          </a:xfrm>
        </p:spPr>
        <p:txBody>
          <a:bodyPr>
            <a:normAutofit fontScale="70000" lnSpcReduction="20000"/>
          </a:bodyPr>
          <a:lstStyle/>
          <a:p>
            <a:pPr>
              <a:lnSpc>
                <a:spcPct val="120000"/>
              </a:lnSpc>
              <a:spcAft>
                <a:spcPts val="1680"/>
              </a:spcAft>
              <a:buNone/>
            </a:pPr>
            <a:r>
              <a:rPr lang="tr-TR" sz="3640" b="1" u="sng" dirty="0">
                <a:solidFill>
                  <a:srgbClr val="FF0000"/>
                </a:solidFill>
              </a:rPr>
              <a:t>A, i ve N verildiğinde </a:t>
            </a:r>
            <a:r>
              <a:rPr lang="tr-TR" sz="3640" b="1" u="sng" dirty="0" err="1">
                <a:solidFill>
                  <a:srgbClr val="FF0000"/>
                </a:solidFill>
              </a:rPr>
              <a:t>P’nın</a:t>
            </a:r>
            <a:r>
              <a:rPr lang="tr-TR" sz="3640" b="1" u="sng" dirty="0">
                <a:solidFill>
                  <a:srgbClr val="FF0000"/>
                </a:solidFill>
              </a:rPr>
              <a:t> hesaplaması:       </a:t>
            </a:r>
          </a:p>
          <a:p>
            <a:pPr>
              <a:lnSpc>
                <a:spcPct val="120000"/>
              </a:lnSpc>
              <a:buNone/>
            </a:pPr>
            <a:r>
              <a:rPr lang="tr-TR" sz="3360" b="1" dirty="0">
                <a:solidFill>
                  <a:srgbClr val="006600"/>
                </a:solidFill>
              </a:rPr>
              <a:t>N</a:t>
            </a:r>
            <a:r>
              <a:rPr lang="tr-TR" sz="3360" b="1" dirty="0">
                <a:solidFill>
                  <a:srgbClr val="0000CC"/>
                </a:solidFill>
              </a:rPr>
              <a:t>: </a:t>
            </a:r>
            <a:r>
              <a:rPr lang="tr-TR" sz="3360" dirty="0">
                <a:solidFill>
                  <a:srgbClr val="0000CC"/>
                </a:solidFill>
              </a:rPr>
              <a:t>Ne kadar zamanda geri ödenmesi gerektiği</a:t>
            </a:r>
          </a:p>
          <a:p>
            <a:pPr>
              <a:lnSpc>
                <a:spcPct val="120000"/>
              </a:lnSpc>
              <a:buNone/>
            </a:pPr>
            <a:r>
              <a:rPr lang="tr-TR" sz="3360" b="1" dirty="0">
                <a:solidFill>
                  <a:srgbClr val="006600"/>
                </a:solidFill>
              </a:rPr>
              <a:t>İ</a:t>
            </a:r>
            <a:r>
              <a:rPr lang="tr-TR" sz="3360" b="1" dirty="0">
                <a:solidFill>
                  <a:srgbClr val="0000CC"/>
                </a:solidFill>
              </a:rPr>
              <a:t>: </a:t>
            </a:r>
            <a:r>
              <a:rPr lang="tr-TR" sz="3360" dirty="0">
                <a:solidFill>
                  <a:srgbClr val="0000CC"/>
                </a:solidFill>
              </a:rPr>
              <a:t>Faiz oranı </a:t>
            </a:r>
          </a:p>
          <a:p>
            <a:pPr>
              <a:lnSpc>
                <a:spcPct val="120000"/>
              </a:lnSpc>
              <a:buNone/>
            </a:pPr>
            <a:r>
              <a:rPr lang="tr-TR" sz="3360" b="1" dirty="0">
                <a:solidFill>
                  <a:srgbClr val="006600"/>
                </a:solidFill>
              </a:rPr>
              <a:t>A</a:t>
            </a:r>
            <a:r>
              <a:rPr lang="tr-TR" sz="3360" b="1" dirty="0">
                <a:solidFill>
                  <a:srgbClr val="0000CC"/>
                </a:solidFill>
              </a:rPr>
              <a:t>: </a:t>
            </a:r>
            <a:r>
              <a:rPr lang="tr-TR" sz="3360" dirty="0">
                <a:solidFill>
                  <a:srgbClr val="0000CC"/>
                </a:solidFill>
              </a:rPr>
              <a:t>Dönemsel ödeme miktarı</a:t>
            </a:r>
          </a:p>
          <a:p>
            <a:pPr>
              <a:lnSpc>
                <a:spcPct val="120000"/>
              </a:lnSpc>
              <a:buNone/>
            </a:pPr>
            <a:r>
              <a:rPr lang="tr-TR" sz="3640" b="1" dirty="0">
                <a:solidFill>
                  <a:srgbClr val="FF0000"/>
                </a:solidFill>
              </a:rPr>
              <a:t>P</a:t>
            </a:r>
            <a:r>
              <a:rPr lang="tr-TR" sz="3640" b="1" dirty="0">
                <a:solidFill>
                  <a:srgbClr val="0000CC"/>
                </a:solidFill>
              </a:rPr>
              <a:t>: Alınan kredi veya yatırımın bugünkü değeri </a:t>
            </a:r>
            <a:r>
              <a:rPr lang="tr-TR" sz="4900" b="1" dirty="0">
                <a:solidFill>
                  <a:srgbClr val="FF0000"/>
                </a:solidFill>
              </a:rPr>
              <a:t>?</a:t>
            </a:r>
            <a:r>
              <a:rPr lang="tr-TR" sz="3640" b="1" dirty="0">
                <a:solidFill>
                  <a:srgbClr val="0000CC"/>
                </a:solidFill>
              </a:rPr>
              <a:t> </a:t>
            </a:r>
          </a:p>
          <a:p>
            <a:endParaRPr lang="en-US" dirty="0"/>
          </a:p>
        </p:txBody>
      </p:sp>
      <p:sp>
        <p:nvSpPr>
          <p:cNvPr id="4" name="Line 6"/>
          <p:cNvSpPr>
            <a:spLocks noChangeShapeType="1"/>
          </p:cNvSpPr>
          <p:nvPr/>
        </p:nvSpPr>
        <p:spPr bwMode="auto">
          <a:xfrm flipV="1">
            <a:off x="1493520" y="3021211"/>
            <a:ext cx="0" cy="16002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964"/>
          </a:p>
        </p:txBody>
      </p:sp>
      <p:sp>
        <p:nvSpPr>
          <p:cNvPr id="5" name="Line 7"/>
          <p:cNvSpPr>
            <a:spLocks noChangeShapeType="1"/>
          </p:cNvSpPr>
          <p:nvPr/>
        </p:nvSpPr>
        <p:spPr bwMode="auto">
          <a:xfrm>
            <a:off x="1920240" y="4621411"/>
            <a:ext cx="0" cy="533400"/>
          </a:xfrm>
          <a:prstGeom prst="line">
            <a:avLst/>
          </a:prstGeom>
          <a:noFill/>
          <a:ln w="9525">
            <a:solidFill>
              <a:srgbClr val="FF00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964"/>
          </a:p>
        </p:txBody>
      </p:sp>
      <p:sp>
        <p:nvSpPr>
          <p:cNvPr id="6" name="Line 8"/>
          <p:cNvSpPr>
            <a:spLocks noChangeShapeType="1"/>
          </p:cNvSpPr>
          <p:nvPr/>
        </p:nvSpPr>
        <p:spPr bwMode="auto">
          <a:xfrm>
            <a:off x="2453640" y="4621411"/>
            <a:ext cx="0" cy="533400"/>
          </a:xfrm>
          <a:prstGeom prst="line">
            <a:avLst/>
          </a:prstGeom>
          <a:noFill/>
          <a:ln w="9525">
            <a:solidFill>
              <a:srgbClr val="FF00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964"/>
          </a:p>
        </p:txBody>
      </p:sp>
      <p:sp>
        <p:nvSpPr>
          <p:cNvPr id="7" name="Line 9"/>
          <p:cNvSpPr>
            <a:spLocks noChangeShapeType="1"/>
          </p:cNvSpPr>
          <p:nvPr/>
        </p:nvSpPr>
        <p:spPr bwMode="auto">
          <a:xfrm>
            <a:off x="5867400" y="4621411"/>
            <a:ext cx="0" cy="533400"/>
          </a:xfrm>
          <a:prstGeom prst="line">
            <a:avLst/>
          </a:prstGeom>
          <a:noFill/>
          <a:ln w="9525">
            <a:solidFill>
              <a:srgbClr val="FF00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964"/>
          </a:p>
        </p:txBody>
      </p:sp>
      <p:sp>
        <p:nvSpPr>
          <p:cNvPr id="8" name="Line 10"/>
          <p:cNvSpPr>
            <a:spLocks noChangeShapeType="1"/>
          </p:cNvSpPr>
          <p:nvPr/>
        </p:nvSpPr>
        <p:spPr bwMode="auto">
          <a:xfrm>
            <a:off x="2987040" y="4621411"/>
            <a:ext cx="0" cy="533400"/>
          </a:xfrm>
          <a:prstGeom prst="line">
            <a:avLst/>
          </a:prstGeom>
          <a:noFill/>
          <a:ln w="9525">
            <a:solidFill>
              <a:srgbClr val="FF00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964"/>
          </a:p>
        </p:txBody>
      </p:sp>
      <p:sp>
        <p:nvSpPr>
          <p:cNvPr id="9" name="Line 11"/>
          <p:cNvSpPr>
            <a:spLocks noChangeShapeType="1"/>
          </p:cNvSpPr>
          <p:nvPr/>
        </p:nvSpPr>
        <p:spPr bwMode="auto">
          <a:xfrm>
            <a:off x="3520440" y="4621411"/>
            <a:ext cx="0" cy="533400"/>
          </a:xfrm>
          <a:prstGeom prst="line">
            <a:avLst/>
          </a:prstGeom>
          <a:noFill/>
          <a:ln w="9525">
            <a:solidFill>
              <a:srgbClr val="FF00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964"/>
          </a:p>
        </p:txBody>
      </p:sp>
      <p:sp>
        <p:nvSpPr>
          <p:cNvPr id="10" name="Line 12"/>
          <p:cNvSpPr>
            <a:spLocks noChangeShapeType="1"/>
          </p:cNvSpPr>
          <p:nvPr/>
        </p:nvSpPr>
        <p:spPr bwMode="auto">
          <a:xfrm>
            <a:off x="4053840" y="4621411"/>
            <a:ext cx="0" cy="533400"/>
          </a:xfrm>
          <a:prstGeom prst="line">
            <a:avLst/>
          </a:prstGeom>
          <a:noFill/>
          <a:ln w="9525">
            <a:solidFill>
              <a:srgbClr val="FF00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964"/>
          </a:p>
        </p:txBody>
      </p:sp>
      <p:sp>
        <p:nvSpPr>
          <p:cNvPr id="11" name="Line 13"/>
          <p:cNvSpPr>
            <a:spLocks noChangeShapeType="1"/>
          </p:cNvSpPr>
          <p:nvPr/>
        </p:nvSpPr>
        <p:spPr bwMode="auto">
          <a:xfrm>
            <a:off x="4587240" y="4621411"/>
            <a:ext cx="0" cy="533400"/>
          </a:xfrm>
          <a:prstGeom prst="line">
            <a:avLst/>
          </a:prstGeom>
          <a:noFill/>
          <a:ln w="9525">
            <a:solidFill>
              <a:srgbClr val="FF00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964"/>
          </a:p>
        </p:txBody>
      </p:sp>
      <p:sp>
        <p:nvSpPr>
          <p:cNvPr id="12" name="Line 14"/>
          <p:cNvSpPr>
            <a:spLocks noChangeShapeType="1"/>
          </p:cNvSpPr>
          <p:nvPr/>
        </p:nvSpPr>
        <p:spPr bwMode="auto">
          <a:xfrm>
            <a:off x="5334000" y="4621411"/>
            <a:ext cx="0" cy="533400"/>
          </a:xfrm>
          <a:prstGeom prst="line">
            <a:avLst/>
          </a:prstGeom>
          <a:noFill/>
          <a:ln w="9525">
            <a:solidFill>
              <a:srgbClr val="FF00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964"/>
          </a:p>
        </p:txBody>
      </p:sp>
      <p:sp>
        <p:nvSpPr>
          <p:cNvPr id="13" name="Line 15"/>
          <p:cNvSpPr>
            <a:spLocks noChangeShapeType="1"/>
          </p:cNvSpPr>
          <p:nvPr/>
        </p:nvSpPr>
        <p:spPr bwMode="auto">
          <a:xfrm>
            <a:off x="1493520" y="4621411"/>
            <a:ext cx="3200400" cy="0"/>
          </a:xfrm>
          <a:prstGeom prst="line">
            <a:avLst/>
          </a:prstGeom>
          <a:noFill/>
          <a:ln w="9525">
            <a:solidFill>
              <a:srgbClr val="FF006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964"/>
          </a:p>
        </p:txBody>
      </p:sp>
      <p:sp>
        <p:nvSpPr>
          <p:cNvPr id="14" name="Line 16"/>
          <p:cNvSpPr>
            <a:spLocks noChangeShapeType="1"/>
          </p:cNvSpPr>
          <p:nvPr/>
        </p:nvSpPr>
        <p:spPr bwMode="auto">
          <a:xfrm>
            <a:off x="5227320" y="4621411"/>
            <a:ext cx="640080" cy="0"/>
          </a:xfrm>
          <a:prstGeom prst="line">
            <a:avLst/>
          </a:prstGeom>
          <a:noFill/>
          <a:ln w="9525">
            <a:solidFill>
              <a:srgbClr val="FF006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964"/>
          </a:p>
        </p:txBody>
      </p:sp>
      <p:sp>
        <p:nvSpPr>
          <p:cNvPr id="15" name="Line 17"/>
          <p:cNvSpPr>
            <a:spLocks noChangeShapeType="1"/>
          </p:cNvSpPr>
          <p:nvPr/>
        </p:nvSpPr>
        <p:spPr bwMode="auto">
          <a:xfrm>
            <a:off x="4587240" y="4621411"/>
            <a:ext cx="746760" cy="0"/>
          </a:xfrm>
          <a:prstGeom prst="line">
            <a:avLst/>
          </a:prstGeom>
          <a:noFill/>
          <a:ln w="9525">
            <a:solidFill>
              <a:srgbClr val="FF006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964"/>
          </a:p>
        </p:txBody>
      </p:sp>
      <p:sp>
        <p:nvSpPr>
          <p:cNvPr id="16" name="Text Box 18"/>
          <p:cNvSpPr txBox="1">
            <a:spLocks noChangeArrowheads="1"/>
          </p:cNvSpPr>
          <p:nvPr/>
        </p:nvSpPr>
        <p:spPr bwMode="auto">
          <a:xfrm>
            <a:off x="1057807" y="4094922"/>
            <a:ext cx="215956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latin typeface="Times New Roman" pitchFamily="18" charset="0"/>
              </a:rPr>
              <a:t>0      1    2    3</a:t>
            </a:r>
          </a:p>
        </p:txBody>
      </p:sp>
      <p:sp>
        <p:nvSpPr>
          <p:cNvPr id="17" name="Text Box 19"/>
          <p:cNvSpPr txBox="1">
            <a:spLocks noChangeArrowheads="1"/>
          </p:cNvSpPr>
          <p:nvPr/>
        </p:nvSpPr>
        <p:spPr bwMode="auto">
          <a:xfrm>
            <a:off x="5867400" y="4397355"/>
            <a:ext cx="42351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i="1">
                <a:latin typeface="Times New Roman" pitchFamily="18" charset="0"/>
              </a:rPr>
              <a:t>N</a:t>
            </a:r>
          </a:p>
        </p:txBody>
      </p:sp>
      <p:sp>
        <p:nvSpPr>
          <p:cNvPr id="18" name="Text Box 20"/>
          <p:cNvSpPr txBox="1">
            <a:spLocks noChangeArrowheads="1"/>
          </p:cNvSpPr>
          <p:nvPr/>
        </p:nvSpPr>
        <p:spPr bwMode="auto">
          <a:xfrm>
            <a:off x="1242380" y="2381131"/>
            <a:ext cx="447558"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sz="3360" i="1" dirty="0">
                <a:latin typeface="Times New Roman" pitchFamily="18" charset="0"/>
              </a:rPr>
              <a:t>P</a:t>
            </a:r>
            <a:endParaRPr lang="en-US" sz="3360" i="1" dirty="0">
              <a:latin typeface="Times New Roman" pitchFamily="18" charset="0"/>
            </a:endParaRPr>
          </a:p>
        </p:txBody>
      </p:sp>
      <p:sp>
        <p:nvSpPr>
          <p:cNvPr id="19" name="Text Box 21"/>
          <p:cNvSpPr txBox="1">
            <a:spLocks noChangeArrowheads="1"/>
          </p:cNvSpPr>
          <p:nvPr/>
        </p:nvSpPr>
        <p:spPr bwMode="auto">
          <a:xfrm>
            <a:off x="3284854" y="5067821"/>
            <a:ext cx="1942465"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tr-TR" sz="3360" i="1" dirty="0">
                <a:latin typeface="Times New Roman" pitchFamily="18" charset="0"/>
              </a:rPr>
              <a:t>A bilinen</a:t>
            </a:r>
            <a:endParaRPr lang="en-US" sz="3360" i="1" dirty="0">
              <a:latin typeface="Times New Roman" pitchFamily="18" charset="0"/>
            </a:endParaRPr>
          </a:p>
        </p:txBody>
      </p:sp>
      <p:sp>
        <p:nvSpPr>
          <p:cNvPr id="28" name="TextBox 27"/>
          <p:cNvSpPr txBox="1">
            <a:spLocks noRot="1" noChangeAspect="1" noMove="1" noResize="1" noEditPoints="1" noAdjustHandles="1" noChangeArrowheads="1" noChangeShapeType="1" noTextEdit="1"/>
          </p:cNvSpPr>
          <p:nvPr/>
        </p:nvSpPr>
        <p:spPr>
          <a:xfrm>
            <a:off x="7812157" y="2841245"/>
            <a:ext cx="3730014" cy="2292949"/>
          </a:xfrm>
          <a:prstGeom prst="rect">
            <a:avLst/>
          </a:prstGeom>
          <a:blipFill rotWithShape="0">
            <a:blip r:embed="rId2" cstate="print"/>
            <a:stretch>
              <a:fillRect r="-686" b="-4833"/>
            </a:stretch>
          </a:blipFill>
          <a:ln>
            <a:solidFill>
              <a:schemeClr val="tx1"/>
            </a:solidFill>
          </a:ln>
        </p:spPr>
        <p:txBody>
          <a:bodyPr/>
          <a:lstStyle/>
          <a:p>
            <a:r>
              <a:rPr lang="en-GB" sz="2964" dirty="0">
                <a:noFill/>
              </a:rPr>
              <a:t> </a:t>
            </a:r>
          </a:p>
        </p:txBody>
      </p:sp>
    </p:spTree>
    <p:extLst>
      <p:ext uri="{BB962C8B-B14F-4D97-AF65-F5344CB8AC3E}">
        <p14:creationId xmlns:p14="http://schemas.microsoft.com/office/powerpoint/2010/main" val="382102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558" y="994292"/>
            <a:ext cx="11521440" cy="1493520"/>
          </a:xfrm>
        </p:spPr>
        <p:txBody>
          <a:bodyPr>
            <a:normAutofit/>
          </a:bodyPr>
          <a:lstStyle/>
          <a:p>
            <a:r>
              <a:rPr lang="en-US" sz="4800" dirty="0">
                <a:solidFill>
                  <a:schemeClr val="accent1"/>
                </a:solidFill>
              </a:rPr>
              <a:t>E</a:t>
            </a:r>
            <a:r>
              <a:rPr lang="tr-TR" sz="4800" dirty="0" err="1">
                <a:solidFill>
                  <a:schemeClr val="accent1"/>
                </a:solidFill>
              </a:rPr>
              <a:t>şit</a:t>
            </a:r>
            <a:r>
              <a:rPr lang="tr-TR" sz="4800" dirty="0">
                <a:solidFill>
                  <a:schemeClr val="accent1"/>
                </a:solidFill>
              </a:rPr>
              <a:t> Seri Ödemeli Kapital Geri Kazanım</a:t>
            </a:r>
            <a:r>
              <a:rPr lang="en-US" sz="4800" dirty="0">
                <a:solidFill>
                  <a:schemeClr val="accent1"/>
                </a:solidFill>
              </a:rPr>
              <a:t> </a:t>
            </a:r>
            <a:endParaRPr lang="en-US" sz="6000" dirty="0">
              <a:solidFill>
                <a:schemeClr val="accent1"/>
              </a:solidFill>
            </a:endParaRPr>
          </a:p>
        </p:txBody>
      </p:sp>
      <p:sp>
        <p:nvSpPr>
          <p:cNvPr id="26" name="Content Placeholder 25"/>
          <p:cNvSpPr>
            <a:spLocks noGrp="1"/>
          </p:cNvSpPr>
          <p:nvPr>
            <p:ph idx="1"/>
          </p:nvPr>
        </p:nvSpPr>
        <p:spPr>
          <a:xfrm>
            <a:off x="640080" y="5443805"/>
            <a:ext cx="11521440" cy="4195733"/>
          </a:xfrm>
        </p:spPr>
        <p:txBody>
          <a:bodyPr>
            <a:normAutofit fontScale="25000" lnSpcReduction="20000"/>
          </a:bodyPr>
          <a:lstStyle/>
          <a:p>
            <a:endParaRPr lang="tr-TR" dirty="0"/>
          </a:p>
          <a:p>
            <a:pPr algn="just">
              <a:lnSpc>
                <a:spcPts val="4032"/>
              </a:lnSpc>
              <a:spcAft>
                <a:spcPts val="1680"/>
              </a:spcAft>
              <a:buNone/>
            </a:pPr>
            <a:r>
              <a:rPr lang="tr-TR" sz="8400" b="1" u="sng" dirty="0">
                <a:solidFill>
                  <a:srgbClr val="FF0000"/>
                </a:solidFill>
              </a:rPr>
              <a:t>P, i ve N verildiğinde A’nın hesaplaması:</a:t>
            </a:r>
            <a:r>
              <a:rPr lang="tr-TR" sz="8400" b="1" dirty="0"/>
              <a:t> </a:t>
            </a:r>
          </a:p>
          <a:p>
            <a:pPr>
              <a:lnSpc>
                <a:spcPct val="120000"/>
              </a:lnSpc>
              <a:buNone/>
            </a:pPr>
            <a:r>
              <a:rPr lang="tr-TR" sz="7700" b="1" dirty="0">
                <a:solidFill>
                  <a:srgbClr val="006600"/>
                </a:solidFill>
              </a:rPr>
              <a:t>P</a:t>
            </a:r>
            <a:r>
              <a:rPr lang="tr-TR" sz="7700" b="1" dirty="0">
                <a:solidFill>
                  <a:srgbClr val="0000CC"/>
                </a:solidFill>
              </a:rPr>
              <a:t>: </a:t>
            </a:r>
            <a:r>
              <a:rPr lang="tr-TR" sz="7700" dirty="0">
                <a:solidFill>
                  <a:srgbClr val="0000CC"/>
                </a:solidFill>
              </a:rPr>
              <a:t>Alınan kredi veya yatırım </a:t>
            </a:r>
          </a:p>
          <a:p>
            <a:pPr>
              <a:lnSpc>
                <a:spcPct val="120000"/>
              </a:lnSpc>
              <a:buNone/>
            </a:pPr>
            <a:r>
              <a:rPr lang="tr-TR" sz="7700" b="1" dirty="0">
                <a:solidFill>
                  <a:srgbClr val="006600"/>
                </a:solidFill>
              </a:rPr>
              <a:t>N</a:t>
            </a:r>
            <a:r>
              <a:rPr lang="tr-TR" sz="7700" b="1" dirty="0">
                <a:solidFill>
                  <a:srgbClr val="0000CC"/>
                </a:solidFill>
              </a:rPr>
              <a:t>: </a:t>
            </a:r>
            <a:r>
              <a:rPr lang="tr-TR" sz="7700" dirty="0">
                <a:solidFill>
                  <a:srgbClr val="0000CC"/>
                </a:solidFill>
              </a:rPr>
              <a:t>Ne kadar zamanda geri ödenmesi gerektiği</a:t>
            </a:r>
          </a:p>
          <a:p>
            <a:pPr>
              <a:lnSpc>
                <a:spcPct val="120000"/>
              </a:lnSpc>
              <a:buNone/>
            </a:pPr>
            <a:r>
              <a:rPr lang="tr-TR" sz="7700" b="1" dirty="0">
                <a:solidFill>
                  <a:srgbClr val="006600"/>
                </a:solidFill>
              </a:rPr>
              <a:t>i</a:t>
            </a:r>
            <a:r>
              <a:rPr lang="tr-TR" sz="7700" b="1" dirty="0">
                <a:solidFill>
                  <a:srgbClr val="0000CC"/>
                </a:solidFill>
              </a:rPr>
              <a:t>: </a:t>
            </a:r>
            <a:r>
              <a:rPr lang="tr-TR" sz="7700" dirty="0">
                <a:solidFill>
                  <a:srgbClr val="0000CC"/>
                </a:solidFill>
              </a:rPr>
              <a:t>Faiz oranı </a:t>
            </a:r>
          </a:p>
          <a:p>
            <a:pPr>
              <a:lnSpc>
                <a:spcPct val="120000"/>
              </a:lnSpc>
              <a:buNone/>
            </a:pPr>
            <a:r>
              <a:rPr lang="tr-TR" sz="8400" b="1" dirty="0">
                <a:solidFill>
                  <a:srgbClr val="FF0000"/>
                </a:solidFill>
              </a:rPr>
              <a:t>A</a:t>
            </a:r>
            <a:r>
              <a:rPr lang="tr-TR" sz="8400" b="1" dirty="0">
                <a:solidFill>
                  <a:srgbClr val="0000CC"/>
                </a:solidFill>
              </a:rPr>
              <a:t>: Dönemsel ödeme miktarı </a:t>
            </a:r>
            <a:r>
              <a:rPr lang="tr-TR" sz="9800" b="1" dirty="0">
                <a:solidFill>
                  <a:srgbClr val="FF0000"/>
                </a:solidFill>
              </a:rPr>
              <a:t>?</a:t>
            </a:r>
            <a:endParaRPr lang="tr-TR" sz="8400" b="1" dirty="0">
              <a:solidFill>
                <a:srgbClr val="FF0000"/>
              </a:solidFill>
            </a:endParaRPr>
          </a:p>
          <a:p>
            <a:pPr algn="just">
              <a:lnSpc>
                <a:spcPts val="4032"/>
              </a:lnSpc>
              <a:buNone/>
            </a:pPr>
            <a:r>
              <a:rPr lang="tr-TR" sz="7000" dirty="0"/>
              <a:t>Ev ve araba kredi geri ödeme hesapları bunun tipik örneklerindendir.</a:t>
            </a:r>
          </a:p>
        </p:txBody>
      </p:sp>
      <p:sp>
        <p:nvSpPr>
          <p:cNvPr id="4" name="Line 6"/>
          <p:cNvSpPr>
            <a:spLocks noChangeShapeType="1"/>
          </p:cNvSpPr>
          <p:nvPr/>
        </p:nvSpPr>
        <p:spPr bwMode="auto">
          <a:xfrm flipV="1">
            <a:off x="1493520" y="3021211"/>
            <a:ext cx="0" cy="16002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964"/>
          </a:p>
        </p:txBody>
      </p:sp>
      <p:sp>
        <p:nvSpPr>
          <p:cNvPr id="5" name="Line 7"/>
          <p:cNvSpPr>
            <a:spLocks noChangeShapeType="1"/>
          </p:cNvSpPr>
          <p:nvPr/>
        </p:nvSpPr>
        <p:spPr bwMode="auto">
          <a:xfrm>
            <a:off x="1920240" y="4621411"/>
            <a:ext cx="0" cy="533400"/>
          </a:xfrm>
          <a:prstGeom prst="line">
            <a:avLst/>
          </a:prstGeom>
          <a:noFill/>
          <a:ln w="9525">
            <a:solidFill>
              <a:srgbClr val="FF00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964"/>
          </a:p>
        </p:txBody>
      </p:sp>
      <p:sp>
        <p:nvSpPr>
          <p:cNvPr id="6" name="Line 8"/>
          <p:cNvSpPr>
            <a:spLocks noChangeShapeType="1"/>
          </p:cNvSpPr>
          <p:nvPr/>
        </p:nvSpPr>
        <p:spPr bwMode="auto">
          <a:xfrm>
            <a:off x="2453640" y="4621411"/>
            <a:ext cx="0" cy="533400"/>
          </a:xfrm>
          <a:prstGeom prst="line">
            <a:avLst/>
          </a:prstGeom>
          <a:noFill/>
          <a:ln w="9525">
            <a:solidFill>
              <a:srgbClr val="FF00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964"/>
          </a:p>
        </p:txBody>
      </p:sp>
      <p:sp>
        <p:nvSpPr>
          <p:cNvPr id="7" name="Line 9"/>
          <p:cNvSpPr>
            <a:spLocks noChangeShapeType="1"/>
          </p:cNvSpPr>
          <p:nvPr/>
        </p:nvSpPr>
        <p:spPr bwMode="auto">
          <a:xfrm>
            <a:off x="5867400" y="4621411"/>
            <a:ext cx="0" cy="533400"/>
          </a:xfrm>
          <a:prstGeom prst="line">
            <a:avLst/>
          </a:prstGeom>
          <a:noFill/>
          <a:ln w="9525">
            <a:solidFill>
              <a:srgbClr val="FF00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964"/>
          </a:p>
        </p:txBody>
      </p:sp>
      <p:sp>
        <p:nvSpPr>
          <p:cNvPr id="8" name="Line 10"/>
          <p:cNvSpPr>
            <a:spLocks noChangeShapeType="1"/>
          </p:cNvSpPr>
          <p:nvPr/>
        </p:nvSpPr>
        <p:spPr bwMode="auto">
          <a:xfrm>
            <a:off x="2987040" y="4621411"/>
            <a:ext cx="0" cy="533400"/>
          </a:xfrm>
          <a:prstGeom prst="line">
            <a:avLst/>
          </a:prstGeom>
          <a:noFill/>
          <a:ln w="9525">
            <a:solidFill>
              <a:srgbClr val="FF00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964"/>
          </a:p>
        </p:txBody>
      </p:sp>
      <p:sp>
        <p:nvSpPr>
          <p:cNvPr id="9" name="Line 11"/>
          <p:cNvSpPr>
            <a:spLocks noChangeShapeType="1"/>
          </p:cNvSpPr>
          <p:nvPr/>
        </p:nvSpPr>
        <p:spPr bwMode="auto">
          <a:xfrm>
            <a:off x="3520440" y="4621411"/>
            <a:ext cx="0" cy="533400"/>
          </a:xfrm>
          <a:prstGeom prst="line">
            <a:avLst/>
          </a:prstGeom>
          <a:noFill/>
          <a:ln w="9525">
            <a:solidFill>
              <a:srgbClr val="FF00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964"/>
          </a:p>
        </p:txBody>
      </p:sp>
      <p:sp>
        <p:nvSpPr>
          <p:cNvPr id="10" name="Line 12"/>
          <p:cNvSpPr>
            <a:spLocks noChangeShapeType="1"/>
          </p:cNvSpPr>
          <p:nvPr/>
        </p:nvSpPr>
        <p:spPr bwMode="auto">
          <a:xfrm>
            <a:off x="4053840" y="4621411"/>
            <a:ext cx="0" cy="533400"/>
          </a:xfrm>
          <a:prstGeom prst="line">
            <a:avLst/>
          </a:prstGeom>
          <a:noFill/>
          <a:ln w="9525">
            <a:solidFill>
              <a:srgbClr val="FF00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964"/>
          </a:p>
        </p:txBody>
      </p:sp>
      <p:sp>
        <p:nvSpPr>
          <p:cNvPr id="11" name="Line 13"/>
          <p:cNvSpPr>
            <a:spLocks noChangeShapeType="1"/>
          </p:cNvSpPr>
          <p:nvPr/>
        </p:nvSpPr>
        <p:spPr bwMode="auto">
          <a:xfrm>
            <a:off x="4587240" y="4621411"/>
            <a:ext cx="0" cy="533400"/>
          </a:xfrm>
          <a:prstGeom prst="line">
            <a:avLst/>
          </a:prstGeom>
          <a:noFill/>
          <a:ln w="9525">
            <a:solidFill>
              <a:srgbClr val="FF00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964"/>
          </a:p>
        </p:txBody>
      </p:sp>
      <p:sp>
        <p:nvSpPr>
          <p:cNvPr id="12" name="Line 14"/>
          <p:cNvSpPr>
            <a:spLocks noChangeShapeType="1"/>
          </p:cNvSpPr>
          <p:nvPr/>
        </p:nvSpPr>
        <p:spPr bwMode="auto">
          <a:xfrm>
            <a:off x="5334000" y="4621411"/>
            <a:ext cx="0" cy="533400"/>
          </a:xfrm>
          <a:prstGeom prst="line">
            <a:avLst/>
          </a:prstGeom>
          <a:noFill/>
          <a:ln w="9525">
            <a:solidFill>
              <a:srgbClr val="FF00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964"/>
          </a:p>
        </p:txBody>
      </p:sp>
      <p:sp>
        <p:nvSpPr>
          <p:cNvPr id="13" name="Line 15"/>
          <p:cNvSpPr>
            <a:spLocks noChangeShapeType="1"/>
          </p:cNvSpPr>
          <p:nvPr/>
        </p:nvSpPr>
        <p:spPr bwMode="auto">
          <a:xfrm>
            <a:off x="1493520" y="4621411"/>
            <a:ext cx="3200400" cy="0"/>
          </a:xfrm>
          <a:prstGeom prst="line">
            <a:avLst/>
          </a:prstGeom>
          <a:noFill/>
          <a:ln w="9525">
            <a:solidFill>
              <a:srgbClr val="FF006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964"/>
          </a:p>
        </p:txBody>
      </p:sp>
      <p:sp>
        <p:nvSpPr>
          <p:cNvPr id="14" name="Line 16"/>
          <p:cNvSpPr>
            <a:spLocks noChangeShapeType="1"/>
          </p:cNvSpPr>
          <p:nvPr/>
        </p:nvSpPr>
        <p:spPr bwMode="auto">
          <a:xfrm>
            <a:off x="5227320" y="4621411"/>
            <a:ext cx="640080" cy="0"/>
          </a:xfrm>
          <a:prstGeom prst="line">
            <a:avLst/>
          </a:prstGeom>
          <a:noFill/>
          <a:ln w="9525">
            <a:solidFill>
              <a:srgbClr val="FF006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964"/>
          </a:p>
        </p:txBody>
      </p:sp>
      <p:sp>
        <p:nvSpPr>
          <p:cNvPr id="15" name="Line 17"/>
          <p:cNvSpPr>
            <a:spLocks noChangeShapeType="1"/>
          </p:cNvSpPr>
          <p:nvPr/>
        </p:nvSpPr>
        <p:spPr bwMode="auto">
          <a:xfrm>
            <a:off x="4587240" y="4621411"/>
            <a:ext cx="746760" cy="0"/>
          </a:xfrm>
          <a:prstGeom prst="line">
            <a:avLst/>
          </a:prstGeom>
          <a:noFill/>
          <a:ln w="9525">
            <a:solidFill>
              <a:srgbClr val="FF006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964"/>
          </a:p>
        </p:txBody>
      </p:sp>
      <p:sp>
        <p:nvSpPr>
          <p:cNvPr id="16" name="Text Box 18"/>
          <p:cNvSpPr txBox="1">
            <a:spLocks noChangeArrowheads="1"/>
          </p:cNvSpPr>
          <p:nvPr/>
        </p:nvSpPr>
        <p:spPr bwMode="auto">
          <a:xfrm>
            <a:off x="1057807" y="4094922"/>
            <a:ext cx="215956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latin typeface="Times New Roman" pitchFamily="18" charset="0"/>
              </a:rPr>
              <a:t>0     1     2    3</a:t>
            </a:r>
          </a:p>
        </p:txBody>
      </p:sp>
      <p:sp>
        <p:nvSpPr>
          <p:cNvPr id="17" name="Text Box 19"/>
          <p:cNvSpPr txBox="1">
            <a:spLocks noChangeArrowheads="1"/>
          </p:cNvSpPr>
          <p:nvPr/>
        </p:nvSpPr>
        <p:spPr bwMode="auto">
          <a:xfrm>
            <a:off x="5867400" y="4397355"/>
            <a:ext cx="42351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i="1">
                <a:latin typeface="Times New Roman" pitchFamily="18" charset="0"/>
              </a:rPr>
              <a:t>N</a:t>
            </a:r>
          </a:p>
        </p:txBody>
      </p:sp>
      <p:sp>
        <p:nvSpPr>
          <p:cNvPr id="18" name="Text Box 20"/>
          <p:cNvSpPr txBox="1">
            <a:spLocks noChangeArrowheads="1"/>
          </p:cNvSpPr>
          <p:nvPr/>
        </p:nvSpPr>
        <p:spPr bwMode="auto">
          <a:xfrm>
            <a:off x="975676" y="2381131"/>
            <a:ext cx="2309178"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tr-TR" sz="3360" i="1" dirty="0">
                <a:latin typeface="Times New Roman" pitchFamily="18" charset="0"/>
              </a:rPr>
              <a:t>P bilinen</a:t>
            </a:r>
            <a:endParaRPr lang="en-US" sz="3360" i="1" dirty="0">
              <a:latin typeface="Times New Roman" pitchFamily="18" charset="0"/>
            </a:endParaRPr>
          </a:p>
        </p:txBody>
      </p:sp>
      <p:sp>
        <p:nvSpPr>
          <p:cNvPr id="19" name="Text Box 21"/>
          <p:cNvSpPr txBox="1">
            <a:spLocks noChangeArrowheads="1"/>
          </p:cNvSpPr>
          <p:nvPr/>
        </p:nvSpPr>
        <p:spPr bwMode="auto">
          <a:xfrm>
            <a:off x="3284855" y="5067821"/>
            <a:ext cx="595666"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tr-TR" sz="3360" i="1" dirty="0">
                <a:latin typeface="Times New Roman" pitchFamily="18" charset="0"/>
              </a:rPr>
              <a:t>A</a:t>
            </a:r>
            <a:endParaRPr lang="en-US" sz="3360" i="1" dirty="0">
              <a:latin typeface="Times New Roman" pitchFamily="18" charset="0"/>
            </a:endParaRPr>
          </a:p>
        </p:txBody>
      </p:sp>
      <p:sp>
        <p:nvSpPr>
          <p:cNvPr id="28" name="TextBox 27"/>
          <p:cNvSpPr txBox="1">
            <a:spLocks noRot="1" noChangeAspect="1" noMove="1" noResize="1" noEditPoints="1" noAdjustHandles="1" noChangeArrowheads="1" noChangeShapeType="1" noTextEdit="1"/>
          </p:cNvSpPr>
          <p:nvPr/>
        </p:nvSpPr>
        <p:spPr>
          <a:xfrm>
            <a:off x="7812157" y="2841245"/>
            <a:ext cx="3730014" cy="2292949"/>
          </a:xfrm>
          <a:prstGeom prst="rect">
            <a:avLst/>
          </a:prstGeom>
          <a:blipFill rotWithShape="0">
            <a:blip r:embed="rId2" cstate="print"/>
            <a:stretch>
              <a:fillRect r="-686" b="-4833"/>
            </a:stretch>
          </a:blipFill>
          <a:ln>
            <a:solidFill>
              <a:schemeClr val="tx1"/>
            </a:solidFill>
          </a:ln>
        </p:spPr>
        <p:txBody>
          <a:bodyPr/>
          <a:lstStyle/>
          <a:p>
            <a:r>
              <a:rPr lang="en-GB" sz="2964">
                <a:noFill/>
              </a:rPr>
              <a:t> </a:t>
            </a:r>
          </a:p>
        </p:txBody>
      </p:sp>
    </p:spTree>
    <p:extLst>
      <p:ext uri="{BB962C8B-B14F-4D97-AF65-F5344CB8AC3E}">
        <p14:creationId xmlns:p14="http://schemas.microsoft.com/office/powerpoint/2010/main" val="4009474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373" y="971275"/>
            <a:ext cx="11521440" cy="1493520"/>
          </a:xfrm>
        </p:spPr>
        <p:txBody>
          <a:bodyPr>
            <a:noAutofit/>
          </a:bodyPr>
          <a:lstStyle/>
          <a:p>
            <a:r>
              <a:rPr lang="en-US" sz="4800" dirty="0" err="1">
                <a:solidFill>
                  <a:schemeClr val="accent1"/>
                </a:solidFill>
              </a:rPr>
              <a:t>Eşit</a:t>
            </a:r>
            <a:r>
              <a:rPr lang="en-US" sz="4800" dirty="0">
                <a:solidFill>
                  <a:schemeClr val="accent1"/>
                </a:solidFill>
              </a:rPr>
              <a:t> </a:t>
            </a:r>
            <a:r>
              <a:rPr lang="en-US" sz="4800" dirty="0" err="1">
                <a:solidFill>
                  <a:schemeClr val="accent1"/>
                </a:solidFill>
              </a:rPr>
              <a:t>Ödemeli</a:t>
            </a:r>
            <a:r>
              <a:rPr lang="en-US" sz="4800" dirty="0">
                <a:solidFill>
                  <a:schemeClr val="accent1"/>
                </a:solidFill>
              </a:rPr>
              <a:t> Seri – </a:t>
            </a:r>
            <a:r>
              <a:rPr lang="en-US" sz="4800" dirty="0" err="1">
                <a:solidFill>
                  <a:schemeClr val="accent1"/>
                </a:solidFill>
              </a:rPr>
              <a:t>Bileşik</a:t>
            </a:r>
            <a:r>
              <a:rPr lang="en-US" sz="4800" dirty="0">
                <a:solidFill>
                  <a:schemeClr val="accent1"/>
                </a:solidFill>
              </a:rPr>
              <a:t> </a:t>
            </a:r>
            <a:r>
              <a:rPr lang="en-US" sz="4800" dirty="0" err="1">
                <a:solidFill>
                  <a:schemeClr val="accent1"/>
                </a:solidFill>
              </a:rPr>
              <a:t>değer</a:t>
            </a:r>
            <a:r>
              <a:rPr lang="en-US" sz="4800" dirty="0">
                <a:solidFill>
                  <a:schemeClr val="accent1"/>
                </a:solidFill>
              </a:rPr>
              <a:t> </a:t>
            </a:r>
            <a:r>
              <a:rPr lang="en-US" sz="4800" dirty="0" err="1">
                <a:solidFill>
                  <a:schemeClr val="accent1"/>
                </a:solidFill>
              </a:rPr>
              <a:t>faktörü</a:t>
            </a:r>
            <a:endParaRPr lang="en-US" sz="3600" dirty="0">
              <a:solidFill>
                <a:schemeClr val="accent1"/>
              </a:solidFill>
            </a:endParaRPr>
          </a:p>
        </p:txBody>
      </p:sp>
      <p:sp>
        <p:nvSpPr>
          <p:cNvPr id="26" name="Content Placeholder 25"/>
          <p:cNvSpPr>
            <a:spLocks noGrp="1"/>
          </p:cNvSpPr>
          <p:nvPr>
            <p:ph idx="1"/>
          </p:nvPr>
        </p:nvSpPr>
        <p:spPr>
          <a:xfrm>
            <a:off x="755373" y="5808712"/>
            <a:ext cx="11521440" cy="6592768"/>
          </a:xfrm>
        </p:spPr>
        <p:txBody>
          <a:bodyPr>
            <a:normAutofit/>
          </a:bodyPr>
          <a:lstStyle/>
          <a:p>
            <a:pPr algn="just">
              <a:spcAft>
                <a:spcPts val="1680"/>
              </a:spcAft>
              <a:buNone/>
            </a:pPr>
            <a:r>
              <a:rPr lang="tr-TR" sz="3360" b="1" u="sng" dirty="0">
                <a:solidFill>
                  <a:srgbClr val="FF0000"/>
                </a:solidFill>
              </a:rPr>
              <a:t>A, i ve N verildiğinde F’nin hesaplaması: </a:t>
            </a:r>
          </a:p>
          <a:p>
            <a:pPr>
              <a:buNone/>
            </a:pPr>
            <a:r>
              <a:rPr lang="tr-TR" sz="3080" b="1" dirty="0">
                <a:solidFill>
                  <a:srgbClr val="006600"/>
                </a:solidFill>
              </a:rPr>
              <a:t>N</a:t>
            </a:r>
            <a:r>
              <a:rPr lang="tr-TR" sz="3080" b="1" dirty="0">
                <a:solidFill>
                  <a:srgbClr val="0000CC"/>
                </a:solidFill>
              </a:rPr>
              <a:t>: </a:t>
            </a:r>
            <a:r>
              <a:rPr lang="tr-TR" sz="3080" dirty="0">
                <a:solidFill>
                  <a:srgbClr val="0000CC"/>
                </a:solidFill>
              </a:rPr>
              <a:t>Ne kadar zamanda geri ödenmesi gerektiği</a:t>
            </a:r>
          </a:p>
          <a:p>
            <a:pPr>
              <a:buNone/>
            </a:pPr>
            <a:r>
              <a:rPr lang="tr-TR" sz="3080" b="1" dirty="0">
                <a:solidFill>
                  <a:srgbClr val="006600"/>
                </a:solidFill>
              </a:rPr>
              <a:t>i</a:t>
            </a:r>
            <a:r>
              <a:rPr lang="tr-TR" sz="3080" b="1" dirty="0">
                <a:solidFill>
                  <a:srgbClr val="0000CC"/>
                </a:solidFill>
              </a:rPr>
              <a:t>: </a:t>
            </a:r>
            <a:r>
              <a:rPr lang="tr-TR" sz="3080" dirty="0">
                <a:solidFill>
                  <a:srgbClr val="0000CC"/>
                </a:solidFill>
              </a:rPr>
              <a:t>Faiz oranı </a:t>
            </a:r>
          </a:p>
          <a:p>
            <a:pPr>
              <a:buNone/>
            </a:pPr>
            <a:r>
              <a:rPr lang="tr-TR" sz="3080" b="1" dirty="0">
                <a:solidFill>
                  <a:srgbClr val="006600"/>
                </a:solidFill>
              </a:rPr>
              <a:t>A</a:t>
            </a:r>
            <a:r>
              <a:rPr lang="tr-TR" sz="3080" b="1" dirty="0">
                <a:solidFill>
                  <a:srgbClr val="0000CC"/>
                </a:solidFill>
              </a:rPr>
              <a:t>: </a:t>
            </a:r>
            <a:r>
              <a:rPr lang="tr-TR" sz="3080" dirty="0">
                <a:solidFill>
                  <a:srgbClr val="0000CC"/>
                </a:solidFill>
              </a:rPr>
              <a:t>Dönemsel ödeme miktarı</a:t>
            </a:r>
            <a:endParaRPr lang="tr-TR" sz="3080" dirty="0">
              <a:solidFill>
                <a:srgbClr val="FF0000"/>
              </a:solidFill>
            </a:endParaRPr>
          </a:p>
          <a:p>
            <a:pPr>
              <a:buNone/>
            </a:pPr>
            <a:r>
              <a:rPr lang="tr-TR" sz="3360" b="1" dirty="0">
                <a:solidFill>
                  <a:srgbClr val="FF0000"/>
                </a:solidFill>
              </a:rPr>
              <a:t>F</a:t>
            </a:r>
            <a:r>
              <a:rPr lang="tr-TR" sz="3360" b="1" dirty="0">
                <a:solidFill>
                  <a:srgbClr val="0000CC"/>
                </a:solidFill>
              </a:rPr>
              <a:t>:</a:t>
            </a:r>
            <a:r>
              <a:rPr lang="tr-TR" sz="3360" b="1" dirty="0">
                <a:solidFill>
                  <a:srgbClr val="FF0000"/>
                </a:solidFill>
              </a:rPr>
              <a:t> </a:t>
            </a:r>
            <a:r>
              <a:rPr lang="tr-TR" sz="3360" b="1" dirty="0">
                <a:solidFill>
                  <a:srgbClr val="0000CC"/>
                </a:solidFill>
              </a:rPr>
              <a:t>Birikecek para </a:t>
            </a:r>
            <a:r>
              <a:rPr lang="tr-TR" sz="4480" b="1" dirty="0">
                <a:solidFill>
                  <a:srgbClr val="FF0000"/>
                </a:solidFill>
              </a:rPr>
              <a:t>?</a:t>
            </a:r>
            <a:endParaRPr lang="tr-TR" sz="3360" b="1" u="sng" dirty="0">
              <a:solidFill>
                <a:srgbClr val="FF0000"/>
              </a:solidFill>
            </a:endParaRPr>
          </a:p>
        </p:txBody>
      </p:sp>
      <p:sp>
        <p:nvSpPr>
          <p:cNvPr id="4" name="Line 6"/>
          <p:cNvSpPr>
            <a:spLocks noChangeShapeType="1"/>
          </p:cNvSpPr>
          <p:nvPr/>
        </p:nvSpPr>
        <p:spPr bwMode="auto">
          <a:xfrm flipV="1">
            <a:off x="5867400" y="3021211"/>
            <a:ext cx="0" cy="16002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964"/>
          </a:p>
        </p:txBody>
      </p:sp>
      <p:sp>
        <p:nvSpPr>
          <p:cNvPr id="5" name="Line 7"/>
          <p:cNvSpPr>
            <a:spLocks noChangeShapeType="1"/>
          </p:cNvSpPr>
          <p:nvPr/>
        </p:nvSpPr>
        <p:spPr bwMode="auto">
          <a:xfrm>
            <a:off x="1920240" y="4621411"/>
            <a:ext cx="0" cy="533400"/>
          </a:xfrm>
          <a:prstGeom prst="line">
            <a:avLst/>
          </a:prstGeom>
          <a:noFill/>
          <a:ln w="9525">
            <a:solidFill>
              <a:srgbClr val="FF00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964"/>
          </a:p>
        </p:txBody>
      </p:sp>
      <p:sp>
        <p:nvSpPr>
          <p:cNvPr id="6" name="Line 8"/>
          <p:cNvSpPr>
            <a:spLocks noChangeShapeType="1"/>
          </p:cNvSpPr>
          <p:nvPr/>
        </p:nvSpPr>
        <p:spPr bwMode="auto">
          <a:xfrm>
            <a:off x="2453640" y="4621411"/>
            <a:ext cx="0" cy="533400"/>
          </a:xfrm>
          <a:prstGeom prst="line">
            <a:avLst/>
          </a:prstGeom>
          <a:noFill/>
          <a:ln w="9525">
            <a:solidFill>
              <a:srgbClr val="FF00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964"/>
          </a:p>
        </p:txBody>
      </p:sp>
      <p:sp>
        <p:nvSpPr>
          <p:cNvPr id="7" name="Line 9"/>
          <p:cNvSpPr>
            <a:spLocks noChangeShapeType="1"/>
          </p:cNvSpPr>
          <p:nvPr/>
        </p:nvSpPr>
        <p:spPr bwMode="auto">
          <a:xfrm>
            <a:off x="5867400" y="4621411"/>
            <a:ext cx="0" cy="533400"/>
          </a:xfrm>
          <a:prstGeom prst="line">
            <a:avLst/>
          </a:prstGeom>
          <a:noFill/>
          <a:ln w="9525">
            <a:solidFill>
              <a:srgbClr val="FF00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964"/>
          </a:p>
        </p:txBody>
      </p:sp>
      <p:sp>
        <p:nvSpPr>
          <p:cNvPr id="8" name="Line 10"/>
          <p:cNvSpPr>
            <a:spLocks noChangeShapeType="1"/>
          </p:cNvSpPr>
          <p:nvPr/>
        </p:nvSpPr>
        <p:spPr bwMode="auto">
          <a:xfrm>
            <a:off x="2987040" y="4621411"/>
            <a:ext cx="0" cy="533400"/>
          </a:xfrm>
          <a:prstGeom prst="line">
            <a:avLst/>
          </a:prstGeom>
          <a:noFill/>
          <a:ln w="9525">
            <a:solidFill>
              <a:srgbClr val="FF00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964"/>
          </a:p>
        </p:txBody>
      </p:sp>
      <p:sp>
        <p:nvSpPr>
          <p:cNvPr id="9" name="Line 11"/>
          <p:cNvSpPr>
            <a:spLocks noChangeShapeType="1"/>
          </p:cNvSpPr>
          <p:nvPr/>
        </p:nvSpPr>
        <p:spPr bwMode="auto">
          <a:xfrm>
            <a:off x="3520440" y="4621411"/>
            <a:ext cx="0" cy="533400"/>
          </a:xfrm>
          <a:prstGeom prst="line">
            <a:avLst/>
          </a:prstGeom>
          <a:noFill/>
          <a:ln w="9525">
            <a:solidFill>
              <a:srgbClr val="FF00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964"/>
          </a:p>
        </p:txBody>
      </p:sp>
      <p:sp>
        <p:nvSpPr>
          <p:cNvPr id="10" name="Line 12"/>
          <p:cNvSpPr>
            <a:spLocks noChangeShapeType="1"/>
          </p:cNvSpPr>
          <p:nvPr/>
        </p:nvSpPr>
        <p:spPr bwMode="auto">
          <a:xfrm>
            <a:off x="4053840" y="4621411"/>
            <a:ext cx="0" cy="533400"/>
          </a:xfrm>
          <a:prstGeom prst="line">
            <a:avLst/>
          </a:prstGeom>
          <a:noFill/>
          <a:ln w="9525">
            <a:solidFill>
              <a:srgbClr val="FF00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964"/>
          </a:p>
        </p:txBody>
      </p:sp>
      <p:sp>
        <p:nvSpPr>
          <p:cNvPr id="11" name="Line 13"/>
          <p:cNvSpPr>
            <a:spLocks noChangeShapeType="1"/>
          </p:cNvSpPr>
          <p:nvPr/>
        </p:nvSpPr>
        <p:spPr bwMode="auto">
          <a:xfrm>
            <a:off x="4587240" y="4621411"/>
            <a:ext cx="0" cy="533400"/>
          </a:xfrm>
          <a:prstGeom prst="line">
            <a:avLst/>
          </a:prstGeom>
          <a:noFill/>
          <a:ln w="9525">
            <a:solidFill>
              <a:srgbClr val="FF00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964"/>
          </a:p>
        </p:txBody>
      </p:sp>
      <p:sp>
        <p:nvSpPr>
          <p:cNvPr id="12" name="Line 14"/>
          <p:cNvSpPr>
            <a:spLocks noChangeShapeType="1"/>
          </p:cNvSpPr>
          <p:nvPr/>
        </p:nvSpPr>
        <p:spPr bwMode="auto">
          <a:xfrm>
            <a:off x="5334000" y="4621411"/>
            <a:ext cx="0" cy="533400"/>
          </a:xfrm>
          <a:prstGeom prst="line">
            <a:avLst/>
          </a:prstGeom>
          <a:noFill/>
          <a:ln w="9525">
            <a:solidFill>
              <a:srgbClr val="FF00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964"/>
          </a:p>
        </p:txBody>
      </p:sp>
      <p:sp>
        <p:nvSpPr>
          <p:cNvPr id="13" name="Line 15"/>
          <p:cNvSpPr>
            <a:spLocks noChangeShapeType="1"/>
          </p:cNvSpPr>
          <p:nvPr/>
        </p:nvSpPr>
        <p:spPr bwMode="auto">
          <a:xfrm>
            <a:off x="1493520" y="4621411"/>
            <a:ext cx="3200400" cy="0"/>
          </a:xfrm>
          <a:prstGeom prst="line">
            <a:avLst/>
          </a:prstGeom>
          <a:noFill/>
          <a:ln w="9525">
            <a:solidFill>
              <a:srgbClr val="FF006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964"/>
          </a:p>
        </p:txBody>
      </p:sp>
      <p:sp>
        <p:nvSpPr>
          <p:cNvPr id="14" name="Line 16"/>
          <p:cNvSpPr>
            <a:spLocks noChangeShapeType="1"/>
          </p:cNvSpPr>
          <p:nvPr/>
        </p:nvSpPr>
        <p:spPr bwMode="auto">
          <a:xfrm>
            <a:off x="5227320" y="4621411"/>
            <a:ext cx="640080" cy="0"/>
          </a:xfrm>
          <a:prstGeom prst="line">
            <a:avLst/>
          </a:prstGeom>
          <a:noFill/>
          <a:ln w="9525">
            <a:solidFill>
              <a:srgbClr val="FF006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964"/>
          </a:p>
        </p:txBody>
      </p:sp>
      <p:sp>
        <p:nvSpPr>
          <p:cNvPr id="15" name="Line 17"/>
          <p:cNvSpPr>
            <a:spLocks noChangeShapeType="1"/>
          </p:cNvSpPr>
          <p:nvPr/>
        </p:nvSpPr>
        <p:spPr bwMode="auto">
          <a:xfrm>
            <a:off x="4587240" y="4621411"/>
            <a:ext cx="746760" cy="0"/>
          </a:xfrm>
          <a:prstGeom prst="line">
            <a:avLst/>
          </a:prstGeom>
          <a:noFill/>
          <a:ln w="9525">
            <a:solidFill>
              <a:srgbClr val="FF006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964"/>
          </a:p>
        </p:txBody>
      </p:sp>
      <p:sp>
        <p:nvSpPr>
          <p:cNvPr id="16" name="Text Box 18"/>
          <p:cNvSpPr txBox="1">
            <a:spLocks noChangeArrowheads="1"/>
          </p:cNvSpPr>
          <p:nvPr/>
        </p:nvSpPr>
        <p:spPr bwMode="auto">
          <a:xfrm>
            <a:off x="1259430" y="4026996"/>
            <a:ext cx="189026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latin typeface="Times New Roman" pitchFamily="18" charset="0"/>
              </a:rPr>
              <a:t>0    1    2   3</a:t>
            </a:r>
          </a:p>
        </p:txBody>
      </p:sp>
      <p:sp>
        <p:nvSpPr>
          <p:cNvPr id="17" name="Text Box 19"/>
          <p:cNvSpPr txBox="1">
            <a:spLocks noChangeArrowheads="1"/>
          </p:cNvSpPr>
          <p:nvPr/>
        </p:nvSpPr>
        <p:spPr bwMode="auto">
          <a:xfrm>
            <a:off x="5954077" y="4397355"/>
            <a:ext cx="42351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i="1">
                <a:latin typeface="Times New Roman" pitchFamily="18" charset="0"/>
              </a:rPr>
              <a:t>N</a:t>
            </a:r>
          </a:p>
        </p:txBody>
      </p:sp>
      <p:sp>
        <p:nvSpPr>
          <p:cNvPr id="18" name="Text Box 20"/>
          <p:cNvSpPr txBox="1">
            <a:spLocks noChangeArrowheads="1"/>
          </p:cNvSpPr>
          <p:nvPr/>
        </p:nvSpPr>
        <p:spPr bwMode="auto">
          <a:xfrm>
            <a:off x="5695122" y="2381131"/>
            <a:ext cx="2309178"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tr-TR" sz="3360" i="1" dirty="0">
                <a:latin typeface="Times New Roman" pitchFamily="18" charset="0"/>
              </a:rPr>
              <a:t>F</a:t>
            </a:r>
            <a:endParaRPr lang="en-US" sz="3360" i="1" dirty="0">
              <a:latin typeface="Times New Roman" pitchFamily="18" charset="0"/>
            </a:endParaRPr>
          </a:p>
        </p:txBody>
      </p:sp>
      <p:sp>
        <p:nvSpPr>
          <p:cNvPr id="19" name="Text Box 21"/>
          <p:cNvSpPr txBox="1">
            <a:spLocks noChangeArrowheads="1"/>
          </p:cNvSpPr>
          <p:nvPr/>
        </p:nvSpPr>
        <p:spPr bwMode="auto">
          <a:xfrm>
            <a:off x="2973220" y="5067821"/>
            <a:ext cx="2262505"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tr-TR" sz="3360" i="1" dirty="0">
                <a:latin typeface="Times New Roman" pitchFamily="18" charset="0"/>
              </a:rPr>
              <a:t>A bilinen</a:t>
            </a:r>
            <a:endParaRPr lang="en-US" sz="3360" i="1" dirty="0">
              <a:latin typeface="Times New Roman" pitchFamily="18" charset="0"/>
            </a:endParaRPr>
          </a:p>
        </p:txBody>
      </p:sp>
      <p:sp>
        <p:nvSpPr>
          <p:cNvPr id="28" name="TextBox 27"/>
          <p:cNvSpPr txBox="1">
            <a:spLocks noRot="1" noChangeAspect="1" noMove="1" noResize="1" noEditPoints="1" noAdjustHandles="1" noChangeArrowheads="1" noChangeShapeType="1" noTextEdit="1"/>
          </p:cNvSpPr>
          <p:nvPr/>
        </p:nvSpPr>
        <p:spPr>
          <a:xfrm>
            <a:off x="7233895" y="2861863"/>
            <a:ext cx="3730014" cy="2198063"/>
          </a:xfrm>
          <a:prstGeom prst="rect">
            <a:avLst/>
          </a:prstGeom>
          <a:blipFill rotWithShape="0">
            <a:blip r:embed="rId2" cstate="print"/>
            <a:stretch>
              <a:fillRect r="-686" b="-5039"/>
            </a:stretch>
          </a:blipFill>
          <a:ln>
            <a:solidFill>
              <a:schemeClr val="tx1"/>
            </a:solidFill>
          </a:ln>
        </p:spPr>
        <p:txBody>
          <a:bodyPr/>
          <a:lstStyle/>
          <a:p>
            <a:r>
              <a:rPr lang="en-GB" sz="2964">
                <a:noFill/>
              </a:rPr>
              <a:t> </a:t>
            </a:r>
          </a:p>
        </p:txBody>
      </p:sp>
    </p:spTree>
    <p:extLst>
      <p:ext uri="{BB962C8B-B14F-4D97-AF65-F5344CB8AC3E}">
        <p14:creationId xmlns:p14="http://schemas.microsoft.com/office/powerpoint/2010/main" val="2828130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455" y="981423"/>
            <a:ext cx="11521440" cy="1493520"/>
          </a:xfrm>
        </p:spPr>
        <p:txBody>
          <a:bodyPr>
            <a:normAutofit/>
          </a:bodyPr>
          <a:lstStyle/>
          <a:p>
            <a:r>
              <a:rPr lang="en-US" sz="4800" dirty="0" err="1">
                <a:solidFill>
                  <a:schemeClr val="accent1"/>
                </a:solidFill>
              </a:rPr>
              <a:t>Eşit</a:t>
            </a:r>
            <a:r>
              <a:rPr lang="en-US" sz="4800" dirty="0">
                <a:solidFill>
                  <a:schemeClr val="accent1"/>
                </a:solidFill>
              </a:rPr>
              <a:t> </a:t>
            </a:r>
            <a:r>
              <a:rPr lang="en-US" sz="4800" dirty="0" err="1">
                <a:solidFill>
                  <a:schemeClr val="accent1"/>
                </a:solidFill>
              </a:rPr>
              <a:t>Ödemeli</a:t>
            </a:r>
            <a:r>
              <a:rPr lang="en-US" sz="4800" dirty="0">
                <a:solidFill>
                  <a:schemeClr val="accent1"/>
                </a:solidFill>
              </a:rPr>
              <a:t> Seri – </a:t>
            </a:r>
            <a:r>
              <a:rPr lang="en-US" sz="4800" dirty="0" err="1">
                <a:solidFill>
                  <a:schemeClr val="accent1"/>
                </a:solidFill>
              </a:rPr>
              <a:t>Birikim</a:t>
            </a:r>
            <a:r>
              <a:rPr lang="en-US" sz="4800" dirty="0">
                <a:solidFill>
                  <a:schemeClr val="accent1"/>
                </a:solidFill>
              </a:rPr>
              <a:t> </a:t>
            </a:r>
            <a:r>
              <a:rPr lang="en-US" sz="4800" dirty="0" err="1">
                <a:solidFill>
                  <a:schemeClr val="accent1"/>
                </a:solidFill>
              </a:rPr>
              <a:t>Hesabı</a:t>
            </a:r>
            <a:r>
              <a:rPr lang="en-US" sz="4800" dirty="0">
                <a:solidFill>
                  <a:schemeClr val="accent1"/>
                </a:solidFill>
              </a:rPr>
              <a:t> </a:t>
            </a:r>
            <a:endParaRPr lang="en-US" sz="6000" dirty="0">
              <a:solidFill>
                <a:schemeClr val="accent1"/>
              </a:solidFill>
            </a:endParaRPr>
          </a:p>
        </p:txBody>
      </p:sp>
      <p:sp>
        <p:nvSpPr>
          <p:cNvPr id="26" name="Content Placeholder 25"/>
          <p:cNvSpPr>
            <a:spLocks noGrp="1"/>
          </p:cNvSpPr>
          <p:nvPr>
            <p:ph idx="1"/>
          </p:nvPr>
        </p:nvSpPr>
        <p:spPr>
          <a:xfrm>
            <a:off x="553403" y="5506279"/>
            <a:ext cx="11521440" cy="4234070"/>
          </a:xfrm>
        </p:spPr>
        <p:txBody>
          <a:bodyPr>
            <a:normAutofit fontScale="77500" lnSpcReduction="20000"/>
          </a:bodyPr>
          <a:lstStyle/>
          <a:p>
            <a:pPr algn="just">
              <a:spcAft>
                <a:spcPts val="1680"/>
              </a:spcAft>
              <a:buNone/>
            </a:pPr>
            <a:r>
              <a:rPr lang="tr-TR" sz="4340" b="1" u="sng" dirty="0">
                <a:solidFill>
                  <a:srgbClr val="FF0000"/>
                </a:solidFill>
              </a:rPr>
              <a:t>F, i ve N verildiğinde A’nın hesaplaması: </a:t>
            </a:r>
          </a:p>
          <a:p>
            <a:pPr>
              <a:lnSpc>
                <a:spcPct val="120000"/>
              </a:lnSpc>
              <a:buNone/>
            </a:pPr>
            <a:r>
              <a:rPr lang="tr-TR" b="1" dirty="0">
                <a:solidFill>
                  <a:srgbClr val="006600"/>
                </a:solidFill>
              </a:rPr>
              <a:t>F</a:t>
            </a:r>
            <a:r>
              <a:rPr lang="tr-TR" b="1" dirty="0">
                <a:solidFill>
                  <a:srgbClr val="0000CC"/>
                </a:solidFill>
              </a:rPr>
              <a:t>:</a:t>
            </a:r>
            <a:r>
              <a:rPr lang="tr-TR" b="1" dirty="0">
                <a:solidFill>
                  <a:srgbClr val="FF0000"/>
                </a:solidFill>
              </a:rPr>
              <a:t> </a:t>
            </a:r>
            <a:r>
              <a:rPr lang="tr-TR" dirty="0">
                <a:solidFill>
                  <a:srgbClr val="0000CC"/>
                </a:solidFill>
              </a:rPr>
              <a:t>Birikecek para</a:t>
            </a:r>
            <a:endParaRPr lang="tr-TR" u="sng" dirty="0">
              <a:solidFill>
                <a:srgbClr val="FF0000"/>
              </a:solidFill>
            </a:endParaRPr>
          </a:p>
          <a:p>
            <a:pPr>
              <a:lnSpc>
                <a:spcPct val="120000"/>
              </a:lnSpc>
              <a:buNone/>
            </a:pPr>
            <a:r>
              <a:rPr lang="tr-TR" b="1" dirty="0">
                <a:solidFill>
                  <a:srgbClr val="006600"/>
                </a:solidFill>
              </a:rPr>
              <a:t>N</a:t>
            </a:r>
            <a:r>
              <a:rPr lang="tr-TR" b="1" dirty="0">
                <a:solidFill>
                  <a:srgbClr val="0000CC"/>
                </a:solidFill>
              </a:rPr>
              <a:t>: </a:t>
            </a:r>
            <a:r>
              <a:rPr lang="tr-TR" dirty="0">
                <a:solidFill>
                  <a:srgbClr val="0000CC"/>
                </a:solidFill>
              </a:rPr>
              <a:t>Ne kadar zamanda birikmesi gerektiği</a:t>
            </a:r>
          </a:p>
          <a:p>
            <a:pPr>
              <a:lnSpc>
                <a:spcPct val="120000"/>
              </a:lnSpc>
              <a:buNone/>
            </a:pPr>
            <a:r>
              <a:rPr lang="tr-TR" b="1" dirty="0">
                <a:solidFill>
                  <a:srgbClr val="006600"/>
                </a:solidFill>
              </a:rPr>
              <a:t>i</a:t>
            </a:r>
            <a:r>
              <a:rPr lang="tr-TR" b="1" dirty="0">
                <a:solidFill>
                  <a:srgbClr val="0000CC"/>
                </a:solidFill>
              </a:rPr>
              <a:t>: </a:t>
            </a:r>
            <a:r>
              <a:rPr lang="tr-TR" dirty="0">
                <a:solidFill>
                  <a:srgbClr val="0000CC"/>
                </a:solidFill>
              </a:rPr>
              <a:t>Faiz oranı </a:t>
            </a:r>
          </a:p>
          <a:p>
            <a:pPr>
              <a:lnSpc>
                <a:spcPct val="120000"/>
              </a:lnSpc>
              <a:spcAft>
                <a:spcPts val="1680"/>
              </a:spcAft>
              <a:buNone/>
            </a:pPr>
            <a:r>
              <a:rPr lang="tr-TR" b="1" dirty="0">
                <a:solidFill>
                  <a:srgbClr val="FF0000"/>
                </a:solidFill>
              </a:rPr>
              <a:t>A</a:t>
            </a:r>
            <a:r>
              <a:rPr lang="tr-TR" b="1" dirty="0">
                <a:solidFill>
                  <a:srgbClr val="0000CC"/>
                </a:solidFill>
              </a:rPr>
              <a:t>: Dönemsel ödeme miktarı </a:t>
            </a:r>
            <a:r>
              <a:rPr lang="tr-TR" sz="4060" b="1" dirty="0">
                <a:solidFill>
                  <a:srgbClr val="FF0000"/>
                </a:solidFill>
              </a:rPr>
              <a:t>?</a:t>
            </a:r>
            <a:endParaRPr lang="tr-TR" b="1" dirty="0">
              <a:solidFill>
                <a:srgbClr val="FF0000"/>
              </a:solidFill>
            </a:endParaRPr>
          </a:p>
          <a:p>
            <a:pPr>
              <a:lnSpc>
                <a:spcPct val="110000"/>
              </a:lnSpc>
              <a:buNone/>
            </a:pPr>
            <a:r>
              <a:rPr lang="tr-TR" dirty="0"/>
              <a:t>	Bu tür hesaplamalar genellikle sabit değerlerin/varlıkların (</a:t>
            </a:r>
            <a:r>
              <a:rPr lang="tr-TR" dirty="0" err="1"/>
              <a:t>fixed</a:t>
            </a:r>
            <a:r>
              <a:rPr lang="tr-TR" dirty="0"/>
              <a:t> </a:t>
            </a:r>
            <a:r>
              <a:rPr lang="tr-TR" dirty="0" err="1"/>
              <a:t>assets</a:t>
            </a:r>
            <a:r>
              <a:rPr lang="tr-TR" dirty="0"/>
              <a:t>) yenilenmesi için her dönem bir hesaba sabit para yatırması ile ilgili hesaplardır.</a:t>
            </a:r>
          </a:p>
        </p:txBody>
      </p:sp>
      <p:sp>
        <p:nvSpPr>
          <p:cNvPr id="4" name="Line 6"/>
          <p:cNvSpPr>
            <a:spLocks noChangeShapeType="1"/>
          </p:cNvSpPr>
          <p:nvPr/>
        </p:nvSpPr>
        <p:spPr bwMode="auto">
          <a:xfrm flipV="1">
            <a:off x="5867400" y="3021211"/>
            <a:ext cx="0" cy="16002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964"/>
          </a:p>
        </p:txBody>
      </p:sp>
      <p:sp>
        <p:nvSpPr>
          <p:cNvPr id="5" name="Line 7"/>
          <p:cNvSpPr>
            <a:spLocks noChangeShapeType="1"/>
          </p:cNvSpPr>
          <p:nvPr/>
        </p:nvSpPr>
        <p:spPr bwMode="auto">
          <a:xfrm>
            <a:off x="1920240" y="4621411"/>
            <a:ext cx="0" cy="533400"/>
          </a:xfrm>
          <a:prstGeom prst="line">
            <a:avLst/>
          </a:prstGeom>
          <a:noFill/>
          <a:ln w="9525">
            <a:solidFill>
              <a:srgbClr val="FF00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964"/>
          </a:p>
        </p:txBody>
      </p:sp>
      <p:sp>
        <p:nvSpPr>
          <p:cNvPr id="6" name="Line 8"/>
          <p:cNvSpPr>
            <a:spLocks noChangeShapeType="1"/>
          </p:cNvSpPr>
          <p:nvPr/>
        </p:nvSpPr>
        <p:spPr bwMode="auto">
          <a:xfrm>
            <a:off x="2453640" y="4621411"/>
            <a:ext cx="0" cy="533400"/>
          </a:xfrm>
          <a:prstGeom prst="line">
            <a:avLst/>
          </a:prstGeom>
          <a:noFill/>
          <a:ln w="9525">
            <a:solidFill>
              <a:srgbClr val="FF00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964"/>
          </a:p>
        </p:txBody>
      </p:sp>
      <p:sp>
        <p:nvSpPr>
          <p:cNvPr id="7" name="Line 9"/>
          <p:cNvSpPr>
            <a:spLocks noChangeShapeType="1"/>
          </p:cNvSpPr>
          <p:nvPr/>
        </p:nvSpPr>
        <p:spPr bwMode="auto">
          <a:xfrm>
            <a:off x="5867400" y="4621411"/>
            <a:ext cx="0" cy="533400"/>
          </a:xfrm>
          <a:prstGeom prst="line">
            <a:avLst/>
          </a:prstGeom>
          <a:noFill/>
          <a:ln w="9525">
            <a:solidFill>
              <a:srgbClr val="FF00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964"/>
          </a:p>
        </p:txBody>
      </p:sp>
      <p:sp>
        <p:nvSpPr>
          <p:cNvPr id="8" name="Line 10"/>
          <p:cNvSpPr>
            <a:spLocks noChangeShapeType="1"/>
          </p:cNvSpPr>
          <p:nvPr/>
        </p:nvSpPr>
        <p:spPr bwMode="auto">
          <a:xfrm>
            <a:off x="2987040" y="4621411"/>
            <a:ext cx="0" cy="533400"/>
          </a:xfrm>
          <a:prstGeom prst="line">
            <a:avLst/>
          </a:prstGeom>
          <a:noFill/>
          <a:ln w="9525">
            <a:solidFill>
              <a:srgbClr val="FF00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964"/>
          </a:p>
        </p:txBody>
      </p:sp>
      <p:sp>
        <p:nvSpPr>
          <p:cNvPr id="9" name="Line 11"/>
          <p:cNvSpPr>
            <a:spLocks noChangeShapeType="1"/>
          </p:cNvSpPr>
          <p:nvPr/>
        </p:nvSpPr>
        <p:spPr bwMode="auto">
          <a:xfrm>
            <a:off x="3520440" y="4621411"/>
            <a:ext cx="0" cy="533400"/>
          </a:xfrm>
          <a:prstGeom prst="line">
            <a:avLst/>
          </a:prstGeom>
          <a:noFill/>
          <a:ln w="9525">
            <a:solidFill>
              <a:srgbClr val="FF00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964"/>
          </a:p>
        </p:txBody>
      </p:sp>
      <p:sp>
        <p:nvSpPr>
          <p:cNvPr id="10" name="Line 12"/>
          <p:cNvSpPr>
            <a:spLocks noChangeShapeType="1"/>
          </p:cNvSpPr>
          <p:nvPr/>
        </p:nvSpPr>
        <p:spPr bwMode="auto">
          <a:xfrm>
            <a:off x="4053840" y="4621411"/>
            <a:ext cx="0" cy="533400"/>
          </a:xfrm>
          <a:prstGeom prst="line">
            <a:avLst/>
          </a:prstGeom>
          <a:noFill/>
          <a:ln w="9525">
            <a:solidFill>
              <a:srgbClr val="FF00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964"/>
          </a:p>
        </p:txBody>
      </p:sp>
      <p:sp>
        <p:nvSpPr>
          <p:cNvPr id="11" name="Line 13"/>
          <p:cNvSpPr>
            <a:spLocks noChangeShapeType="1"/>
          </p:cNvSpPr>
          <p:nvPr/>
        </p:nvSpPr>
        <p:spPr bwMode="auto">
          <a:xfrm>
            <a:off x="4587240" y="4621411"/>
            <a:ext cx="0" cy="533400"/>
          </a:xfrm>
          <a:prstGeom prst="line">
            <a:avLst/>
          </a:prstGeom>
          <a:noFill/>
          <a:ln w="9525">
            <a:solidFill>
              <a:srgbClr val="FF00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964"/>
          </a:p>
        </p:txBody>
      </p:sp>
      <p:sp>
        <p:nvSpPr>
          <p:cNvPr id="12" name="Line 14"/>
          <p:cNvSpPr>
            <a:spLocks noChangeShapeType="1"/>
          </p:cNvSpPr>
          <p:nvPr/>
        </p:nvSpPr>
        <p:spPr bwMode="auto">
          <a:xfrm>
            <a:off x="5334000" y="4621411"/>
            <a:ext cx="0" cy="533400"/>
          </a:xfrm>
          <a:prstGeom prst="line">
            <a:avLst/>
          </a:prstGeom>
          <a:noFill/>
          <a:ln w="9525">
            <a:solidFill>
              <a:srgbClr val="FF00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964"/>
          </a:p>
        </p:txBody>
      </p:sp>
      <p:sp>
        <p:nvSpPr>
          <p:cNvPr id="13" name="Line 15"/>
          <p:cNvSpPr>
            <a:spLocks noChangeShapeType="1"/>
          </p:cNvSpPr>
          <p:nvPr/>
        </p:nvSpPr>
        <p:spPr bwMode="auto">
          <a:xfrm>
            <a:off x="1360240" y="4621411"/>
            <a:ext cx="3333680" cy="0"/>
          </a:xfrm>
          <a:prstGeom prst="line">
            <a:avLst/>
          </a:prstGeom>
          <a:noFill/>
          <a:ln w="9525">
            <a:solidFill>
              <a:srgbClr val="FF006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964"/>
          </a:p>
        </p:txBody>
      </p:sp>
      <p:sp>
        <p:nvSpPr>
          <p:cNvPr id="14" name="Line 16"/>
          <p:cNvSpPr>
            <a:spLocks noChangeShapeType="1"/>
          </p:cNvSpPr>
          <p:nvPr/>
        </p:nvSpPr>
        <p:spPr bwMode="auto">
          <a:xfrm>
            <a:off x="5227320" y="4621411"/>
            <a:ext cx="640080" cy="0"/>
          </a:xfrm>
          <a:prstGeom prst="line">
            <a:avLst/>
          </a:prstGeom>
          <a:noFill/>
          <a:ln w="9525">
            <a:solidFill>
              <a:srgbClr val="FF006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964"/>
          </a:p>
        </p:txBody>
      </p:sp>
      <p:sp>
        <p:nvSpPr>
          <p:cNvPr id="15" name="Line 17"/>
          <p:cNvSpPr>
            <a:spLocks noChangeShapeType="1"/>
          </p:cNvSpPr>
          <p:nvPr/>
        </p:nvSpPr>
        <p:spPr bwMode="auto">
          <a:xfrm>
            <a:off x="4587240" y="4621411"/>
            <a:ext cx="746760" cy="0"/>
          </a:xfrm>
          <a:prstGeom prst="line">
            <a:avLst/>
          </a:prstGeom>
          <a:noFill/>
          <a:ln w="9525">
            <a:solidFill>
              <a:srgbClr val="FF006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964"/>
          </a:p>
        </p:txBody>
      </p:sp>
      <p:sp>
        <p:nvSpPr>
          <p:cNvPr id="16" name="Text Box 18"/>
          <p:cNvSpPr txBox="1">
            <a:spLocks noChangeArrowheads="1"/>
          </p:cNvSpPr>
          <p:nvPr/>
        </p:nvSpPr>
        <p:spPr bwMode="auto">
          <a:xfrm>
            <a:off x="1057807" y="4094922"/>
            <a:ext cx="206979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sz="2800" dirty="0">
                <a:latin typeface="Times New Roman" pitchFamily="18" charset="0"/>
              </a:rPr>
              <a:t> </a:t>
            </a:r>
            <a:r>
              <a:rPr lang="en-US" sz="2800" dirty="0">
                <a:latin typeface="Times New Roman" pitchFamily="18" charset="0"/>
              </a:rPr>
              <a:t>0    1    2    3</a:t>
            </a:r>
          </a:p>
        </p:txBody>
      </p:sp>
      <p:sp>
        <p:nvSpPr>
          <p:cNvPr id="17" name="Text Box 19"/>
          <p:cNvSpPr txBox="1">
            <a:spLocks noChangeArrowheads="1"/>
          </p:cNvSpPr>
          <p:nvPr/>
        </p:nvSpPr>
        <p:spPr bwMode="auto">
          <a:xfrm>
            <a:off x="5867400" y="4397355"/>
            <a:ext cx="42351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i="1">
                <a:latin typeface="Times New Roman" pitchFamily="18" charset="0"/>
              </a:rPr>
              <a:t>N</a:t>
            </a:r>
          </a:p>
        </p:txBody>
      </p:sp>
      <p:sp>
        <p:nvSpPr>
          <p:cNvPr id="18" name="Text Box 20"/>
          <p:cNvSpPr txBox="1">
            <a:spLocks noChangeArrowheads="1"/>
          </p:cNvSpPr>
          <p:nvPr/>
        </p:nvSpPr>
        <p:spPr bwMode="auto">
          <a:xfrm>
            <a:off x="5090255" y="2369094"/>
            <a:ext cx="2309178"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tr-TR" sz="3360" i="1" dirty="0">
                <a:latin typeface="Times New Roman" pitchFamily="18" charset="0"/>
              </a:rPr>
              <a:t>F bilinen</a:t>
            </a:r>
            <a:endParaRPr lang="en-US" sz="3360" i="1" dirty="0">
              <a:latin typeface="Times New Roman" pitchFamily="18" charset="0"/>
            </a:endParaRPr>
          </a:p>
        </p:txBody>
      </p:sp>
      <p:sp>
        <p:nvSpPr>
          <p:cNvPr id="19" name="Text Box 21"/>
          <p:cNvSpPr txBox="1">
            <a:spLocks noChangeArrowheads="1"/>
          </p:cNvSpPr>
          <p:nvPr/>
        </p:nvSpPr>
        <p:spPr bwMode="auto">
          <a:xfrm>
            <a:off x="3284854" y="4999236"/>
            <a:ext cx="2262505"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tr-TR" sz="3360" i="1" dirty="0">
                <a:latin typeface="Times New Roman" pitchFamily="18" charset="0"/>
              </a:rPr>
              <a:t>A</a:t>
            </a:r>
            <a:endParaRPr lang="en-US" sz="3360" i="1" dirty="0">
              <a:latin typeface="Times New Roman" pitchFamily="18" charset="0"/>
            </a:endParaRPr>
          </a:p>
        </p:txBody>
      </p:sp>
      <p:sp>
        <p:nvSpPr>
          <p:cNvPr id="28" name="TextBox 27"/>
          <p:cNvSpPr txBox="1">
            <a:spLocks noRot="1" noChangeAspect="1" noMove="1" noResize="1" noEditPoints="1" noAdjustHandles="1" noChangeArrowheads="1" noChangeShapeType="1" noTextEdit="1"/>
          </p:cNvSpPr>
          <p:nvPr/>
        </p:nvSpPr>
        <p:spPr>
          <a:xfrm>
            <a:off x="7233895" y="2861862"/>
            <a:ext cx="3730014" cy="2219518"/>
          </a:xfrm>
          <a:prstGeom prst="rect">
            <a:avLst/>
          </a:prstGeom>
          <a:blipFill rotWithShape="0">
            <a:blip r:embed="rId2" cstate="print"/>
            <a:stretch>
              <a:fillRect r="-686" b="-5000"/>
            </a:stretch>
          </a:blipFill>
          <a:ln>
            <a:solidFill>
              <a:schemeClr val="tx1"/>
            </a:solidFill>
          </a:ln>
        </p:spPr>
        <p:txBody>
          <a:bodyPr/>
          <a:lstStyle/>
          <a:p>
            <a:r>
              <a:rPr lang="en-GB" sz="2964">
                <a:noFill/>
              </a:rPr>
              <a:t> </a:t>
            </a:r>
          </a:p>
        </p:txBody>
      </p:sp>
    </p:spTree>
    <p:extLst>
      <p:ext uri="{BB962C8B-B14F-4D97-AF65-F5344CB8AC3E}">
        <p14:creationId xmlns:p14="http://schemas.microsoft.com/office/powerpoint/2010/main" val="1736380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891397" y="1014568"/>
            <a:ext cx="11910203" cy="1600200"/>
          </a:xfrm>
        </p:spPr>
        <p:txBody>
          <a:bodyPr>
            <a:noAutofit/>
          </a:bodyPr>
          <a:lstStyle/>
          <a:p>
            <a:r>
              <a:rPr lang="en-US" sz="4800" dirty="0">
                <a:solidFill>
                  <a:schemeClr val="accent1"/>
                </a:solidFill>
              </a:rPr>
              <a:t>S</a:t>
            </a:r>
            <a:r>
              <a:rPr lang="tr-TR" sz="4800" dirty="0" err="1">
                <a:solidFill>
                  <a:schemeClr val="accent1"/>
                </a:solidFill>
              </a:rPr>
              <a:t>ürekli</a:t>
            </a:r>
            <a:r>
              <a:rPr lang="tr-TR" sz="4800" dirty="0">
                <a:solidFill>
                  <a:schemeClr val="accent1"/>
                </a:solidFill>
              </a:rPr>
              <a:t> Artan/Eksilen Seri Ödemeler</a:t>
            </a:r>
            <a:endParaRPr lang="tr-TR" sz="6600" dirty="0">
              <a:solidFill>
                <a:schemeClr val="accent1"/>
              </a:solidFill>
            </a:endParaRPr>
          </a:p>
        </p:txBody>
      </p:sp>
      <p:graphicFrame>
        <p:nvGraphicFramePr>
          <p:cNvPr id="91143" name="Object 7"/>
          <p:cNvGraphicFramePr>
            <a:graphicFrameLocks noChangeAspect="1"/>
          </p:cNvGraphicFramePr>
          <p:nvPr/>
        </p:nvGraphicFramePr>
        <p:xfrm>
          <a:off x="5911850" y="7080885"/>
          <a:ext cx="337820" cy="764540"/>
        </p:xfrm>
        <a:graphic>
          <a:graphicData uri="http://schemas.openxmlformats.org/presentationml/2006/ole">
            <mc:AlternateContent xmlns:mc="http://schemas.openxmlformats.org/markup-compatibility/2006">
              <mc:Choice xmlns:v="urn:schemas-microsoft-com:vml" Requires="v">
                <p:oleObj spid="_x0000_s3096" name="Equation" r:id="rId3" imgW="114151" imgH="215619" progId="Equation.3">
                  <p:embed/>
                </p:oleObj>
              </mc:Choice>
              <mc:Fallback>
                <p:oleObj name="Equation" r:id="rId3" imgW="114151" imgH="215619" progId="Equation.3">
                  <p:embed/>
                  <p:pic>
                    <p:nvPicPr>
                      <p:cNvPr id="91143"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1850" y="7080885"/>
                        <a:ext cx="337820" cy="764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TextBox 11"/>
          <p:cNvSpPr txBox="1">
            <a:spLocks noRot="1" noChangeAspect="1" noMove="1" noResize="1" noEditPoints="1" noAdjustHandles="1" noChangeArrowheads="1" noChangeShapeType="1" noTextEdit="1"/>
          </p:cNvSpPr>
          <p:nvPr/>
        </p:nvSpPr>
        <p:spPr>
          <a:xfrm>
            <a:off x="3074031" y="6688404"/>
            <a:ext cx="6064195" cy="2314043"/>
          </a:xfrm>
          <a:prstGeom prst="rect">
            <a:avLst/>
          </a:prstGeom>
          <a:blipFill rotWithShape="0">
            <a:blip r:embed="rId5" cstate="print"/>
            <a:stretch>
              <a:fillRect b="-4797"/>
            </a:stretch>
          </a:blipFill>
          <a:ln>
            <a:solidFill>
              <a:schemeClr val="tx1"/>
            </a:solidFill>
          </a:ln>
        </p:spPr>
        <p:txBody>
          <a:bodyPr/>
          <a:lstStyle/>
          <a:p>
            <a:r>
              <a:rPr lang="en-GB" sz="2964">
                <a:noFill/>
              </a:rPr>
              <a:t> </a:t>
            </a:r>
          </a:p>
        </p:txBody>
      </p:sp>
      <p:pic>
        <p:nvPicPr>
          <p:cNvPr id="205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b="15710"/>
          <a:stretch>
            <a:fillRect/>
          </a:stretch>
        </p:blipFill>
        <p:spPr bwMode="auto">
          <a:xfrm>
            <a:off x="2300498" y="2348141"/>
            <a:ext cx="8200604"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065919" y="2784377"/>
            <a:ext cx="4738126" cy="548483"/>
          </a:xfrm>
          <a:prstGeom prst="rect">
            <a:avLst/>
          </a:prstGeom>
          <a:solidFill>
            <a:schemeClr val="bg1"/>
          </a:solidFill>
        </p:spPr>
        <p:txBody>
          <a:bodyPr wrap="square" rtlCol="0">
            <a:spAutoFit/>
          </a:bodyPr>
          <a:lstStyle/>
          <a:p>
            <a:endParaRPr lang="en-US" sz="2964" dirty="0"/>
          </a:p>
        </p:txBody>
      </p:sp>
    </p:spTree>
    <p:extLst>
      <p:ext uri="{BB962C8B-B14F-4D97-AF65-F5344CB8AC3E}">
        <p14:creationId xmlns:p14="http://schemas.microsoft.com/office/powerpoint/2010/main" val="3206813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Resim 3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06766" y="4525918"/>
            <a:ext cx="5590311" cy="3803073"/>
          </a:xfrm>
          <a:prstGeom prst="rect">
            <a:avLst/>
          </a:prstGeom>
        </p:spPr>
      </p:pic>
      <p:sp>
        <p:nvSpPr>
          <p:cNvPr id="3" name="Title 2">
            <a:extLst>
              <a:ext uri="{FF2B5EF4-FFF2-40B4-BE49-F238E27FC236}">
                <a16:creationId xmlns:a16="http://schemas.microsoft.com/office/drawing/2014/main" id="{1BA99425-A68C-45DF-B5BD-3A8AB879EB93}"/>
              </a:ext>
            </a:extLst>
          </p:cNvPr>
          <p:cNvSpPr>
            <a:spLocks noGrp="1"/>
          </p:cNvSpPr>
          <p:nvPr>
            <p:ph type="title"/>
          </p:nvPr>
        </p:nvSpPr>
        <p:spPr>
          <a:xfrm>
            <a:off x="990707" y="1020761"/>
            <a:ext cx="10206076" cy="2099462"/>
          </a:xfrm>
        </p:spPr>
        <p:txBody>
          <a:bodyPr>
            <a:normAutofit fontScale="90000"/>
          </a:bodyPr>
          <a:lstStyle/>
          <a:p>
            <a:r>
              <a:rPr lang="tr-TR" sz="4400" b="1" dirty="0">
                <a:solidFill>
                  <a:srgbClr val="FF0000"/>
                </a:solidFill>
                <a:cs typeface="Arial" panose="020B0604020202020204" pitchFamily="34" charset="0"/>
              </a:rPr>
              <a:t>Örnek 1: </a:t>
            </a:r>
            <a:br>
              <a:rPr lang="tr-TR" sz="4400" b="1" dirty="0">
                <a:solidFill>
                  <a:srgbClr val="FF0000"/>
                </a:solidFill>
                <a:cs typeface="Arial" panose="020B0604020202020204" pitchFamily="34" charset="0"/>
              </a:rPr>
            </a:br>
            <a:r>
              <a:rPr lang="tr-TR" sz="2700" dirty="0">
                <a:cs typeface="Times New Roman" panose="02020603050405020304" pitchFamily="18" charset="0"/>
              </a:rPr>
              <a:t>10. yıl sonundaki F değeri ne olmalıdır ki aşağıdaki nakit akış diyagramının ekonomik eşdeğerliliği sağlanabilsin. Yıllık faiz oranını 10% olarak alınız.</a:t>
            </a:r>
            <a:br>
              <a:rPr lang="en-US" sz="6600" dirty="0">
                <a:cs typeface="Times New Roman" panose="02020603050405020304" pitchFamily="18" charset="0"/>
              </a:rPr>
            </a:br>
            <a:endParaRPr lang="en-GB" dirty="0"/>
          </a:p>
        </p:txBody>
      </p:sp>
    </p:spTree>
    <p:extLst>
      <p:ext uri="{BB962C8B-B14F-4D97-AF65-F5344CB8AC3E}">
        <p14:creationId xmlns:p14="http://schemas.microsoft.com/office/powerpoint/2010/main" val="2855095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251CA-42C1-4E93-868D-3E1940FD446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21739F9-389F-4926-B403-650FFA2C7A8A}"/>
              </a:ext>
            </a:extLst>
          </p:cNvPr>
          <p:cNvSpPr>
            <a:spLocks noGrp="1"/>
          </p:cNvSpPr>
          <p:nvPr>
            <p:ph idx="1"/>
          </p:nvPr>
        </p:nvSpPr>
        <p:spPr/>
        <p:txBody>
          <a:bodyPr/>
          <a:lstStyle/>
          <a:p>
            <a:endParaRPr lang="en-GB" dirty="0">
              <a:hlinkClick r:id="rId2"/>
            </a:endParaRPr>
          </a:p>
          <a:p>
            <a:endParaRPr lang="en-GB" dirty="0"/>
          </a:p>
        </p:txBody>
      </p:sp>
      <p:pic>
        <p:nvPicPr>
          <p:cNvPr id="5" name="Picture 4" descr="A picture containing text, whiteboard&#10;&#10;Description automatically generated">
            <a:extLst>
              <a:ext uri="{FF2B5EF4-FFF2-40B4-BE49-F238E27FC236}">
                <a16:creationId xmlns:a16="http://schemas.microsoft.com/office/drawing/2014/main" id="{636EB1AD-F328-4EEC-9ABA-0411869119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8607" y="0"/>
            <a:ext cx="7324386" cy="9601200"/>
          </a:xfrm>
          <a:prstGeom prst="rect">
            <a:avLst/>
          </a:prstGeom>
        </p:spPr>
      </p:pic>
    </p:spTree>
    <p:extLst>
      <p:ext uri="{BB962C8B-B14F-4D97-AF65-F5344CB8AC3E}">
        <p14:creationId xmlns:p14="http://schemas.microsoft.com/office/powerpoint/2010/main" val="283394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840105" y="896804"/>
            <a:ext cx="11121390" cy="1434239"/>
          </a:xfrm>
          <a:prstGeom prst="rect">
            <a:avLst/>
          </a:prstGeom>
          <a:noFill/>
        </p:spPr>
        <p:txBody>
          <a:bodyPr wrap="square" rtlCol="0">
            <a:spAutoFit/>
          </a:bodyPr>
          <a:lstStyle/>
          <a:p>
            <a:r>
              <a:rPr lang="tr-TR" sz="3920" b="1" dirty="0">
                <a:solidFill>
                  <a:schemeClr val="accent1"/>
                </a:solidFill>
                <a:cs typeface="Arial" panose="020B0604020202020204" pitchFamily="34" charset="0"/>
              </a:rPr>
              <a:t>Örnek 1: </a:t>
            </a:r>
          </a:p>
          <a:p>
            <a:r>
              <a:rPr lang="tr-TR" sz="2400" dirty="0">
                <a:cs typeface="Times New Roman" panose="02020603050405020304" pitchFamily="18" charset="0"/>
              </a:rPr>
              <a:t>10. yıl sonundaki F değeri ne olmalıdır ki aşağıdaki nakit akış diyagramının ekonomik eşdeğerliliği sağlanabilsin. Yıllık faiz oranını 10% olarak alınız.</a:t>
            </a:r>
            <a:endParaRPr lang="en-US" sz="2400" dirty="0">
              <a:cs typeface="Times New Roman" panose="02020603050405020304" pitchFamily="18" charset="0"/>
            </a:endParaRPr>
          </a:p>
        </p:txBody>
      </p:sp>
      <p:pic>
        <p:nvPicPr>
          <p:cNvPr id="36" name="Resim 3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773168" y="2444652"/>
            <a:ext cx="5530212" cy="3762188"/>
          </a:xfrm>
          <a:prstGeom prst="rect">
            <a:avLst/>
          </a:prstGeom>
        </p:spPr>
      </p:pic>
      <p:pic>
        <p:nvPicPr>
          <p:cNvPr id="130" name="Resim 129"/>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68136" y="5777346"/>
            <a:ext cx="5590311" cy="3803073"/>
          </a:xfrm>
          <a:prstGeom prst="rect">
            <a:avLst/>
          </a:prstGeom>
        </p:spPr>
      </p:pic>
      <p:sp>
        <p:nvSpPr>
          <p:cNvPr id="37" name="Oval 36"/>
          <p:cNvSpPr/>
          <p:nvPr/>
        </p:nvSpPr>
        <p:spPr>
          <a:xfrm>
            <a:off x="5136251" y="7190511"/>
            <a:ext cx="2677714" cy="2209799"/>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sp>
        <p:nvSpPr>
          <p:cNvPr id="131" name="Oval 130"/>
          <p:cNvSpPr/>
          <p:nvPr/>
        </p:nvSpPr>
        <p:spPr>
          <a:xfrm>
            <a:off x="3927764" y="6069339"/>
            <a:ext cx="1371600" cy="2347299"/>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sp>
        <p:nvSpPr>
          <p:cNvPr id="132" name="Oval 131"/>
          <p:cNvSpPr/>
          <p:nvPr/>
        </p:nvSpPr>
        <p:spPr>
          <a:xfrm>
            <a:off x="3456711" y="6677891"/>
            <a:ext cx="471054" cy="1662545"/>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sp>
        <p:nvSpPr>
          <p:cNvPr id="38" name="Dikdörtgen 37"/>
          <p:cNvSpPr/>
          <p:nvPr/>
        </p:nvSpPr>
        <p:spPr>
          <a:xfrm>
            <a:off x="873845" y="5398019"/>
            <a:ext cx="1166538" cy="461665"/>
          </a:xfrm>
          <a:prstGeom prst="rect">
            <a:avLst/>
          </a:prstGeom>
        </p:spPr>
        <p:txBody>
          <a:bodyPr wrap="none">
            <a:spAutoFit/>
          </a:bodyPr>
          <a:lstStyle/>
          <a:p>
            <a:r>
              <a:rPr lang="tr-TR" sz="2400" b="1" dirty="0">
                <a:solidFill>
                  <a:srgbClr val="FF0000"/>
                </a:solidFill>
                <a:cs typeface="Arial" panose="020B0604020202020204" pitchFamily="34" charset="0"/>
              </a:rPr>
              <a:t>ÇÖZÜM</a:t>
            </a:r>
            <a:endParaRPr lang="en-US" sz="2400" b="1" dirty="0">
              <a:solidFill>
                <a:srgbClr val="FF0000"/>
              </a:solidFill>
              <a:cs typeface="Arial" panose="020B0604020202020204" pitchFamily="34" charset="0"/>
            </a:endParaRPr>
          </a:p>
        </p:txBody>
      </p:sp>
      <p:sp>
        <p:nvSpPr>
          <p:cNvPr id="133" name="Oval 132"/>
          <p:cNvSpPr/>
          <p:nvPr/>
        </p:nvSpPr>
        <p:spPr>
          <a:xfrm>
            <a:off x="7682350" y="5777345"/>
            <a:ext cx="519541" cy="2576944"/>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spTree>
    <p:extLst>
      <p:ext uri="{BB962C8B-B14F-4D97-AF65-F5344CB8AC3E}">
        <p14:creationId xmlns:p14="http://schemas.microsoft.com/office/powerpoint/2010/main" val="1082543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Dikdörtgen 37"/>
          <p:cNvSpPr/>
          <p:nvPr/>
        </p:nvSpPr>
        <p:spPr>
          <a:xfrm>
            <a:off x="1055517" y="1497071"/>
            <a:ext cx="1967902" cy="584775"/>
          </a:xfrm>
          <a:prstGeom prst="rect">
            <a:avLst/>
          </a:prstGeom>
        </p:spPr>
        <p:txBody>
          <a:bodyPr wrap="square">
            <a:spAutoFit/>
          </a:bodyPr>
          <a:lstStyle/>
          <a:p>
            <a:r>
              <a:rPr lang="tr-TR" sz="3200" b="1" dirty="0">
                <a:solidFill>
                  <a:schemeClr val="accent1"/>
                </a:solidFill>
                <a:cs typeface="Arial" panose="020B0604020202020204" pitchFamily="34" charset="0"/>
              </a:rPr>
              <a:t>ÇÖZÜM</a:t>
            </a:r>
            <a:endParaRPr lang="en-US" sz="3200" b="1" dirty="0">
              <a:solidFill>
                <a:schemeClr val="accent1"/>
              </a:solidFill>
              <a:cs typeface="Arial" panose="020B0604020202020204" pitchFamily="34" charset="0"/>
            </a:endParaRPr>
          </a:p>
        </p:txBody>
      </p:sp>
      <p:pic>
        <p:nvPicPr>
          <p:cNvPr id="9" name="Resim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94566" y="2487153"/>
            <a:ext cx="5590311" cy="3803073"/>
          </a:xfrm>
          <a:prstGeom prst="rect">
            <a:avLst/>
          </a:prstGeom>
        </p:spPr>
      </p:pic>
      <p:sp>
        <p:nvSpPr>
          <p:cNvPr id="12" name="Oval 11"/>
          <p:cNvSpPr/>
          <p:nvPr/>
        </p:nvSpPr>
        <p:spPr>
          <a:xfrm>
            <a:off x="3483394" y="2805455"/>
            <a:ext cx="724548" cy="2639293"/>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cxnSp>
        <p:nvCxnSpPr>
          <p:cNvPr id="3" name="Düz Ok Bağlayıcısı 2"/>
          <p:cNvCxnSpPr/>
          <p:nvPr/>
        </p:nvCxnSpPr>
        <p:spPr>
          <a:xfrm>
            <a:off x="3954450" y="2805454"/>
            <a:ext cx="3886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Dikdörtgen 4"/>
          <p:cNvSpPr/>
          <p:nvPr/>
        </p:nvSpPr>
        <p:spPr>
          <a:xfrm>
            <a:off x="7167565" y="2158776"/>
            <a:ext cx="2219005" cy="400238"/>
          </a:xfrm>
          <a:prstGeom prst="rect">
            <a:avLst/>
          </a:prstGeom>
        </p:spPr>
        <p:txBody>
          <a:bodyPr wrap="none">
            <a:spAutoFit/>
          </a:bodyPr>
          <a:lstStyle/>
          <a:p>
            <a:r>
              <a:rPr lang="tr-TR" sz="2001" dirty="0">
                <a:cs typeface="Times New Roman" panose="02020603050405020304" pitchFamily="18" charset="0"/>
              </a:rPr>
              <a:t>500 ( F/P, 10%, 10 ) </a:t>
            </a:r>
            <a:endParaRPr lang="en-US" sz="1800" dirty="0"/>
          </a:p>
        </p:txBody>
      </p:sp>
    </p:spTree>
    <p:extLst>
      <p:ext uri="{BB962C8B-B14F-4D97-AF65-F5344CB8AC3E}">
        <p14:creationId xmlns:p14="http://schemas.microsoft.com/office/powerpoint/2010/main" val="1480940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Resim 129"/>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597418"/>
            <a:ext cx="4187952" cy="2849053"/>
          </a:xfrm>
          <a:prstGeom prst="rect">
            <a:avLst/>
          </a:prstGeom>
        </p:spPr>
      </p:pic>
      <p:sp>
        <p:nvSpPr>
          <p:cNvPr id="131" name="Oval 130"/>
          <p:cNvSpPr/>
          <p:nvPr/>
        </p:nvSpPr>
        <p:spPr>
          <a:xfrm>
            <a:off x="603504" y="452813"/>
            <a:ext cx="1060704" cy="2087252"/>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pic>
        <p:nvPicPr>
          <p:cNvPr id="16"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b="15710"/>
          <a:stretch>
            <a:fillRect/>
          </a:stretch>
        </p:blipFill>
        <p:spPr bwMode="auto">
          <a:xfrm>
            <a:off x="8308974" y="200544"/>
            <a:ext cx="4364998" cy="2414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Resim 16"/>
          <p:cNvPicPr>
            <a:picLocks noChangeAspect="1"/>
          </p:cNvPicPr>
          <p:nvPr/>
        </p:nvPicPr>
        <p:blipFill rotWithShape="1">
          <a:blip r:embed="rId4" cstate="email">
            <a:extLst>
              <a:ext uri="{28A0092B-C50C-407E-A947-70E740481C1C}">
                <a14:useLocalDpi xmlns:a14="http://schemas.microsoft.com/office/drawing/2010/main"/>
              </a:ext>
            </a:extLst>
          </a:blip>
          <a:srcRect l="2093" t="73485" r="2009" b="2446"/>
          <a:stretch/>
        </p:blipFill>
        <p:spPr>
          <a:xfrm>
            <a:off x="8148208" y="2693553"/>
            <a:ext cx="4168588" cy="400604"/>
          </a:xfrm>
          <a:prstGeom prst="rect">
            <a:avLst/>
          </a:prstGeom>
        </p:spPr>
      </p:pic>
      <p:sp>
        <p:nvSpPr>
          <p:cNvPr id="6" name="Dikdörtgen 5"/>
          <p:cNvSpPr/>
          <p:nvPr/>
        </p:nvSpPr>
        <p:spPr>
          <a:xfrm>
            <a:off x="6503686" y="5762700"/>
            <a:ext cx="3085158" cy="53924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cxnSp>
        <p:nvCxnSpPr>
          <p:cNvPr id="19" name="Düz Ok Bağlayıcısı 18"/>
          <p:cNvCxnSpPr/>
          <p:nvPr/>
        </p:nvCxnSpPr>
        <p:spPr>
          <a:xfrm>
            <a:off x="1115570" y="461105"/>
            <a:ext cx="2297401" cy="369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Dikdörtgen 1"/>
          <p:cNvSpPr/>
          <p:nvPr/>
        </p:nvSpPr>
        <p:spPr>
          <a:xfrm>
            <a:off x="1133856" y="4875642"/>
            <a:ext cx="1097373" cy="104967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pic>
        <p:nvPicPr>
          <p:cNvPr id="22" name="Resim 2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80600" y="3936000"/>
            <a:ext cx="3082835" cy="1472667"/>
          </a:xfrm>
          <a:prstGeom prst="rect">
            <a:avLst/>
          </a:prstGeom>
        </p:spPr>
      </p:pic>
      <p:pic>
        <p:nvPicPr>
          <p:cNvPr id="23" name="Resim 22"/>
          <p:cNvPicPr>
            <a:picLocks noChangeAspect="1"/>
          </p:cNvPicPr>
          <p:nvPr/>
        </p:nvPicPr>
        <p:blipFill rotWithShape="1">
          <a:blip r:embed="rId6" cstate="email">
            <a:extLst>
              <a:ext uri="{28A0092B-C50C-407E-A947-70E740481C1C}">
                <a14:useLocalDpi xmlns:a14="http://schemas.microsoft.com/office/drawing/2010/main"/>
              </a:ext>
            </a:extLst>
          </a:blip>
          <a:srcRect l="2456" t="20490"/>
          <a:stretch/>
        </p:blipFill>
        <p:spPr>
          <a:xfrm>
            <a:off x="99559" y="5852513"/>
            <a:ext cx="3373831" cy="1327617"/>
          </a:xfrm>
          <a:prstGeom prst="rect">
            <a:avLst/>
          </a:prstGeom>
        </p:spPr>
      </p:pic>
      <p:sp>
        <p:nvSpPr>
          <p:cNvPr id="4" name="Dikdörtgen 3"/>
          <p:cNvSpPr/>
          <p:nvPr/>
        </p:nvSpPr>
        <p:spPr>
          <a:xfrm>
            <a:off x="7211037" y="52270"/>
            <a:ext cx="3519095" cy="89154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sp>
        <p:nvSpPr>
          <p:cNvPr id="25" name="Dikdörtgen 24"/>
          <p:cNvSpPr/>
          <p:nvPr/>
        </p:nvSpPr>
        <p:spPr>
          <a:xfrm>
            <a:off x="3259720" y="4587984"/>
            <a:ext cx="3098925" cy="400238"/>
          </a:xfrm>
          <a:prstGeom prst="rect">
            <a:avLst/>
          </a:prstGeom>
        </p:spPr>
        <p:txBody>
          <a:bodyPr wrap="none">
            <a:spAutoFit/>
          </a:bodyPr>
          <a:lstStyle/>
          <a:p>
            <a:r>
              <a:rPr lang="tr-TR" sz="2001" dirty="0">
                <a:cs typeface="Times New Roman" panose="02020603050405020304" pitchFamily="18" charset="0"/>
              </a:rPr>
              <a:t> A= 500 + 100 ( A/G, 10%, 3)</a:t>
            </a:r>
          </a:p>
        </p:txBody>
      </p:sp>
      <p:pic>
        <p:nvPicPr>
          <p:cNvPr id="26" name="Resim 25"/>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713571" y="3504839"/>
            <a:ext cx="4000500" cy="2334987"/>
          </a:xfrm>
          <a:prstGeom prst="rect">
            <a:avLst/>
          </a:prstGeom>
        </p:spPr>
      </p:pic>
      <p:sp>
        <p:nvSpPr>
          <p:cNvPr id="24" name="Dikdörtgen 23"/>
          <p:cNvSpPr/>
          <p:nvPr/>
        </p:nvSpPr>
        <p:spPr>
          <a:xfrm>
            <a:off x="3193369" y="6359069"/>
            <a:ext cx="5066643" cy="769570"/>
          </a:xfrm>
          <a:prstGeom prst="rect">
            <a:avLst/>
          </a:prstGeom>
        </p:spPr>
        <p:txBody>
          <a:bodyPr wrap="none">
            <a:spAutoFit/>
          </a:bodyPr>
          <a:lstStyle/>
          <a:p>
            <a:r>
              <a:rPr lang="tr-TR" sz="2400" dirty="0">
                <a:cs typeface="Times New Roman" panose="02020603050405020304" pitchFamily="18" charset="0"/>
              </a:rPr>
              <a:t> </a:t>
            </a:r>
            <a:r>
              <a:rPr lang="tr-TR" sz="2001" dirty="0">
                <a:cs typeface="Times New Roman" panose="02020603050405020304" pitchFamily="18" charset="0"/>
              </a:rPr>
              <a:t>F3 =  A ( F/A, 10%, 3)</a:t>
            </a:r>
          </a:p>
          <a:p>
            <a:r>
              <a:rPr lang="tr-TR" sz="2001" dirty="0">
                <a:cs typeface="Times New Roman" panose="02020603050405020304" pitchFamily="18" charset="0"/>
              </a:rPr>
              <a:t>       = [500 + 100 ( A/G, 10%, 3 )] ( F/A, 10%, 3 ) </a:t>
            </a:r>
            <a:endParaRPr lang="en-US" sz="2001" dirty="0">
              <a:cs typeface="Times New Roman" panose="02020603050405020304" pitchFamily="18" charset="0"/>
            </a:endParaRPr>
          </a:p>
        </p:txBody>
      </p:sp>
      <p:cxnSp>
        <p:nvCxnSpPr>
          <p:cNvPr id="29" name="Düz Ok Bağlayıcısı 28"/>
          <p:cNvCxnSpPr/>
          <p:nvPr/>
        </p:nvCxnSpPr>
        <p:spPr>
          <a:xfrm>
            <a:off x="1093470" y="6525161"/>
            <a:ext cx="0" cy="780850"/>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30" name="Resim 29"/>
          <p:cNvPicPr>
            <a:picLocks noChangeAspect="1"/>
          </p:cNvPicPr>
          <p:nvPr/>
        </p:nvPicPr>
        <p:blipFill rotWithShape="1">
          <a:blip r:embed="rId8" cstate="email">
            <a:extLst>
              <a:ext uri="{28A0092B-C50C-407E-A947-70E740481C1C}">
                <a14:useLocalDpi xmlns:a14="http://schemas.microsoft.com/office/drawing/2010/main"/>
              </a:ext>
            </a:extLst>
          </a:blip>
          <a:srcRect l="2496" t="70540" r="2242" b="2697"/>
          <a:stretch/>
        </p:blipFill>
        <p:spPr>
          <a:xfrm>
            <a:off x="9331576" y="5583333"/>
            <a:ext cx="2549562" cy="424211"/>
          </a:xfrm>
          <a:prstGeom prst="rect">
            <a:avLst/>
          </a:prstGeom>
        </p:spPr>
      </p:pic>
      <p:pic>
        <p:nvPicPr>
          <p:cNvPr id="35" name="Resim 34"/>
          <p:cNvPicPr>
            <a:picLocks noChangeAspect="1"/>
          </p:cNvPicPr>
          <p:nvPr/>
        </p:nvPicPr>
        <p:blipFill rotWithShape="1">
          <a:blip r:embed="rId9" cstate="email">
            <a:extLst>
              <a:ext uri="{28A0092B-C50C-407E-A947-70E740481C1C}">
                <a14:useLocalDpi xmlns:a14="http://schemas.microsoft.com/office/drawing/2010/main"/>
              </a:ext>
            </a:extLst>
          </a:blip>
          <a:srcRect l="10710" t="13310" b="15834"/>
          <a:stretch/>
        </p:blipFill>
        <p:spPr>
          <a:xfrm>
            <a:off x="262311" y="7641162"/>
            <a:ext cx="3511838" cy="1911875"/>
          </a:xfrm>
          <a:prstGeom prst="rect">
            <a:avLst/>
          </a:prstGeom>
        </p:spPr>
      </p:pic>
      <p:pic>
        <p:nvPicPr>
          <p:cNvPr id="32" name="Resim 31"/>
          <p:cNvPicPr>
            <a:picLocks noChangeAspect="1"/>
          </p:cNvPicPr>
          <p:nvPr/>
        </p:nvPicPr>
        <p:blipFill rotWithShape="1">
          <a:blip r:embed="rId10"/>
          <a:srcRect l="59319" t="35190" r="21430" b="29212"/>
          <a:stretch/>
        </p:blipFill>
        <p:spPr>
          <a:xfrm>
            <a:off x="9458471" y="6303426"/>
            <a:ext cx="2066004" cy="2147986"/>
          </a:xfrm>
          <a:prstGeom prst="rect">
            <a:avLst/>
          </a:prstGeom>
        </p:spPr>
      </p:pic>
      <p:sp>
        <p:nvSpPr>
          <p:cNvPr id="39" name="Dikdörtgen 38"/>
          <p:cNvSpPr/>
          <p:nvPr/>
        </p:nvSpPr>
        <p:spPr>
          <a:xfrm>
            <a:off x="11682359" y="3504837"/>
            <a:ext cx="801062" cy="431161"/>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pic>
        <p:nvPicPr>
          <p:cNvPr id="34" name="Resim 33"/>
          <p:cNvPicPr>
            <a:picLocks noChangeAspect="1"/>
          </p:cNvPicPr>
          <p:nvPr/>
        </p:nvPicPr>
        <p:blipFill rotWithShape="1">
          <a:blip r:embed="rId11"/>
          <a:srcRect t="54658"/>
          <a:stretch/>
        </p:blipFill>
        <p:spPr>
          <a:xfrm>
            <a:off x="9990822" y="8263915"/>
            <a:ext cx="1890316" cy="374994"/>
          </a:xfrm>
          <a:prstGeom prst="rect">
            <a:avLst/>
          </a:prstGeom>
        </p:spPr>
      </p:pic>
      <p:sp>
        <p:nvSpPr>
          <p:cNvPr id="36" name="Dikdörtgen 35"/>
          <p:cNvSpPr/>
          <p:nvPr/>
        </p:nvSpPr>
        <p:spPr>
          <a:xfrm>
            <a:off x="29835" y="3491137"/>
            <a:ext cx="9832051" cy="461665"/>
          </a:xfrm>
          <a:prstGeom prst="rect">
            <a:avLst/>
          </a:prstGeom>
        </p:spPr>
        <p:txBody>
          <a:bodyPr wrap="none">
            <a:spAutoFit/>
          </a:bodyPr>
          <a:lstStyle/>
          <a:p>
            <a:r>
              <a:rPr lang="tr-TR" sz="2400" dirty="0">
                <a:solidFill>
                  <a:srgbClr val="C00000"/>
                </a:solidFill>
              </a:rPr>
              <a:t>1) </a:t>
            </a:r>
            <a:r>
              <a:rPr lang="en-US" sz="2400" dirty="0">
                <a:solidFill>
                  <a:srgbClr val="C00000"/>
                </a:solidFill>
              </a:rPr>
              <a:t>S</a:t>
            </a:r>
            <a:r>
              <a:rPr lang="tr-TR" sz="2400" dirty="0" err="1">
                <a:solidFill>
                  <a:srgbClr val="C00000"/>
                </a:solidFill>
              </a:rPr>
              <a:t>ürekli</a:t>
            </a:r>
            <a:r>
              <a:rPr lang="tr-TR" sz="2400" dirty="0">
                <a:solidFill>
                  <a:srgbClr val="C00000"/>
                </a:solidFill>
              </a:rPr>
              <a:t> Artan Seri Ödeme için Dönemsel ödeme miktarı A’nın hesaplanması</a:t>
            </a:r>
          </a:p>
        </p:txBody>
      </p:sp>
      <p:sp>
        <p:nvSpPr>
          <p:cNvPr id="42" name="Dikdörtgen 41"/>
          <p:cNvSpPr/>
          <p:nvPr/>
        </p:nvSpPr>
        <p:spPr>
          <a:xfrm>
            <a:off x="1" y="5489646"/>
            <a:ext cx="8171981" cy="830997"/>
          </a:xfrm>
          <a:prstGeom prst="rect">
            <a:avLst/>
          </a:prstGeom>
        </p:spPr>
        <p:txBody>
          <a:bodyPr wrap="none">
            <a:spAutoFit/>
          </a:bodyPr>
          <a:lstStyle/>
          <a:p>
            <a:r>
              <a:rPr lang="tr-TR" sz="2400" dirty="0">
                <a:solidFill>
                  <a:srgbClr val="C00000"/>
                </a:solidFill>
              </a:rPr>
              <a:t>2) </a:t>
            </a:r>
            <a:r>
              <a:rPr lang="en-US" sz="2400" dirty="0" err="1">
                <a:solidFill>
                  <a:srgbClr val="C00000"/>
                </a:solidFill>
              </a:rPr>
              <a:t>Eşit</a:t>
            </a:r>
            <a:r>
              <a:rPr lang="en-US" sz="2400" dirty="0">
                <a:solidFill>
                  <a:srgbClr val="C00000"/>
                </a:solidFill>
              </a:rPr>
              <a:t> </a:t>
            </a:r>
            <a:r>
              <a:rPr lang="en-US" sz="2400" dirty="0" err="1">
                <a:solidFill>
                  <a:srgbClr val="C00000"/>
                </a:solidFill>
              </a:rPr>
              <a:t>Ödemeli</a:t>
            </a:r>
            <a:r>
              <a:rPr lang="en-US" sz="2400" dirty="0">
                <a:solidFill>
                  <a:srgbClr val="C00000"/>
                </a:solidFill>
              </a:rPr>
              <a:t> Seri</a:t>
            </a:r>
            <a:r>
              <a:rPr lang="tr-TR" sz="2400" dirty="0">
                <a:solidFill>
                  <a:srgbClr val="C00000"/>
                </a:solidFill>
              </a:rPr>
              <a:t> için </a:t>
            </a:r>
            <a:r>
              <a:rPr lang="pt-BR" sz="2400" dirty="0">
                <a:solidFill>
                  <a:srgbClr val="C00000"/>
                </a:solidFill>
              </a:rPr>
              <a:t>A, i ve N verildiğinde F’nin hesaplaması</a:t>
            </a:r>
            <a:r>
              <a:rPr lang="tr-TR" sz="2400" dirty="0">
                <a:solidFill>
                  <a:srgbClr val="C00000"/>
                </a:solidFill>
              </a:rPr>
              <a:t>  </a:t>
            </a:r>
          </a:p>
          <a:p>
            <a:r>
              <a:rPr lang="tr-TR" sz="2400" dirty="0">
                <a:solidFill>
                  <a:srgbClr val="C00000"/>
                </a:solidFill>
              </a:rPr>
              <a:t>	</a:t>
            </a:r>
            <a:endParaRPr lang="en-US" sz="1800" dirty="0"/>
          </a:p>
        </p:txBody>
      </p:sp>
      <p:sp>
        <p:nvSpPr>
          <p:cNvPr id="45" name="Dikdörtgen 44"/>
          <p:cNvSpPr/>
          <p:nvPr/>
        </p:nvSpPr>
        <p:spPr>
          <a:xfrm>
            <a:off x="1" y="7237252"/>
            <a:ext cx="7753597" cy="830997"/>
          </a:xfrm>
          <a:prstGeom prst="rect">
            <a:avLst/>
          </a:prstGeom>
        </p:spPr>
        <p:txBody>
          <a:bodyPr wrap="none">
            <a:spAutoFit/>
          </a:bodyPr>
          <a:lstStyle/>
          <a:p>
            <a:r>
              <a:rPr lang="tr-TR" sz="2400" dirty="0">
                <a:solidFill>
                  <a:srgbClr val="C00000"/>
                </a:solidFill>
              </a:rPr>
              <a:t>3) </a:t>
            </a:r>
            <a:r>
              <a:rPr lang="en-US" sz="2400" dirty="0" err="1">
                <a:solidFill>
                  <a:srgbClr val="C00000"/>
                </a:solidFill>
              </a:rPr>
              <a:t>Tek</a:t>
            </a:r>
            <a:r>
              <a:rPr lang="en-US" sz="2400" dirty="0">
                <a:solidFill>
                  <a:srgbClr val="C00000"/>
                </a:solidFill>
              </a:rPr>
              <a:t> </a:t>
            </a:r>
            <a:r>
              <a:rPr lang="en-US" sz="2400" dirty="0" err="1">
                <a:solidFill>
                  <a:srgbClr val="C00000"/>
                </a:solidFill>
              </a:rPr>
              <a:t>Nakit</a:t>
            </a:r>
            <a:r>
              <a:rPr lang="en-US" sz="2400" dirty="0">
                <a:solidFill>
                  <a:srgbClr val="C00000"/>
                </a:solidFill>
              </a:rPr>
              <a:t> </a:t>
            </a:r>
            <a:r>
              <a:rPr lang="en-US" sz="2400" dirty="0" err="1">
                <a:solidFill>
                  <a:srgbClr val="C00000"/>
                </a:solidFill>
              </a:rPr>
              <a:t>Çıkışlı</a:t>
            </a:r>
            <a:r>
              <a:rPr lang="en-US" sz="2400" dirty="0">
                <a:solidFill>
                  <a:srgbClr val="C00000"/>
                </a:solidFill>
              </a:rPr>
              <a:t> </a:t>
            </a:r>
            <a:r>
              <a:rPr lang="tr-TR" sz="2400" dirty="0">
                <a:solidFill>
                  <a:srgbClr val="C00000"/>
                </a:solidFill>
              </a:rPr>
              <a:t>türü için gelecek F değerinin </a:t>
            </a:r>
            <a:r>
              <a:rPr lang="pt-BR" sz="2400" dirty="0">
                <a:solidFill>
                  <a:srgbClr val="C00000"/>
                </a:solidFill>
              </a:rPr>
              <a:t>hesaplaması</a:t>
            </a:r>
            <a:r>
              <a:rPr lang="tr-TR" sz="2400" dirty="0">
                <a:solidFill>
                  <a:srgbClr val="C00000"/>
                </a:solidFill>
              </a:rPr>
              <a:t>  </a:t>
            </a:r>
          </a:p>
          <a:p>
            <a:r>
              <a:rPr lang="tr-TR" sz="2400" dirty="0">
                <a:solidFill>
                  <a:srgbClr val="C00000"/>
                </a:solidFill>
              </a:rPr>
              <a:t>	</a:t>
            </a:r>
            <a:endParaRPr lang="en-US" sz="1800" dirty="0"/>
          </a:p>
        </p:txBody>
      </p:sp>
      <p:sp>
        <p:nvSpPr>
          <p:cNvPr id="8" name="Dikdörtgen 7"/>
          <p:cNvSpPr/>
          <p:nvPr/>
        </p:nvSpPr>
        <p:spPr>
          <a:xfrm>
            <a:off x="3363433" y="8738990"/>
            <a:ext cx="7667612" cy="708143"/>
          </a:xfrm>
          <a:prstGeom prst="rect">
            <a:avLst/>
          </a:prstGeom>
        </p:spPr>
        <p:txBody>
          <a:bodyPr wrap="none">
            <a:spAutoFit/>
          </a:bodyPr>
          <a:lstStyle/>
          <a:p>
            <a:r>
              <a:rPr lang="tr-TR" sz="2001" dirty="0">
                <a:cs typeface="Times New Roman" panose="02020603050405020304" pitchFamily="18" charset="0"/>
              </a:rPr>
              <a:t>F10 = F3 (F/P, 10%, 7)   </a:t>
            </a:r>
            <a:r>
              <a:rPr lang="tr-TR" sz="2001" i="1" dirty="0">
                <a:solidFill>
                  <a:schemeClr val="accent1">
                    <a:lumMod val="75000"/>
                  </a:schemeClr>
                </a:solidFill>
                <a:cs typeface="Times New Roman" panose="02020603050405020304" pitchFamily="18" charset="0"/>
              </a:rPr>
              <a:t>F10 değeri, F3 için gelecek yani «</a:t>
            </a:r>
            <a:r>
              <a:rPr lang="tr-TR" sz="2001" i="1" dirty="0" err="1">
                <a:solidFill>
                  <a:schemeClr val="accent1">
                    <a:lumMod val="75000"/>
                  </a:schemeClr>
                </a:solidFill>
                <a:cs typeface="Times New Roman" panose="02020603050405020304" pitchFamily="18" charset="0"/>
              </a:rPr>
              <a:t>future</a:t>
            </a:r>
            <a:r>
              <a:rPr lang="tr-TR" sz="2001" i="1" dirty="0">
                <a:solidFill>
                  <a:schemeClr val="accent1">
                    <a:lumMod val="75000"/>
                  </a:schemeClr>
                </a:solidFill>
                <a:cs typeface="Times New Roman" panose="02020603050405020304" pitchFamily="18" charset="0"/>
              </a:rPr>
              <a:t>» değerdir</a:t>
            </a:r>
          </a:p>
          <a:p>
            <a:r>
              <a:rPr lang="tr-TR" sz="2001" dirty="0">
                <a:cs typeface="Times New Roman" panose="02020603050405020304" pitchFamily="18" charset="0"/>
              </a:rPr>
              <a:t>F10 = </a:t>
            </a:r>
            <a:r>
              <a:rPr lang="tr-TR" sz="2001" b="1" dirty="0">
                <a:cs typeface="Times New Roman" panose="02020603050405020304" pitchFamily="18" charset="0"/>
              </a:rPr>
              <a:t>[</a:t>
            </a:r>
            <a:r>
              <a:rPr lang="tr-TR" sz="2001" dirty="0">
                <a:cs typeface="Times New Roman" panose="02020603050405020304" pitchFamily="18" charset="0"/>
              </a:rPr>
              <a:t>500 + 100 ( A/G, 10%, 3 )</a:t>
            </a:r>
            <a:r>
              <a:rPr lang="tr-TR" sz="2001" b="1" dirty="0">
                <a:cs typeface="Times New Roman" panose="02020603050405020304" pitchFamily="18" charset="0"/>
              </a:rPr>
              <a:t>] </a:t>
            </a:r>
            <a:r>
              <a:rPr lang="tr-TR" sz="2001" dirty="0">
                <a:cs typeface="Times New Roman" panose="02020603050405020304" pitchFamily="18" charset="0"/>
              </a:rPr>
              <a:t>( F/A, 10%, 3 ) ( F/P, 10%, 7 )</a:t>
            </a:r>
          </a:p>
        </p:txBody>
      </p:sp>
      <p:cxnSp>
        <p:nvCxnSpPr>
          <p:cNvPr id="46" name="Dirsek Bağlayıcısı 45"/>
          <p:cNvCxnSpPr/>
          <p:nvPr/>
        </p:nvCxnSpPr>
        <p:spPr>
          <a:xfrm flipV="1">
            <a:off x="6809273" y="1187406"/>
            <a:ext cx="2587560" cy="2201632"/>
          </a:xfrm>
          <a:prstGeom prst="bentConnector3">
            <a:avLst>
              <a:gd name="adj1" fmla="val 390"/>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Düz Ok Bağlayıcısı 51"/>
          <p:cNvCxnSpPr>
            <a:stCxn id="6" idx="0"/>
          </p:cNvCxnSpPr>
          <p:nvPr/>
        </p:nvCxnSpPr>
        <p:spPr>
          <a:xfrm>
            <a:off x="8046265" y="5762700"/>
            <a:ext cx="924318" cy="1029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Düz Ok Bağlayıcısı 53"/>
          <p:cNvCxnSpPr/>
          <p:nvPr/>
        </p:nvCxnSpPr>
        <p:spPr>
          <a:xfrm>
            <a:off x="7939545" y="7491475"/>
            <a:ext cx="1197804" cy="2384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5648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40080" y="969774"/>
            <a:ext cx="11521440" cy="1493520"/>
          </a:xfrm>
        </p:spPr>
        <p:txBody>
          <a:bodyPr/>
          <a:lstStyle/>
          <a:p>
            <a:r>
              <a:rPr lang="en-GB" altLang="en-US" b="1" dirty="0">
                <a:solidFill>
                  <a:schemeClr val="accent1"/>
                </a:solidFill>
              </a:rPr>
              <a:t> </a:t>
            </a:r>
            <a:r>
              <a:rPr lang="tr-TR" altLang="en-US" sz="4800" b="1" dirty="0">
                <a:solidFill>
                  <a:schemeClr val="accent1"/>
                </a:solidFill>
              </a:rPr>
              <a:t>Paranın Zaman Değeri</a:t>
            </a:r>
          </a:p>
        </p:txBody>
      </p:sp>
      <p:sp>
        <p:nvSpPr>
          <p:cNvPr id="12291" name="Rectangle 3"/>
          <p:cNvSpPr>
            <a:spLocks noGrp="1" noChangeArrowheads="1"/>
          </p:cNvSpPr>
          <p:nvPr>
            <p:ph idx="1"/>
          </p:nvPr>
        </p:nvSpPr>
        <p:spPr>
          <a:xfrm>
            <a:off x="640080" y="2463294"/>
            <a:ext cx="11521440" cy="7137906"/>
          </a:xfrm>
        </p:spPr>
        <p:txBody>
          <a:bodyPr>
            <a:normAutofit/>
          </a:bodyPr>
          <a:lstStyle/>
          <a:p>
            <a:pPr>
              <a:spcAft>
                <a:spcPts val="1680"/>
              </a:spcAft>
            </a:pPr>
            <a:r>
              <a:rPr lang="tr-TR" altLang="en-US" sz="3640" dirty="0">
                <a:cs typeface="Times New Roman" pitchFamily="18" charset="0"/>
              </a:rPr>
              <a:t>Paranın zaman değeri vardır, çünkü para zaman içerisinde daha fazla para kazandırabilir</a:t>
            </a:r>
            <a:r>
              <a:rPr lang="en-GB" altLang="en-US" sz="3640" dirty="0">
                <a:cs typeface="Times New Roman" pitchFamily="18" charset="0"/>
              </a:rPr>
              <a:t>.</a:t>
            </a:r>
            <a:r>
              <a:rPr lang="tr-TR" altLang="en-US" sz="3640" dirty="0">
                <a:cs typeface="Times New Roman" pitchFamily="18" charset="0"/>
              </a:rPr>
              <a:t>       </a:t>
            </a:r>
            <a:r>
              <a:rPr lang="tr-TR" altLang="en-US" sz="3640" i="1" dirty="0">
                <a:cs typeface="Times New Roman" pitchFamily="18" charset="0"/>
              </a:rPr>
              <a:t>(kazanma gücü).</a:t>
            </a:r>
          </a:p>
          <a:p>
            <a:pPr>
              <a:spcAft>
                <a:spcPts val="1680"/>
              </a:spcAft>
            </a:pPr>
            <a:r>
              <a:rPr lang="tr-TR" altLang="en-US" sz="3640" dirty="0">
                <a:cs typeface="Times New Roman" pitchFamily="18" charset="0"/>
              </a:rPr>
              <a:t>Paranın zaman değeri </a:t>
            </a:r>
            <a:r>
              <a:rPr lang="tr-TR" altLang="en-US" sz="3640" b="1" dirty="0">
                <a:solidFill>
                  <a:srgbClr val="FF0000"/>
                </a:solidFill>
                <a:cs typeface="Times New Roman" pitchFamily="18" charset="0"/>
              </a:rPr>
              <a:t>faiz oranı </a:t>
            </a:r>
            <a:r>
              <a:rPr lang="tr-TR" altLang="en-US" sz="3640" dirty="0">
                <a:cs typeface="Times New Roman" pitchFamily="18" charset="0"/>
              </a:rPr>
              <a:t>cinsinden ölçülür.</a:t>
            </a:r>
          </a:p>
          <a:p>
            <a:pPr>
              <a:spcAft>
                <a:spcPts val="1680"/>
              </a:spcAft>
            </a:pPr>
            <a:r>
              <a:rPr lang="tr-TR" altLang="en-US" sz="3640" dirty="0">
                <a:cs typeface="Times New Roman" pitchFamily="18" charset="0"/>
              </a:rPr>
              <a:t>Faiz paranın maliyetidir. Borç alan için </a:t>
            </a:r>
            <a:r>
              <a:rPr lang="tr-TR" altLang="en-US" sz="3640" b="1" dirty="0">
                <a:solidFill>
                  <a:srgbClr val="0070C0"/>
                </a:solidFill>
                <a:cs typeface="Times New Roman" pitchFamily="18" charset="0"/>
              </a:rPr>
              <a:t>maliyet</a:t>
            </a:r>
            <a:r>
              <a:rPr lang="tr-TR" altLang="en-US" sz="3640" dirty="0">
                <a:cs typeface="Times New Roman" pitchFamily="18" charset="0"/>
              </a:rPr>
              <a:t>, borç veren için ise </a:t>
            </a:r>
            <a:r>
              <a:rPr lang="tr-TR" altLang="en-US" sz="3640" b="1" dirty="0">
                <a:solidFill>
                  <a:srgbClr val="0070C0"/>
                </a:solidFill>
                <a:cs typeface="Times New Roman" pitchFamily="18" charset="0"/>
              </a:rPr>
              <a:t>kazanç</a:t>
            </a:r>
            <a:r>
              <a:rPr lang="tr-TR" altLang="en-US" sz="3640" dirty="0">
                <a:cs typeface="Times New Roman" pitchFamily="18" charset="0"/>
              </a:rPr>
              <a:t>tır. </a:t>
            </a:r>
          </a:p>
          <a:p>
            <a:pPr>
              <a:spcAft>
                <a:spcPts val="1680"/>
              </a:spcAft>
            </a:pPr>
            <a:r>
              <a:rPr lang="tr-TR" sz="3640" dirty="0"/>
              <a:t>Faiz borç verene parasının kullanıldığı için ödenmesi gereken ücrettir.</a:t>
            </a:r>
          </a:p>
        </p:txBody>
      </p:sp>
    </p:spTree>
    <p:extLst>
      <p:ext uri="{BB962C8B-B14F-4D97-AF65-F5344CB8AC3E}">
        <p14:creationId xmlns:p14="http://schemas.microsoft.com/office/powerpoint/2010/main" val="360280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linds(horizontal)">
                                      <p:cBhvr>
                                        <p:cTn id="7" dur="500"/>
                                        <p:tgtEl>
                                          <p:spTgt spid="12291">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291">
                                            <p:txEl>
                                              <p:pRg st="1" end="1"/>
                                            </p:txEl>
                                          </p:spTgt>
                                        </p:tgtEl>
                                        <p:attrNameLst>
                                          <p:attrName>style.visibility</p:attrName>
                                        </p:attrNameLst>
                                      </p:cBhvr>
                                      <p:to>
                                        <p:strVal val="visible"/>
                                      </p:to>
                                    </p:set>
                                    <p:animEffect transition="in" filter="blinds(horizontal)">
                                      <p:cBhvr>
                                        <p:cTn id="10" dur="500"/>
                                        <p:tgtEl>
                                          <p:spTgt spid="12291">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animEffect transition="in" filter="blinds(horizontal)">
                                      <p:cBhvr>
                                        <p:cTn id="13" dur="500"/>
                                        <p:tgtEl>
                                          <p:spTgt spid="12291">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2291">
                                            <p:txEl>
                                              <p:pRg st="3" end="3"/>
                                            </p:txEl>
                                          </p:spTgt>
                                        </p:tgtEl>
                                        <p:attrNameLst>
                                          <p:attrName>style.visibility</p:attrName>
                                        </p:attrNameLst>
                                      </p:cBhvr>
                                      <p:to>
                                        <p:strVal val="visible"/>
                                      </p:to>
                                    </p:set>
                                    <p:animEffect transition="in" filter="blinds(horizontal)">
                                      <p:cBhvr>
                                        <p:cTn id="16" dur="500"/>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Resim 129"/>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61557" y="734320"/>
            <a:ext cx="3730831" cy="2538074"/>
          </a:xfrm>
          <a:prstGeom prst="rect">
            <a:avLst/>
          </a:prstGeom>
        </p:spPr>
      </p:pic>
      <p:sp>
        <p:nvSpPr>
          <p:cNvPr id="37" name="Oval 36"/>
          <p:cNvSpPr/>
          <p:nvPr/>
        </p:nvSpPr>
        <p:spPr>
          <a:xfrm>
            <a:off x="1952179" y="1681844"/>
            <a:ext cx="1934022" cy="1590551"/>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cxnSp>
        <p:nvCxnSpPr>
          <p:cNvPr id="10" name="Düz Ok Bağlayıcısı 9"/>
          <p:cNvCxnSpPr/>
          <p:nvPr/>
        </p:nvCxnSpPr>
        <p:spPr>
          <a:xfrm>
            <a:off x="2919191" y="3281919"/>
            <a:ext cx="9670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 name="Resim 11"/>
          <p:cNvPicPr>
            <a:picLocks noChangeAspect="1"/>
          </p:cNvPicPr>
          <p:nvPr/>
        </p:nvPicPr>
        <p:blipFill rotWithShape="1">
          <a:blip r:embed="rId3"/>
          <a:srcRect l="36070" t="45089" r="44729" b="37724"/>
          <a:stretch/>
        </p:blipFill>
        <p:spPr>
          <a:xfrm>
            <a:off x="661557" y="4980072"/>
            <a:ext cx="2498271" cy="1257301"/>
          </a:xfrm>
          <a:prstGeom prst="rect">
            <a:avLst/>
          </a:prstGeom>
        </p:spPr>
      </p:pic>
      <p:cxnSp>
        <p:nvCxnSpPr>
          <p:cNvPr id="13" name="Düz Ok Bağlayıcısı 12"/>
          <p:cNvCxnSpPr/>
          <p:nvPr/>
        </p:nvCxnSpPr>
        <p:spPr>
          <a:xfrm flipV="1">
            <a:off x="2687140" y="4360868"/>
            <a:ext cx="3809" cy="976632"/>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6" name="Dikdörtgen 15"/>
          <p:cNvSpPr/>
          <p:nvPr/>
        </p:nvSpPr>
        <p:spPr>
          <a:xfrm>
            <a:off x="29834" y="3491137"/>
            <a:ext cx="8103052" cy="461665"/>
          </a:xfrm>
          <a:prstGeom prst="rect">
            <a:avLst/>
          </a:prstGeom>
        </p:spPr>
        <p:txBody>
          <a:bodyPr wrap="none">
            <a:spAutoFit/>
          </a:bodyPr>
          <a:lstStyle/>
          <a:p>
            <a:r>
              <a:rPr lang="tr-TR" sz="2400" dirty="0">
                <a:solidFill>
                  <a:srgbClr val="C00000"/>
                </a:solidFill>
              </a:rPr>
              <a:t>1) </a:t>
            </a:r>
            <a:r>
              <a:rPr lang="en-US" sz="2400" dirty="0" err="1">
                <a:solidFill>
                  <a:srgbClr val="C00000"/>
                </a:solidFill>
              </a:rPr>
              <a:t>Eşit</a:t>
            </a:r>
            <a:r>
              <a:rPr lang="en-US" sz="2400" dirty="0">
                <a:solidFill>
                  <a:srgbClr val="C00000"/>
                </a:solidFill>
              </a:rPr>
              <a:t> </a:t>
            </a:r>
            <a:r>
              <a:rPr lang="en-US" sz="2400" dirty="0" err="1">
                <a:solidFill>
                  <a:srgbClr val="C00000"/>
                </a:solidFill>
              </a:rPr>
              <a:t>Ödemeli</a:t>
            </a:r>
            <a:r>
              <a:rPr lang="en-US" sz="2400" dirty="0">
                <a:solidFill>
                  <a:srgbClr val="C00000"/>
                </a:solidFill>
              </a:rPr>
              <a:t> Seri</a:t>
            </a:r>
            <a:r>
              <a:rPr lang="tr-TR" sz="2400" dirty="0">
                <a:solidFill>
                  <a:srgbClr val="C00000"/>
                </a:solidFill>
              </a:rPr>
              <a:t> için </a:t>
            </a:r>
            <a:r>
              <a:rPr lang="pt-BR" sz="2400" dirty="0">
                <a:solidFill>
                  <a:srgbClr val="C00000"/>
                </a:solidFill>
              </a:rPr>
              <a:t>A, i ve N verildiğinde F’nin hesaplaması</a:t>
            </a:r>
            <a:r>
              <a:rPr lang="tr-TR" sz="2400" dirty="0">
                <a:solidFill>
                  <a:srgbClr val="C00000"/>
                </a:solidFill>
              </a:rPr>
              <a:t> </a:t>
            </a:r>
          </a:p>
        </p:txBody>
      </p:sp>
      <p:pic>
        <p:nvPicPr>
          <p:cNvPr id="17" name="Resim 1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713571" y="3504839"/>
            <a:ext cx="4000500" cy="2334987"/>
          </a:xfrm>
          <a:prstGeom prst="rect">
            <a:avLst/>
          </a:prstGeom>
        </p:spPr>
      </p:pic>
      <p:pic>
        <p:nvPicPr>
          <p:cNvPr id="18" name="Resim 17"/>
          <p:cNvPicPr>
            <a:picLocks noChangeAspect="1"/>
          </p:cNvPicPr>
          <p:nvPr/>
        </p:nvPicPr>
        <p:blipFill rotWithShape="1">
          <a:blip r:embed="rId5" cstate="email">
            <a:extLst>
              <a:ext uri="{28A0092B-C50C-407E-A947-70E740481C1C}">
                <a14:useLocalDpi xmlns:a14="http://schemas.microsoft.com/office/drawing/2010/main"/>
              </a:ext>
            </a:extLst>
          </a:blip>
          <a:srcRect l="2496" t="70540" r="2242" b="2697"/>
          <a:stretch/>
        </p:blipFill>
        <p:spPr>
          <a:xfrm>
            <a:off x="9331576" y="5583333"/>
            <a:ext cx="2549562" cy="424211"/>
          </a:xfrm>
          <a:prstGeom prst="rect">
            <a:avLst/>
          </a:prstGeom>
        </p:spPr>
      </p:pic>
      <p:sp>
        <p:nvSpPr>
          <p:cNvPr id="19" name="Dikdörtgen 18"/>
          <p:cNvSpPr/>
          <p:nvPr/>
        </p:nvSpPr>
        <p:spPr>
          <a:xfrm>
            <a:off x="11682359" y="3504837"/>
            <a:ext cx="801062" cy="431161"/>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sp>
        <p:nvSpPr>
          <p:cNvPr id="5" name="Dikdörtgen 4"/>
          <p:cNvSpPr/>
          <p:nvPr/>
        </p:nvSpPr>
        <p:spPr>
          <a:xfrm>
            <a:off x="2919191" y="4299665"/>
            <a:ext cx="2506648" cy="400238"/>
          </a:xfrm>
          <a:prstGeom prst="rect">
            <a:avLst/>
          </a:prstGeom>
        </p:spPr>
        <p:txBody>
          <a:bodyPr wrap="none">
            <a:spAutoFit/>
          </a:bodyPr>
          <a:lstStyle/>
          <a:p>
            <a:r>
              <a:rPr lang="tr-TR" sz="2001" dirty="0">
                <a:cs typeface="Times New Roman" panose="02020603050405020304" pitchFamily="18" charset="0"/>
              </a:rPr>
              <a:t>F9= 700 ( F/A, 10%, 6 )</a:t>
            </a:r>
            <a:endParaRPr lang="en-US" sz="2001" dirty="0">
              <a:cs typeface="Times New Roman" panose="02020603050405020304" pitchFamily="18" charset="0"/>
            </a:endParaRPr>
          </a:p>
        </p:txBody>
      </p:sp>
      <p:cxnSp>
        <p:nvCxnSpPr>
          <p:cNvPr id="21" name="Düz Ok Bağlayıcısı 20"/>
          <p:cNvCxnSpPr/>
          <p:nvPr/>
        </p:nvCxnSpPr>
        <p:spPr>
          <a:xfrm>
            <a:off x="4238309" y="5337500"/>
            <a:ext cx="4190106"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23" name="Resim 22"/>
          <p:cNvPicPr>
            <a:picLocks noChangeAspect="1"/>
          </p:cNvPicPr>
          <p:nvPr/>
        </p:nvPicPr>
        <p:blipFill rotWithShape="1">
          <a:blip r:embed="rId6"/>
          <a:srcRect l="59319" t="35190" r="21430" b="29212"/>
          <a:stretch/>
        </p:blipFill>
        <p:spPr>
          <a:xfrm>
            <a:off x="9458471" y="6162746"/>
            <a:ext cx="2066004" cy="2147986"/>
          </a:xfrm>
          <a:prstGeom prst="rect">
            <a:avLst/>
          </a:prstGeom>
        </p:spPr>
      </p:pic>
      <p:pic>
        <p:nvPicPr>
          <p:cNvPr id="24" name="Resim 23"/>
          <p:cNvPicPr>
            <a:picLocks noChangeAspect="1"/>
          </p:cNvPicPr>
          <p:nvPr/>
        </p:nvPicPr>
        <p:blipFill rotWithShape="1">
          <a:blip r:embed="rId7"/>
          <a:srcRect t="54658"/>
          <a:stretch/>
        </p:blipFill>
        <p:spPr>
          <a:xfrm>
            <a:off x="9990822" y="8123236"/>
            <a:ext cx="1890316" cy="374994"/>
          </a:xfrm>
          <a:prstGeom prst="rect">
            <a:avLst/>
          </a:prstGeom>
        </p:spPr>
      </p:pic>
      <p:sp>
        <p:nvSpPr>
          <p:cNvPr id="25" name="Dikdörtgen 24"/>
          <p:cNvSpPr/>
          <p:nvPr/>
        </p:nvSpPr>
        <p:spPr>
          <a:xfrm>
            <a:off x="0" y="6461160"/>
            <a:ext cx="7939546" cy="830997"/>
          </a:xfrm>
          <a:prstGeom prst="rect">
            <a:avLst/>
          </a:prstGeom>
        </p:spPr>
        <p:txBody>
          <a:bodyPr wrap="none">
            <a:spAutoFit/>
          </a:bodyPr>
          <a:lstStyle/>
          <a:p>
            <a:r>
              <a:rPr lang="tr-TR" sz="2400" dirty="0">
                <a:solidFill>
                  <a:srgbClr val="C00000"/>
                </a:solidFill>
              </a:rPr>
              <a:t>2) </a:t>
            </a:r>
            <a:r>
              <a:rPr lang="en-US" sz="2400" dirty="0" err="1">
                <a:solidFill>
                  <a:srgbClr val="C00000"/>
                </a:solidFill>
              </a:rPr>
              <a:t>Tek</a:t>
            </a:r>
            <a:r>
              <a:rPr lang="en-US" sz="2400" dirty="0">
                <a:solidFill>
                  <a:srgbClr val="C00000"/>
                </a:solidFill>
              </a:rPr>
              <a:t> </a:t>
            </a:r>
            <a:r>
              <a:rPr lang="en-US" sz="2400" dirty="0" err="1">
                <a:solidFill>
                  <a:srgbClr val="C00000"/>
                </a:solidFill>
              </a:rPr>
              <a:t>Nakit</a:t>
            </a:r>
            <a:r>
              <a:rPr lang="en-US" sz="2400" dirty="0">
                <a:solidFill>
                  <a:srgbClr val="C00000"/>
                </a:solidFill>
              </a:rPr>
              <a:t> </a:t>
            </a:r>
            <a:r>
              <a:rPr lang="en-US" sz="2400" dirty="0" err="1">
                <a:solidFill>
                  <a:srgbClr val="C00000"/>
                </a:solidFill>
              </a:rPr>
              <a:t>Çıkışlı</a:t>
            </a:r>
            <a:r>
              <a:rPr lang="en-US" sz="2400" dirty="0">
                <a:solidFill>
                  <a:srgbClr val="C00000"/>
                </a:solidFill>
              </a:rPr>
              <a:t> </a:t>
            </a:r>
            <a:r>
              <a:rPr lang="tr-TR" sz="2400" dirty="0">
                <a:solidFill>
                  <a:srgbClr val="C00000"/>
                </a:solidFill>
              </a:rPr>
              <a:t>türü için gelecek (F) değerinin </a:t>
            </a:r>
            <a:r>
              <a:rPr lang="pt-BR" sz="2400" dirty="0">
                <a:solidFill>
                  <a:srgbClr val="C00000"/>
                </a:solidFill>
              </a:rPr>
              <a:t>hesaplaması</a:t>
            </a:r>
            <a:r>
              <a:rPr lang="tr-TR" sz="2400" dirty="0">
                <a:solidFill>
                  <a:srgbClr val="C00000"/>
                </a:solidFill>
              </a:rPr>
              <a:t>  </a:t>
            </a:r>
          </a:p>
          <a:p>
            <a:r>
              <a:rPr lang="tr-TR" sz="2400" dirty="0">
                <a:solidFill>
                  <a:srgbClr val="C00000"/>
                </a:solidFill>
              </a:rPr>
              <a:t>	</a:t>
            </a:r>
            <a:endParaRPr lang="en-US" sz="1800" dirty="0"/>
          </a:p>
        </p:txBody>
      </p:sp>
      <p:pic>
        <p:nvPicPr>
          <p:cNvPr id="28" name="Resim 27"/>
          <p:cNvPicPr>
            <a:picLocks noChangeAspect="1"/>
          </p:cNvPicPr>
          <p:nvPr/>
        </p:nvPicPr>
        <p:blipFill rotWithShape="1">
          <a:blip r:embed="rId8"/>
          <a:srcRect l="37877" t="32500" r="43148" b="41563"/>
          <a:stretch/>
        </p:blipFill>
        <p:spPr>
          <a:xfrm>
            <a:off x="450308" y="7050067"/>
            <a:ext cx="2955833" cy="2271611"/>
          </a:xfrm>
          <a:prstGeom prst="rect">
            <a:avLst/>
          </a:prstGeom>
        </p:spPr>
      </p:pic>
      <p:cxnSp>
        <p:nvCxnSpPr>
          <p:cNvPr id="29" name="Düz Ok Bağlayıcısı 28"/>
          <p:cNvCxnSpPr/>
          <p:nvPr/>
        </p:nvCxnSpPr>
        <p:spPr>
          <a:xfrm>
            <a:off x="4238309" y="8123235"/>
            <a:ext cx="4190106"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Dikdörtgen 6"/>
          <p:cNvSpPr/>
          <p:nvPr/>
        </p:nvSpPr>
        <p:spPr>
          <a:xfrm>
            <a:off x="3159827" y="8836987"/>
            <a:ext cx="7667612" cy="708143"/>
          </a:xfrm>
          <a:prstGeom prst="rect">
            <a:avLst/>
          </a:prstGeom>
        </p:spPr>
        <p:txBody>
          <a:bodyPr wrap="none">
            <a:spAutoFit/>
          </a:bodyPr>
          <a:lstStyle/>
          <a:p>
            <a:r>
              <a:rPr lang="tr-TR" sz="2001" dirty="0">
                <a:cs typeface="Times New Roman" panose="02020603050405020304" pitchFamily="18" charset="0"/>
              </a:rPr>
              <a:t>F10= F9  ( F/P, 10%, 1 ) </a:t>
            </a:r>
            <a:r>
              <a:rPr lang="tr-TR" sz="2001" i="1" dirty="0">
                <a:solidFill>
                  <a:schemeClr val="accent1">
                    <a:lumMod val="75000"/>
                  </a:schemeClr>
                </a:solidFill>
                <a:cs typeface="Times New Roman" panose="02020603050405020304" pitchFamily="18" charset="0"/>
              </a:rPr>
              <a:t>F10 değeri, F9 için gelecek yani «</a:t>
            </a:r>
            <a:r>
              <a:rPr lang="tr-TR" sz="2001" i="1" dirty="0" err="1">
                <a:solidFill>
                  <a:schemeClr val="accent1">
                    <a:lumMod val="75000"/>
                  </a:schemeClr>
                </a:solidFill>
                <a:cs typeface="Times New Roman" panose="02020603050405020304" pitchFamily="18" charset="0"/>
              </a:rPr>
              <a:t>future</a:t>
            </a:r>
            <a:r>
              <a:rPr lang="tr-TR" sz="2001" i="1" dirty="0">
                <a:solidFill>
                  <a:schemeClr val="accent1">
                    <a:lumMod val="75000"/>
                  </a:schemeClr>
                </a:solidFill>
                <a:cs typeface="Times New Roman" panose="02020603050405020304" pitchFamily="18" charset="0"/>
              </a:rPr>
              <a:t>» değerdir</a:t>
            </a:r>
            <a:endParaRPr lang="tr-TR" sz="2001" dirty="0">
              <a:cs typeface="Times New Roman" panose="02020603050405020304" pitchFamily="18" charset="0"/>
            </a:endParaRPr>
          </a:p>
          <a:p>
            <a:r>
              <a:rPr lang="tr-TR" sz="2001" dirty="0">
                <a:cs typeface="Times New Roman" panose="02020603050405020304" pitchFamily="18" charset="0"/>
              </a:rPr>
              <a:t>       = ( F/A, 10%, 6 ) ( F/P, 10%, 1 )</a:t>
            </a:r>
            <a:endParaRPr lang="en-US" sz="2001" dirty="0">
              <a:cs typeface="Times New Roman" panose="02020603050405020304" pitchFamily="18" charset="0"/>
            </a:endParaRPr>
          </a:p>
        </p:txBody>
      </p:sp>
    </p:spTree>
    <p:extLst>
      <p:ext uri="{BB962C8B-B14F-4D97-AF65-F5344CB8AC3E}">
        <p14:creationId xmlns:p14="http://schemas.microsoft.com/office/powerpoint/2010/main" val="1594062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Resim 129"/>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355123" y="442358"/>
            <a:ext cx="5590311" cy="3803073"/>
          </a:xfrm>
          <a:prstGeom prst="rect">
            <a:avLst/>
          </a:prstGeom>
        </p:spPr>
      </p:pic>
      <p:sp>
        <p:nvSpPr>
          <p:cNvPr id="37" name="Oval 36"/>
          <p:cNvSpPr/>
          <p:nvPr/>
        </p:nvSpPr>
        <p:spPr>
          <a:xfrm>
            <a:off x="5423238" y="1855521"/>
            <a:ext cx="2677714" cy="2209799"/>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sp>
        <p:nvSpPr>
          <p:cNvPr id="131" name="Oval 130"/>
          <p:cNvSpPr/>
          <p:nvPr/>
        </p:nvSpPr>
        <p:spPr>
          <a:xfrm>
            <a:off x="4214752" y="734349"/>
            <a:ext cx="1371600" cy="2347299"/>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sp>
        <p:nvSpPr>
          <p:cNvPr id="132" name="Oval 131"/>
          <p:cNvSpPr/>
          <p:nvPr/>
        </p:nvSpPr>
        <p:spPr>
          <a:xfrm>
            <a:off x="3743697" y="1342901"/>
            <a:ext cx="471054" cy="1662545"/>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sp>
        <p:nvSpPr>
          <p:cNvPr id="133" name="Oval 132"/>
          <p:cNvSpPr/>
          <p:nvPr/>
        </p:nvSpPr>
        <p:spPr>
          <a:xfrm>
            <a:off x="7969337" y="442356"/>
            <a:ext cx="519541" cy="2576944"/>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sp>
        <p:nvSpPr>
          <p:cNvPr id="2" name="Dikdörtgen 1"/>
          <p:cNvSpPr/>
          <p:nvPr/>
        </p:nvSpPr>
        <p:spPr>
          <a:xfrm>
            <a:off x="197708" y="5145975"/>
            <a:ext cx="12603892" cy="2924134"/>
          </a:xfrm>
          <a:prstGeom prst="rect">
            <a:avLst/>
          </a:prstGeom>
        </p:spPr>
        <p:txBody>
          <a:bodyPr wrap="square">
            <a:spAutoFit/>
          </a:bodyPr>
          <a:lstStyle/>
          <a:p>
            <a:r>
              <a:rPr lang="tr-TR" sz="2001" dirty="0">
                <a:cs typeface="Times New Roman" panose="02020603050405020304" pitchFamily="18" charset="0"/>
              </a:rPr>
              <a:t> </a:t>
            </a:r>
            <a:endParaRPr lang="en-US" sz="2001" dirty="0">
              <a:cs typeface="Times New Roman" panose="02020603050405020304" pitchFamily="18" charset="0"/>
            </a:endParaRPr>
          </a:p>
          <a:p>
            <a:r>
              <a:rPr lang="tr-TR" sz="2001" dirty="0">
                <a:cs typeface="Times New Roman" panose="02020603050405020304" pitchFamily="18" charset="0"/>
              </a:rPr>
              <a:t>F + 500 ( F/P, 10%, 10 ) + [500 + 100 ( A/G, 10%, 3 )</a:t>
            </a:r>
            <a:r>
              <a:rPr lang="tr-TR" sz="2001" b="1" dirty="0">
                <a:cs typeface="Times New Roman" panose="02020603050405020304" pitchFamily="18" charset="0"/>
              </a:rPr>
              <a:t>] </a:t>
            </a:r>
            <a:r>
              <a:rPr lang="tr-TR" sz="2001" dirty="0">
                <a:cs typeface="Times New Roman" panose="02020603050405020304" pitchFamily="18" charset="0"/>
              </a:rPr>
              <a:t>( F/A, 10%, 3 ) ( F/P, 10%, 7 ) - 700 ( F/A, 10%, 6 ) ( F/P, 10%, 1 ) = 0</a:t>
            </a:r>
            <a:endParaRPr lang="en-US" sz="2001" dirty="0">
              <a:cs typeface="Times New Roman" panose="02020603050405020304" pitchFamily="18" charset="0"/>
            </a:endParaRPr>
          </a:p>
          <a:p>
            <a:r>
              <a:rPr lang="tr-TR" sz="2400" dirty="0">
                <a:cs typeface="Times New Roman" panose="02020603050405020304" pitchFamily="18" charset="0"/>
              </a:rPr>
              <a:t> </a:t>
            </a:r>
            <a:endParaRPr lang="en-US" sz="2400" dirty="0">
              <a:cs typeface="Times New Roman" panose="02020603050405020304" pitchFamily="18" charset="0"/>
            </a:endParaRPr>
          </a:p>
          <a:p>
            <a:r>
              <a:rPr lang="tr-TR" sz="2400" dirty="0">
                <a:cs typeface="Times New Roman" panose="02020603050405020304" pitchFamily="18" charset="0"/>
              </a:rPr>
              <a:t>F + 500 x 2,594 + ( 500 + 100 x 0,9366 ) x (3,310) x (1,949) - 700 x 7,716 x 1,1 = 0</a:t>
            </a:r>
            <a:endParaRPr lang="en-US" sz="2400" dirty="0">
              <a:cs typeface="Times New Roman" panose="02020603050405020304" pitchFamily="18" charset="0"/>
            </a:endParaRPr>
          </a:p>
          <a:p>
            <a:r>
              <a:rPr lang="tr-TR" sz="2400" dirty="0">
                <a:cs typeface="Times New Roman" panose="02020603050405020304" pitchFamily="18" charset="0"/>
              </a:rPr>
              <a:t> </a:t>
            </a:r>
            <a:endParaRPr lang="en-US" sz="2400" dirty="0">
              <a:cs typeface="Times New Roman" panose="02020603050405020304" pitchFamily="18" charset="0"/>
            </a:endParaRPr>
          </a:p>
          <a:p>
            <a:r>
              <a:rPr lang="tr-TR" sz="2400" dirty="0">
                <a:cs typeface="Times New Roman" panose="02020603050405020304" pitchFamily="18" charset="0"/>
              </a:rPr>
              <a:t>F + 1.297 + 3.829,81 - 5.941,32 = 0</a:t>
            </a:r>
            <a:endParaRPr lang="en-US" sz="2400" dirty="0">
              <a:cs typeface="Times New Roman" panose="02020603050405020304" pitchFamily="18" charset="0"/>
            </a:endParaRPr>
          </a:p>
          <a:p>
            <a:r>
              <a:rPr lang="tr-TR" sz="2400" b="1" dirty="0">
                <a:cs typeface="Times New Roman" panose="02020603050405020304" pitchFamily="18" charset="0"/>
              </a:rPr>
              <a:t> </a:t>
            </a:r>
            <a:endParaRPr lang="en-US" sz="2400" dirty="0">
              <a:cs typeface="Times New Roman" panose="02020603050405020304" pitchFamily="18" charset="0"/>
            </a:endParaRPr>
          </a:p>
          <a:p>
            <a:r>
              <a:rPr lang="tr-TR" sz="2400" b="1" dirty="0">
                <a:solidFill>
                  <a:srgbClr val="FF0000"/>
                </a:solidFill>
                <a:cs typeface="Times New Roman" panose="02020603050405020304" pitchFamily="18" charset="0"/>
              </a:rPr>
              <a:t>F = 814,51 $</a:t>
            </a:r>
            <a:endParaRPr lang="en-US" sz="2400"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2923976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2748619" y="2556630"/>
            <a:ext cx="7843182" cy="3126143"/>
            <a:chOff x="1725362" y="1395677"/>
            <a:chExt cx="5078886" cy="2199518"/>
          </a:xfrm>
        </p:grpSpPr>
        <p:grpSp>
          <p:nvGrpSpPr>
            <p:cNvPr id="5" name="Grup 4"/>
            <p:cNvGrpSpPr/>
            <p:nvPr/>
          </p:nvGrpSpPr>
          <p:grpSpPr>
            <a:xfrm>
              <a:off x="1871700" y="1474844"/>
              <a:ext cx="4104456" cy="1882148"/>
              <a:chOff x="1871700" y="1474844"/>
              <a:chExt cx="4104456" cy="1882148"/>
            </a:xfrm>
          </p:grpSpPr>
          <p:grpSp>
            <p:nvGrpSpPr>
              <p:cNvPr id="22" name="Grup 21"/>
              <p:cNvGrpSpPr/>
              <p:nvPr/>
            </p:nvGrpSpPr>
            <p:grpSpPr>
              <a:xfrm>
                <a:off x="1871700" y="2255845"/>
                <a:ext cx="4104456" cy="317443"/>
                <a:chOff x="611560" y="2276872"/>
                <a:chExt cx="4104456" cy="317443"/>
              </a:xfrm>
            </p:grpSpPr>
            <p:cxnSp>
              <p:nvCxnSpPr>
                <p:cNvPr id="34" name="Düz Bağlayıcı 33"/>
                <p:cNvCxnSpPr/>
                <p:nvPr/>
              </p:nvCxnSpPr>
              <p:spPr>
                <a:xfrm>
                  <a:off x="611560" y="2420888"/>
                  <a:ext cx="41044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Düz Bağlayıcı 34"/>
                <p:cNvCxnSpPr/>
                <p:nvPr/>
              </p:nvCxnSpPr>
              <p:spPr>
                <a:xfrm>
                  <a:off x="611560" y="2276872"/>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Düz Bağlayıcı 35"/>
                <p:cNvCxnSpPr/>
                <p:nvPr/>
              </p:nvCxnSpPr>
              <p:spPr>
                <a:xfrm>
                  <a:off x="971600" y="2285256"/>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Düz Bağlayıcı 36"/>
                <p:cNvCxnSpPr/>
                <p:nvPr/>
              </p:nvCxnSpPr>
              <p:spPr>
                <a:xfrm>
                  <a:off x="1331640" y="2276872"/>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Düz Bağlayıcı 37"/>
                <p:cNvCxnSpPr/>
                <p:nvPr/>
              </p:nvCxnSpPr>
              <p:spPr>
                <a:xfrm>
                  <a:off x="1763688" y="2289515"/>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Düz Bağlayıcı 38"/>
                <p:cNvCxnSpPr/>
                <p:nvPr/>
              </p:nvCxnSpPr>
              <p:spPr>
                <a:xfrm>
                  <a:off x="2195736" y="2289515"/>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Düz Bağlayıcı 39"/>
                <p:cNvCxnSpPr/>
                <p:nvPr/>
              </p:nvCxnSpPr>
              <p:spPr>
                <a:xfrm>
                  <a:off x="2627784" y="2289515"/>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Düz Bağlayıcı 40"/>
                <p:cNvCxnSpPr/>
                <p:nvPr/>
              </p:nvCxnSpPr>
              <p:spPr>
                <a:xfrm>
                  <a:off x="3059832" y="2297899"/>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Düz Bağlayıcı 41"/>
                <p:cNvCxnSpPr/>
                <p:nvPr/>
              </p:nvCxnSpPr>
              <p:spPr>
                <a:xfrm>
                  <a:off x="3491880" y="2297899"/>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Düz Bağlayıcı 42"/>
                <p:cNvCxnSpPr/>
                <p:nvPr/>
              </p:nvCxnSpPr>
              <p:spPr>
                <a:xfrm>
                  <a:off x="3923928" y="2306283"/>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Düz Bağlayıcı 43"/>
                <p:cNvCxnSpPr/>
                <p:nvPr/>
              </p:nvCxnSpPr>
              <p:spPr>
                <a:xfrm>
                  <a:off x="4283968" y="2296411"/>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Düz Bağlayıcı 44"/>
                <p:cNvCxnSpPr/>
                <p:nvPr/>
              </p:nvCxnSpPr>
              <p:spPr>
                <a:xfrm>
                  <a:off x="4716016" y="2306283"/>
                  <a:ext cx="0" cy="288032"/>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3" name="Düz Ok Bağlayıcısı 22"/>
              <p:cNvCxnSpPr/>
              <p:nvPr/>
            </p:nvCxnSpPr>
            <p:spPr>
              <a:xfrm>
                <a:off x="1871700" y="2399861"/>
                <a:ext cx="0" cy="9571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Düz Ok Bağlayıcısı 23"/>
              <p:cNvCxnSpPr/>
              <p:nvPr/>
            </p:nvCxnSpPr>
            <p:spPr>
              <a:xfrm flipV="1">
                <a:off x="2231740" y="2060848"/>
                <a:ext cx="0" cy="3390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Düz Ok Bağlayıcısı 24"/>
              <p:cNvCxnSpPr/>
              <p:nvPr/>
            </p:nvCxnSpPr>
            <p:spPr>
              <a:xfrm flipV="1">
                <a:off x="2591780" y="1916832"/>
                <a:ext cx="0" cy="4830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Düz Ok Bağlayıcısı 25"/>
              <p:cNvCxnSpPr/>
              <p:nvPr/>
            </p:nvCxnSpPr>
            <p:spPr>
              <a:xfrm flipV="1">
                <a:off x="3023828" y="1772816"/>
                <a:ext cx="0" cy="6270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Düz Ok Bağlayıcısı 26"/>
              <p:cNvCxnSpPr/>
              <p:nvPr/>
            </p:nvCxnSpPr>
            <p:spPr>
              <a:xfrm flipV="1">
                <a:off x="3887924" y="1484784"/>
                <a:ext cx="0" cy="9234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Düz Ok Bağlayıcısı 27"/>
              <p:cNvCxnSpPr/>
              <p:nvPr/>
            </p:nvCxnSpPr>
            <p:spPr>
              <a:xfrm flipV="1">
                <a:off x="4319972" y="1476400"/>
                <a:ext cx="0" cy="9234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Düz Ok Bağlayıcısı 28"/>
              <p:cNvCxnSpPr/>
              <p:nvPr/>
            </p:nvCxnSpPr>
            <p:spPr>
              <a:xfrm flipV="1">
                <a:off x="4757869" y="1484783"/>
                <a:ext cx="0" cy="9234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Düz Ok Bağlayıcısı 29"/>
              <p:cNvCxnSpPr/>
              <p:nvPr/>
            </p:nvCxnSpPr>
            <p:spPr>
              <a:xfrm flipV="1">
                <a:off x="5184068" y="1484783"/>
                <a:ext cx="0" cy="9234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Düz Ok Bağlayıcısı 30"/>
              <p:cNvCxnSpPr/>
              <p:nvPr/>
            </p:nvCxnSpPr>
            <p:spPr>
              <a:xfrm flipV="1">
                <a:off x="5544108" y="1474844"/>
                <a:ext cx="0" cy="9234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Düz Ok Bağlayıcısı 31"/>
              <p:cNvCxnSpPr/>
              <p:nvPr/>
            </p:nvCxnSpPr>
            <p:spPr>
              <a:xfrm flipV="1">
                <a:off x="5976156" y="1495939"/>
                <a:ext cx="0" cy="9234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Düz Bağlayıcı 32"/>
              <p:cNvCxnSpPr/>
              <p:nvPr/>
            </p:nvCxnSpPr>
            <p:spPr>
              <a:xfrm>
                <a:off x="3887924" y="1495939"/>
                <a:ext cx="208823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6" name="Metin kutusu 5"/>
            <p:cNvSpPr txBox="1"/>
            <p:nvPr/>
          </p:nvSpPr>
          <p:spPr>
            <a:xfrm>
              <a:off x="2015716" y="1749489"/>
              <a:ext cx="432048" cy="238203"/>
            </a:xfrm>
            <a:prstGeom prst="rect">
              <a:avLst/>
            </a:prstGeom>
            <a:noFill/>
          </p:spPr>
          <p:txBody>
            <a:bodyPr wrap="square" rtlCol="0">
              <a:spAutoFit/>
            </a:bodyPr>
            <a:lstStyle/>
            <a:p>
              <a:r>
                <a:rPr lang="tr-TR" sz="1600" dirty="0"/>
                <a:t>200</a:t>
              </a:r>
              <a:endParaRPr lang="en-US" sz="1600" dirty="0"/>
            </a:p>
          </p:txBody>
        </p:sp>
        <p:sp>
          <p:nvSpPr>
            <p:cNvPr id="7" name="Metin kutusu 6"/>
            <p:cNvSpPr txBox="1"/>
            <p:nvPr/>
          </p:nvSpPr>
          <p:spPr>
            <a:xfrm>
              <a:off x="2393504" y="1619630"/>
              <a:ext cx="432048" cy="238203"/>
            </a:xfrm>
            <a:prstGeom prst="rect">
              <a:avLst/>
            </a:prstGeom>
            <a:noFill/>
          </p:spPr>
          <p:txBody>
            <a:bodyPr wrap="square" rtlCol="0">
              <a:spAutoFit/>
            </a:bodyPr>
            <a:lstStyle>
              <a:defPPr>
                <a:defRPr lang="en-US"/>
              </a:defPPr>
              <a:lvl1pPr>
                <a:defRPr sz="1600"/>
              </a:lvl1pPr>
            </a:lstStyle>
            <a:p>
              <a:r>
                <a:rPr lang="tr-TR" dirty="0"/>
                <a:t>250</a:t>
              </a:r>
              <a:endParaRPr lang="en-US" dirty="0"/>
            </a:p>
          </p:txBody>
        </p:sp>
        <p:sp>
          <p:nvSpPr>
            <p:cNvPr id="8" name="Metin kutusu 7"/>
            <p:cNvSpPr txBox="1"/>
            <p:nvPr/>
          </p:nvSpPr>
          <p:spPr>
            <a:xfrm>
              <a:off x="2807804" y="1411390"/>
              <a:ext cx="432048" cy="238203"/>
            </a:xfrm>
            <a:prstGeom prst="rect">
              <a:avLst/>
            </a:prstGeom>
            <a:noFill/>
          </p:spPr>
          <p:txBody>
            <a:bodyPr wrap="square" rtlCol="0">
              <a:spAutoFit/>
            </a:bodyPr>
            <a:lstStyle>
              <a:defPPr>
                <a:defRPr lang="en-US"/>
              </a:defPPr>
              <a:lvl1pPr>
                <a:defRPr sz="1600"/>
              </a:lvl1pPr>
            </a:lstStyle>
            <a:p>
              <a:r>
                <a:rPr lang="tr-TR" dirty="0"/>
                <a:t>300</a:t>
              </a:r>
              <a:endParaRPr lang="en-US" dirty="0"/>
            </a:p>
          </p:txBody>
        </p:sp>
        <p:sp>
          <p:nvSpPr>
            <p:cNvPr id="9" name="Metin kutusu 8"/>
            <p:cNvSpPr txBox="1"/>
            <p:nvPr/>
          </p:nvSpPr>
          <p:spPr>
            <a:xfrm>
              <a:off x="6156176" y="1395677"/>
              <a:ext cx="648072" cy="238203"/>
            </a:xfrm>
            <a:prstGeom prst="rect">
              <a:avLst/>
            </a:prstGeom>
            <a:noFill/>
          </p:spPr>
          <p:txBody>
            <a:bodyPr wrap="square" rtlCol="0">
              <a:spAutoFit/>
            </a:bodyPr>
            <a:lstStyle>
              <a:defPPr>
                <a:defRPr lang="en-US"/>
              </a:defPPr>
              <a:lvl1pPr>
                <a:defRPr sz="1600"/>
              </a:lvl1pPr>
            </a:lstStyle>
            <a:p>
              <a:r>
                <a:rPr lang="tr-TR" dirty="0"/>
                <a:t>A=650</a:t>
              </a:r>
              <a:endParaRPr lang="en-US" dirty="0"/>
            </a:p>
          </p:txBody>
        </p:sp>
        <p:sp>
          <p:nvSpPr>
            <p:cNvPr id="10" name="Metin kutusu 9"/>
            <p:cNvSpPr txBox="1"/>
            <p:nvPr/>
          </p:nvSpPr>
          <p:spPr>
            <a:xfrm>
              <a:off x="1725362" y="2019057"/>
              <a:ext cx="216024" cy="238203"/>
            </a:xfrm>
            <a:prstGeom prst="rect">
              <a:avLst/>
            </a:prstGeom>
            <a:noFill/>
          </p:spPr>
          <p:txBody>
            <a:bodyPr wrap="square" rtlCol="0">
              <a:spAutoFit/>
            </a:bodyPr>
            <a:lstStyle>
              <a:defPPr>
                <a:defRPr lang="en-US"/>
              </a:defPPr>
              <a:lvl1pPr>
                <a:defRPr sz="1600"/>
              </a:lvl1pPr>
            </a:lstStyle>
            <a:p>
              <a:r>
                <a:rPr lang="tr-TR" dirty="0"/>
                <a:t>0</a:t>
              </a:r>
              <a:endParaRPr lang="en-US" dirty="0"/>
            </a:p>
          </p:txBody>
        </p:sp>
        <p:sp>
          <p:nvSpPr>
            <p:cNvPr id="11" name="Metin kutusu 10"/>
            <p:cNvSpPr txBox="1"/>
            <p:nvPr/>
          </p:nvSpPr>
          <p:spPr>
            <a:xfrm>
              <a:off x="2123728" y="2499163"/>
              <a:ext cx="216024" cy="238203"/>
            </a:xfrm>
            <a:prstGeom prst="rect">
              <a:avLst/>
            </a:prstGeom>
            <a:noFill/>
          </p:spPr>
          <p:txBody>
            <a:bodyPr wrap="square" rtlCol="0">
              <a:spAutoFit/>
            </a:bodyPr>
            <a:lstStyle>
              <a:defPPr>
                <a:defRPr lang="en-US"/>
              </a:defPPr>
              <a:lvl1pPr>
                <a:defRPr sz="1600"/>
              </a:lvl1pPr>
            </a:lstStyle>
            <a:p>
              <a:r>
                <a:rPr lang="tr-TR" dirty="0"/>
                <a:t>1</a:t>
              </a:r>
              <a:endParaRPr lang="en-US" dirty="0"/>
            </a:p>
          </p:txBody>
        </p:sp>
        <p:sp>
          <p:nvSpPr>
            <p:cNvPr id="12" name="Metin kutusu 11"/>
            <p:cNvSpPr txBox="1"/>
            <p:nvPr/>
          </p:nvSpPr>
          <p:spPr>
            <a:xfrm>
              <a:off x="2483768" y="2499163"/>
              <a:ext cx="216024" cy="238203"/>
            </a:xfrm>
            <a:prstGeom prst="rect">
              <a:avLst/>
            </a:prstGeom>
            <a:noFill/>
          </p:spPr>
          <p:txBody>
            <a:bodyPr wrap="square" rtlCol="0">
              <a:spAutoFit/>
            </a:bodyPr>
            <a:lstStyle>
              <a:defPPr>
                <a:defRPr lang="en-US"/>
              </a:defPPr>
              <a:lvl1pPr>
                <a:defRPr sz="1600"/>
              </a:lvl1pPr>
            </a:lstStyle>
            <a:p>
              <a:r>
                <a:rPr lang="tr-TR" dirty="0"/>
                <a:t>2</a:t>
              </a:r>
              <a:endParaRPr lang="en-US" dirty="0"/>
            </a:p>
          </p:txBody>
        </p:sp>
        <p:sp>
          <p:nvSpPr>
            <p:cNvPr id="13" name="Metin kutusu 12"/>
            <p:cNvSpPr txBox="1"/>
            <p:nvPr/>
          </p:nvSpPr>
          <p:spPr>
            <a:xfrm>
              <a:off x="2915816" y="2499163"/>
              <a:ext cx="216024" cy="238203"/>
            </a:xfrm>
            <a:prstGeom prst="rect">
              <a:avLst/>
            </a:prstGeom>
            <a:noFill/>
          </p:spPr>
          <p:txBody>
            <a:bodyPr wrap="square" rtlCol="0">
              <a:spAutoFit/>
            </a:bodyPr>
            <a:lstStyle>
              <a:defPPr>
                <a:defRPr lang="en-US"/>
              </a:defPPr>
              <a:lvl1pPr>
                <a:defRPr sz="1600"/>
              </a:lvl1pPr>
            </a:lstStyle>
            <a:p>
              <a:r>
                <a:rPr lang="tr-TR" dirty="0"/>
                <a:t>3</a:t>
              </a:r>
              <a:endParaRPr lang="en-US" dirty="0"/>
            </a:p>
          </p:txBody>
        </p:sp>
        <p:sp>
          <p:nvSpPr>
            <p:cNvPr id="14" name="Metin kutusu 13"/>
            <p:cNvSpPr txBox="1"/>
            <p:nvPr/>
          </p:nvSpPr>
          <p:spPr>
            <a:xfrm>
              <a:off x="3347864" y="2499163"/>
              <a:ext cx="216024" cy="238203"/>
            </a:xfrm>
            <a:prstGeom prst="rect">
              <a:avLst/>
            </a:prstGeom>
            <a:noFill/>
          </p:spPr>
          <p:txBody>
            <a:bodyPr wrap="square" rtlCol="0">
              <a:spAutoFit/>
            </a:bodyPr>
            <a:lstStyle>
              <a:defPPr>
                <a:defRPr lang="en-US"/>
              </a:defPPr>
              <a:lvl1pPr>
                <a:defRPr sz="1600"/>
              </a:lvl1pPr>
            </a:lstStyle>
            <a:p>
              <a:r>
                <a:rPr lang="tr-TR" dirty="0"/>
                <a:t>4</a:t>
              </a:r>
              <a:endParaRPr lang="en-US" dirty="0"/>
            </a:p>
          </p:txBody>
        </p:sp>
        <p:sp>
          <p:nvSpPr>
            <p:cNvPr id="15" name="Metin kutusu 14"/>
            <p:cNvSpPr txBox="1"/>
            <p:nvPr/>
          </p:nvSpPr>
          <p:spPr>
            <a:xfrm>
              <a:off x="3779912" y="2499163"/>
              <a:ext cx="216024" cy="238203"/>
            </a:xfrm>
            <a:prstGeom prst="rect">
              <a:avLst/>
            </a:prstGeom>
            <a:noFill/>
          </p:spPr>
          <p:txBody>
            <a:bodyPr wrap="square" rtlCol="0">
              <a:spAutoFit/>
            </a:bodyPr>
            <a:lstStyle>
              <a:defPPr>
                <a:defRPr lang="en-US"/>
              </a:defPPr>
              <a:lvl1pPr>
                <a:defRPr sz="1600"/>
              </a:lvl1pPr>
            </a:lstStyle>
            <a:p>
              <a:r>
                <a:rPr lang="tr-TR" dirty="0"/>
                <a:t>5</a:t>
              </a:r>
              <a:endParaRPr lang="en-US" dirty="0"/>
            </a:p>
          </p:txBody>
        </p:sp>
        <p:sp>
          <p:nvSpPr>
            <p:cNvPr id="16" name="Metin kutusu 15"/>
            <p:cNvSpPr txBox="1"/>
            <p:nvPr/>
          </p:nvSpPr>
          <p:spPr>
            <a:xfrm>
              <a:off x="4211960" y="2499163"/>
              <a:ext cx="216024" cy="238203"/>
            </a:xfrm>
            <a:prstGeom prst="rect">
              <a:avLst/>
            </a:prstGeom>
            <a:noFill/>
          </p:spPr>
          <p:txBody>
            <a:bodyPr wrap="square" rtlCol="0">
              <a:spAutoFit/>
            </a:bodyPr>
            <a:lstStyle>
              <a:defPPr>
                <a:defRPr lang="en-US"/>
              </a:defPPr>
              <a:lvl1pPr>
                <a:defRPr sz="1600"/>
              </a:lvl1pPr>
            </a:lstStyle>
            <a:p>
              <a:r>
                <a:rPr lang="tr-TR" dirty="0"/>
                <a:t>6</a:t>
              </a:r>
              <a:endParaRPr lang="en-US" dirty="0"/>
            </a:p>
          </p:txBody>
        </p:sp>
        <p:sp>
          <p:nvSpPr>
            <p:cNvPr id="17" name="Metin kutusu 16"/>
            <p:cNvSpPr txBox="1"/>
            <p:nvPr/>
          </p:nvSpPr>
          <p:spPr>
            <a:xfrm>
              <a:off x="4649857" y="2499163"/>
              <a:ext cx="216024" cy="238203"/>
            </a:xfrm>
            <a:prstGeom prst="rect">
              <a:avLst/>
            </a:prstGeom>
            <a:noFill/>
          </p:spPr>
          <p:txBody>
            <a:bodyPr wrap="square" rtlCol="0">
              <a:spAutoFit/>
            </a:bodyPr>
            <a:lstStyle>
              <a:defPPr>
                <a:defRPr lang="en-US"/>
              </a:defPPr>
              <a:lvl1pPr>
                <a:defRPr sz="1600"/>
              </a:lvl1pPr>
            </a:lstStyle>
            <a:p>
              <a:r>
                <a:rPr lang="tr-TR" dirty="0"/>
                <a:t>7</a:t>
              </a:r>
              <a:endParaRPr lang="en-US" dirty="0"/>
            </a:p>
          </p:txBody>
        </p:sp>
        <p:sp>
          <p:nvSpPr>
            <p:cNvPr id="18" name="Metin kutusu 17"/>
            <p:cNvSpPr txBox="1"/>
            <p:nvPr/>
          </p:nvSpPr>
          <p:spPr>
            <a:xfrm>
              <a:off x="5076056" y="2499163"/>
              <a:ext cx="216024" cy="238203"/>
            </a:xfrm>
            <a:prstGeom prst="rect">
              <a:avLst/>
            </a:prstGeom>
            <a:noFill/>
          </p:spPr>
          <p:txBody>
            <a:bodyPr wrap="square" rtlCol="0">
              <a:spAutoFit/>
            </a:bodyPr>
            <a:lstStyle>
              <a:defPPr>
                <a:defRPr lang="en-US"/>
              </a:defPPr>
              <a:lvl1pPr>
                <a:defRPr sz="1600"/>
              </a:lvl1pPr>
            </a:lstStyle>
            <a:p>
              <a:r>
                <a:rPr lang="tr-TR" dirty="0"/>
                <a:t>8</a:t>
              </a:r>
              <a:endParaRPr lang="en-US" dirty="0"/>
            </a:p>
          </p:txBody>
        </p:sp>
        <p:sp>
          <p:nvSpPr>
            <p:cNvPr id="19" name="Metin kutusu 18"/>
            <p:cNvSpPr txBox="1"/>
            <p:nvPr/>
          </p:nvSpPr>
          <p:spPr>
            <a:xfrm>
              <a:off x="5436096" y="2499163"/>
              <a:ext cx="216024" cy="238203"/>
            </a:xfrm>
            <a:prstGeom prst="rect">
              <a:avLst/>
            </a:prstGeom>
            <a:noFill/>
          </p:spPr>
          <p:txBody>
            <a:bodyPr wrap="square" rtlCol="0">
              <a:spAutoFit/>
            </a:bodyPr>
            <a:lstStyle>
              <a:defPPr>
                <a:defRPr lang="en-US"/>
              </a:defPPr>
              <a:lvl1pPr>
                <a:defRPr sz="1600"/>
              </a:lvl1pPr>
            </a:lstStyle>
            <a:p>
              <a:r>
                <a:rPr lang="tr-TR" dirty="0"/>
                <a:t>9</a:t>
              </a:r>
              <a:endParaRPr lang="en-US" dirty="0"/>
            </a:p>
          </p:txBody>
        </p:sp>
        <p:sp>
          <p:nvSpPr>
            <p:cNvPr id="20" name="Metin kutusu 19"/>
            <p:cNvSpPr txBox="1"/>
            <p:nvPr/>
          </p:nvSpPr>
          <p:spPr>
            <a:xfrm>
              <a:off x="5812769" y="2494612"/>
              <a:ext cx="360040" cy="238203"/>
            </a:xfrm>
            <a:prstGeom prst="rect">
              <a:avLst/>
            </a:prstGeom>
            <a:noFill/>
          </p:spPr>
          <p:txBody>
            <a:bodyPr wrap="square" rtlCol="0">
              <a:spAutoFit/>
            </a:bodyPr>
            <a:lstStyle>
              <a:defPPr>
                <a:defRPr lang="en-US"/>
              </a:defPPr>
              <a:lvl1pPr>
                <a:defRPr sz="1600"/>
              </a:lvl1pPr>
            </a:lstStyle>
            <a:p>
              <a:r>
                <a:rPr lang="tr-TR" dirty="0"/>
                <a:t>10</a:t>
              </a:r>
              <a:endParaRPr lang="en-US" dirty="0"/>
            </a:p>
          </p:txBody>
        </p:sp>
        <p:sp>
          <p:nvSpPr>
            <p:cNvPr id="21" name="Metin kutusu 20"/>
            <p:cNvSpPr txBox="1"/>
            <p:nvPr/>
          </p:nvSpPr>
          <p:spPr>
            <a:xfrm>
              <a:off x="1763688" y="3356992"/>
              <a:ext cx="576064" cy="238203"/>
            </a:xfrm>
            <a:prstGeom prst="rect">
              <a:avLst/>
            </a:prstGeom>
            <a:noFill/>
          </p:spPr>
          <p:txBody>
            <a:bodyPr wrap="square" rtlCol="0">
              <a:spAutoFit/>
            </a:bodyPr>
            <a:lstStyle>
              <a:defPPr>
                <a:defRPr lang="en-US"/>
              </a:defPPr>
              <a:lvl1pPr>
                <a:defRPr sz="1600"/>
              </a:lvl1pPr>
            </a:lstStyle>
            <a:p>
              <a:r>
                <a:rPr lang="tr-TR" dirty="0"/>
                <a:t>P=?</a:t>
              </a:r>
              <a:endParaRPr lang="en-US" dirty="0"/>
            </a:p>
          </p:txBody>
        </p:sp>
      </p:grpSp>
      <p:sp>
        <p:nvSpPr>
          <p:cNvPr id="49" name="Dikdörtgen 48"/>
          <p:cNvSpPr/>
          <p:nvPr/>
        </p:nvSpPr>
        <p:spPr>
          <a:xfrm>
            <a:off x="1115978" y="5714487"/>
            <a:ext cx="1966240" cy="400238"/>
          </a:xfrm>
          <a:prstGeom prst="rect">
            <a:avLst/>
          </a:prstGeom>
          <a:solidFill>
            <a:schemeClr val="bg1"/>
          </a:solidFill>
        </p:spPr>
        <p:txBody>
          <a:bodyPr wrap="square">
            <a:spAutoFit/>
          </a:bodyPr>
          <a:lstStyle/>
          <a:p>
            <a:endParaRPr lang="en-US" sz="2001" b="1" dirty="0">
              <a:solidFill>
                <a:srgbClr val="FF0000"/>
              </a:solidFill>
              <a:latin typeface="Arial" panose="020B0604020202020204" pitchFamily="34" charset="0"/>
              <a:cs typeface="Arial" panose="020B0604020202020204" pitchFamily="34" charset="0"/>
            </a:endParaRPr>
          </a:p>
        </p:txBody>
      </p:sp>
      <p:sp>
        <p:nvSpPr>
          <p:cNvPr id="52" name="Metin kutusu 51"/>
          <p:cNvSpPr txBox="1"/>
          <p:nvPr/>
        </p:nvSpPr>
        <p:spPr>
          <a:xfrm>
            <a:off x="811530" y="940587"/>
            <a:ext cx="11178539" cy="1434239"/>
          </a:xfrm>
          <a:prstGeom prst="rect">
            <a:avLst/>
          </a:prstGeom>
          <a:noFill/>
        </p:spPr>
        <p:txBody>
          <a:bodyPr wrap="square" rtlCol="0">
            <a:spAutoFit/>
          </a:bodyPr>
          <a:lstStyle/>
          <a:p>
            <a:r>
              <a:rPr lang="tr-TR" sz="3920" b="1" dirty="0">
                <a:solidFill>
                  <a:srgbClr val="FF0000"/>
                </a:solidFill>
                <a:cs typeface="Arial" panose="020B0604020202020204" pitchFamily="34" charset="0"/>
              </a:rPr>
              <a:t>Örnek 2: </a:t>
            </a:r>
          </a:p>
          <a:p>
            <a:r>
              <a:rPr lang="tr-TR" sz="2400" dirty="0"/>
              <a:t>Lütfen yukarıda nakit akış tablosu verilen projenin bugünkü değerini hesaplayınız.         </a:t>
            </a:r>
            <a:r>
              <a:rPr lang="tr-TR" sz="2400" dirty="0">
                <a:cs typeface="Times New Roman" panose="02020603050405020304" pitchFamily="18" charset="0"/>
              </a:rPr>
              <a:t>Yıllık faiz oranını 10% olarak alınız. </a:t>
            </a:r>
            <a:endParaRPr lang="en-US" sz="2400" dirty="0">
              <a:cs typeface="Times New Roman" panose="02020603050405020304" pitchFamily="18" charset="0"/>
            </a:endParaRPr>
          </a:p>
        </p:txBody>
      </p:sp>
      <p:grpSp>
        <p:nvGrpSpPr>
          <p:cNvPr id="54" name="Grup 53"/>
          <p:cNvGrpSpPr/>
          <p:nvPr/>
        </p:nvGrpSpPr>
        <p:grpSpPr>
          <a:xfrm>
            <a:off x="2741736" y="5757677"/>
            <a:ext cx="7843182" cy="3126143"/>
            <a:chOff x="1725362" y="1395677"/>
            <a:chExt cx="5078886" cy="2199518"/>
          </a:xfrm>
        </p:grpSpPr>
        <p:grpSp>
          <p:nvGrpSpPr>
            <p:cNvPr id="55" name="Grup 54"/>
            <p:cNvGrpSpPr/>
            <p:nvPr/>
          </p:nvGrpSpPr>
          <p:grpSpPr>
            <a:xfrm>
              <a:off x="1871700" y="1474844"/>
              <a:ext cx="4104456" cy="1882148"/>
              <a:chOff x="1871700" y="1474844"/>
              <a:chExt cx="4104456" cy="1882148"/>
            </a:xfrm>
          </p:grpSpPr>
          <p:grpSp>
            <p:nvGrpSpPr>
              <p:cNvPr id="72" name="Grup 71"/>
              <p:cNvGrpSpPr/>
              <p:nvPr/>
            </p:nvGrpSpPr>
            <p:grpSpPr>
              <a:xfrm>
                <a:off x="1871700" y="2255845"/>
                <a:ext cx="4104456" cy="317443"/>
                <a:chOff x="611560" y="2276872"/>
                <a:chExt cx="4104456" cy="317443"/>
              </a:xfrm>
            </p:grpSpPr>
            <p:cxnSp>
              <p:nvCxnSpPr>
                <p:cNvPr id="84" name="Düz Bağlayıcı 83"/>
                <p:cNvCxnSpPr/>
                <p:nvPr/>
              </p:nvCxnSpPr>
              <p:spPr>
                <a:xfrm>
                  <a:off x="611560" y="2420888"/>
                  <a:ext cx="41044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Düz Bağlayıcı 84"/>
                <p:cNvCxnSpPr/>
                <p:nvPr/>
              </p:nvCxnSpPr>
              <p:spPr>
                <a:xfrm>
                  <a:off x="611560" y="2276872"/>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Düz Bağlayıcı 85"/>
                <p:cNvCxnSpPr/>
                <p:nvPr/>
              </p:nvCxnSpPr>
              <p:spPr>
                <a:xfrm>
                  <a:off x="971600" y="2285256"/>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Düz Bağlayıcı 86"/>
                <p:cNvCxnSpPr/>
                <p:nvPr/>
              </p:nvCxnSpPr>
              <p:spPr>
                <a:xfrm>
                  <a:off x="1331640" y="2276872"/>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Düz Bağlayıcı 87"/>
                <p:cNvCxnSpPr/>
                <p:nvPr/>
              </p:nvCxnSpPr>
              <p:spPr>
                <a:xfrm>
                  <a:off x="1763688" y="2289515"/>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Düz Bağlayıcı 88"/>
                <p:cNvCxnSpPr/>
                <p:nvPr/>
              </p:nvCxnSpPr>
              <p:spPr>
                <a:xfrm>
                  <a:off x="2195736" y="2289515"/>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Düz Bağlayıcı 89"/>
                <p:cNvCxnSpPr/>
                <p:nvPr/>
              </p:nvCxnSpPr>
              <p:spPr>
                <a:xfrm>
                  <a:off x="2627784" y="2289515"/>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Düz Bağlayıcı 90"/>
                <p:cNvCxnSpPr/>
                <p:nvPr/>
              </p:nvCxnSpPr>
              <p:spPr>
                <a:xfrm>
                  <a:off x="3059832" y="2297899"/>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Düz Bağlayıcı 91"/>
                <p:cNvCxnSpPr/>
                <p:nvPr/>
              </p:nvCxnSpPr>
              <p:spPr>
                <a:xfrm>
                  <a:off x="3491880" y="2297899"/>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Düz Bağlayıcı 92"/>
                <p:cNvCxnSpPr/>
                <p:nvPr/>
              </p:nvCxnSpPr>
              <p:spPr>
                <a:xfrm>
                  <a:off x="3923928" y="2306283"/>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Düz Bağlayıcı 93"/>
                <p:cNvCxnSpPr/>
                <p:nvPr/>
              </p:nvCxnSpPr>
              <p:spPr>
                <a:xfrm>
                  <a:off x="4283968" y="2296411"/>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Düz Bağlayıcı 94"/>
                <p:cNvCxnSpPr/>
                <p:nvPr/>
              </p:nvCxnSpPr>
              <p:spPr>
                <a:xfrm>
                  <a:off x="4716016" y="2306283"/>
                  <a:ext cx="0" cy="288032"/>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73" name="Düz Ok Bağlayıcısı 72"/>
              <p:cNvCxnSpPr/>
              <p:nvPr/>
            </p:nvCxnSpPr>
            <p:spPr>
              <a:xfrm>
                <a:off x="1871700" y="2399861"/>
                <a:ext cx="0" cy="9571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Düz Ok Bağlayıcısı 73"/>
              <p:cNvCxnSpPr/>
              <p:nvPr/>
            </p:nvCxnSpPr>
            <p:spPr>
              <a:xfrm flipV="1">
                <a:off x="2231740" y="2060848"/>
                <a:ext cx="0" cy="3390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Düz Ok Bağlayıcısı 74"/>
              <p:cNvCxnSpPr/>
              <p:nvPr/>
            </p:nvCxnSpPr>
            <p:spPr>
              <a:xfrm flipV="1">
                <a:off x="2591780" y="1830075"/>
                <a:ext cx="0" cy="5697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Düz Ok Bağlayıcısı 75"/>
              <p:cNvCxnSpPr/>
              <p:nvPr/>
            </p:nvCxnSpPr>
            <p:spPr>
              <a:xfrm flipV="1">
                <a:off x="3023828" y="1772816"/>
                <a:ext cx="0" cy="6270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 name="Düz Ok Bağlayıcısı 76"/>
              <p:cNvCxnSpPr/>
              <p:nvPr/>
            </p:nvCxnSpPr>
            <p:spPr>
              <a:xfrm flipV="1">
                <a:off x="3887924" y="1484784"/>
                <a:ext cx="0" cy="9234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Düz Ok Bağlayıcısı 77"/>
              <p:cNvCxnSpPr/>
              <p:nvPr/>
            </p:nvCxnSpPr>
            <p:spPr>
              <a:xfrm flipV="1">
                <a:off x="4319972" y="1476400"/>
                <a:ext cx="0" cy="9234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Düz Ok Bağlayıcısı 78"/>
              <p:cNvCxnSpPr/>
              <p:nvPr/>
            </p:nvCxnSpPr>
            <p:spPr>
              <a:xfrm flipV="1">
                <a:off x="4757869" y="1484783"/>
                <a:ext cx="0" cy="9234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Düz Ok Bağlayıcısı 79"/>
              <p:cNvCxnSpPr/>
              <p:nvPr/>
            </p:nvCxnSpPr>
            <p:spPr>
              <a:xfrm flipV="1">
                <a:off x="5184068" y="1484783"/>
                <a:ext cx="0" cy="9234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Düz Ok Bağlayıcısı 80"/>
              <p:cNvCxnSpPr/>
              <p:nvPr/>
            </p:nvCxnSpPr>
            <p:spPr>
              <a:xfrm flipV="1">
                <a:off x="5544108" y="1474844"/>
                <a:ext cx="0" cy="9234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2" name="Düz Ok Bağlayıcısı 81"/>
              <p:cNvCxnSpPr/>
              <p:nvPr/>
            </p:nvCxnSpPr>
            <p:spPr>
              <a:xfrm flipV="1">
                <a:off x="5976156" y="1495939"/>
                <a:ext cx="0" cy="9234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3" name="Düz Bağlayıcı 82"/>
              <p:cNvCxnSpPr/>
              <p:nvPr/>
            </p:nvCxnSpPr>
            <p:spPr>
              <a:xfrm>
                <a:off x="3887924" y="1495939"/>
                <a:ext cx="208823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56" name="Metin kutusu 55"/>
            <p:cNvSpPr txBox="1"/>
            <p:nvPr/>
          </p:nvSpPr>
          <p:spPr>
            <a:xfrm>
              <a:off x="2079257" y="2059969"/>
              <a:ext cx="432048" cy="238203"/>
            </a:xfrm>
            <a:prstGeom prst="rect">
              <a:avLst/>
            </a:prstGeom>
            <a:noFill/>
          </p:spPr>
          <p:txBody>
            <a:bodyPr wrap="square" rtlCol="0">
              <a:spAutoFit/>
            </a:bodyPr>
            <a:lstStyle/>
            <a:p>
              <a:r>
                <a:rPr lang="tr-TR" sz="1600" dirty="0"/>
                <a:t>200</a:t>
              </a:r>
              <a:endParaRPr lang="en-US" sz="1600" dirty="0"/>
            </a:p>
          </p:txBody>
        </p:sp>
        <p:sp>
          <p:nvSpPr>
            <p:cNvPr id="57" name="Metin kutusu 56"/>
            <p:cNvSpPr txBox="1"/>
            <p:nvPr/>
          </p:nvSpPr>
          <p:spPr>
            <a:xfrm>
              <a:off x="2457576" y="1608301"/>
              <a:ext cx="432048" cy="238203"/>
            </a:xfrm>
            <a:prstGeom prst="rect">
              <a:avLst/>
            </a:prstGeom>
            <a:noFill/>
          </p:spPr>
          <p:txBody>
            <a:bodyPr wrap="square" rtlCol="0">
              <a:spAutoFit/>
            </a:bodyPr>
            <a:lstStyle>
              <a:defPPr>
                <a:defRPr lang="en-US"/>
              </a:defPPr>
              <a:lvl1pPr>
                <a:defRPr sz="1600"/>
              </a:lvl1pPr>
            </a:lstStyle>
            <a:p>
              <a:r>
                <a:rPr lang="tr-TR"/>
                <a:t>50</a:t>
              </a:r>
              <a:endParaRPr lang="en-US" dirty="0"/>
            </a:p>
          </p:txBody>
        </p:sp>
        <p:sp>
          <p:nvSpPr>
            <p:cNvPr id="58" name="Metin kutusu 57"/>
            <p:cNvSpPr txBox="1"/>
            <p:nvPr/>
          </p:nvSpPr>
          <p:spPr>
            <a:xfrm>
              <a:off x="2862878" y="1484208"/>
              <a:ext cx="432048" cy="238203"/>
            </a:xfrm>
            <a:prstGeom prst="rect">
              <a:avLst/>
            </a:prstGeom>
            <a:noFill/>
          </p:spPr>
          <p:txBody>
            <a:bodyPr wrap="square" rtlCol="0">
              <a:spAutoFit/>
            </a:bodyPr>
            <a:lstStyle>
              <a:defPPr>
                <a:defRPr lang="en-US"/>
              </a:defPPr>
              <a:lvl1pPr>
                <a:defRPr sz="1600"/>
              </a:lvl1pPr>
            </a:lstStyle>
            <a:p>
              <a:r>
                <a:rPr lang="tr-TR"/>
                <a:t>100</a:t>
              </a:r>
              <a:endParaRPr lang="en-US" dirty="0"/>
            </a:p>
          </p:txBody>
        </p:sp>
        <p:sp>
          <p:nvSpPr>
            <p:cNvPr id="59" name="Metin kutusu 58"/>
            <p:cNvSpPr txBox="1"/>
            <p:nvPr/>
          </p:nvSpPr>
          <p:spPr>
            <a:xfrm>
              <a:off x="6156176" y="1395677"/>
              <a:ext cx="648072" cy="238203"/>
            </a:xfrm>
            <a:prstGeom prst="rect">
              <a:avLst/>
            </a:prstGeom>
            <a:noFill/>
          </p:spPr>
          <p:txBody>
            <a:bodyPr wrap="square" rtlCol="0">
              <a:spAutoFit/>
            </a:bodyPr>
            <a:lstStyle>
              <a:defPPr>
                <a:defRPr lang="en-US"/>
              </a:defPPr>
              <a:lvl1pPr>
                <a:defRPr sz="1600"/>
              </a:lvl1pPr>
            </a:lstStyle>
            <a:p>
              <a:r>
                <a:rPr lang="tr-TR" dirty="0"/>
                <a:t>A=650</a:t>
              </a:r>
              <a:endParaRPr lang="en-US" dirty="0"/>
            </a:p>
          </p:txBody>
        </p:sp>
        <p:sp>
          <p:nvSpPr>
            <p:cNvPr id="60" name="Metin kutusu 59"/>
            <p:cNvSpPr txBox="1"/>
            <p:nvPr/>
          </p:nvSpPr>
          <p:spPr>
            <a:xfrm>
              <a:off x="1725362" y="2019057"/>
              <a:ext cx="216024" cy="238203"/>
            </a:xfrm>
            <a:prstGeom prst="rect">
              <a:avLst/>
            </a:prstGeom>
            <a:noFill/>
          </p:spPr>
          <p:txBody>
            <a:bodyPr wrap="square" rtlCol="0">
              <a:spAutoFit/>
            </a:bodyPr>
            <a:lstStyle>
              <a:defPPr>
                <a:defRPr lang="en-US"/>
              </a:defPPr>
              <a:lvl1pPr>
                <a:defRPr sz="1600"/>
              </a:lvl1pPr>
            </a:lstStyle>
            <a:p>
              <a:r>
                <a:rPr lang="tr-TR" dirty="0"/>
                <a:t>0</a:t>
              </a:r>
              <a:endParaRPr lang="en-US" dirty="0"/>
            </a:p>
          </p:txBody>
        </p:sp>
        <p:sp>
          <p:nvSpPr>
            <p:cNvPr id="61" name="Metin kutusu 60"/>
            <p:cNvSpPr txBox="1"/>
            <p:nvPr/>
          </p:nvSpPr>
          <p:spPr>
            <a:xfrm>
              <a:off x="2123728" y="2499163"/>
              <a:ext cx="216024" cy="238203"/>
            </a:xfrm>
            <a:prstGeom prst="rect">
              <a:avLst/>
            </a:prstGeom>
            <a:noFill/>
          </p:spPr>
          <p:txBody>
            <a:bodyPr wrap="square" rtlCol="0">
              <a:spAutoFit/>
            </a:bodyPr>
            <a:lstStyle>
              <a:defPPr>
                <a:defRPr lang="en-US"/>
              </a:defPPr>
              <a:lvl1pPr>
                <a:defRPr sz="1600"/>
              </a:lvl1pPr>
            </a:lstStyle>
            <a:p>
              <a:r>
                <a:rPr lang="tr-TR" dirty="0"/>
                <a:t>1</a:t>
              </a:r>
              <a:endParaRPr lang="en-US" dirty="0"/>
            </a:p>
          </p:txBody>
        </p:sp>
        <p:sp>
          <p:nvSpPr>
            <p:cNvPr id="62" name="Metin kutusu 61"/>
            <p:cNvSpPr txBox="1"/>
            <p:nvPr/>
          </p:nvSpPr>
          <p:spPr>
            <a:xfrm>
              <a:off x="2483768" y="2499163"/>
              <a:ext cx="216024" cy="238203"/>
            </a:xfrm>
            <a:prstGeom prst="rect">
              <a:avLst/>
            </a:prstGeom>
            <a:noFill/>
          </p:spPr>
          <p:txBody>
            <a:bodyPr wrap="square" rtlCol="0">
              <a:spAutoFit/>
            </a:bodyPr>
            <a:lstStyle>
              <a:defPPr>
                <a:defRPr lang="en-US"/>
              </a:defPPr>
              <a:lvl1pPr>
                <a:defRPr sz="1600"/>
              </a:lvl1pPr>
            </a:lstStyle>
            <a:p>
              <a:r>
                <a:rPr lang="tr-TR" dirty="0"/>
                <a:t>2</a:t>
              </a:r>
              <a:endParaRPr lang="en-US" dirty="0"/>
            </a:p>
          </p:txBody>
        </p:sp>
        <p:sp>
          <p:nvSpPr>
            <p:cNvPr id="63" name="Metin kutusu 62"/>
            <p:cNvSpPr txBox="1"/>
            <p:nvPr/>
          </p:nvSpPr>
          <p:spPr>
            <a:xfrm>
              <a:off x="2915816" y="2499163"/>
              <a:ext cx="216024" cy="238203"/>
            </a:xfrm>
            <a:prstGeom prst="rect">
              <a:avLst/>
            </a:prstGeom>
            <a:noFill/>
          </p:spPr>
          <p:txBody>
            <a:bodyPr wrap="square" rtlCol="0">
              <a:spAutoFit/>
            </a:bodyPr>
            <a:lstStyle>
              <a:defPPr>
                <a:defRPr lang="en-US"/>
              </a:defPPr>
              <a:lvl1pPr>
                <a:defRPr sz="1600"/>
              </a:lvl1pPr>
            </a:lstStyle>
            <a:p>
              <a:r>
                <a:rPr lang="tr-TR" dirty="0"/>
                <a:t>3</a:t>
              </a:r>
              <a:endParaRPr lang="en-US" dirty="0"/>
            </a:p>
          </p:txBody>
        </p:sp>
        <p:sp>
          <p:nvSpPr>
            <p:cNvPr id="64" name="Metin kutusu 63"/>
            <p:cNvSpPr txBox="1"/>
            <p:nvPr/>
          </p:nvSpPr>
          <p:spPr>
            <a:xfrm>
              <a:off x="3347864" y="2499163"/>
              <a:ext cx="216024" cy="238203"/>
            </a:xfrm>
            <a:prstGeom prst="rect">
              <a:avLst/>
            </a:prstGeom>
            <a:noFill/>
          </p:spPr>
          <p:txBody>
            <a:bodyPr wrap="square" rtlCol="0">
              <a:spAutoFit/>
            </a:bodyPr>
            <a:lstStyle>
              <a:defPPr>
                <a:defRPr lang="en-US"/>
              </a:defPPr>
              <a:lvl1pPr>
                <a:defRPr sz="1600"/>
              </a:lvl1pPr>
            </a:lstStyle>
            <a:p>
              <a:r>
                <a:rPr lang="tr-TR" dirty="0"/>
                <a:t>4</a:t>
              </a:r>
              <a:endParaRPr lang="en-US" dirty="0"/>
            </a:p>
          </p:txBody>
        </p:sp>
        <p:sp>
          <p:nvSpPr>
            <p:cNvPr id="65" name="Metin kutusu 64"/>
            <p:cNvSpPr txBox="1"/>
            <p:nvPr/>
          </p:nvSpPr>
          <p:spPr>
            <a:xfrm>
              <a:off x="3779912" y="2499163"/>
              <a:ext cx="216024" cy="238203"/>
            </a:xfrm>
            <a:prstGeom prst="rect">
              <a:avLst/>
            </a:prstGeom>
            <a:noFill/>
          </p:spPr>
          <p:txBody>
            <a:bodyPr wrap="square" rtlCol="0">
              <a:spAutoFit/>
            </a:bodyPr>
            <a:lstStyle>
              <a:defPPr>
                <a:defRPr lang="en-US"/>
              </a:defPPr>
              <a:lvl1pPr>
                <a:defRPr sz="1600"/>
              </a:lvl1pPr>
            </a:lstStyle>
            <a:p>
              <a:r>
                <a:rPr lang="tr-TR" dirty="0"/>
                <a:t>5</a:t>
              </a:r>
              <a:endParaRPr lang="en-US" dirty="0"/>
            </a:p>
          </p:txBody>
        </p:sp>
        <p:sp>
          <p:nvSpPr>
            <p:cNvPr id="66" name="Metin kutusu 65"/>
            <p:cNvSpPr txBox="1"/>
            <p:nvPr/>
          </p:nvSpPr>
          <p:spPr>
            <a:xfrm>
              <a:off x="4211960" y="2499163"/>
              <a:ext cx="216024" cy="238203"/>
            </a:xfrm>
            <a:prstGeom prst="rect">
              <a:avLst/>
            </a:prstGeom>
            <a:noFill/>
          </p:spPr>
          <p:txBody>
            <a:bodyPr wrap="square" rtlCol="0">
              <a:spAutoFit/>
            </a:bodyPr>
            <a:lstStyle>
              <a:defPPr>
                <a:defRPr lang="en-US"/>
              </a:defPPr>
              <a:lvl1pPr>
                <a:defRPr sz="1600"/>
              </a:lvl1pPr>
            </a:lstStyle>
            <a:p>
              <a:r>
                <a:rPr lang="tr-TR" dirty="0"/>
                <a:t>6</a:t>
              </a:r>
              <a:endParaRPr lang="en-US" dirty="0"/>
            </a:p>
          </p:txBody>
        </p:sp>
        <p:sp>
          <p:nvSpPr>
            <p:cNvPr id="67" name="Metin kutusu 66"/>
            <p:cNvSpPr txBox="1"/>
            <p:nvPr/>
          </p:nvSpPr>
          <p:spPr>
            <a:xfrm>
              <a:off x="4649857" y="2499163"/>
              <a:ext cx="216024" cy="238203"/>
            </a:xfrm>
            <a:prstGeom prst="rect">
              <a:avLst/>
            </a:prstGeom>
            <a:noFill/>
          </p:spPr>
          <p:txBody>
            <a:bodyPr wrap="square" rtlCol="0">
              <a:spAutoFit/>
            </a:bodyPr>
            <a:lstStyle>
              <a:defPPr>
                <a:defRPr lang="en-US"/>
              </a:defPPr>
              <a:lvl1pPr>
                <a:defRPr sz="1600"/>
              </a:lvl1pPr>
            </a:lstStyle>
            <a:p>
              <a:r>
                <a:rPr lang="tr-TR" dirty="0"/>
                <a:t>7</a:t>
              </a:r>
              <a:endParaRPr lang="en-US" dirty="0"/>
            </a:p>
          </p:txBody>
        </p:sp>
        <p:sp>
          <p:nvSpPr>
            <p:cNvPr id="68" name="Metin kutusu 67"/>
            <p:cNvSpPr txBox="1"/>
            <p:nvPr/>
          </p:nvSpPr>
          <p:spPr>
            <a:xfrm>
              <a:off x="5076056" y="2499163"/>
              <a:ext cx="216024" cy="238203"/>
            </a:xfrm>
            <a:prstGeom prst="rect">
              <a:avLst/>
            </a:prstGeom>
            <a:noFill/>
          </p:spPr>
          <p:txBody>
            <a:bodyPr wrap="square" rtlCol="0">
              <a:spAutoFit/>
            </a:bodyPr>
            <a:lstStyle>
              <a:defPPr>
                <a:defRPr lang="en-US"/>
              </a:defPPr>
              <a:lvl1pPr>
                <a:defRPr sz="1600"/>
              </a:lvl1pPr>
            </a:lstStyle>
            <a:p>
              <a:r>
                <a:rPr lang="tr-TR" dirty="0"/>
                <a:t>8</a:t>
              </a:r>
              <a:endParaRPr lang="en-US" dirty="0"/>
            </a:p>
          </p:txBody>
        </p:sp>
        <p:sp>
          <p:nvSpPr>
            <p:cNvPr id="69" name="Metin kutusu 68"/>
            <p:cNvSpPr txBox="1"/>
            <p:nvPr/>
          </p:nvSpPr>
          <p:spPr>
            <a:xfrm>
              <a:off x="5436096" y="2499163"/>
              <a:ext cx="216024" cy="238203"/>
            </a:xfrm>
            <a:prstGeom prst="rect">
              <a:avLst/>
            </a:prstGeom>
            <a:noFill/>
          </p:spPr>
          <p:txBody>
            <a:bodyPr wrap="square" rtlCol="0">
              <a:spAutoFit/>
            </a:bodyPr>
            <a:lstStyle>
              <a:defPPr>
                <a:defRPr lang="en-US"/>
              </a:defPPr>
              <a:lvl1pPr>
                <a:defRPr sz="1600"/>
              </a:lvl1pPr>
            </a:lstStyle>
            <a:p>
              <a:r>
                <a:rPr lang="tr-TR" dirty="0"/>
                <a:t>9</a:t>
              </a:r>
              <a:endParaRPr lang="en-US" dirty="0"/>
            </a:p>
          </p:txBody>
        </p:sp>
        <p:sp>
          <p:nvSpPr>
            <p:cNvPr id="70" name="Metin kutusu 69"/>
            <p:cNvSpPr txBox="1"/>
            <p:nvPr/>
          </p:nvSpPr>
          <p:spPr>
            <a:xfrm>
              <a:off x="5812769" y="2494612"/>
              <a:ext cx="360040" cy="238203"/>
            </a:xfrm>
            <a:prstGeom prst="rect">
              <a:avLst/>
            </a:prstGeom>
            <a:noFill/>
          </p:spPr>
          <p:txBody>
            <a:bodyPr wrap="square" rtlCol="0">
              <a:spAutoFit/>
            </a:bodyPr>
            <a:lstStyle>
              <a:defPPr>
                <a:defRPr lang="en-US"/>
              </a:defPPr>
              <a:lvl1pPr>
                <a:defRPr sz="1600"/>
              </a:lvl1pPr>
            </a:lstStyle>
            <a:p>
              <a:r>
                <a:rPr lang="tr-TR" dirty="0"/>
                <a:t>10</a:t>
              </a:r>
              <a:endParaRPr lang="en-US" dirty="0"/>
            </a:p>
          </p:txBody>
        </p:sp>
        <p:sp>
          <p:nvSpPr>
            <p:cNvPr id="71" name="Metin kutusu 70"/>
            <p:cNvSpPr txBox="1"/>
            <p:nvPr/>
          </p:nvSpPr>
          <p:spPr>
            <a:xfrm>
              <a:off x="1763688" y="3356992"/>
              <a:ext cx="576064" cy="238203"/>
            </a:xfrm>
            <a:prstGeom prst="rect">
              <a:avLst/>
            </a:prstGeom>
            <a:noFill/>
          </p:spPr>
          <p:txBody>
            <a:bodyPr wrap="square" rtlCol="0">
              <a:spAutoFit/>
            </a:bodyPr>
            <a:lstStyle>
              <a:defPPr>
                <a:defRPr lang="en-US"/>
              </a:defPPr>
              <a:lvl1pPr>
                <a:defRPr sz="1600"/>
              </a:lvl1pPr>
            </a:lstStyle>
            <a:p>
              <a:r>
                <a:rPr lang="tr-TR" dirty="0"/>
                <a:t>P=?</a:t>
              </a:r>
              <a:endParaRPr lang="en-US" dirty="0"/>
            </a:p>
          </p:txBody>
        </p:sp>
      </p:grpSp>
      <p:cxnSp>
        <p:nvCxnSpPr>
          <p:cNvPr id="96" name="Düz Bağlayıcı 95"/>
          <p:cNvCxnSpPr/>
          <p:nvPr/>
        </p:nvCxnSpPr>
        <p:spPr>
          <a:xfrm>
            <a:off x="3530604" y="6739303"/>
            <a:ext cx="12232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97" name="Metin kutusu 96"/>
          <p:cNvSpPr txBox="1"/>
          <p:nvPr/>
        </p:nvSpPr>
        <p:spPr>
          <a:xfrm>
            <a:off x="3836403" y="6669438"/>
            <a:ext cx="667199" cy="338554"/>
          </a:xfrm>
          <a:prstGeom prst="rect">
            <a:avLst/>
          </a:prstGeom>
          <a:noFill/>
        </p:spPr>
        <p:txBody>
          <a:bodyPr wrap="square" rtlCol="0">
            <a:spAutoFit/>
          </a:bodyPr>
          <a:lstStyle/>
          <a:p>
            <a:r>
              <a:rPr lang="tr-TR" sz="1600" dirty="0"/>
              <a:t>200</a:t>
            </a:r>
            <a:endParaRPr lang="en-US" sz="1600" dirty="0"/>
          </a:p>
        </p:txBody>
      </p:sp>
      <p:sp>
        <p:nvSpPr>
          <p:cNvPr id="98" name="Metin kutusu 97"/>
          <p:cNvSpPr txBox="1"/>
          <p:nvPr/>
        </p:nvSpPr>
        <p:spPr>
          <a:xfrm>
            <a:off x="4462672" y="6676707"/>
            <a:ext cx="667199" cy="338554"/>
          </a:xfrm>
          <a:prstGeom prst="rect">
            <a:avLst/>
          </a:prstGeom>
          <a:noFill/>
        </p:spPr>
        <p:txBody>
          <a:bodyPr wrap="square" rtlCol="0">
            <a:spAutoFit/>
          </a:bodyPr>
          <a:lstStyle/>
          <a:p>
            <a:r>
              <a:rPr lang="tr-TR" sz="1600" dirty="0"/>
              <a:t>200</a:t>
            </a:r>
            <a:endParaRPr lang="en-US" sz="1600" dirty="0"/>
          </a:p>
        </p:txBody>
      </p:sp>
      <p:sp>
        <p:nvSpPr>
          <p:cNvPr id="100" name="Oval 99"/>
          <p:cNvSpPr/>
          <p:nvPr/>
        </p:nvSpPr>
        <p:spPr>
          <a:xfrm>
            <a:off x="3223213" y="6639347"/>
            <a:ext cx="1975943" cy="517794"/>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sp>
        <p:nvSpPr>
          <p:cNvPr id="101" name="Oval 100"/>
          <p:cNvSpPr/>
          <p:nvPr/>
        </p:nvSpPr>
        <p:spPr>
          <a:xfrm>
            <a:off x="3740384" y="5821160"/>
            <a:ext cx="1347018" cy="699154"/>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sp>
        <p:nvSpPr>
          <p:cNvPr id="102" name="Oval 101"/>
          <p:cNvSpPr/>
          <p:nvPr/>
        </p:nvSpPr>
        <p:spPr>
          <a:xfrm>
            <a:off x="5661185" y="5586833"/>
            <a:ext cx="3795966" cy="699154"/>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spTree>
    <p:extLst>
      <p:ext uri="{BB962C8B-B14F-4D97-AF65-F5344CB8AC3E}">
        <p14:creationId xmlns:p14="http://schemas.microsoft.com/office/powerpoint/2010/main" val="1109444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board&#10;&#10;Description automatically generated">
            <a:extLst>
              <a:ext uri="{FF2B5EF4-FFF2-40B4-BE49-F238E27FC236}">
                <a16:creationId xmlns:a16="http://schemas.microsoft.com/office/drawing/2014/main" id="{A455052B-E54D-49F0-A1E4-609DB19227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3937" y="0"/>
            <a:ext cx="7273725" cy="9601200"/>
          </a:xfrm>
          <a:prstGeom prst="rect">
            <a:avLst/>
          </a:prstGeom>
        </p:spPr>
      </p:pic>
    </p:spTree>
    <p:extLst>
      <p:ext uri="{BB962C8B-B14F-4D97-AF65-F5344CB8AC3E}">
        <p14:creationId xmlns:p14="http://schemas.microsoft.com/office/powerpoint/2010/main" val="4247236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7" name="Metin kutusu 46"/>
              <p:cNvSpPr txBox="1"/>
              <p:nvPr/>
            </p:nvSpPr>
            <p:spPr>
              <a:xfrm>
                <a:off x="0" y="8017495"/>
                <a:ext cx="12801600" cy="71731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tr-TR" sz="1800" i="1">
                          <a:latin typeface="Cambria Math"/>
                        </a:rPr>
                        <m:t>𝑃</m:t>
                      </m:r>
                      <m:r>
                        <a:rPr lang="tr-TR" sz="1800" i="1">
                          <a:latin typeface="Cambria Math"/>
                        </a:rPr>
                        <m:t>=200∗</m:t>
                      </m:r>
                      <m:d>
                        <m:dPr>
                          <m:begChr m:val="["/>
                          <m:endChr m:val="]"/>
                          <m:ctrlPr>
                            <a:rPr lang="tr-TR" sz="1800" i="1">
                              <a:latin typeface="Cambria Math" panose="02040503050406030204" pitchFamily="18" charset="0"/>
                            </a:rPr>
                          </m:ctrlPr>
                        </m:dPr>
                        <m:e>
                          <m:f>
                            <m:fPr>
                              <m:ctrlPr>
                                <a:rPr lang="tr-TR" sz="1800" i="1">
                                  <a:latin typeface="Cambria Math" panose="02040503050406030204" pitchFamily="18" charset="0"/>
                                </a:rPr>
                              </m:ctrlPr>
                            </m:fPr>
                            <m:num>
                              <m:sSup>
                                <m:sSupPr>
                                  <m:ctrlPr>
                                    <a:rPr lang="tr-TR" sz="1800" i="1">
                                      <a:latin typeface="Cambria Math" panose="02040503050406030204" pitchFamily="18" charset="0"/>
                                    </a:rPr>
                                  </m:ctrlPr>
                                </m:sSupPr>
                                <m:e>
                                  <m:d>
                                    <m:dPr>
                                      <m:ctrlPr>
                                        <a:rPr lang="tr-TR" sz="1800" i="1">
                                          <a:latin typeface="Cambria Math" panose="02040503050406030204" pitchFamily="18" charset="0"/>
                                        </a:rPr>
                                      </m:ctrlPr>
                                    </m:dPr>
                                    <m:e>
                                      <m:r>
                                        <a:rPr lang="tr-TR" sz="1800" i="1">
                                          <a:latin typeface="Cambria Math"/>
                                        </a:rPr>
                                        <m:t>1+0,1</m:t>
                                      </m:r>
                                    </m:e>
                                  </m:d>
                                </m:e>
                                <m:sup>
                                  <m:r>
                                    <a:rPr lang="tr-TR" sz="1800" i="1">
                                      <a:latin typeface="Cambria Math"/>
                                    </a:rPr>
                                    <m:t>3</m:t>
                                  </m:r>
                                </m:sup>
                              </m:sSup>
                              <m:r>
                                <a:rPr lang="tr-TR" sz="1800" i="1">
                                  <a:latin typeface="Cambria Math"/>
                                </a:rPr>
                                <m:t>−1</m:t>
                              </m:r>
                            </m:num>
                            <m:den>
                              <m:r>
                                <a:rPr lang="tr-TR" sz="1800" i="1">
                                  <a:latin typeface="Cambria Math"/>
                                </a:rPr>
                                <m:t>0,1∗</m:t>
                              </m:r>
                              <m:sSup>
                                <m:sSupPr>
                                  <m:ctrlPr>
                                    <a:rPr lang="tr-TR" sz="1800" i="1">
                                      <a:latin typeface="Cambria Math" panose="02040503050406030204" pitchFamily="18" charset="0"/>
                                    </a:rPr>
                                  </m:ctrlPr>
                                </m:sSupPr>
                                <m:e>
                                  <m:d>
                                    <m:dPr>
                                      <m:ctrlPr>
                                        <a:rPr lang="tr-TR" sz="1800" i="1">
                                          <a:latin typeface="Cambria Math" panose="02040503050406030204" pitchFamily="18" charset="0"/>
                                        </a:rPr>
                                      </m:ctrlPr>
                                    </m:dPr>
                                    <m:e>
                                      <m:r>
                                        <a:rPr lang="tr-TR" sz="1800" i="1">
                                          <a:latin typeface="Cambria Math"/>
                                        </a:rPr>
                                        <m:t>1+0,1</m:t>
                                      </m:r>
                                    </m:e>
                                  </m:d>
                                </m:e>
                                <m:sup>
                                  <m:r>
                                    <a:rPr lang="tr-TR" sz="1800" i="1">
                                      <a:latin typeface="Cambria Math"/>
                                    </a:rPr>
                                    <m:t>3</m:t>
                                  </m:r>
                                </m:sup>
                              </m:sSup>
                            </m:den>
                          </m:f>
                        </m:e>
                      </m:d>
                      <m:r>
                        <a:rPr lang="tr-TR" sz="1800" i="1">
                          <a:latin typeface="Cambria Math"/>
                        </a:rPr>
                        <m:t>+</m:t>
                      </m:r>
                      <m:f>
                        <m:fPr>
                          <m:ctrlPr>
                            <a:rPr lang="tr-TR" sz="1800" i="1">
                              <a:latin typeface="Cambria Math" panose="02040503050406030204" pitchFamily="18" charset="0"/>
                            </a:rPr>
                          </m:ctrlPr>
                        </m:fPr>
                        <m:num>
                          <m:r>
                            <a:rPr lang="tr-TR" sz="1800" i="1">
                              <a:latin typeface="Cambria Math"/>
                            </a:rPr>
                            <m:t>50</m:t>
                          </m:r>
                        </m:num>
                        <m:den>
                          <m:r>
                            <a:rPr lang="tr-TR" sz="1800" i="1">
                              <a:latin typeface="Cambria Math"/>
                            </a:rPr>
                            <m:t>0,1∗</m:t>
                          </m:r>
                          <m:sSup>
                            <m:sSupPr>
                              <m:ctrlPr>
                                <a:rPr lang="tr-TR" sz="1800" i="1">
                                  <a:latin typeface="Cambria Math" panose="02040503050406030204" pitchFamily="18" charset="0"/>
                                </a:rPr>
                              </m:ctrlPr>
                            </m:sSupPr>
                            <m:e>
                              <m:d>
                                <m:dPr>
                                  <m:ctrlPr>
                                    <a:rPr lang="tr-TR" sz="1800" i="1">
                                      <a:latin typeface="Cambria Math" panose="02040503050406030204" pitchFamily="18" charset="0"/>
                                    </a:rPr>
                                  </m:ctrlPr>
                                </m:dPr>
                                <m:e>
                                  <m:r>
                                    <a:rPr lang="tr-TR" sz="1800" i="1">
                                      <a:latin typeface="Cambria Math"/>
                                    </a:rPr>
                                    <m:t>1+0,1</m:t>
                                  </m:r>
                                </m:e>
                              </m:d>
                            </m:e>
                            <m:sup>
                              <m:r>
                                <a:rPr lang="tr-TR" sz="1800" i="1">
                                  <a:latin typeface="Cambria Math"/>
                                </a:rPr>
                                <m:t>3</m:t>
                              </m:r>
                            </m:sup>
                          </m:sSup>
                        </m:den>
                      </m:f>
                      <m:r>
                        <a:rPr lang="tr-TR" sz="1800" i="1">
                          <a:latin typeface="Cambria Math"/>
                        </a:rPr>
                        <m:t>∗</m:t>
                      </m:r>
                      <m:d>
                        <m:dPr>
                          <m:begChr m:val="["/>
                          <m:endChr m:val="]"/>
                          <m:ctrlPr>
                            <a:rPr lang="tr-TR" sz="1800" i="1">
                              <a:latin typeface="Cambria Math" panose="02040503050406030204" pitchFamily="18" charset="0"/>
                            </a:rPr>
                          </m:ctrlPr>
                        </m:dPr>
                        <m:e>
                          <m:f>
                            <m:fPr>
                              <m:ctrlPr>
                                <a:rPr lang="tr-TR" sz="1800" i="1">
                                  <a:latin typeface="Cambria Math" panose="02040503050406030204" pitchFamily="18" charset="0"/>
                                </a:rPr>
                              </m:ctrlPr>
                            </m:fPr>
                            <m:num>
                              <m:sSup>
                                <m:sSupPr>
                                  <m:ctrlPr>
                                    <a:rPr lang="tr-TR" sz="1800" i="1">
                                      <a:latin typeface="Cambria Math" panose="02040503050406030204" pitchFamily="18" charset="0"/>
                                    </a:rPr>
                                  </m:ctrlPr>
                                </m:sSupPr>
                                <m:e>
                                  <m:d>
                                    <m:dPr>
                                      <m:ctrlPr>
                                        <a:rPr lang="tr-TR" sz="1800" i="1">
                                          <a:latin typeface="Cambria Math" panose="02040503050406030204" pitchFamily="18" charset="0"/>
                                        </a:rPr>
                                      </m:ctrlPr>
                                    </m:dPr>
                                    <m:e>
                                      <m:r>
                                        <a:rPr lang="tr-TR" sz="1800" i="1">
                                          <a:latin typeface="Cambria Math"/>
                                        </a:rPr>
                                        <m:t>1+0,1</m:t>
                                      </m:r>
                                    </m:e>
                                  </m:d>
                                </m:e>
                                <m:sup>
                                  <m:r>
                                    <a:rPr lang="tr-TR" sz="1800" i="1">
                                      <a:latin typeface="Cambria Math"/>
                                    </a:rPr>
                                    <m:t>3</m:t>
                                  </m:r>
                                </m:sup>
                              </m:sSup>
                              <m:r>
                                <a:rPr lang="tr-TR" sz="1800" i="1">
                                  <a:latin typeface="Cambria Math"/>
                                </a:rPr>
                                <m:t>−1</m:t>
                              </m:r>
                            </m:num>
                            <m:den>
                              <m:r>
                                <a:rPr lang="tr-TR" sz="1800" i="1">
                                  <a:latin typeface="Cambria Math"/>
                                </a:rPr>
                                <m:t>0,1</m:t>
                              </m:r>
                            </m:den>
                          </m:f>
                          <m:r>
                            <a:rPr lang="tr-TR" sz="1800" i="1">
                              <a:latin typeface="Cambria Math"/>
                            </a:rPr>
                            <m:t>−3</m:t>
                          </m:r>
                        </m:e>
                      </m:d>
                      <m:r>
                        <a:rPr lang="tr-TR" sz="1800" i="1">
                          <a:latin typeface="Cambria Math"/>
                        </a:rPr>
                        <m:t>+650∗</m:t>
                      </m:r>
                      <m:d>
                        <m:dPr>
                          <m:begChr m:val="["/>
                          <m:endChr m:val="]"/>
                          <m:ctrlPr>
                            <a:rPr lang="tr-TR" sz="1800" i="1">
                              <a:latin typeface="Cambria Math" panose="02040503050406030204" pitchFamily="18" charset="0"/>
                            </a:rPr>
                          </m:ctrlPr>
                        </m:dPr>
                        <m:e>
                          <m:f>
                            <m:fPr>
                              <m:ctrlPr>
                                <a:rPr lang="tr-TR" sz="1800" i="1">
                                  <a:latin typeface="Cambria Math" panose="02040503050406030204" pitchFamily="18" charset="0"/>
                                </a:rPr>
                              </m:ctrlPr>
                            </m:fPr>
                            <m:num>
                              <m:sSup>
                                <m:sSupPr>
                                  <m:ctrlPr>
                                    <a:rPr lang="tr-TR" sz="1800" i="1">
                                      <a:latin typeface="Cambria Math" panose="02040503050406030204" pitchFamily="18" charset="0"/>
                                    </a:rPr>
                                  </m:ctrlPr>
                                </m:sSupPr>
                                <m:e>
                                  <m:d>
                                    <m:dPr>
                                      <m:ctrlPr>
                                        <a:rPr lang="tr-TR" sz="1800" i="1">
                                          <a:latin typeface="Cambria Math" panose="02040503050406030204" pitchFamily="18" charset="0"/>
                                        </a:rPr>
                                      </m:ctrlPr>
                                    </m:dPr>
                                    <m:e>
                                      <m:r>
                                        <a:rPr lang="tr-TR" sz="1800" i="1">
                                          <a:latin typeface="Cambria Math"/>
                                        </a:rPr>
                                        <m:t>1+0,1</m:t>
                                      </m:r>
                                    </m:e>
                                  </m:d>
                                </m:e>
                                <m:sup>
                                  <m:r>
                                    <a:rPr lang="tr-TR" sz="1800" i="1">
                                      <a:latin typeface="Cambria Math"/>
                                    </a:rPr>
                                    <m:t>6</m:t>
                                  </m:r>
                                </m:sup>
                              </m:sSup>
                              <m:r>
                                <a:rPr lang="tr-TR" sz="1800" i="1">
                                  <a:latin typeface="Cambria Math"/>
                                </a:rPr>
                                <m:t>−1</m:t>
                              </m:r>
                            </m:num>
                            <m:den>
                              <m:r>
                                <a:rPr lang="tr-TR" sz="1800" i="1">
                                  <a:latin typeface="Cambria Math"/>
                                </a:rPr>
                                <m:t>0,1∗</m:t>
                              </m:r>
                              <m:sSup>
                                <m:sSupPr>
                                  <m:ctrlPr>
                                    <a:rPr lang="tr-TR" sz="1800" i="1">
                                      <a:latin typeface="Cambria Math" panose="02040503050406030204" pitchFamily="18" charset="0"/>
                                    </a:rPr>
                                  </m:ctrlPr>
                                </m:sSupPr>
                                <m:e>
                                  <m:d>
                                    <m:dPr>
                                      <m:ctrlPr>
                                        <a:rPr lang="tr-TR" sz="1800" i="1">
                                          <a:latin typeface="Cambria Math" panose="02040503050406030204" pitchFamily="18" charset="0"/>
                                        </a:rPr>
                                      </m:ctrlPr>
                                    </m:dPr>
                                    <m:e>
                                      <m:r>
                                        <a:rPr lang="tr-TR" sz="1800" i="1">
                                          <a:latin typeface="Cambria Math"/>
                                        </a:rPr>
                                        <m:t>1+0,1</m:t>
                                      </m:r>
                                    </m:e>
                                  </m:d>
                                </m:e>
                                <m:sup>
                                  <m:r>
                                    <a:rPr lang="tr-TR" sz="1800" i="1">
                                      <a:latin typeface="Cambria Math"/>
                                    </a:rPr>
                                    <m:t>6</m:t>
                                  </m:r>
                                </m:sup>
                              </m:sSup>
                            </m:den>
                          </m:f>
                        </m:e>
                      </m:d>
                      <m:r>
                        <a:rPr lang="tr-TR" sz="1800" i="1">
                          <a:latin typeface="Cambria Math"/>
                        </a:rPr>
                        <m:t>∗</m:t>
                      </m:r>
                      <m:f>
                        <m:fPr>
                          <m:ctrlPr>
                            <a:rPr lang="tr-TR" sz="1800" i="1">
                              <a:latin typeface="Cambria Math" panose="02040503050406030204" pitchFamily="18" charset="0"/>
                            </a:rPr>
                          </m:ctrlPr>
                        </m:fPr>
                        <m:num>
                          <m:r>
                            <a:rPr lang="tr-TR" sz="1800" i="1">
                              <a:latin typeface="Cambria Math"/>
                            </a:rPr>
                            <m:t>1</m:t>
                          </m:r>
                        </m:num>
                        <m:den>
                          <m:sSup>
                            <m:sSupPr>
                              <m:ctrlPr>
                                <a:rPr lang="tr-TR" sz="1800" i="1">
                                  <a:latin typeface="Cambria Math" panose="02040503050406030204" pitchFamily="18" charset="0"/>
                                </a:rPr>
                              </m:ctrlPr>
                            </m:sSupPr>
                            <m:e>
                              <m:d>
                                <m:dPr>
                                  <m:ctrlPr>
                                    <a:rPr lang="tr-TR" sz="1800" i="1">
                                      <a:latin typeface="Cambria Math" panose="02040503050406030204" pitchFamily="18" charset="0"/>
                                    </a:rPr>
                                  </m:ctrlPr>
                                </m:dPr>
                                <m:e>
                                  <m:r>
                                    <a:rPr lang="tr-TR" sz="1800" i="1">
                                      <a:latin typeface="Cambria Math"/>
                                    </a:rPr>
                                    <m:t>1+0,1</m:t>
                                  </m:r>
                                </m:e>
                              </m:d>
                            </m:e>
                            <m:sup>
                              <m:r>
                                <a:rPr lang="tr-TR" sz="1800" i="1">
                                  <a:latin typeface="Cambria Math"/>
                                </a:rPr>
                                <m:t>4</m:t>
                              </m:r>
                            </m:sup>
                          </m:sSup>
                        </m:den>
                      </m:f>
                    </m:oMath>
                  </m:oMathPara>
                </a14:m>
                <a:endParaRPr lang="en-US" sz="1800" dirty="0"/>
              </a:p>
            </p:txBody>
          </p:sp>
        </mc:Choice>
        <mc:Fallback xmlns="">
          <p:sp>
            <p:nvSpPr>
              <p:cNvPr id="47" name="Metin kutusu 46"/>
              <p:cNvSpPr txBox="1">
                <a:spLocks noRot="1" noChangeAspect="1" noMove="1" noResize="1" noEditPoints="1" noAdjustHandles="1" noChangeArrowheads="1" noChangeShapeType="1" noTextEdit="1"/>
              </p:cNvSpPr>
              <p:nvPr/>
            </p:nvSpPr>
            <p:spPr>
              <a:xfrm>
                <a:off x="0" y="8017494"/>
                <a:ext cx="12801600" cy="827150"/>
              </a:xfrm>
              <a:prstGeom prst="rect">
                <a:avLst/>
              </a:prstGeom>
              <a:blipFill rotWithShape="0">
                <a:blip r:embed="rId2"/>
                <a:stretch>
                  <a:fillRect/>
                </a:stretch>
              </a:blipFill>
            </p:spPr>
            <p:txBody>
              <a:bodyPr/>
              <a:lstStyle/>
              <a:p>
                <a:r>
                  <a:rPr lang="tr-TR">
                    <a:noFill/>
                  </a:rPr>
                  <a:t> </a:t>
                </a:r>
              </a:p>
            </p:txBody>
          </p:sp>
        </mc:Fallback>
      </mc:AlternateContent>
      <p:sp>
        <p:nvSpPr>
          <p:cNvPr id="48" name="Metin kutusu 47"/>
          <p:cNvSpPr txBox="1"/>
          <p:nvPr/>
        </p:nvSpPr>
        <p:spPr>
          <a:xfrm>
            <a:off x="255902" y="5960827"/>
            <a:ext cx="12801600" cy="2554545"/>
          </a:xfrm>
          <a:prstGeom prst="rect">
            <a:avLst/>
          </a:prstGeom>
          <a:noFill/>
        </p:spPr>
        <p:txBody>
          <a:bodyPr wrap="square" rtlCol="0">
            <a:spAutoFit/>
          </a:bodyPr>
          <a:lstStyle/>
          <a:p>
            <a:r>
              <a:rPr lang="tr-TR" sz="2400" dirty="0"/>
              <a:t>P= A1(P/A, %10, 3)+ G(P/G, %10, 3)+ A2(P/A,%10,6)*(P/F, %10, 4)</a:t>
            </a:r>
          </a:p>
          <a:p>
            <a:r>
              <a:rPr lang="tr-TR" sz="2400" dirty="0"/>
              <a:t>  = 200*(2.4869) + 50*(2.3291) + 650*(4.3553)*(0.6830</a:t>
            </a:r>
            <a:r>
              <a:rPr lang="en-GB" sz="2400" dirty="0"/>
              <a:t>)</a:t>
            </a:r>
            <a:endParaRPr lang="tr-TR" sz="2400" dirty="0"/>
          </a:p>
          <a:p>
            <a:r>
              <a:rPr lang="tr-TR" sz="2400" dirty="0"/>
              <a:t>  = 497.38 + 116.455+ 1933.54 &gt;&gt;&gt;&gt; </a:t>
            </a:r>
            <a:r>
              <a:rPr lang="tr-TR" sz="2800" dirty="0"/>
              <a:t>P=2547</a:t>
            </a:r>
          </a:p>
          <a:p>
            <a:pPr algn="ctr"/>
            <a:endParaRPr lang="en-US" sz="2800" dirty="0"/>
          </a:p>
          <a:p>
            <a:pPr algn="ctr"/>
            <a:endParaRPr lang="tr-TR" sz="2800" dirty="0"/>
          </a:p>
          <a:p>
            <a:pPr algn="ctr"/>
            <a:endParaRPr lang="en-US" sz="2800" dirty="0"/>
          </a:p>
        </p:txBody>
      </p:sp>
      <p:sp>
        <p:nvSpPr>
          <p:cNvPr id="50" name="Metin kutusu 49"/>
          <p:cNvSpPr txBox="1"/>
          <p:nvPr/>
        </p:nvSpPr>
        <p:spPr>
          <a:xfrm>
            <a:off x="28781" y="8933399"/>
            <a:ext cx="12801600" cy="523220"/>
          </a:xfrm>
          <a:prstGeom prst="rect">
            <a:avLst/>
          </a:prstGeom>
          <a:noFill/>
        </p:spPr>
        <p:txBody>
          <a:bodyPr wrap="square" rtlCol="0">
            <a:spAutoFit/>
          </a:bodyPr>
          <a:lstStyle/>
          <a:p>
            <a:pPr algn="ctr"/>
            <a:r>
              <a:rPr lang="tr-TR" sz="2800"/>
              <a:t>P=2547</a:t>
            </a:r>
            <a:endParaRPr lang="en-US" sz="2800" dirty="0"/>
          </a:p>
        </p:txBody>
      </p:sp>
      <p:sp>
        <p:nvSpPr>
          <p:cNvPr id="53" name="Metin kutusu 52"/>
          <p:cNvSpPr txBox="1"/>
          <p:nvPr/>
        </p:nvSpPr>
        <p:spPr>
          <a:xfrm>
            <a:off x="391202" y="5284928"/>
            <a:ext cx="11178539" cy="461665"/>
          </a:xfrm>
          <a:prstGeom prst="rect">
            <a:avLst/>
          </a:prstGeom>
          <a:noFill/>
        </p:spPr>
        <p:txBody>
          <a:bodyPr wrap="square" rtlCol="0">
            <a:spAutoFit/>
          </a:bodyPr>
          <a:lstStyle/>
          <a:p>
            <a:r>
              <a:rPr lang="tr-TR" sz="2400" b="1" u="sng">
                <a:solidFill>
                  <a:srgbClr val="FF0000"/>
                </a:solidFill>
                <a:latin typeface="+mj-lt"/>
                <a:cs typeface="Arial" panose="020B0604020202020204" pitchFamily="34" charset="0"/>
              </a:rPr>
              <a:t>1. Çözüm</a:t>
            </a:r>
            <a:endParaRPr lang="en-US" sz="2400" b="1" u="sng">
              <a:solidFill>
                <a:srgbClr val="FF0000"/>
              </a:solidFill>
              <a:latin typeface="+mj-lt"/>
              <a:cs typeface="Arial" panose="020B0604020202020204" pitchFamily="34" charset="0"/>
            </a:endParaRPr>
          </a:p>
        </p:txBody>
      </p:sp>
      <p:grpSp>
        <p:nvGrpSpPr>
          <p:cNvPr id="51" name="Grup 50"/>
          <p:cNvGrpSpPr/>
          <p:nvPr/>
        </p:nvGrpSpPr>
        <p:grpSpPr>
          <a:xfrm>
            <a:off x="2140487" y="1804136"/>
            <a:ext cx="7843182" cy="3126143"/>
            <a:chOff x="1725362" y="1395677"/>
            <a:chExt cx="5078886" cy="2199518"/>
          </a:xfrm>
        </p:grpSpPr>
        <p:grpSp>
          <p:nvGrpSpPr>
            <p:cNvPr id="54" name="Grup 53"/>
            <p:cNvGrpSpPr/>
            <p:nvPr/>
          </p:nvGrpSpPr>
          <p:grpSpPr>
            <a:xfrm>
              <a:off x="1871700" y="1474844"/>
              <a:ext cx="4104456" cy="1882148"/>
              <a:chOff x="1871700" y="1474844"/>
              <a:chExt cx="4104456" cy="1882148"/>
            </a:xfrm>
          </p:grpSpPr>
          <p:grpSp>
            <p:nvGrpSpPr>
              <p:cNvPr id="71" name="Grup 70"/>
              <p:cNvGrpSpPr/>
              <p:nvPr/>
            </p:nvGrpSpPr>
            <p:grpSpPr>
              <a:xfrm>
                <a:off x="1871700" y="2255845"/>
                <a:ext cx="4104456" cy="317443"/>
                <a:chOff x="611560" y="2276872"/>
                <a:chExt cx="4104456" cy="317443"/>
              </a:xfrm>
            </p:grpSpPr>
            <p:cxnSp>
              <p:nvCxnSpPr>
                <p:cNvPr id="83" name="Düz Bağlayıcı 82"/>
                <p:cNvCxnSpPr/>
                <p:nvPr/>
              </p:nvCxnSpPr>
              <p:spPr>
                <a:xfrm>
                  <a:off x="611560" y="2420888"/>
                  <a:ext cx="41044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Düz Bağlayıcı 83"/>
                <p:cNvCxnSpPr/>
                <p:nvPr/>
              </p:nvCxnSpPr>
              <p:spPr>
                <a:xfrm>
                  <a:off x="611560" y="2276872"/>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Düz Bağlayıcı 84"/>
                <p:cNvCxnSpPr/>
                <p:nvPr/>
              </p:nvCxnSpPr>
              <p:spPr>
                <a:xfrm>
                  <a:off x="971600" y="2285256"/>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Düz Bağlayıcı 85"/>
                <p:cNvCxnSpPr/>
                <p:nvPr/>
              </p:nvCxnSpPr>
              <p:spPr>
                <a:xfrm>
                  <a:off x="1331640" y="2276872"/>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Düz Bağlayıcı 86"/>
                <p:cNvCxnSpPr/>
                <p:nvPr/>
              </p:nvCxnSpPr>
              <p:spPr>
                <a:xfrm>
                  <a:off x="1763688" y="2289515"/>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Düz Bağlayıcı 87"/>
                <p:cNvCxnSpPr/>
                <p:nvPr/>
              </p:nvCxnSpPr>
              <p:spPr>
                <a:xfrm>
                  <a:off x="2195736" y="2289515"/>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Düz Bağlayıcı 88"/>
                <p:cNvCxnSpPr/>
                <p:nvPr/>
              </p:nvCxnSpPr>
              <p:spPr>
                <a:xfrm>
                  <a:off x="2627784" y="2289515"/>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Düz Bağlayıcı 89"/>
                <p:cNvCxnSpPr/>
                <p:nvPr/>
              </p:nvCxnSpPr>
              <p:spPr>
                <a:xfrm>
                  <a:off x="3059832" y="2297899"/>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Düz Bağlayıcı 90"/>
                <p:cNvCxnSpPr/>
                <p:nvPr/>
              </p:nvCxnSpPr>
              <p:spPr>
                <a:xfrm>
                  <a:off x="3491880" y="2297899"/>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Düz Bağlayıcı 91"/>
                <p:cNvCxnSpPr/>
                <p:nvPr/>
              </p:nvCxnSpPr>
              <p:spPr>
                <a:xfrm>
                  <a:off x="3923928" y="2306283"/>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Düz Bağlayıcı 92"/>
                <p:cNvCxnSpPr/>
                <p:nvPr/>
              </p:nvCxnSpPr>
              <p:spPr>
                <a:xfrm>
                  <a:off x="4283968" y="2296411"/>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Düz Bağlayıcı 93"/>
                <p:cNvCxnSpPr/>
                <p:nvPr/>
              </p:nvCxnSpPr>
              <p:spPr>
                <a:xfrm>
                  <a:off x="4716016" y="2306283"/>
                  <a:ext cx="0" cy="288032"/>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72" name="Düz Ok Bağlayıcısı 71"/>
              <p:cNvCxnSpPr/>
              <p:nvPr/>
            </p:nvCxnSpPr>
            <p:spPr>
              <a:xfrm>
                <a:off x="1871700" y="2399861"/>
                <a:ext cx="0" cy="9571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Düz Ok Bağlayıcısı 72"/>
              <p:cNvCxnSpPr/>
              <p:nvPr/>
            </p:nvCxnSpPr>
            <p:spPr>
              <a:xfrm flipV="1">
                <a:off x="2231740" y="2060848"/>
                <a:ext cx="0" cy="3390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Düz Ok Bağlayıcısı 73"/>
              <p:cNvCxnSpPr/>
              <p:nvPr/>
            </p:nvCxnSpPr>
            <p:spPr>
              <a:xfrm flipV="1">
                <a:off x="2591780" y="1830075"/>
                <a:ext cx="0" cy="5697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Düz Ok Bağlayıcısı 74"/>
              <p:cNvCxnSpPr/>
              <p:nvPr/>
            </p:nvCxnSpPr>
            <p:spPr>
              <a:xfrm flipV="1">
                <a:off x="3023828" y="1772816"/>
                <a:ext cx="0" cy="6270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Düz Ok Bağlayıcısı 75"/>
              <p:cNvCxnSpPr/>
              <p:nvPr/>
            </p:nvCxnSpPr>
            <p:spPr>
              <a:xfrm flipV="1">
                <a:off x="3887924" y="1484784"/>
                <a:ext cx="0" cy="9234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 name="Düz Ok Bağlayıcısı 76"/>
              <p:cNvCxnSpPr/>
              <p:nvPr/>
            </p:nvCxnSpPr>
            <p:spPr>
              <a:xfrm flipV="1">
                <a:off x="4319972" y="1476400"/>
                <a:ext cx="0" cy="9234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Düz Ok Bağlayıcısı 77"/>
              <p:cNvCxnSpPr/>
              <p:nvPr/>
            </p:nvCxnSpPr>
            <p:spPr>
              <a:xfrm flipV="1">
                <a:off x="4757869" y="1484783"/>
                <a:ext cx="0" cy="9234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Düz Ok Bağlayıcısı 78"/>
              <p:cNvCxnSpPr/>
              <p:nvPr/>
            </p:nvCxnSpPr>
            <p:spPr>
              <a:xfrm flipV="1">
                <a:off x="5184068" y="1484783"/>
                <a:ext cx="0" cy="9234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Düz Ok Bağlayıcısı 79"/>
              <p:cNvCxnSpPr/>
              <p:nvPr/>
            </p:nvCxnSpPr>
            <p:spPr>
              <a:xfrm flipV="1">
                <a:off x="5544108" y="1474844"/>
                <a:ext cx="0" cy="9234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Düz Ok Bağlayıcısı 80"/>
              <p:cNvCxnSpPr/>
              <p:nvPr/>
            </p:nvCxnSpPr>
            <p:spPr>
              <a:xfrm flipV="1">
                <a:off x="5976156" y="1495939"/>
                <a:ext cx="0" cy="9234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2" name="Düz Bağlayıcı 81"/>
              <p:cNvCxnSpPr/>
              <p:nvPr/>
            </p:nvCxnSpPr>
            <p:spPr>
              <a:xfrm>
                <a:off x="3887924" y="1495939"/>
                <a:ext cx="208823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55" name="Metin kutusu 54"/>
            <p:cNvSpPr txBox="1"/>
            <p:nvPr/>
          </p:nvSpPr>
          <p:spPr>
            <a:xfrm>
              <a:off x="2079257" y="2059969"/>
              <a:ext cx="432048" cy="238203"/>
            </a:xfrm>
            <a:prstGeom prst="rect">
              <a:avLst/>
            </a:prstGeom>
            <a:noFill/>
          </p:spPr>
          <p:txBody>
            <a:bodyPr wrap="square" rtlCol="0">
              <a:spAutoFit/>
            </a:bodyPr>
            <a:lstStyle/>
            <a:p>
              <a:r>
                <a:rPr lang="tr-TR" sz="1600"/>
                <a:t>200</a:t>
              </a:r>
              <a:endParaRPr lang="en-US" sz="1600" dirty="0"/>
            </a:p>
          </p:txBody>
        </p:sp>
        <p:sp>
          <p:nvSpPr>
            <p:cNvPr id="56" name="Metin kutusu 55"/>
            <p:cNvSpPr txBox="1"/>
            <p:nvPr/>
          </p:nvSpPr>
          <p:spPr>
            <a:xfrm>
              <a:off x="2457576" y="1608301"/>
              <a:ext cx="432048" cy="238203"/>
            </a:xfrm>
            <a:prstGeom prst="rect">
              <a:avLst/>
            </a:prstGeom>
            <a:noFill/>
          </p:spPr>
          <p:txBody>
            <a:bodyPr wrap="square" rtlCol="0">
              <a:spAutoFit/>
            </a:bodyPr>
            <a:lstStyle>
              <a:defPPr>
                <a:defRPr lang="en-US"/>
              </a:defPPr>
              <a:lvl1pPr>
                <a:defRPr sz="1600"/>
              </a:lvl1pPr>
            </a:lstStyle>
            <a:p>
              <a:r>
                <a:rPr lang="tr-TR"/>
                <a:t>50</a:t>
              </a:r>
              <a:endParaRPr lang="en-US" dirty="0"/>
            </a:p>
          </p:txBody>
        </p:sp>
        <p:sp>
          <p:nvSpPr>
            <p:cNvPr id="57" name="Metin kutusu 56"/>
            <p:cNvSpPr txBox="1"/>
            <p:nvPr/>
          </p:nvSpPr>
          <p:spPr>
            <a:xfrm>
              <a:off x="2862878" y="1484208"/>
              <a:ext cx="432048" cy="238203"/>
            </a:xfrm>
            <a:prstGeom prst="rect">
              <a:avLst/>
            </a:prstGeom>
            <a:noFill/>
          </p:spPr>
          <p:txBody>
            <a:bodyPr wrap="square" rtlCol="0">
              <a:spAutoFit/>
            </a:bodyPr>
            <a:lstStyle>
              <a:defPPr>
                <a:defRPr lang="en-US"/>
              </a:defPPr>
              <a:lvl1pPr>
                <a:defRPr sz="1600"/>
              </a:lvl1pPr>
            </a:lstStyle>
            <a:p>
              <a:r>
                <a:rPr lang="tr-TR"/>
                <a:t>100</a:t>
              </a:r>
              <a:endParaRPr lang="en-US" dirty="0"/>
            </a:p>
          </p:txBody>
        </p:sp>
        <p:sp>
          <p:nvSpPr>
            <p:cNvPr id="58" name="Metin kutusu 57"/>
            <p:cNvSpPr txBox="1"/>
            <p:nvPr/>
          </p:nvSpPr>
          <p:spPr>
            <a:xfrm>
              <a:off x="6156176" y="1395677"/>
              <a:ext cx="648072" cy="238203"/>
            </a:xfrm>
            <a:prstGeom prst="rect">
              <a:avLst/>
            </a:prstGeom>
            <a:noFill/>
          </p:spPr>
          <p:txBody>
            <a:bodyPr wrap="square" rtlCol="0">
              <a:spAutoFit/>
            </a:bodyPr>
            <a:lstStyle>
              <a:defPPr>
                <a:defRPr lang="en-US"/>
              </a:defPPr>
              <a:lvl1pPr>
                <a:defRPr sz="1600"/>
              </a:lvl1pPr>
            </a:lstStyle>
            <a:p>
              <a:r>
                <a:rPr lang="tr-TR" dirty="0"/>
                <a:t>A=650</a:t>
              </a:r>
              <a:endParaRPr lang="en-US" dirty="0"/>
            </a:p>
          </p:txBody>
        </p:sp>
        <p:sp>
          <p:nvSpPr>
            <p:cNvPr id="59" name="Metin kutusu 58"/>
            <p:cNvSpPr txBox="1"/>
            <p:nvPr/>
          </p:nvSpPr>
          <p:spPr>
            <a:xfrm>
              <a:off x="1725362" y="2019057"/>
              <a:ext cx="216024" cy="238203"/>
            </a:xfrm>
            <a:prstGeom prst="rect">
              <a:avLst/>
            </a:prstGeom>
            <a:noFill/>
          </p:spPr>
          <p:txBody>
            <a:bodyPr wrap="square" rtlCol="0">
              <a:spAutoFit/>
            </a:bodyPr>
            <a:lstStyle>
              <a:defPPr>
                <a:defRPr lang="en-US"/>
              </a:defPPr>
              <a:lvl1pPr>
                <a:defRPr sz="1600"/>
              </a:lvl1pPr>
            </a:lstStyle>
            <a:p>
              <a:r>
                <a:rPr lang="tr-TR" dirty="0"/>
                <a:t>0</a:t>
              </a:r>
              <a:endParaRPr lang="en-US" dirty="0"/>
            </a:p>
          </p:txBody>
        </p:sp>
        <p:sp>
          <p:nvSpPr>
            <p:cNvPr id="60" name="Metin kutusu 59"/>
            <p:cNvSpPr txBox="1"/>
            <p:nvPr/>
          </p:nvSpPr>
          <p:spPr>
            <a:xfrm>
              <a:off x="2123728" y="2499163"/>
              <a:ext cx="216024" cy="238203"/>
            </a:xfrm>
            <a:prstGeom prst="rect">
              <a:avLst/>
            </a:prstGeom>
            <a:noFill/>
          </p:spPr>
          <p:txBody>
            <a:bodyPr wrap="square" rtlCol="0">
              <a:spAutoFit/>
            </a:bodyPr>
            <a:lstStyle>
              <a:defPPr>
                <a:defRPr lang="en-US"/>
              </a:defPPr>
              <a:lvl1pPr>
                <a:defRPr sz="1600"/>
              </a:lvl1pPr>
            </a:lstStyle>
            <a:p>
              <a:r>
                <a:rPr lang="tr-TR" dirty="0"/>
                <a:t>1</a:t>
              </a:r>
              <a:endParaRPr lang="en-US" dirty="0"/>
            </a:p>
          </p:txBody>
        </p:sp>
        <p:sp>
          <p:nvSpPr>
            <p:cNvPr id="61" name="Metin kutusu 60"/>
            <p:cNvSpPr txBox="1"/>
            <p:nvPr/>
          </p:nvSpPr>
          <p:spPr>
            <a:xfrm>
              <a:off x="2483768" y="2499163"/>
              <a:ext cx="216024" cy="238203"/>
            </a:xfrm>
            <a:prstGeom prst="rect">
              <a:avLst/>
            </a:prstGeom>
            <a:noFill/>
          </p:spPr>
          <p:txBody>
            <a:bodyPr wrap="square" rtlCol="0">
              <a:spAutoFit/>
            </a:bodyPr>
            <a:lstStyle>
              <a:defPPr>
                <a:defRPr lang="en-US"/>
              </a:defPPr>
              <a:lvl1pPr>
                <a:defRPr sz="1600"/>
              </a:lvl1pPr>
            </a:lstStyle>
            <a:p>
              <a:r>
                <a:rPr lang="tr-TR" dirty="0"/>
                <a:t>2</a:t>
              </a:r>
              <a:endParaRPr lang="en-US" dirty="0"/>
            </a:p>
          </p:txBody>
        </p:sp>
        <p:sp>
          <p:nvSpPr>
            <p:cNvPr id="62" name="Metin kutusu 61"/>
            <p:cNvSpPr txBox="1"/>
            <p:nvPr/>
          </p:nvSpPr>
          <p:spPr>
            <a:xfrm>
              <a:off x="2915816" y="2499163"/>
              <a:ext cx="216024" cy="238203"/>
            </a:xfrm>
            <a:prstGeom prst="rect">
              <a:avLst/>
            </a:prstGeom>
            <a:noFill/>
          </p:spPr>
          <p:txBody>
            <a:bodyPr wrap="square" rtlCol="0">
              <a:spAutoFit/>
            </a:bodyPr>
            <a:lstStyle>
              <a:defPPr>
                <a:defRPr lang="en-US"/>
              </a:defPPr>
              <a:lvl1pPr>
                <a:defRPr sz="1600"/>
              </a:lvl1pPr>
            </a:lstStyle>
            <a:p>
              <a:r>
                <a:rPr lang="tr-TR" dirty="0"/>
                <a:t>3</a:t>
              </a:r>
              <a:endParaRPr lang="en-US" dirty="0"/>
            </a:p>
          </p:txBody>
        </p:sp>
        <p:sp>
          <p:nvSpPr>
            <p:cNvPr id="63" name="Metin kutusu 62"/>
            <p:cNvSpPr txBox="1"/>
            <p:nvPr/>
          </p:nvSpPr>
          <p:spPr>
            <a:xfrm>
              <a:off x="3347864" y="2499163"/>
              <a:ext cx="216024" cy="238203"/>
            </a:xfrm>
            <a:prstGeom prst="rect">
              <a:avLst/>
            </a:prstGeom>
            <a:noFill/>
          </p:spPr>
          <p:txBody>
            <a:bodyPr wrap="square" rtlCol="0">
              <a:spAutoFit/>
            </a:bodyPr>
            <a:lstStyle>
              <a:defPPr>
                <a:defRPr lang="en-US"/>
              </a:defPPr>
              <a:lvl1pPr>
                <a:defRPr sz="1600"/>
              </a:lvl1pPr>
            </a:lstStyle>
            <a:p>
              <a:r>
                <a:rPr lang="tr-TR" dirty="0"/>
                <a:t>4</a:t>
              </a:r>
              <a:endParaRPr lang="en-US" dirty="0"/>
            </a:p>
          </p:txBody>
        </p:sp>
        <p:sp>
          <p:nvSpPr>
            <p:cNvPr id="64" name="Metin kutusu 63"/>
            <p:cNvSpPr txBox="1"/>
            <p:nvPr/>
          </p:nvSpPr>
          <p:spPr>
            <a:xfrm>
              <a:off x="3779912" y="2499163"/>
              <a:ext cx="216024" cy="238203"/>
            </a:xfrm>
            <a:prstGeom prst="rect">
              <a:avLst/>
            </a:prstGeom>
            <a:noFill/>
          </p:spPr>
          <p:txBody>
            <a:bodyPr wrap="square" rtlCol="0">
              <a:spAutoFit/>
            </a:bodyPr>
            <a:lstStyle>
              <a:defPPr>
                <a:defRPr lang="en-US"/>
              </a:defPPr>
              <a:lvl1pPr>
                <a:defRPr sz="1600"/>
              </a:lvl1pPr>
            </a:lstStyle>
            <a:p>
              <a:r>
                <a:rPr lang="tr-TR" dirty="0"/>
                <a:t>5</a:t>
              </a:r>
              <a:endParaRPr lang="en-US" dirty="0"/>
            </a:p>
          </p:txBody>
        </p:sp>
        <p:sp>
          <p:nvSpPr>
            <p:cNvPr id="65" name="Metin kutusu 64"/>
            <p:cNvSpPr txBox="1"/>
            <p:nvPr/>
          </p:nvSpPr>
          <p:spPr>
            <a:xfrm>
              <a:off x="4211960" y="2499163"/>
              <a:ext cx="216024" cy="238203"/>
            </a:xfrm>
            <a:prstGeom prst="rect">
              <a:avLst/>
            </a:prstGeom>
            <a:noFill/>
          </p:spPr>
          <p:txBody>
            <a:bodyPr wrap="square" rtlCol="0">
              <a:spAutoFit/>
            </a:bodyPr>
            <a:lstStyle>
              <a:defPPr>
                <a:defRPr lang="en-US"/>
              </a:defPPr>
              <a:lvl1pPr>
                <a:defRPr sz="1600"/>
              </a:lvl1pPr>
            </a:lstStyle>
            <a:p>
              <a:r>
                <a:rPr lang="tr-TR" dirty="0"/>
                <a:t>6</a:t>
              </a:r>
              <a:endParaRPr lang="en-US" dirty="0"/>
            </a:p>
          </p:txBody>
        </p:sp>
        <p:sp>
          <p:nvSpPr>
            <p:cNvPr id="66" name="Metin kutusu 65"/>
            <p:cNvSpPr txBox="1"/>
            <p:nvPr/>
          </p:nvSpPr>
          <p:spPr>
            <a:xfrm>
              <a:off x="4649857" y="2499163"/>
              <a:ext cx="216024" cy="238203"/>
            </a:xfrm>
            <a:prstGeom prst="rect">
              <a:avLst/>
            </a:prstGeom>
            <a:noFill/>
          </p:spPr>
          <p:txBody>
            <a:bodyPr wrap="square" rtlCol="0">
              <a:spAutoFit/>
            </a:bodyPr>
            <a:lstStyle>
              <a:defPPr>
                <a:defRPr lang="en-US"/>
              </a:defPPr>
              <a:lvl1pPr>
                <a:defRPr sz="1600"/>
              </a:lvl1pPr>
            </a:lstStyle>
            <a:p>
              <a:r>
                <a:rPr lang="tr-TR" dirty="0"/>
                <a:t>7</a:t>
              </a:r>
              <a:endParaRPr lang="en-US" dirty="0"/>
            </a:p>
          </p:txBody>
        </p:sp>
        <p:sp>
          <p:nvSpPr>
            <p:cNvPr id="67" name="Metin kutusu 66"/>
            <p:cNvSpPr txBox="1"/>
            <p:nvPr/>
          </p:nvSpPr>
          <p:spPr>
            <a:xfrm>
              <a:off x="5076056" y="2499163"/>
              <a:ext cx="216024" cy="238203"/>
            </a:xfrm>
            <a:prstGeom prst="rect">
              <a:avLst/>
            </a:prstGeom>
            <a:noFill/>
          </p:spPr>
          <p:txBody>
            <a:bodyPr wrap="square" rtlCol="0">
              <a:spAutoFit/>
            </a:bodyPr>
            <a:lstStyle>
              <a:defPPr>
                <a:defRPr lang="en-US"/>
              </a:defPPr>
              <a:lvl1pPr>
                <a:defRPr sz="1600"/>
              </a:lvl1pPr>
            </a:lstStyle>
            <a:p>
              <a:r>
                <a:rPr lang="tr-TR" dirty="0"/>
                <a:t>8</a:t>
              </a:r>
              <a:endParaRPr lang="en-US" dirty="0"/>
            </a:p>
          </p:txBody>
        </p:sp>
        <p:sp>
          <p:nvSpPr>
            <p:cNvPr id="68" name="Metin kutusu 67"/>
            <p:cNvSpPr txBox="1"/>
            <p:nvPr/>
          </p:nvSpPr>
          <p:spPr>
            <a:xfrm>
              <a:off x="5436096" y="2499163"/>
              <a:ext cx="216024" cy="238203"/>
            </a:xfrm>
            <a:prstGeom prst="rect">
              <a:avLst/>
            </a:prstGeom>
            <a:noFill/>
          </p:spPr>
          <p:txBody>
            <a:bodyPr wrap="square" rtlCol="0">
              <a:spAutoFit/>
            </a:bodyPr>
            <a:lstStyle>
              <a:defPPr>
                <a:defRPr lang="en-US"/>
              </a:defPPr>
              <a:lvl1pPr>
                <a:defRPr sz="1600"/>
              </a:lvl1pPr>
            </a:lstStyle>
            <a:p>
              <a:r>
                <a:rPr lang="tr-TR" dirty="0"/>
                <a:t>9</a:t>
              </a:r>
              <a:endParaRPr lang="en-US" dirty="0"/>
            </a:p>
          </p:txBody>
        </p:sp>
        <p:sp>
          <p:nvSpPr>
            <p:cNvPr id="69" name="Metin kutusu 68"/>
            <p:cNvSpPr txBox="1"/>
            <p:nvPr/>
          </p:nvSpPr>
          <p:spPr>
            <a:xfrm>
              <a:off x="5812769" y="2494612"/>
              <a:ext cx="360040" cy="238203"/>
            </a:xfrm>
            <a:prstGeom prst="rect">
              <a:avLst/>
            </a:prstGeom>
            <a:noFill/>
          </p:spPr>
          <p:txBody>
            <a:bodyPr wrap="square" rtlCol="0">
              <a:spAutoFit/>
            </a:bodyPr>
            <a:lstStyle>
              <a:defPPr>
                <a:defRPr lang="en-US"/>
              </a:defPPr>
              <a:lvl1pPr>
                <a:defRPr sz="1600"/>
              </a:lvl1pPr>
            </a:lstStyle>
            <a:p>
              <a:r>
                <a:rPr lang="tr-TR" dirty="0"/>
                <a:t>10</a:t>
              </a:r>
              <a:endParaRPr lang="en-US" dirty="0"/>
            </a:p>
          </p:txBody>
        </p:sp>
        <p:sp>
          <p:nvSpPr>
            <p:cNvPr id="70" name="Metin kutusu 69"/>
            <p:cNvSpPr txBox="1"/>
            <p:nvPr/>
          </p:nvSpPr>
          <p:spPr>
            <a:xfrm>
              <a:off x="1763688" y="3356992"/>
              <a:ext cx="576064" cy="238203"/>
            </a:xfrm>
            <a:prstGeom prst="rect">
              <a:avLst/>
            </a:prstGeom>
            <a:noFill/>
          </p:spPr>
          <p:txBody>
            <a:bodyPr wrap="square" rtlCol="0">
              <a:spAutoFit/>
            </a:bodyPr>
            <a:lstStyle>
              <a:defPPr>
                <a:defRPr lang="en-US"/>
              </a:defPPr>
              <a:lvl1pPr>
                <a:defRPr sz="1600"/>
              </a:lvl1pPr>
            </a:lstStyle>
            <a:p>
              <a:r>
                <a:rPr lang="tr-TR" dirty="0"/>
                <a:t>P=?</a:t>
              </a:r>
              <a:endParaRPr lang="en-US" dirty="0"/>
            </a:p>
          </p:txBody>
        </p:sp>
      </p:grpSp>
      <p:sp>
        <p:nvSpPr>
          <p:cNvPr id="95" name="Oval 94"/>
          <p:cNvSpPr/>
          <p:nvPr/>
        </p:nvSpPr>
        <p:spPr>
          <a:xfrm>
            <a:off x="3139136" y="1867618"/>
            <a:ext cx="1347018" cy="699154"/>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sp>
        <p:nvSpPr>
          <p:cNvPr id="96" name="Oval 95"/>
          <p:cNvSpPr/>
          <p:nvPr/>
        </p:nvSpPr>
        <p:spPr>
          <a:xfrm>
            <a:off x="2588378" y="2637998"/>
            <a:ext cx="1975943" cy="517794"/>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sp>
        <p:nvSpPr>
          <p:cNvPr id="97" name="Oval 96"/>
          <p:cNvSpPr/>
          <p:nvPr/>
        </p:nvSpPr>
        <p:spPr>
          <a:xfrm>
            <a:off x="5026348" y="1585485"/>
            <a:ext cx="3795966" cy="699154"/>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cxnSp>
        <p:nvCxnSpPr>
          <p:cNvPr id="98" name="Düz Bağlayıcı 97"/>
          <p:cNvCxnSpPr/>
          <p:nvPr/>
        </p:nvCxnSpPr>
        <p:spPr>
          <a:xfrm>
            <a:off x="2922472" y="2748284"/>
            <a:ext cx="12232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2" name="Metin kutusu 51"/>
          <p:cNvSpPr txBox="1"/>
          <p:nvPr/>
        </p:nvSpPr>
        <p:spPr>
          <a:xfrm>
            <a:off x="3212591" y="2721763"/>
            <a:ext cx="667199" cy="338554"/>
          </a:xfrm>
          <a:prstGeom prst="rect">
            <a:avLst/>
          </a:prstGeom>
          <a:noFill/>
        </p:spPr>
        <p:txBody>
          <a:bodyPr wrap="square" rtlCol="0">
            <a:spAutoFit/>
          </a:bodyPr>
          <a:lstStyle/>
          <a:p>
            <a:r>
              <a:rPr lang="tr-TR" sz="1600"/>
              <a:t>200</a:t>
            </a:r>
            <a:endParaRPr lang="en-US" sz="1600" dirty="0"/>
          </a:p>
        </p:txBody>
      </p:sp>
      <p:sp>
        <p:nvSpPr>
          <p:cNvPr id="99" name="Metin kutusu 98"/>
          <p:cNvSpPr txBox="1"/>
          <p:nvPr/>
        </p:nvSpPr>
        <p:spPr>
          <a:xfrm>
            <a:off x="3906316" y="2707909"/>
            <a:ext cx="667199" cy="338554"/>
          </a:xfrm>
          <a:prstGeom prst="rect">
            <a:avLst/>
          </a:prstGeom>
          <a:noFill/>
        </p:spPr>
        <p:txBody>
          <a:bodyPr wrap="square" rtlCol="0">
            <a:spAutoFit/>
          </a:bodyPr>
          <a:lstStyle/>
          <a:p>
            <a:r>
              <a:rPr lang="tr-TR" sz="1600"/>
              <a:t>200</a:t>
            </a:r>
            <a:endParaRPr lang="en-US" sz="1600" dirty="0"/>
          </a:p>
        </p:txBody>
      </p:sp>
    </p:spTree>
    <p:extLst>
      <p:ext uri="{BB962C8B-B14F-4D97-AF65-F5344CB8AC3E}">
        <p14:creationId xmlns:p14="http://schemas.microsoft.com/office/powerpoint/2010/main" val="2176552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Metin kutusu 47"/>
          <p:cNvSpPr txBox="1"/>
          <p:nvPr/>
        </p:nvSpPr>
        <p:spPr>
          <a:xfrm>
            <a:off x="388093" y="5734094"/>
            <a:ext cx="12801600" cy="3354765"/>
          </a:xfrm>
          <a:prstGeom prst="rect">
            <a:avLst/>
          </a:prstGeom>
          <a:noFill/>
        </p:spPr>
        <p:txBody>
          <a:bodyPr wrap="square" rtlCol="0">
            <a:spAutoFit/>
          </a:bodyPr>
          <a:lstStyle/>
          <a:p>
            <a:r>
              <a:rPr lang="tr-TR" sz="2400" dirty="0"/>
              <a:t>P</a:t>
            </a:r>
            <a:r>
              <a:rPr lang="tr-TR" sz="2400"/>
              <a:t>= </a:t>
            </a:r>
            <a:r>
              <a:rPr lang="tr-TR" sz="2400">
                <a:cs typeface="Times New Roman" panose="02020603050405020304" pitchFamily="18" charset="0"/>
              </a:rPr>
              <a:t>[</a:t>
            </a:r>
            <a:r>
              <a:rPr lang="tr-TR" sz="2400"/>
              <a:t>A1+ G*(A/G, %10,3)</a:t>
            </a:r>
            <a:r>
              <a:rPr lang="tr-TR" sz="2400">
                <a:cs typeface="Times New Roman" panose="02020603050405020304" pitchFamily="18" charset="0"/>
              </a:rPr>
              <a:t>]*</a:t>
            </a:r>
            <a:r>
              <a:rPr lang="tr-TR" sz="2400"/>
              <a:t>(P/A, %10, 3) + A2(P/A,%10,6)*(P/F, %10, 4)</a:t>
            </a:r>
          </a:p>
          <a:p>
            <a:r>
              <a:rPr lang="tr-TR" sz="2400"/>
              <a:t>P= </a:t>
            </a:r>
            <a:r>
              <a:rPr lang="tr-TR" sz="2400">
                <a:cs typeface="Times New Roman" panose="02020603050405020304" pitchFamily="18" charset="0"/>
              </a:rPr>
              <a:t>[</a:t>
            </a:r>
            <a:r>
              <a:rPr lang="tr-TR" sz="2400"/>
              <a:t>200+50(0.9366)</a:t>
            </a:r>
            <a:r>
              <a:rPr lang="tr-TR" sz="2400">
                <a:cs typeface="Times New Roman" panose="02020603050405020304" pitchFamily="18" charset="0"/>
              </a:rPr>
              <a:t>]* </a:t>
            </a:r>
            <a:r>
              <a:rPr lang="tr-TR" sz="2400"/>
              <a:t>2.4869 + 650*(4.3553)*(0.6830)</a:t>
            </a:r>
          </a:p>
          <a:p>
            <a:r>
              <a:rPr lang="tr-TR" sz="2400"/>
              <a:t>  = (246.83*2.4869) + 1933.54 =613.84+1933.54</a:t>
            </a:r>
          </a:p>
          <a:p>
            <a:endParaRPr lang="tr-TR" sz="2800"/>
          </a:p>
          <a:p>
            <a:r>
              <a:rPr lang="tr-TR" sz="2800"/>
              <a:t>P=2547</a:t>
            </a:r>
          </a:p>
          <a:p>
            <a:pPr algn="ctr"/>
            <a:endParaRPr lang="en-US" sz="2800"/>
          </a:p>
          <a:p>
            <a:pPr algn="ctr"/>
            <a:endParaRPr lang="tr-TR" sz="2800"/>
          </a:p>
          <a:p>
            <a:pPr algn="ctr"/>
            <a:endParaRPr lang="en-US" sz="2800" dirty="0"/>
          </a:p>
        </p:txBody>
      </p:sp>
      <p:sp>
        <p:nvSpPr>
          <p:cNvPr id="53" name="Metin kutusu 52"/>
          <p:cNvSpPr txBox="1"/>
          <p:nvPr/>
        </p:nvSpPr>
        <p:spPr>
          <a:xfrm>
            <a:off x="391202" y="5284928"/>
            <a:ext cx="11178539" cy="461665"/>
          </a:xfrm>
          <a:prstGeom prst="rect">
            <a:avLst/>
          </a:prstGeom>
          <a:noFill/>
        </p:spPr>
        <p:txBody>
          <a:bodyPr wrap="square" rtlCol="0">
            <a:spAutoFit/>
          </a:bodyPr>
          <a:lstStyle/>
          <a:p>
            <a:r>
              <a:rPr lang="tr-TR" sz="2400" b="1" u="sng">
                <a:solidFill>
                  <a:srgbClr val="FF0000"/>
                </a:solidFill>
                <a:latin typeface="+mj-lt"/>
                <a:cs typeface="Arial" panose="020B0604020202020204" pitchFamily="34" charset="0"/>
              </a:rPr>
              <a:t>2. Çözüm</a:t>
            </a:r>
            <a:endParaRPr lang="en-US" sz="2400" b="1" u="sng">
              <a:solidFill>
                <a:srgbClr val="FF0000"/>
              </a:solidFill>
              <a:latin typeface="+mj-lt"/>
              <a:cs typeface="Arial" panose="020B0604020202020204" pitchFamily="34" charset="0"/>
            </a:endParaRPr>
          </a:p>
        </p:txBody>
      </p:sp>
      <p:grpSp>
        <p:nvGrpSpPr>
          <p:cNvPr id="51" name="Grup 50"/>
          <p:cNvGrpSpPr/>
          <p:nvPr/>
        </p:nvGrpSpPr>
        <p:grpSpPr>
          <a:xfrm>
            <a:off x="2140487" y="1804136"/>
            <a:ext cx="7843182" cy="3126143"/>
            <a:chOff x="1725362" y="1395677"/>
            <a:chExt cx="5078886" cy="2199518"/>
          </a:xfrm>
        </p:grpSpPr>
        <p:grpSp>
          <p:nvGrpSpPr>
            <p:cNvPr id="54" name="Grup 53"/>
            <p:cNvGrpSpPr/>
            <p:nvPr/>
          </p:nvGrpSpPr>
          <p:grpSpPr>
            <a:xfrm>
              <a:off x="1871700" y="1474844"/>
              <a:ext cx="4104456" cy="1882148"/>
              <a:chOff x="1871700" y="1474844"/>
              <a:chExt cx="4104456" cy="1882148"/>
            </a:xfrm>
          </p:grpSpPr>
          <p:grpSp>
            <p:nvGrpSpPr>
              <p:cNvPr id="71" name="Grup 70"/>
              <p:cNvGrpSpPr/>
              <p:nvPr/>
            </p:nvGrpSpPr>
            <p:grpSpPr>
              <a:xfrm>
                <a:off x="1871700" y="2255845"/>
                <a:ext cx="4104456" cy="317443"/>
                <a:chOff x="611560" y="2276872"/>
                <a:chExt cx="4104456" cy="317443"/>
              </a:xfrm>
            </p:grpSpPr>
            <p:cxnSp>
              <p:nvCxnSpPr>
                <p:cNvPr id="83" name="Düz Bağlayıcı 82"/>
                <p:cNvCxnSpPr/>
                <p:nvPr/>
              </p:nvCxnSpPr>
              <p:spPr>
                <a:xfrm>
                  <a:off x="611560" y="2420888"/>
                  <a:ext cx="41044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Düz Bağlayıcı 83"/>
                <p:cNvCxnSpPr/>
                <p:nvPr/>
              </p:nvCxnSpPr>
              <p:spPr>
                <a:xfrm>
                  <a:off x="611560" y="2276872"/>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Düz Bağlayıcı 84"/>
                <p:cNvCxnSpPr/>
                <p:nvPr/>
              </p:nvCxnSpPr>
              <p:spPr>
                <a:xfrm>
                  <a:off x="971600" y="2285256"/>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Düz Bağlayıcı 85"/>
                <p:cNvCxnSpPr/>
                <p:nvPr/>
              </p:nvCxnSpPr>
              <p:spPr>
                <a:xfrm>
                  <a:off x="1331640" y="2276872"/>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Düz Bağlayıcı 86"/>
                <p:cNvCxnSpPr/>
                <p:nvPr/>
              </p:nvCxnSpPr>
              <p:spPr>
                <a:xfrm>
                  <a:off x="1763688" y="2289515"/>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Düz Bağlayıcı 87"/>
                <p:cNvCxnSpPr/>
                <p:nvPr/>
              </p:nvCxnSpPr>
              <p:spPr>
                <a:xfrm>
                  <a:off x="2195736" y="2289515"/>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Düz Bağlayıcı 88"/>
                <p:cNvCxnSpPr/>
                <p:nvPr/>
              </p:nvCxnSpPr>
              <p:spPr>
                <a:xfrm>
                  <a:off x="2627784" y="2289515"/>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Düz Bağlayıcı 89"/>
                <p:cNvCxnSpPr/>
                <p:nvPr/>
              </p:nvCxnSpPr>
              <p:spPr>
                <a:xfrm>
                  <a:off x="3059832" y="2297899"/>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Düz Bağlayıcı 90"/>
                <p:cNvCxnSpPr/>
                <p:nvPr/>
              </p:nvCxnSpPr>
              <p:spPr>
                <a:xfrm>
                  <a:off x="3491880" y="2297899"/>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Düz Bağlayıcı 91"/>
                <p:cNvCxnSpPr/>
                <p:nvPr/>
              </p:nvCxnSpPr>
              <p:spPr>
                <a:xfrm>
                  <a:off x="3923928" y="2306283"/>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Düz Bağlayıcı 92"/>
                <p:cNvCxnSpPr/>
                <p:nvPr/>
              </p:nvCxnSpPr>
              <p:spPr>
                <a:xfrm>
                  <a:off x="4283968" y="2296411"/>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Düz Bağlayıcı 93"/>
                <p:cNvCxnSpPr/>
                <p:nvPr/>
              </p:nvCxnSpPr>
              <p:spPr>
                <a:xfrm>
                  <a:off x="4716016" y="2306283"/>
                  <a:ext cx="0" cy="288032"/>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72" name="Düz Ok Bağlayıcısı 71"/>
              <p:cNvCxnSpPr/>
              <p:nvPr/>
            </p:nvCxnSpPr>
            <p:spPr>
              <a:xfrm>
                <a:off x="1871700" y="2399861"/>
                <a:ext cx="0" cy="9571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Düz Ok Bağlayıcısı 72"/>
              <p:cNvCxnSpPr/>
              <p:nvPr/>
            </p:nvCxnSpPr>
            <p:spPr>
              <a:xfrm flipV="1">
                <a:off x="2231740" y="2060848"/>
                <a:ext cx="0" cy="3390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Düz Ok Bağlayıcısı 73"/>
              <p:cNvCxnSpPr/>
              <p:nvPr/>
            </p:nvCxnSpPr>
            <p:spPr>
              <a:xfrm flipV="1">
                <a:off x="2591780" y="1830075"/>
                <a:ext cx="0" cy="5697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Düz Ok Bağlayıcısı 74"/>
              <p:cNvCxnSpPr/>
              <p:nvPr/>
            </p:nvCxnSpPr>
            <p:spPr>
              <a:xfrm flipV="1">
                <a:off x="3023828" y="1772816"/>
                <a:ext cx="0" cy="6270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Düz Ok Bağlayıcısı 75"/>
              <p:cNvCxnSpPr/>
              <p:nvPr/>
            </p:nvCxnSpPr>
            <p:spPr>
              <a:xfrm flipV="1">
                <a:off x="3887924" y="1484784"/>
                <a:ext cx="0" cy="9234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 name="Düz Ok Bağlayıcısı 76"/>
              <p:cNvCxnSpPr/>
              <p:nvPr/>
            </p:nvCxnSpPr>
            <p:spPr>
              <a:xfrm flipV="1">
                <a:off x="4319972" y="1476400"/>
                <a:ext cx="0" cy="9234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Düz Ok Bağlayıcısı 77"/>
              <p:cNvCxnSpPr/>
              <p:nvPr/>
            </p:nvCxnSpPr>
            <p:spPr>
              <a:xfrm flipV="1">
                <a:off x="4757869" y="1484783"/>
                <a:ext cx="0" cy="9234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Düz Ok Bağlayıcısı 78"/>
              <p:cNvCxnSpPr/>
              <p:nvPr/>
            </p:nvCxnSpPr>
            <p:spPr>
              <a:xfrm flipV="1">
                <a:off x="5184068" y="1484783"/>
                <a:ext cx="0" cy="9234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Düz Ok Bağlayıcısı 79"/>
              <p:cNvCxnSpPr/>
              <p:nvPr/>
            </p:nvCxnSpPr>
            <p:spPr>
              <a:xfrm flipV="1">
                <a:off x="5544108" y="1474844"/>
                <a:ext cx="0" cy="9234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Düz Ok Bağlayıcısı 80"/>
              <p:cNvCxnSpPr/>
              <p:nvPr/>
            </p:nvCxnSpPr>
            <p:spPr>
              <a:xfrm flipV="1">
                <a:off x="5976156" y="1495939"/>
                <a:ext cx="0" cy="9234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2" name="Düz Bağlayıcı 81"/>
              <p:cNvCxnSpPr/>
              <p:nvPr/>
            </p:nvCxnSpPr>
            <p:spPr>
              <a:xfrm>
                <a:off x="3887924" y="1495939"/>
                <a:ext cx="208823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55" name="Metin kutusu 54"/>
            <p:cNvSpPr txBox="1"/>
            <p:nvPr/>
          </p:nvSpPr>
          <p:spPr>
            <a:xfrm>
              <a:off x="2079257" y="2059969"/>
              <a:ext cx="432048" cy="238203"/>
            </a:xfrm>
            <a:prstGeom prst="rect">
              <a:avLst/>
            </a:prstGeom>
            <a:noFill/>
          </p:spPr>
          <p:txBody>
            <a:bodyPr wrap="square" rtlCol="0">
              <a:spAutoFit/>
            </a:bodyPr>
            <a:lstStyle/>
            <a:p>
              <a:r>
                <a:rPr lang="tr-TR" sz="1600" dirty="0"/>
                <a:t>200</a:t>
              </a:r>
              <a:endParaRPr lang="en-US" sz="1600" dirty="0"/>
            </a:p>
          </p:txBody>
        </p:sp>
        <p:sp>
          <p:nvSpPr>
            <p:cNvPr id="56" name="Metin kutusu 55"/>
            <p:cNvSpPr txBox="1"/>
            <p:nvPr/>
          </p:nvSpPr>
          <p:spPr>
            <a:xfrm>
              <a:off x="2457576" y="1608301"/>
              <a:ext cx="432048" cy="238203"/>
            </a:xfrm>
            <a:prstGeom prst="rect">
              <a:avLst/>
            </a:prstGeom>
            <a:noFill/>
          </p:spPr>
          <p:txBody>
            <a:bodyPr wrap="square" rtlCol="0">
              <a:spAutoFit/>
            </a:bodyPr>
            <a:lstStyle>
              <a:defPPr>
                <a:defRPr lang="en-US"/>
              </a:defPPr>
              <a:lvl1pPr>
                <a:defRPr sz="1600"/>
              </a:lvl1pPr>
            </a:lstStyle>
            <a:p>
              <a:r>
                <a:rPr lang="tr-TR"/>
                <a:t>250</a:t>
              </a:r>
              <a:endParaRPr lang="en-US" dirty="0"/>
            </a:p>
          </p:txBody>
        </p:sp>
        <p:sp>
          <p:nvSpPr>
            <p:cNvPr id="57" name="Metin kutusu 56"/>
            <p:cNvSpPr txBox="1"/>
            <p:nvPr/>
          </p:nvSpPr>
          <p:spPr>
            <a:xfrm>
              <a:off x="2862878" y="1484208"/>
              <a:ext cx="432048" cy="238203"/>
            </a:xfrm>
            <a:prstGeom prst="rect">
              <a:avLst/>
            </a:prstGeom>
            <a:noFill/>
          </p:spPr>
          <p:txBody>
            <a:bodyPr wrap="square" rtlCol="0">
              <a:spAutoFit/>
            </a:bodyPr>
            <a:lstStyle>
              <a:defPPr>
                <a:defRPr lang="en-US"/>
              </a:defPPr>
              <a:lvl1pPr>
                <a:defRPr sz="1600"/>
              </a:lvl1pPr>
            </a:lstStyle>
            <a:p>
              <a:r>
                <a:rPr lang="tr-TR"/>
                <a:t>300</a:t>
              </a:r>
              <a:endParaRPr lang="en-US" dirty="0"/>
            </a:p>
          </p:txBody>
        </p:sp>
        <p:sp>
          <p:nvSpPr>
            <p:cNvPr id="58" name="Metin kutusu 57"/>
            <p:cNvSpPr txBox="1"/>
            <p:nvPr/>
          </p:nvSpPr>
          <p:spPr>
            <a:xfrm>
              <a:off x="6156176" y="1395677"/>
              <a:ext cx="648072" cy="238203"/>
            </a:xfrm>
            <a:prstGeom prst="rect">
              <a:avLst/>
            </a:prstGeom>
            <a:noFill/>
          </p:spPr>
          <p:txBody>
            <a:bodyPr wrap="square" rtlCol="0">
              <a:spAutoFit/>
            </a:bodyPr>
            <a:lstStyle>
              <a:defPPr>
                <a:defRPr lang="en-US"/>
              </a:defPPr>
              <a:lvl1pPr>
                <a:defRPr sz="1600"/>
              </a:lvl1pPr>
            </a:lstStyle>
            <a:p>
              <a:r>
                <a:rPr lang="tr-TR" dirty="0"/>
                <a:t>A=650</a:t>
              </a:r>
              <a:endParaRPr lang="en-US" dirty="0"/>
            </a:p>
          </p:txBody>
        </p:sp>
        <p:sp>
          <p:nvSpPr>
            <p:cNvPr id="59" name="Metin kutusu 58"/>
            <p:cNvSpPr txBox="1"/>
            <p:nvPr/>
          </p:nvSpPr>
          <p:spPr>
            <a:xfrm>
              <a:off x="1725362" y="2019057"/>
              <a:ext cx="216024" cy="238203"/>
            </a:xfrm>
            <a:prstGeom prst="rect">
              <a:avLst/>
            </a:prstGeom>
            <a:noFill/>
          </p:spPr>
          <p:txBody>
            <a:bodyPr wrap="square" rtlCol="0">
              <a:spAutoFit/>
            </a:bodyPr>
            <a:lstStyle>
              <a:defPPr>
                <a:defRPr lang="en-US"/>
              </a:defPPr>
              <a:lvl1pPr>
                <a:defRPr sz="1600"/>
              </a:lvl1pPr>
            </a:lstStyle>
            <a:p>
              <a:r>
                <a:rPr lang="tr-TR" dirty="0"/>
                <a:t>0</a:t>
              </a:r>
              <a:endParaRPr lang="en-US" dirty="0"/>
            </a:p>
          </p:txBody>
        </p:sp>
        <p:sp>
          <p:nvSpPr>
            <p:cNvPr id="60" name="Metin kutusu 59"/>
            <p:cNvSpPr txBox="1"/>
            <p:nvPr/>
          </p:nvSpPr>
          <p:spPr>
            <a:xfrm>
              <a:off x="2123728" y="2499163"/>
              <a:ext cx="216024" cy="238203"/>
            </a:xfrm>
            <a:prstGeom prst="rect">
              <a:avLst/>
            </a:prstGeom>
            <a:noFill/>
          </p:spPr>
          <p:txBody>
            <a:bodyPr wrap="square" rtlCol="0">
              <a:spAutoFit/>
            </a:bodyPr>
            <a:lstStyle>
              <a:defPPr>
                <a:defRPr lang="en-US"/>
              </a:defPPr>
              <a:lvl1pPr>
                <a:defRPr sz="1600"/>
              </a:lvl1pPr>
            </a:lstStyle>
            <a:p>
              <a:r>
                <a:rPr lang="tr-TR" dirty="0"/>
                <a:t>1</a:t>
              </a:r>
              <a:endParaRPr lang="en-US" dirty="0"/>
            </a:p>
          </p:txBody>
        </p:sp>
        <p:sp>
          <p:nvSpPr>
            <p:cNvPr id="61" name="Metin kutusu 60"/>
            <p:cNvSpPr txBox="1"/>
            <p:nvPr/>
          </p:nvSpPr>
          <p:spPr>
            <a:xfrm>
              <a:off x="2483768" y="2499163"/>
              <a:ext cx="216024" cy="238203"/>
            </a:xfrm>
            <a:prstGeom prst="rect">
              <a:avLst/>
            </a:prstGeom>
            <a:noFill/>
          </p:spPr>
          <p:txBody>
            <a:bodyPr wrap="square" rtlCol="0">
              <a:spAutoFit/>
            </a:bodyPr>
            <a:lstStyle>
              <a:defPPr>
                <a:defRPr lang="en-US"/>
              </a:defPPr>
              <a:lvl1pPr>
                <a:defRPr sz="1600"/>
              </a:lvl1pPr>
            </a:lstStyle>
            <a:p>
              <a:r>
                <a:rPr lang="tr-TR" dirty="0"/>
                <a:t>2</a:t>
              </a:r>
              <a:endParaRPr lang="en-US" dirty="0"/>
            </a:p>
          </p:txBody>
        </p:sp>
        <p:sp>
          <p:nvSpPr>
            <p:cNvPr id="62" name="Metin kutusu 61"/>
            <p:cNvSpPr txBox="1"/>
            <p:nvPr/>
          </p:nvSpPr>
          <p:spPr>
            <a:xfrm>
              <a:off x="2915816" y="2499163"/>
              <a:ext cx="216024" cy="238203"/>
            </a:xfrm>
            <a:prstGeom prst="rect">
              <a:avLst/>
            </a:prstGeom>
            <a:noFill/>
          </p:spPr>
          <p:txBody>
            <a:bodyPr wrap="square" rtlCol="0">
              <a:spAutoFit/>
            </a:bodyPr>
            <a:lstStyle>
              <a:defPPr>
                <a:defRPr lang="en-US"/>
              </a:defPPr>
              <a:lvl1pPr>
                <a:defRPr sz="1600"/>
              </a:lvl1pPr>
            </a:lstStyle>
            <a:p>
              <a:r>
                <a:rPr lang="tr-TR" dirty="0"/>
                <a:t>3</a:t>
              </a:r>
              <a:endParaRPr lang="en-US" dirty="0"/>
            </a:p>
          </p:txBody>
        </p:sp>
        <p:sp>
          <p:nvSpPr>
            <p:cNvPr id="63" name="Metin kutusu 62"/>
            <p:cNvSpPr txBox="1"/>
            <p:nvPr/>
          </p:nvSpPr>
          <p:spPr>
            <a:xfrm>
              <a:off x="3347864" y="2499163"/>
              <a:ext cx="216024" cy="238203"/>
            </a:xfrm>
            <a:prstGeom prst="rect">
              <a:avLst/>
            </a:prstGeom>
            <a:noFill/>
          </p:spPr>
          <p:txBody>
            <a:bodyPr wrap="square" rtlCol="0">
              <a:spAutoFit/>
            </a:bodyPr>
            <a:lstStyle>
              <a:defPPr>
                <a:defRPr lang="en-US"/>
              </a:defPPr>
              <a:lvl1pPr>
                <a:defRPr sz="1600"/>
              </a:lvl1pPr>
            </a:lstStyle>
            <a:p>
              <a:r>
                <a:rPr lang="tr-TR" dirty="0"/>
                <a:t>4</a:t>
              </a:r>
              <a:endParaRPr lang="en-US" dirty="0"/>
            </a:p>
          </p:txBody>
        </p:sp>
        <p:sp>
          <p:nvSpPr>
            <p:cNvPr id="64" name="Metin kutusu 63"/>
            <p:cNvSpPr txBox="1"/>
            <p:nvPr/>
          </p:nvSpPr>
          <p:spPr>
            <a:xfrm>
              <a:off x="3779912" y="2499163"/>
              <a:ext cx="216024" cy="238203"/>
            </a:xfrm>
            <a:prstGeom prst="rect">
              <a:avLst/>
            </a:prstGeom>
            <a:noFill/>
          </p:spPr>
          <p:txBody>
            <a:bodyPr wrap="square" rtlCol="0">
              <a:spAutoFit/>
            </a:bodyPr>
            <a:lstStyle>
              <a:defPPr>
                <a:defRPr lang="en-US"/>
              </a:defPPr>
              <a:lvl1pPr>
                <a:defRPr sz="1600"/>
              </a:lvl1pPr>
            </a:lstStyle>
            <a:p>
              <a:r>
                <a:rPr lang="tr-TR" dirty="0"/>
                <a:t>5</a:t>
              </a:r>
              <a:endParaRPr lang="en-US" dirty="0"/>
            </a:p>
          </p:txBody>
        </p:sp>
        <p:sp>
          <p:nvSpPr>
            <p:cNvPr id="65" name="Metin kutusu 64"/>
            <p:cNvSpPr txBox="1"/>
            <p:nvPr/>
          </p:nvSpPr>
          <p:spPr>
            <a:xfrm>
              <a:off x="4211960" y="2499163"/>
              <a:ext cx="216024" cy="238203"/>
            </a:xfrm>
            <a:prstGeom prst="rect">
              <a:avLst/>
            </a:prstGeom>
            <a:noFill/>
          </p:spPr>
          <p:txBody>
            <a:bodyPr wrap="square" rtlCol="0">
              <a:spAutoFit/>
            </a:bodyPr>
            <a:lstStyle>
              <a:defPPr>
                <a:defRPr lang="en-US"/>
              </a:defPPr>
              <a:lvl1pPr>
                <a:defRPr sz="1600"/>
              </a:lvl1pPr>
            </a:lstStyle>
            <a:p>
              <a:r>
                <a:rPr lang="tr-TR" dirty="0"/>
                <a:t>6</a:t>
              </a:r>
              <a:endParaRPr lang="en-US" dirty="0"/>
            </a:p>
          </p:txBody>
        </p:sp>
        <p:sp>
          <p:nvSpPr>
            <p:cNvPr id="66" name="Metin kutusu 65"/>
            <p:cNvSpPr txBox="1"/>
            <p:nvPr/>
          </p:nvSpPr>
          <p:spPr>
            <a:xfrm>
              <a:off x="4649857" y="2499163"/>
              <a:ext cx="216024" cy="238203"/>
            </a:xfrm>
            <a:prstGeom prst="rect">
              <a:avLst/>
            </a:prstGeom>
            <a:noFill/>
          </p:spPr>
          <p:txBody>
            <a:bodyPr wrap="square" rtlCol="0">
              <a:spAutoFit/>
            </a:bodyPr>
            <a:lstStyle>
              <a:defPPr>
                <a:defRPr lang="en-US"/>
              </a:defPPr>
              <a:lvl1pPr>
                <a:defRPr sz="1600"/>
              </a:lvl1pPr>
            </a:lstStyle>
            <a:p>
              <a:r>
                <a:rPr lang="tr-TR" dirty="0"/>
                <a:t>7</a:t>
              </a:r>
              <a:endParaRPr lang="en-US" dirty="0"/>
            </a:p>
          </p:txBody>
        </p:sp>
        <p:sp>
          <p:nvSpPr>
            <p:cNvPr id="67" name="Metin kutusu 66"/>
            <p:cNvSpPr txBox="1"/>
            <p:nvPr/>
          </p:nvSpPr>
          <p:spPr>
            <a:xfrm>
              <a:off x="5076056" y="2499163"/>
              <a:ext cx="216024" cy="238203"/>
            </a:xfrm>
            <a:prstGeom prst="rect">
              <a:avLst/>
            </a:prstGeom>
            <a:noFill/>
          </p:spPr>
          <p:txBody>
            <a:bodyPr wrap="square" rtlCol="0">
              <a:spAutoFit/>
            </a:bodyPr>
            <a:lstStyle>
              <a:defPPr>
                <a:defRPr lang="en-US"/>
              </a:defPPr>
              <a:lvl1pPr>
                <a:defRPr sz="1600"/>
              </a:lvl1pPr>
            </a:lstStyle>
            <a:p>
              <a:r>
                <a:rPr lang="tr-TR" dirty="0"/>
                <a:t>8</a:t>
              </a:r>
              <a:endParaRPr lang="en-US" dirty="0"/>
            </a:p>
          </p:txBody>
        </p:sp>
        <p:sp>
          <p:nvSpPr>
            <p:cNvPr id="68" name="Metin kutusu 67"/>
            <p:cNvSpPr txBox="1"/>
            <p:nvPr/>
          </p:nvSpPr>
          <p:spPr>
            <a:xfrm>
              <a:off x="5436096" y="2499163"/>
              <a:ext cx="216024" cy="238203"/>
            </a:xfrm>
            <a:prstGeom prst="rect">
              <a:avLst/>
            </a:prstGeom>
            <a:noFill/>
          </p:spPr>
          <p:txBody>
            <a:bodyPr wrap="square" rtlCol="0">
              <a:spAutoFit/>
            </a:bodyPr>
            <a:lstStyle>
              <a:defPPr>
                <a:defRPr lang="en-US"/>
              </a:defPPr>
              <a:lvl1pPr>
                <a:defRPr sz="1600"/>
              </a:lvl1pPr>
            </a:lstStyle>
            <a:p>
              <a:r>
                <a:rPr lang="tr-TR" dirty="0"/>
                <a:t>9</a:t>
              </a:r>
              <a:endParaRPr lang="en-US" dirty="0"/>
            </a:p>
          </p:txBody>
        </p:sp>
        <p:sp>
          <p:nvSpPr>
            <p:cNvPr id="69" name="Metin kutusu 68"/>
            <p:cNvSpPr txBox="1"/>
            <p:nvPr/>
          </p:nvSpPr>
          <p:spPr>
            <a:xfrm>
              <a:off x="5812769" y="2494612"/>
              <a:ext cx="360040" cy="238203"/>
            </a:xfrm>
            <a:prstGeom prst="rect">
              <a:avLst/>
            </a:prstGeom>
            <a:noFill/>
          </p:spPr>
          <p:txBody>
            <a:bodyPr wrap="square" rtlCol="0">
              <a:spAutoFit/>
            </a:bodyPr>
            <a:lstStyle>
              <a:defPPr>
                <a:defRPr lang="en-US"/>
              </a:defPPr>
              <a:lvl1pPr>
                <a:defRPr sz="1600"/>
              </a:lvl1pPr>
            </a:lstStyle>
            <a:p>
              <a:r>
                <a:rPr lang="tr-TR" dirty="0"/>
                <a:t>10</a:t>
              </a:r>
              <a:endParaRPr lang="en-US" dirty="0"/>
            </a:p>
          </p:txBody>
        </p:sp>
        <p:sp>
          <p:nvSpPr>
            <p:cNvPr id="70" name="Metin kutusu 69"/>
            <p:cNvSpPr txBox="1"/>
            <p:nvPr/>
          </p:nvSpPr>
          <p:spPr>
            <a:xfrm>
              <a:off x="1763688" y="3356992"/>
              <a:ext cx="576064" cy="238203"/>
            </a:xfrm>
            <a:prstGeom prst="rect">
              <a:avLst/>
            </a:prstGeom>
            <a:noFill/>
          </p:spPr>
          <p:txBody>
            <a:bodyPr wrap="square" rtlCol="0">
              <a:spAutoFit/>
            </a:bodyPr>
            <a:lstStyle>
              <a:defPPr>
                <a:defRPr lang="en-US"/>
              </a:defPPr>
              <a:lvl1pPr>
                <a:defRPr sz="1600"/>
              </a:lvl1pPr>
            </a:lstStyle>
            <a:p>
              <a:r>
                <a:rPr lang="tr-TR" dirty="0"/>
                <a:t>P=?</a:t>
              </a:r>
              <a:endParaRPr lang="en-US" dirty="0"/>
            </a:p>
          </p:txBody>
        </p:sp>
      </p:grpSp>
      <p:sp>
        <p:nvSpPr>
          <p:cNvPr id="96" name="Oval 95"/>
          <p:cNvSpPr/>
          <p:nvPr/>
        </p:nvSpPr>
        <p:spPr>
          <a:xfrm>
            <a:off x="2588378" y="1798636"/>
            <a:ext cx="1975943" cy="1357157"/>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sp>
        <p:nvSpPr>
          <p:cNvPr id="97" name="Oval 96"/>
          <p:cNvSpPr/>
          <p:nvPr/>
        </p:nvSpPr>
        <p:spPr>
          <a:xfrm>
            <a:off x="5026348" y="1585485"/>
            <a:ext cx="3795966" cy="699154"/>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cxnSp>
        <p:nvCxnSpPr>
          <p:cNvPr id="98" name="Düz Bağlayıcı 97"/>
          <p:cNvCxnSpPr/>
          <p:nvPr/>
        </p:nvCxnSpPr>
        <p:spPr>
          <a:xfrm>
            <a:off x="2922472" y="2690136"/>
            <a:ext cx="12232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9932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903030" y="872256"/>
            <a:ext cx="10927080" cy="1711238"/>
          </a:xfrm>
          <a:prstGeom prst="rect">
            <a:avLst/>
          </a:prstGeom>
          <a:noFill/>
        </p:spPr>
        <p:txBody>
          <a:bodyPr wrap="square" rtlCol="0">
            <a:spAutoFit/>
          </a:bodyPr>
          <a:lstStyle/>
          <a:p>
            <a:r>
              <a:rPr lang="tr-TR" sz="3920" b="1" dirty="0">
                <a:solidFill>
                  <a:srgbClr val="FF0000"/>
                </a:solidFill>
                <a:cs typeface="Arial" panose="020B0604020202020204" pitchFamily="34" charset="0"/>
              </a:rPr>
              <a:t>Örnek 3: </a:t>
            </a:r>
          </a:p>
          <a:p>
            <a:r>
              <a:rPr lang="tr-TR" sz="2400" dirty="0">
                <a:cs typeface="Times New Roman" panose="02020603050405020304" pitchFamily="18" charset="0"/>
              </a:rPr>
              <a:t>Aşağıdaki nakit akış diyagramları %10 faiz değeri için birbirlerine eşittir. </a:t>
            </a:r>
          </a:p>
          <a:p>
            <a:r>
              <a:rPr lang="tr-TR" sz="2400" dirty="0">
                <a:cs typeface="Times New Roman" panose="02020603050405020304" pitchFamily="18" charset="0"/>
              </a:rPr>
              <a:t>Buna göre bu denkliği sağlayan X değerini bulunuz</a:t>
            </a:r>
            <a:r>
              <a:rPr lang="tr-TR" sz="1800" dirty="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p>
            <a:endParaRPr lang="en-US" sz="1800" dirty="0"/>
          </a:p>
        </p:txBody>
      </p:sp>
      <p:grpSp>
        <p:nvGrpSpPr>
          <p:cNvPr id="70" name="Group 207"/>
          <p:cNvGrpSpPr>
            <a:grpSpLocks/>
          </p:cNvGrpSpPr>
          <p:nvPr/>
        </p:nvGrpSpPr>
        <p:grpSpPr bwMode="auto">
          <a:xfrm>
            <a:off x="2165377" y="2495985"/>
            <a:ext cx="7359243" cy="1451542"/>
            <a:chOff x="1905" y="3540"/>
            <a:chExt cx="8487" cy="1277"/>
          </a:xfrm>
        </p:grpSpPr>
        <p:grpSp>
          <p:nvGrpSpPr>
            <p:cNvPr id="71" name="Group 66"/>
            <p:cNvGrpSpPr>
              <a:grpSpLocks/>
            </p:cNvGrpSpPr>
            <p:nvPr/>
          </p:nvGrpSpPr>
          <p:grpSpPr bwMode="auto">
            <a:xfrm>
              <a:off x="2100" y="4290"/>
              <a:ext cx="480" cy="105"/>
              <a:chOff x="1800" y="4035"/>
              <a:chExt cx="480" cy="105"/>
            </a:xfrm>
          </p:grpSpPr>
          <p:cxnSp>
            <p:nvCxnSpPr>
              <p:cNvPr id="131" name="Line 67"/>
              <p:cNvCxnSpPr/>
              <p:nvPr/>
            </p:nvCxnSpPr>
            <p:spPr bwMode="auto">
              <a:xfrm>
                <a:off x="1800" y="4080"/>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32" name="Line 68"/>
              <p:cNvCxnSpPr/>
              <p:nvPr/>
            </p:nvCxnSpPr>
            <p:spPr bwMode="auto">
              <a:xfrm>
                <a:off x="2280" y="4035"/>
                <a:ext cx="0" cy="10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72" name="Group 69"/>
            <p:cNvGrpSpPr>
              <a:grpSpLocks/>
            </p:cNvGrpSpPr>
            <p:nvPr/>
          </p:nvGrpSpPr>
          <p:grpSpPr bwMode="auto">
            <a:xfrm>
              <a:off x="2595" y="4290"/>
              <a:ext cx="480" cy="105"/>
              <a:chOff x="1800" y="4035"/>
              <a:chExt cx="480" cy="105"/>
            </a:xfrm>
          </p:grpSpPr>
          <p:cxnSp>
            <p:nvCxnSpPr>
              <p:cNvPr id="129" name="Line 70"/>
              <p:cNvCxnSpPr/>
              <p:nvPr/>
            </p:nvCxnSpPr>
            <p:spPr bwMode="auto">
              <a:xfrm>
                <a:off x="1800" y="4080"/>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30" name="Line 71"/>
              <p:cNvCxnSpPr/>
              <p:nvPr/>
            </p:nvCxnSpPr>
            <p:spPr bwMode="auto">
              <a:xfrm>
                <a:off x="2280" y="4035"/>
                <a:ext cx="0" cy="10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73" name="Group 72"/>
            <p:cNvGrpSpPr>
              <a:grpSpLocks/>
            </p:cNvGrpSpPr>
            <p:nvPr/>
          </p:nvGrpSpPr>
          <p:grpSpPr bwMode="auto">
            <a:xfrm>
              <a:off x="3090" y="4290"/>
              <a:ext cx="480" cy="105"/>
              <a:chOff x="1800" y="4035"/>
              <a:chExt cx="480" cy="105"/>
            </a:xfrm>
          </p:grpSpPr>
          <p:cxnSp>
            <p:nvCxnSpPr>
              <p:cNvPr id="127" name="Line 73"/>
              <p:cNvCxnSpPr/>
              <p:nvPr/>
            </p:nvCxnSpPr>
            <p:spPr bwMode="auto">
              <a:xfrm>
                <a:off x="1800" y="4080"/>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28" name="Line 74"/>
              <p:cNvCxnSpPr/>
              <p:nvPr/>
            </p:nvCxnSpPr>
            <p:spPr bwMode="auto">
              <a:xfrm>
                <a:off x="2280" y="4035"/>
                <a:ext cx="0" cy="10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74" name="Group 75"/>
            <p:cNvGrpSpPr>
              <a:grpSpLocks/>
            </p:cNvGrpSpPr>
            <p:nvPr/>
          </p:nvGrpSpPr>
          <p:grpSpPr bwMode="auto">
            <a:xfrm>
              <a:off x="3585" y="4290"/>
              <a:ext cx="480" cy="105"/>
              <a:chOff x="1800" y="4035"/>
              <a:chExt cx="480" cy="105"/>
            </a:xfrm>
          </p:grpSpPr>
          <p:cxnSp>
            <p:nvCxnSpPr>
              <p:cNvPr id="125" name="Line 76"/>
              <p:cNvCxnSpPr/>
              <p:nvPr/>
            </p:nvCxnSpPr>
            <p:spPr bwMode="auto">
              <a:xfrm>
                <a:off x="1800" y="4080"/>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26" name="Line 77"/>
              <p:cNvCxnSpPr/>
              <p:nvPr/>
            </p:nvCxnSpPr>
            <p:spPr bwMode="auto">
              <a:xfrm>
                <a:off x="2280" y="4035"/>
                <a:ext cx="0" cy="10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75" name="Group 78"/>
            <p:cNvGrpSpPr>
              <a:grpSpLocks/>
            </p:cNvGrpSpPr>
            <p:nvPr/>
          </p:nvGrpSpPr>
          <p:grpSpPr bwMode="auto">
            <a:xfrm>
              <a:off x="4080" y="4290"/>
              <a:ext cx="480" cy="105"/>
              <a:chOff x="1800" y="4035"/>
              <a:chExt cx="480" cy="105"/>
            </a:xfrm>
          </p:grpSpPr>
          <p:cxnSp>
            <p:nvCxnSpPr>
              <p:cNvPr id="123" name="Line 79"/>
              <p:cNvCxnSpPr/>
              <p:nvPr/>
            </p:nvCxnSpPr>
            <p:spPr bwMode="auto">
              <a:xfrm>
                <a:off x="1800" y="4080"/>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24" name="Line 80"/>
              <p:cNvCxnSpPr/>
              <p:nvPr/>
            </p:nvCxnSpPr>
            <p:spPr bwMode="auto">
              <a:xfrm>
                <a:off x="2280" y="4035"/>
                <a:ext cx="0" cy="10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76" name="Group 81"/>
            <p:cNvGrpSpPr>
              <a:grpSpLocks/>
            </p:cNvGrpSpPr>
            <p:nvPr/>
          </p:nvGrpSpPr>
          <p:grpSpPr bwMode="auto">
            <a:xfrm>
              <a:off x="4560" y="4290"/>
              <a:ext cx="480" cy="105"/>
              <a:chOff x="1800" y="4035"/>
              <a:chExt cx="480" cy="105"/>
            </a:xfrm>
          </p:grpSpPr>
          <p:cxnSp>
            <p:nvCxnSpPr>
              <p:cNvPr id="121" name="Line 82"/>
              <p:cNvCxnSpPr/>
              <p:nvPr/>
            </p:nvCxnSpPr>
            <p:spPr bwMode="auto">
              <a:xfrm>
                <a:off x="1800" y="4080"/>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22" name="Line 83"/>
              <p:cNvCxnSpPr/>
              <p:nvPr/>
            </p:nvCxnSpPr>
            <p:spPr bwMode="auto">
              <a:xfrm>
                <a:off x="2280" y="4035"/>
                <a:ext cx="0" cy="10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77" name="Group 84"/>
            <p:cNvGrpSpPr>
              <a:grpSpLocks/>
            </p:cNvGrpSpPr>
            <p:nvPr/>
          </p:nvGrpSpPr>
          <p:grpSpPr bwMode="auto">
            <a:xfrm>
              <a:off x="5055" y="4290"/>
              <a:ext cx="480" cy="105"/>
              <a:chOff x="1800" y="4035"/>
              <a:chExt cx="480" cy="105"/>
            </a:xfrm>
          </p:grpSpPr>
          <p:cxnSp>
            <p:nvCxnSpPr>
              <p:cNvPr id="119" name="Line 85"/>
              <p:cNvCxnSpPr/>
              <p:nvPr/>
            </p:nvCxnSpPr>
            <p:spPr bwMode="auto">
              <a:xfrm>
                <a:off x="1800" y="4080"/>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20" name="Line 86"/>
              <p:cNvCxnSpPr/>
              <p:nvPr/>
            </p:nvCxnSpPr>
            <p:spPr bwMode="auto">
              <a:xfrm>
                <a:off x="2280" y="4035"/>
                <a:ext cx="0" cy="10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78" name="Group 87"/>
            <p:cNvGrpSpPr>
              <a:grpSpLocks/>
            </p:cNvGrpSpPr>
            <p:nvPr/>
          </p:nvGrpSpPr>
          <p:grpSpPr bwMode="auto">
            <a:xfrm>
              <a:off x="6510" y="4290"/>
              <a:ext cx="480" cy="105"/>
              <a:chOff x="1800" y="4035"/>
              <a:chExt cx="480" cy="105"/>
            </a:xfrm>
          </p:grpSpPr>
          <p:cxnSp>
            <p:nvCxnSpPr>
              <p:cNvPr id="117" name="Line 88"/>
              <p:cNvCxnSpPr/>
              <p:nvPr/>
            </p:nvCxnSpPr>
            <p:spPr bwMode="auto">
              <a:xfrm>
                <a:off x="1800" y="4080"/>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18" name="Line 89"/>
              <p:cNvCxnSpPr/>
              <p:nvPr/>
            </p:nvCxnSpPr>
            <p:spPr bwMode="auto">
              <a:xfrm>
                <a:off x="2280" y="4035"/>
                <a:ext cx="0" cy="10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79" name="Group 90"/>
            <p:cNvGrpSpPr>
              <a:grpSpLocks/>
            </p:cNvGrpSpPr>
            <p:nvPr/>
          </p:nvGrpSpPr>
          <p:grpSpPr bwMode="auto">
            <a:xfrm>
              <a:off x="7005" y="4290"/>
              <a:ext cx="480" cy="105"/>
              <a:chOff x="1800" y="4035"/>
              <a:chExt cx="480" cy="105"/>
            </a:xfrm>
          </p:grpSpPr>
          <p:cxnSp>
            <p:nvCxnSpPr>
              <p:cNvPr id="115" name="Line 91"/>
              <p:cNvCxnSpPr/>
              <p:nvPr/>
            </p:nvCxnSpPr>
            <p:spPr bwMode="auto">
              <a:xfrm>
                <a:off x="1800" y="4080"/>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16" name="Line 92"/>
              <p:cNvCxnSpPr/>
              <p:nvPr/>
            </p:nvCxnSpPr>
            <p:spPr bwMode="auto">
              <a:xfrm>
                <a:off x="2280" y="4035"/>
                <a:ext cx="0" cy="10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80" name="Group 93"/>
            <p:cNvGrpSpPr>
              <a:grpSpLocks/>
            </p:cNvGrpSpPr>
            <p:nvPr/>
          </p:nvGrpSpPr>
          <p:grpSpPr bwMode="auto">
            <a:xfrm>
              <a:off x="7500" y="4290"/>
              <a:ext cx="480" cy="105"/>
              <a:chOff x="1800" y="4035"/>
              <a:chExt cx="480" cy="105"/>
            </a:xfrm>
          </p:grpSpPr>
          <p:cxnSp>
            <p:nvCxnSpPr>
              <p:cNvPr id="113" name="Line 94"/>
              <p:cNvCxnSpPr/>
              <p:nvPr/>
            </p:nvCxnSpPr>
            <p:spPr bwMode="auto">
              <a:xfrm>
                <a:off x="1800" y="4080"/>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14" name="Line 95"/>
              <p:cNvCxnSpPr/>
              <p:nvPr/>
            </p:nvCxnSpPr>
            <p:spPr bwMode="auto">
              <a:xfrm>
                <a:off x="2280" y="4035"/>
                <a:ext cx="0" cy="10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81" name="Group 96"/>
            <p:cNvGrpSpPr>
              <a:grpSpLocks/>
            </p:cNvGrpSpPr>
            <p:nvPr/>
          </p:nvGrpSpPr>
          <p:grpSpPr bwMode="auto">
            <a:xfrm>
              <a:off x="7995" y="4290"/>
              <a:ext cx="480" cy="105"/>
              <a:chOff x="1800" y="4035"/>
              <a:chExt cx="480" cy="105"/>
            </a:xfrm>
          </p:grpSpPr>
          <p:cxnSp>
            <p:nvCxnSpPr>
              <p:cNvPr id="111" name="Line 97"/>
              <p:cNvCxnSpPr/>
              <p:nvPr/>
            </p:nvCxnSpPr>
            <p:spPr bwMode="auto">
              <a:xfrm>
                <a:off x="1800" y="4080"/>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12" name="Line 98"/>
              <p:cNvCxnSpPr/>
              <p:nvPr/>
            </p:nvCxnSpPr>
            <p:spPr bwMode="auto">
              <a:xfrm>
                <a:off x="2280" y="4035"/>
                <a:ext cx="0" cy="10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82" name="Group 99"/>
            <p:cNvGrpSpPr>
              <a:grpSpLocks/>
            </p:cNvGrpSpPr>
            <p:nvPr/>
          </p:nvGrpSpPr>
          <p:grpSpPr bwMode="auto">
            <a:xfrm>
              <a:off x="8490" y="4290"/>
              <a:ext cx="480" cy="105"/>
              <a:chOff x="1800" y="4035"/>
              <a:chExt cx="480" cy="105"/>
            </a:xfrm>
          </p:grpSpPr>
          <p:cxnSp>
            <p:nvCxnSpPr>
              <p:cNvPr id="109" name="Line 100"/>
              <p:cNvCxnSpPr/>
              <p:nvPr/>
            </p:nvCxnSpPr>
            <p:spPr bwMode="auto">
              <a:xfrm>
                <a:off x="1800" y="4080"/>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10" name="Line 101"/>
              <p:cNvCxnSpPr/>
              <p:nvPr/>
            </p:nvCxnSpPr>
            <p:spPr bwMode="auto">
              <a:xfrm>
                <a:off x="2280" y="4035"/>
                <a:ext cx="0" cy="10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83" name="Group 102"/>
            <p:cNvGrpSpPr>
              <a:grpSpLocks/>
            </p:cNvGrpSpPr>
            <p:nvPr/>
          </p:nvGrpSpPr>
          <p:grpSpPr bwMode="auto">
            <a:xfrm>
              <a:off x="8970" y="4290"/>
              <a:ext cx="480" cy="105"/>
              <a:chOff x="1800" y="4035"/>
              <a:chExt cx="480" cy="105"/>
            </a:xfrm>
          </p:grpSpPr>
          <p:cxnSp>
            <p:nvCxnSpPr>
              <p:cNvPr id="107" name="Line 103"/>
              <p:cNvCxnSpPr/>
              <p:nvPr/>
            </p:nvCxnSpPr>
            <p:spPr bwMode="auto">
              <a:xfrm>
                <a:off x="1800" y="4080"/>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08" name="Line 104"/>
              <p:cNvCxnSpPr/>
              <p:nvPr/>
            </p:nvCxnSpPr>
            <p:spPr bwMode="auto">
              <a:xfrm>
                <a:off x="2280" y="4035"/>
                <a:ext cx="0" cy="10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sp>
          <p:nvSpPr>
            <p:cNvPr id="84" name="Text Box 105"/>
            <p:cNvSpPr txBox="1">
              <a:spLocks noChangeArrowheads="1"/>
            </p:cNvSpPr>
            <p:nvPr/>
          </p:nvSpPr>
          <p:spPr bwMode="auto">
            <a:xfrm>
              <a:off x="1973" y="4463"/>
              <a:ext cx="4005"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r>
                <a:rPr lang="tr-TR" sz="1000" dirty="0">
                  <a:latin typeface="Times New Roman" panose="02020603050405020304" pitchFamily="18" charset="0"/>
                  <a:ea typeface="Times New Roman" panose="02020603050405020304" pitchFamily="18" charset="0"/>
                </a:rPr>
                <a:t>0           1            2           3           4           5           6             7</a:t>
              </a:r>
              <a:endParaRPr lang="en-US" sz="1200" dirty="0">
                <a:latin typeface="Times New Roman" panose="02020603050405020304" pitchFamily="18" charset="0"/>
                <a:ea typeface="Times New Roman" panose="02020603050405020304" pitchFamily="18" charset="0"/>
              </a:endParaRPr>
            </a:p>
          </p:txBody>
        </p:sp>
        <p:sp>
          <p:nvSpPr>
            <p:cNvPr id="85" name="Text Box 106"/>
            <p:cNvSpPr txBox="1">
              <a:spLocks noChangeArrowheads="1"/>
            </p:cNvSpPr>
            <p:nvPr/>
          </p:nvSpPr>
          <p:spPr bwMode="auto">
            <a:xfrm>
              <a:off x="6387" y="4472"/>
              <a:ext cx="4005"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r>
                <a:rPr lang="tr-TR" sz="1000" dirty="0">
                  <a:latin typeface="Times New Roman" panose="02020603050405020304" pitchFamily="18" charset="0"/>
                  <a:ea typeface="Times New Roman" panose="02020603050405020304" pitchFamily="18" charset="0"/>
                </a:rPr>
                <a:t>0           1           2            3           4            5          6</a:t>
              </a:r>
              <a:endParaRPr lang="en-US" sz="1200" dirty="0">
                <a:latin typeface="Times New Roman" panose="02020603050405020304" pitchFamily="18" charset="0"/>
                <a:ea typeface="Times New Roman" panose="02020603050405020304" pitchFamily="18" charset="0"/>
              </a:endParaRPr>
            </a:p>
          </p:txBody>
        </p:sp>
        <p:sp>
          <p:nvSpPr>
            <p:cNvPr id="86" name="Text Box 107"/>
            <p:cNvSpPr txBox="1">
              <a:spLocks noChangeArrowheads="1"/>
            </p:cNvSpPr>
            <p:nvPr/>
          </p:nvSpPr>
          <p:spPr bwMode="auto">
            <a:xfrm>
              <a:off x="5715" y="4185"/>
              <a:ext cx="615"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r>
                <a:rPr lang="en-US" sz="1000" b="1">
                  <a:latin typeface="Times New Roman" panose="02020603050405020304" pitchFamily="18" charset="0"/>
                  <a:ea typeface="Times New Roman" panose="02020603050405020304" pitchFamily="18" charset="0"/>
                </a:rPr>
                <a:t>≡</a:t>
              </a:r>
              <a:endParaRPr lang="en-US" sz="1200">
                <a:latin typeface="Times New Roman" panose="02020603050405020304" pitchFamily="18" charset="0"/>
                <a:ea typeface="Times New Roman" panose="02020603050405020304" pitchFamily="18" charset="0"/>
              </a:endParaRPr>
            </a:p>
          </p:txBody>
        </p:sp>
        <p:cxnSp>
          <p:nvCxnSpPr>
            <p:cNvPr id="87" name="Line 108"/>
            <p:cNvCxnSpPr/>
            <p:nvPr/>
          </p:nvCxnSpPr>
          <p:spPr bwMode="auto">
            <a:xfrm flipV="1">
              <a:off x="2580" y="3882"/>
              <a:ext cx="0" cy="450"/>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cxnSp>
        <p:cxnSp>
          <p:nvCxnSpPr>
            <p:cNvPr id="88" name="Line 109"/>
            <p:cNvCxnSpPr/>
            <p:nvPr/>
          </p:nvCxnSpPr>
          <p:spPr bwMode="auto">
            <a:xfrm flipV="1">
              <a:off x="3570" y="3875"/>
              <a:ext cx="0" cy="450"/>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cxnSp>
        <p:cxnSp>
          <p:nvCxnSpPr>
            <p:cNvPr id="89" name="Line 110"/>
            <p:cNvCxnSpPr/>
            <p:nvPr/>
          </p:nvCxnSpPr>
          <p:spPr bwMode="auto">
            <a:xfrm flipV="1">
              <a:off x="4054" y="3867"/>
              <a:ext cx="0" cy="450"/>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cxnSp>
        <p:cxnSp>
          <p:nvCxnSpPr>
            <p:cNvPr id="90" name="Line 111"/>
            <p:cNvCxnSpPr/>
            <p:nvPr/>
          </p:nvCxnSpPr>
          <p:spPr bwMode="auto">
            <a:xfrm flipV="1">
              <a:off x="4560" y="3874"/>
              <a:ext cx="0" cy="450"/>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cxnSp>
        <p:cxnSp>
          <p:nvCxnSpPr>
            <p:cNvPr id="91" name="Line 112"/>
            <p:cNvCxnSpPr/>
            <p:nvPr/>
          </p:nvCxnSpPr>
          <p:spPr bwMode="auto">
            <a:xfrm flipV="1">
              <a:off x="5040" y="3867"/>
              <a:ext cx="0" cy="450"/>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cxnSp>
        <p:cxnSp>
          <p:nvCxnSpPr>
            <p:cNvPr id="92" name="Line 113"/>
            <p:cNvCxnSpPr/>
            <p:nvPr/>
          </p:nvCxnSpPr>
          <p:spPr bwMode="auto">
            <a:xfrm flipV="1">
              <a:off x="5536" y="3875"/>
              <a:ext cx="0" cy="450"/>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cxnSp>
        <p:cxnSp>
          <p:nvCxnSpPr>
            <p:cNvPr id="93" name="Line 114"/>
            <p:cNvCxnSpPr/>
            <p:nvPr/>
          </p:nvCxnSpPr>
          <p:spPr bwMode="auto">
            <a:xfrm flipV="1">
              <a:off x="6518" y="3891"/>
              <a:ext cx="0" cy="450"/>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cxnSp>
        <p:cxnSp>
          <p:nvCxnSpPr>
            <p:cNvPr id="94" name="Line 115"/>
            <p:cNvCxnSpPr/>
            <p:nvPr/>
          </p:nvCxnSpPr>
          <p:spPr bwMode="auto">
            <a:xfrm flipV="1">
              <a:off x="7486" y="3860"/>
              <a:ext cx="0" cy="450"/>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cxnSp>
        <p:cxnSp>
          <p:nvCxnSpPr>
            <p:cNvPr id="95" name="Line 116"/>
            <p:cNvCxnSpPr/>
            <p:nvPr/>
          </p:nvCxnSpPr>
          <p:spPr bwMode="auto">
            <a:xfrm flipV="1">
              <a:off x="8476" y="3859"/>
              <a:ext cx="0" cy="450"/>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cxnSp>
        <p:cxnSp>
          <p:nvCxnSpPr>
            <p:cNvPr id="96" name="Line 117"/>
            <p:cNvCxnSpPr/>
            <p:nvPr/>
          </p:nvCxnSpPr>
          <p:spPr bwMode="auto">
            <a:xfrm flipV="1">
              <a:off x="9452" y="3860"/>
              <a:ext cx="0" cy="450"/>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cxnSp>
        <p:sp>
          <p:nvSpPr>
            <p:cNvPr id="97" name="Text Box 118"/>
            <p:cNvSpPr txBox="1">
              <a:spLocks noChangeArrowheads="1"/>
            </p:cNvSpPr>
            <p:nvPr/>
          </p:nvSpPr>
          <p:spPr bwMode="auto">
            <a:xfrm>
              <a:off x="1905" y="3563"/>
              <a:ext cx="1365" cy="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r>
                <a:rPr lang="tr-TR" sz="1000" dirty="0">
                  <a:latin typeface="Times New Roman" panose="02020603050405020304" pitchFamily="18" charset="0"/>
                  <a:ea typeface="Times New Roman" panose="02020603050405020304" pitchFamily="18" charset="0"/>
                </a:rPr>
                <a:t> 100 $</a:t>
              </a:r>
              <a:endParaRPr lang="en-US" sz="1200" dirty="0">
                <a:latin typeface="Times New Roman" panose="02020603050405020304" pitchFamily="18" charset="0"/>
                <a:ea typeface="Times New Roman" panose="02020603050405020304" pitchFamily="18" charset="0"/>
              </a:endParaRPr>
            </a:p>
          </p:txBody>
        </p:sp>
        <p:sp>
          <p:nvSpPr>
            <p:cNvPr id="103" name="Text Box 124"/>
            <p:cNvSpPr txBox="1">
              <a:spLocks noChangeArrowheads="1"/>
            </p:cNvSpPr>
            <p:nvPr/>
          </p:nvSpPr>
          <p:spPr bwMode="auto">
            <a:xfrm>
              <a:off x="6105" y="3540"/>
              <a:ext cx="855" cy="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r>
                <a:rPr lang="tr-TR" sz="1000">
                  <a:latin typeface="Times New Roman" panose="02020603050405020304" pitchFamily="18" charset="0"/>
                  <a:ea typeface="Times New Roman" panose="02020603050405020304" pitchFamily="18" charset="0"/>
                </a:rPr>
                <a:t> X</a:t>
              </a:r>
              <a:endParaRPr lang="en-US" sz="1200">
                <a:latin typeface="Times New Roman" panose="02020603050405020304" pitchFamily="18" charset="0"/>
                <a:ea typeface="Times New Roman" panose="02020603050405020304" pitchFamily="18" charset="0"/>
              </a:endParaRPr>
            </a:p>
          </p:txBody>
        </p:sp>
        <p:sp>
          <p:nvSpPr>
            <p:cNvPr id="104" name="Text Box 125"/>
            <p:cNvSpPr txBox="1">
              <a:spLocks noChangeArrowheads="1"/>
            </p:cNvSpPr>
            <p:nvPr/>
          </p:nvSpPr>
          <p:spPr bwMode="auto">
            <a:xfrm>
              <a:off x="7050" y="3555"/>
              <a:ext cx="855" cy="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r>
                <a:rPr lang="tr-TR" sz="1000">
                  <a:latin typeface="Times New Roman" panose="02020603050405020304" pitchFamily="18" charset="0"/>
                  <a:ea typeface="Times New Roman" panose="02020603050405020304" pitchFamily="18" charset="0"/>
                </a:rPr>
                <a:t> X</a:t>
              </a:r>
              <a:endParaRPr lang="en-US" sz="1200">
                <a:latin typeface="Times New Roman" panose="02020603050405020304" pitchFamily="18" charset="0"/>
                <a:ea typeface="Times New Roman" panose="02020603050405020304" pitchFamily="18" charset="0"/>
              </a:endParaRPr>
            </a:p>
          </p:txBody>
        </p:sp>
        <p:sp>
          <p:nvSpPr>
            <p:cNvPr id="105" name="Text Box 126"/>
            <p:cNvSpPr txBox="1">
              <a:spLocks noChangeArrowheads="1"/>
            </p:cNvSpPr>
            <p:nvPr/>
          </p:nvSpPr>
          <p:spPr bwMode="auto">
            <a:xfrm>
              <a:off x="8040" y="3555"/>
              <a:ext cx="855" cy="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r>
                <a:rPr lang="tr-TR" sz="1000">
                  <a:latin typeface="Times New Roman" panose="02020603050405020304" pitchFamily="18" charset="0"/>
                  <a:ea typeface="Times New Roman" panose="02020603050405020304" pitchFamily="18" charset="0"/>
                </a:rPr>
                <a:t> X</a:t>
              </a:r>
              <a:endParaRPr lang="en-US" sz="1200">
                <a:latin typeface="Times New Roman" panose="02020603050405020304" pitchFamily="18" charset="0"/>
                <a:ea typeface="Times New Roman" panose="02020603050405020304" pitchFamily="18" charset="0"/>
              </a:endParaRPr>
            </a:p>
          </p:txBody>
        </p:sp>
        <p:sp>
          <p:nvSpPr>
            <p:cNvPr id="106" name="Text Box 127"/>
            <p:cNvSpPr txBox="1">
              <a:spLocks noChangeArrowheads="1"/>
            </p:cNvSpPr>
            <p:nvPr/>
          </p:nvSpPr>
          <p:spPr bwMode="auto">
            <a:xfrm>
              <a:off x="9015" y="3555"/>
              <a:ext cx="855" cy="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r>
                <a:rPr lang="tr-TR" sz="1000">
                  <a:latin typeface="Times New Roman" panose="02020603050405020304" pitchFamily="18" charset="0"/>
                  <a:ea typeface="Times New Roman" panose="02020603050405020304" pitchFamily="18" charset="0"/>
                </a:rPr>
                <a:t> X</a:t>
              </a:r>
              <a:endParaRPr lang="en-US" sz="1200">
                <a:latin typeface="Times New Roman" panose="02020603050405020304" pitchFamily="18" charset="0"/>
                <a:ea typeface="Times New Roman" panose="02020603050405020304" pitchFamily="18" charset="0"/>
              </a:endParaRPr>
            </a:p>
          </p:txBody>
        </p:sp>
      </p:grpSp>
      <p:sp>
        <p:nvSpPr>
          <p:cNvPr id="133" name="Metin kutusu 132"/>
          <p:cNvSpPr txBox="1"/>
          <p:nvPr/>
        </p:nvSpPr>
        <p:spPr>
          <a:xfrm>
            <a:off x="750880" y="5597206"/>
            <a:ext cx="9475470" cy="3693319"/>
          </a:xfrm>
          <a:prstGeom prst="rect">
            <a:avLst/>
          </a:prstGeom>
          <a:noFill/>
        </p:spPr>
        <p:txBody>
          <a:bodyPr wrap="square" rtlCol="0">
            <a:spAutoFit/>
          </a:bodyPr>
          <a:lstStyle/>
          <a:p>
            <a:r>
              <a:rPr lang="tr-TR" sz="1800" b="1" dirty="0">
                <a:solidFill>
                  <a:srgbClr val="FF0000"/>
                </a:solidFill>
                <a:cs typeface="Times New Roman" panose="02020603050405020304" pitchFamily="18" charset="0"/>
              </a:rPr>
              <a:t>ÇÖZÜM </a:t>
            </a:r>
            <a:endParaRPr lang="en-US" sz="1800" dirty="0">
              <a:solidFill>
                <a:srgbClr val="FF0000"/>
              </a:solidFill>
              <a:cs typeface="Times New Roman" panose="02020603050405020304" pitchFamily="18" charset="0"/>
            </a:endParaRPr>
          </a:p>
          <a:p>
            <a:r>
              <a:rPr lang="tr-TR" sz="1800" dirty="0"/>
              <a:t> </a:t>
            </a:r>
            <a:endParaRPr lang="en-US" sz="1800" dirty="0"/>
          </a:p>
          <a:p>
            <a:r>
              <a:rPr lang="tr-TR" sz="1800" dirty="0">
                <a:cs typeface="Times New Roman" panose="02020603050405020304" pitchFamily="18" charset="0"/>
              </a:rPr>
              <a:t>P = 100 ( P/A, 10%, 7 ) – 100  ( P/F, 10%, 2 ) =  (100 x 4,8684) – (100 x 0,826) = 404,19 $</a:t>
            </a:r>
            <a:br>
              <a:rPr lang="tr-TR" sz="1800" dirty="0">
                <a:cs typeface="Times New Roman" panose="02020603050405020304" pitchFamily="18" charset="0"/>
              </a:rPr>
            </a:br>
            <a:r>
              <a:rPr lang="tr-TR" sz="1800" dirty="0">
                <a:cs typeface="Times New Roman" panose="02020603050405020304" pitchFamily="18" charset="0"/>
              </a:rPr>
              <a:t>             </a:t>
            </a:r>
          </a:p>
          <a:p>
            <a:r>
              <a:rPr lang="tr-TR" sz="1800" dirty="0">
                <a:cs typeface="Times New Roman" panose="02020603050405020304" pitchFamily="18" charset="0"/>
              </a:rPr>
              <a:t>         </a:t>
            </a:r>
          </a:p>
          <a:p>
            <a:r>
              <a:rPr lang="tr-TR" sz="1800" i="1" dirty="0">
                <a:solidFill>
                  <a:schemeClr val="accent1">
                    <a:lumMod val="75000"/>
                  </a:schemeClr>
                </a:solidFill>
                <a:cs typeface="Times New Roman" panose="02020603050405020304" pitchFamily="18" charset="0"/>
              </a:rPr>
              <a:t>                   (4,8684)                      (0,8265) Tablodan bulduğumuz değer </a:t>
            </a:r>
            <a:endParaRPr lang="en-US" sz="1800" i="1" dirty="0">
              <a:solidFill>
                <a:schemeClr val="accent1">
                  <a:lumMod val="75000"/>
                </a:schemeClr>
              </a:solidFill>
              <a:cs typeface="Times New Roman" panose="02020603050405020304" pitchFamily="18" charset="0"/>
            </a:endParaRPr>
          </a:p>
          <a:p>
            <a:r>
              <a:rPr lang="tr-TR" sz="1800" dirty="0">
                <a:cs typeface="Times New Roman" panose="02020603050405020304" pitchFamily="18" charset="0"/>
              </a:rPr>
              <a:t> </a:t>
            </a:r>
            <a:endParaRPr lang="en-US" sz="1800" dirty="0">
              <a:cs typeface="Times New Roman" panose="02020603050405020304" pitchFamily="18" charset="0"/>
            </a:endParaRPr>
          </a:p>
          <a:p>
            <a:r>
              <a:rPr lang="tr-TR" sz="1800" dirty="0">
                <a:cs typeface="Times New Roman" panose="02020603050405020304" pitchFamily="18" charset="0"/>
              </a:rPr>
              <a:t>404,19 = X + X ( P/F, 10%, 2 ) + X ( P/F, 10%, 4 ) + X ( P/F, 10%, 6 )</a:t>
            </a:r>
            <a:endParaRPr lang="en-US" sz="1800" dirty="0">
              <a:cs typeface="Times New Roman" panose="02020603050405020304" pitchFamily="18" charset="0"/>
            </a:endParaRPr>
          </a:p>
          <a:p>
            <a:r>
              <a:rPr lang="tr-TR" sz="1800" dirty="0">
                <a:cs typeface="Times New Roman" panose="02020603050405020304" pitchFamily="18" charset="0"/>
              </a:rPr>
              <a:t> </a:t>
            </a:r>
            <a:endParaRPr lang="en-US" sz="1800" dirty="0">
              <a:cs typeface="Times New Roman" panose="02020603050405020304" pitchFamily="18" charset="0"/>
            </a:endParaRPr>
          </a:p>
          <a:p>
            <a:r>
              <a:rPr lang="tr-TR" sz="1800" dirty="0">
                <a:cs typeface="Times New Roman" panose="02020603050405020304" pitchFamily="18" charset="0"/>
              </a:rPr>
              <a:t>404,19 = 3,074X</a:t>
            </a:r>
            <a:endParaRPr lang="en-US" sz="1800" dirty="0">
              <a:cs typeface="Times New Roman" panose="02020603050405020304" pitchFamily="18" charset="0"/>
            </a:endParaRPr>
          </a:p>
          <a:p>
            <a:r>
              <a:rPr lang="tr-TR" sz="1800" dirty="0">
                <a:cs typeface="Times New Roman" panose="02020603050405020304" pitchFamily="18" charset="0"/>
              </a:rPr>
              <a:t> </a:t>
            </a:r>
            <a:endParaRPr lang="en-US" sz="1800" dirty="0">
              <a:cs typeface="Times New Roman" panose="02020603050405020304" pitchFamily="18" charset="0"/>
            </a:endParaRPr>
          </a:p>
          <a:p>
            <a:r>
              <a:rPr lang="tr-TR" sz="1800" b="1" dirty="0">
                <a:cs typeface="Times New Roman" panose="02020603050405020304" pitchFamily="18" charset="0"/>
              </a:rPr>
              <a:t>X = 131,49 $</a:t>
            </a:r>
            <a:endParaRPr lang="en-US" sz="1800" dirty="0">
              <a:cs typeface="Times New Roman" panose="02020603050405020304" pitchFamily="18" charset="0"/>
            </a:endParaRPr>
          </a:p>
          <a:p>
            <a:endParaRPr lang="en-US" sz="1800" dirty="0"/>
          </a:p>
        </p:txBody>
      </p:sp>
      <p:sp>
        <p:nvSpPr>
          <p:cNvPr id="2" name="Sol Ayraç 1"/>
          <p:cNvSpPr/>
          <p:nvPr/>
        </p:nvSpPr>
        <p:spPr>
          <a:xfrm rot="16200000">
            <a:off x="2159480" y="6106809"/>
            <a:ext cx="344908" cy="1387642"/>
          </a:xfrm>
          <a:prstGeom prst="leftBrace">
            <a:avLst>
              <a:gd name="adj1" fmla="val 93985"/>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68" name="Sol Ayraç 67"/>
          <p:cNvSpPr/>
          <p:nvPr/>
        </p:nvSpPr>
        <p:spPr>
          <a:xfrm rot="16200000">
            <a:off x="3990893" y="6140416"/>
            <a:ext cx="344908" cy="1387642"/>
          </a:xfrm>
          <a:prstGeom prst="leftBrace">
            <a:avLst>
              <a:gd name="adj1" fmla="val 73592"/>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69" name="Text Box 118"/>
          <p:cNvSpPr txBox="1">
            <a:spLocks noChangeArrowheads="1"/>
          </p:cNvSpPr>
          <p:nvPr/>
        </p:nvSpPr>
        <p:spPr bwMode="auto">
          <a:xfrm>
            <a:off x="4304997" y="2562339"/>
            <a:ext cx="1183617" cy="494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r>
              <a:rPr lang="tr-TR" sz="1000" dirty="0">
                <a:latin typeface="Times New Roman" panose="02020603050405020304" pitchFamily="18" charset="0"/>
                <a:ea typeface="Times New Roman" panose="02020603050405020304" pitchFamily="18" charset="0"/>
              </a:rPr>
              <a:t> 100 $</a:t>
            </a:r>
            <a:endParaRPr lang="en-US" sz="1200" dirty="0">
              <a:latin typeface="Times New Roman" panose="02020603050405020304" pitchFamily="18" charset="0"/>
              <a:ea typeface="Times New Roman" panose="02020603050405020304" pitchFamily="18" charset="0"/>
            </a:endParaRPr>
          </a:p>
        </p:txBody>
      </p:sp>
      <p:sp>
        <p:nvSpPr>
          <p:cNvPr id="98" name="Text Box 118"/>
          <p:cNvSpPr txBox="1">
            <a:spLocks noChangeArrowheads="1"/>
          </p:cNvSpPr>
          <p:nvPr/>
        </p:nvSpPr>
        <p:spPr bwMode="auto">
          <a:xfrm>
            <a:off x="3469526" y="2543306"/>
            <a:ext cx="1183617" cy="494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r>
              <a:rPr lang="tr-TR" sz="1000" dirty="0">
                <a:latin typeface="Times New Roman" panose="02020603050405020304" pitchFamily="18" charset="0"/>
                <a:ea typeface="Times New Roman" panose="02020603050405020304" pitchFamily="18" charset="0"/>
              </a:rPr>
              <a:t> 100 $</a:t>
            </a:r>
            <a:endParaRPr lang="en-US" sz="1200" dirty="0">
              <a:latin typeface="Times New Roman" panose="02020603050405020304" pitchFamily="18" charset="0"/>
              <a:ea typeface="Times New Roman" panose="02020603050405020304" pitchFamily="18" charset="0"/>
            </a:endParaRPr>
          </a:p>
        </p:txBody>
      </p:sp>
      <p:sp>
        <p:nvSpPr>
          <p:cNvPr id="99" name="Text Box 118"/>
          <p:cNvSpPr txBox="1">
            <a:spLocks noChangeArrowheads="1"/>
          </p:cNvSpPr>
          <p:nvPr/>
        </p:nvSpPr>
        <p:spPr bwMode="auto">
          <a:xfrm>
            <a:off x="3885193" y="2552714"/>
            <a:ext cx="1183617" cy="494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r>
              <a:rPr lang="tr-TR" sz="1000" dirty="0">
                <a:latin typeface="Times New Roman" panose="02020603050405020304" pitchFamily="18" charset="0"/>
                <a:ea typeface="Times New Roman" panose="02020603050405020304" pitchFamily="18" charset="0"/>
              </a:rPr>
              <a:t> 100 $</a:t>
            </a:r>
            <a:endParaRPr lang="en-US" sz="1200" dirty="0">
              <a:latin typeface="Times New Roman" panose="02020603050405020304" pitchFamily="18" charset="0"/>
              <a:ea typeface="Times New Roman" panose="02020603050405020304" pitchFamily="18" charset="0"/>
            </a:endParaRPr>
          </a:p>
        </p:txBody>
      </p:sp>
      <p:sp>
        <p:nvSpPr>
          <p:cNvPr id="100" name="Text Box 118"/>
          <p:cNvSpPr txBox="1">
            <a:spLocks noChangeArrowheads="1"/>
          </p:cNvSpPr>
          <p:nvPr/>
        </p:nvSpPr>
        <p:spPr bwMode="auto">
          <a:xfrm>
            <a:off x="4722079" y="2563698"/>
            <a:ext cx="1183617" cy="494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r>
              <a:rPr lang="tr-TR" sz="1000" dirty="0">
                <a:latin typeface="Times New Roman" panose="02020603050405020304" pitchFamily="18" charset="0"/>
                <a:ea typeface="Times New Roman" panose="02020603050405020304" pitchFamily="18" charset="0"/>
              </a:rPr>
              <a:t> 100 $</a:t>
            </a:r>
            <a:endParaRPr lang="en-US" sz="1200" dirty="0">
              <a:latin typeface="Times New Roman" panose="02020603050405020304" pitchFamily="18" charset="0"/>
              <a:ea typeface="Times New Roman" panose="02020603050405020304" pitchFamily="18" charset="0"/>
            </a:endParaRPr>
          </a:p>
        </p:txBody>
      </p:sp>
      <p:sp>
        <p:nvSpPr>
          <p:cNvPr id="101" name="Text Box 118"/>
          <p:cNvSpPr txBox="1">
            <a:spLocks noChangeArrowheads="1"/>
          </p:cNvSpPr>
          <p:nvPr/>
        </p:nvSpPr>
        <p:spPr bwMode="auto">
          <a:xfrm>
            <a:off x="3053092" y="2539178"/>
            <a:ext cx="1183617" cy="494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r>
              <a:rPr lang="tr-TR" sz="1000" dirty="0">
                <a:latin typeface="Times New Roman" panose="02020603050405020304" pitchFamily="18" charset="0"/>
                <a:ea typeface="Times New Roman" panose="02020603050405020304" pitchFamily="18" charset="0"/>
              </a:rPr>
              <a:t> 100 $</a:t>
            </a:r>
            <a:endParaRPr lang="en-US" sz="1200" dirty="0">
              <a:latin typeface="Times New Roman" panose="02020603050405020304" pitchFamily="18" charset="0"/>
              <a:ea typeface="Times New Roman" panose="02020603050405020304" pitchFamily="18" charset="0"/>
            </a:endParaRPr>
          </a:p>
        </p:txBody>
      </p:sp>
      <p:grpSp>
        <p:nvGrpSpPr>
          <p:cNvPr id="102" name="Group 207"/>
          <p:cNvGrpSpPr>
            <a:grpSpLocks/>
          </p:cNvGrpSpPr>
          <p:nvPr/>
        </p:nvGrpSpPr>
        <p:grpSpPr bwMode="auto">
          <a:xfrm>
            <a:off x="2221811" y="4277165"/>
            <a:ext cx="3472813" cy="1069618"/>
            <a:chOff x="1973" y="3867"/>
            <a:chExt cx="4005" cy="941"/>
          </a:xfrm>
        </p:grpSpPr>
        <p:grpSp>
          <p:nvGrpSpPr>
            <p:cNvPr id="138" name="Group 66"/>
            <p:cNvGrpSpPr>
              <a:grpSpLocks/>
            </p:cNvGrpSpPr>
            <p:nvPr/>
          </p:nvGrpSpPr>
          <p:grpSpPr bwMode="auto">
            <a:xfrm>
              <a:off x="2100" y="4290"/>
              <a:ext cx="480" cy="105"/>
              <a:chOff x="1800" y="4035"/>
              <a:chExt cx="480" cy="105"/>
            </a:xfrm>
          </p:grpSpPr>
          <p:cxnSp>
            <p:nvCxnSpPr>
              <p:cNvPr id="193" name="Line 67"/>
              <p:cNvCxnSpPr/>
              <p:nvPr/>
            </p:nvCxnSpPr>
            <p:spPr bwMode="auto">
              <a:xfrm>
                <a:off x="1800" y="4080"/>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94" name="Line 68"/>
              <p:cNvCxnSpPr/>
              <p:nvPr/>
            </p:nvCxnSpPr>
            <p:spPr bwMode="auto">
              <a:xfrm>
                <a:off x="2280" y="4035"/>
                <a:ext cx="0" cy="10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139" name="Group 69"/>
            <p:cNvGrpSpPr>
              <a:grpSpLocks/>
            </p:cNvGrpSpPr>
            <p:nvPr/>
          </p:nvGrpSpPr>
          <p:grpSpPr bwMode="auto">
            <a:xfrm>
              <a:off x="2595" y="4290"/>
              <a:ext cx="480" cy="105"/>
              <a:chOff x="1800" y="4035"/>
              <a:chExt cx="480" cy="105"/>
            </a:xfrm>
          </p:grpSpPr>
          <p:cxnSp>
            <p:nvCxnSpPr>
              <p:cNvPr id="191" name="Line 70"/>
              <p:cNvCxnSpPr/>
              <p:nvPr/>
            </p:nvCxnSpPr>
            <p:spPr bwMode="auto">
              <a:xfrm>
                <a:off x="1800" y="4080"/>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92" name="Line 71"/>
              <p:cNvCxnSpPr/>
              <p:nvPr/>
            </p:nvCxnSpPr>
            <p:spPr bwMode="auto">
              <a:xfrm>
                <a:off x="2280" y="4035"/>
                <a:ext cx="0" cy="10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140" name="Group 72"/>
            <p:cNvGrpSpPr>
              <a:grpSpLocks/>
            </p:cNvGrpSpPr>
            <p:nvPr/>
          </p:nvGrpSpPr>
          <p:grpSpPr bwMode="auto">
            <a:xfrm>
              <a:off x="3090" y="4290"/>
              <a:ext cx="480" cy="105"/>
              <a:chOff x="1800" y="4035"/>
              <a:chExt cx="480" cy="105"/>
            </a:xfrm>
          </p:grpSpPr>
          <p:cxnSp>
            <p:nvCxnSpPr>
              <p:cNvPr id="189" name="Line 73"/>
              <p:cNvCxnSpPr/>
              <p:nvPr/>
            </p:nvCxnSpPr>
            <p:spPr bwMode="auto">
              <a:xfrm>
                <a:off x="1800" y="4080"/>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90" name="Line 74"/>
              <p:cNvCxnSpPr/>
              <p:nvPr/>
            </p:nvCxnSpPr>
            <p:spPr bwMode="auto">
              <a:xfrm>
                <a:off x="2280" y="4035"/>
                <a:ext cx="0" cy="10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141" name="Group 75"/>
            <p:cNvGrpSpPr>
              <a:grpSpLocks/>
            </p:cNvGrpSpPr>
            <p:nvPr/>
          </p:nvGrpSpPr>
          <p:grpSpPr bwMode="auto">
            <a:xfrm>
              <a:off x="3585" y="4290"/>
              <a:ext cx="480" cy="105"/>
              <a:chOff x="1800" y="4035"/>
              <a:chExt cx="480" cy="105"/>
            </a:xfrm>
          </p:grpSpPr>
          <p:cxnSp>
            <p:nvCxnSpPr>
              <p:cNvPr id="187" name="Line 76"/>
              <p:cNvCxnSpPr/>
              <p:nvPr/>
            </p:nvCxnSpPr>
            <p:spPr bwMode="auto">
              <a:xfrm>
                <a:off x="1800" y="4080"/>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88" name="Line 77"/>
              <p:cNvCxnSpPr/>
              <p:nvPr/>
            </p:nvCxnSpPr>
            <p:spPr bwMode="auto">
              <a:xfrm>
                <a:off x="2280" y="4035"/>
                <a:ext cx="0" cy="10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142" name="Group 78"/>
            <p:cNvGrpSpPr>
              <a:grpSpLocks/>
            </p:cNvGrpSpPr>
            <p:nvPr/>
          </p:nvGrpSpPr>
          <p:grpSpPr bwMode="auto">
            <a:xfrm>
              <a:off x="4080" y="4290"/>
              <a:ext cx="480" cy="105"/>
              <a:chOff x="1800" y="4035"/>
              <a:chExt cx="480" cy="105"/>
            </a:xfrm>
          </p:grpSpPr>
          <p:cxnSp>
            <p:nvCxnSpPr>
              <p:cNvPr id="185" name="Line 79"/>
              <p:cNvCxnSpPr/>
              <p:nvPr/>
            </p:nvCxnSpPr>
            <p:spPr bwMode="auto">
              <a:xfrm>
                <a:off x="1800" y="4080"/>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86" name="Line 80"/>
              <p:cNvCxnSpPr/>
              <p:nvPr/>
            </p:nvCxnSpPr>
            <p:spPr bwMode="auto">
              <a:xfrm>
                <a:off x="2280" y="4035"/>
                <a:ext cx="0" cy="10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143" name="Group 81"/>
            <p:cNvGrpSpPr>
              <a:grpSpLocks/>
            </p:cNvGrpSpPr>
            <p:nvPr/>
          </p:nvGrpSpPr>
          <p:grpSpPr bwMode="auto">
            <a:xfrm>
              <a:off x="4560" y="4290"/>
              <a:ext cx="480" cy="105"/>
              <a:chOff x="1800" y="4035"/>
              <a:chExt cx="480" cy="105"/>
            </a:xfrm>
          </p:grpSpPr>
          <p:cxnSp>
            <p:nvCxnSpPr>
              <p:cNvPr id="183" name="Line 82"/>
              <p:cNvCxnSpPr/>
              <p:nvPr/>
            </p:nvCxnSpPr>
            <p:spPr bwMode="auto">
              <a:xfrm>
                <a:off x="1800" y="4080"/>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84" name="Line 83"/>
              <p:cNvCxnSpPr/>
              <p:nvPr/>
            </p:nvCxnSpPr>
            <p:spPr bwMode="auto">
              <a:xfrm>
                <a:off x="2280" y="4035"/>
                <a:ext cx="0" cy="10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144" name="Group 84"/>
            <p:cNvGrpSpPr>
              <a:grpSpLocks/>
            </p:cNvGrpSpPr>
            <p:nvPr/>
          </p:nvGrpSpPr>
          <p:grpSpPr bwMode="auto">
            <a:xfrm>
              <a:off x="5055" y="4290"/>
              <a:ext cx="480" cy="105"/>
              <a:chOff x="1800" y="4035"/>
              <a:chExt cx="480" cy="105"/>
            </a:xfrm>
          </p:grpSpPr>
          <p:cxnSp>
            <p:nvCxnSpPr>
              <p:cNvPr id="181" name="Line 85"/>
              <p:cNvCxnSpPr/>
              <p:nvPr/>
            </p:nvCxnSpPr>
            <p:spPr bwMode="auto">
              <a:xfrm>
                <a:off x="1800" y="4080"/>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82" name="Line 86"/>
              <p:cNvCxnSpPr/>
              <p:nvPr/>
            </p:nvCxnSpPr>
            <p:spPr bwMode="auto">
              <a:xfrm>
                <a:off x="2280" y="4035"/>
                <a:ext cx="0" cy="10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sp>
          <p:nvSpPr>
            <p:cNvPr id="151" name="Text Box 105"/>
            <p:cNvSpPr txBox="1">
              <a:spLocks noChangeArrowheads="1"/>
            </p:cNvSpPr>
            <p:nvPr/>
          </p:nvSpPr>
          <p:spPr bwMode="auto">
            <a:xfrm>
              <a:off x="1973" y="4463"/>
              <a:ext cx="4005"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r>
                <a:rPr lang="tr-TR" sz="1000" dirty="0">
                  <a:latin typeface="Times New Roman" panose="02020603050405020304" pitchFamily="18" charset="0"/>
                  <a:ea typeface="Times New Roman" panose="02020603050405020304" pitchFamily="18" charset="0"/>
                </a:rPr>
                <a:t>0           1            2           3           4           5           6             7</a:t>
              </a:r>
              <a:endParaRPr lang="en-US" sz="1200" dirty="0">
                <a:latin typeface="Times New Roman" panose="02020603050405020304" pitchFamily="18" charset="0"/>
                <a:ea typeface="Times New Roman" panose="02020603050405020304" pitchFamily="18" charset="0"/>
              </a:endParaRPr>
            </a:p>
          </p:txBody>
        </p:sp>
        <p:cxnSp>
          <p:nvCxnSpPr>
            <p:cNvPr id="154" name="Line 108"/>
            <p:cNvCxnSpPr/>
            <p:nvPr/>
          </p:nvCxnSpPr>
          <p:spPr bwMode="auto">
            <a:xfrm flipV="1">
              <a:off x="2580" y="3882"/>
              <a:ext cx="0" cy="450"/>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cxnSp>
        <p:cxnSp>
          <p:nvCxnSpPr>
            <p:cNvPr id="155" name="Line 109"/>
            <p:cNvCxnSpPr/>
            <p:nvPr/>
          </p:nvCxnSpPr>
          <p:spPr bwMode="auto">
            <a:xfrm flipV="1">
              <a:off x="3570" y="3875"/>
              <a:ext cx="0" cy="450"/>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cxnSp>
        <p:cxnSp>
          <p:nvCxnSpPr>
            <p:cNvPr id="156" name="Line 110"/>
            <p:cNvCxnSpPr/>
            <p:nvPr/>
          </p:nvCxnSpPr>
          <p:spPr bwMode="auto">
            <a:xfrm flipV="1">
              <a:off x="4054" y="3867"/>
              <a:ext cx="0" cy="450"/>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cxnSp>
        <p:cxnSp>
          <p:nvCxnSpPr>
            <p:cNvPr id="157" name="Line 111"/>
            <p:cNvCxnSpPr/>
            <p:nvPr/>
          </p:nvCxnSpPr>
          <p:spPr bwMode="auto">
            <a:xfrm flipV="1">
              <a:off x="4560" y="3874"/>
              <a:ext cx="0" cy="450"/>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cxnSp>
        <p:cxnSp>
          <p:nvCxnSpPr>
            <p:cNvPr id="158" name="Line 112"/>
            <p:cNvCxnSpPr/>
            <p:nvPr/>
          </p:nvCxnSpPr>
          <p:spPr bwMode="auto">
            <a:xfrm flipV="1">
              <a:off x="5040" y="3867"/>
              <a:ext cx="0" cy="450"/>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cxnSp>
        <p:cxnSp>
          <p:nvCxnSpPr>
            <p:cNvPr id="159" name="Line 113"/>
            <p:cNvCxnSpPr/>
            <p:nvPr/>
          </p:nvCxnSpPr>
          <p:spPr bwMode="auto">
            <a:xfrm flipV="1">
              <a:off x="5536" y="3875"/>
              <a:ext cx="0" cy="450"/>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cxnSp>
      </p:grpSp>
      <p:cxnSp>
        <p:nvCxnSpPr>
          <p:cNvPr id="195" name="Line 109"/>
          <p:cNvCxnSpPr/>
          <p:nvPr/>
        </p:nvCxnSpPr>
        <p:spPr bwMode="auto">
          <a:xfrm flipV="1">
            <a:off x="3177975" y="4305307"/>
            <a:ext cx="0" cy="511507"/>
          </a:xfrm>
          <a:prstGeom prst="line">
            <a:avLst/>
          </a:prstGeom>
          <a:noFill/>
          <a:ln w="9525">
            <a:solidFill>
              <a:srgbClr val="FF0000"/>
            </a:solidFill>
            <a:round/>
            <a:headEnd/>
            <a:tailEnd type="triangle" w="sm" len="med"/>
          </a:ln>
          <a:extLst>
            <a:ext uri="{909E8E84-426E-40DD-AFC4-6F175D3DCCD1}">
              <a14:hiddenFill xmlns:a14="http://schemas.microsoft.com/office/drawing/2010/main">
                <a:noFill/>
              </a14:hiddenFill>
            </a:ext>
          </a:extLst>
        </p:spPr>
      </p:cxnSp>
      <p:cxnSp>
        <p:nvCxnSpPr>
          <p:cNvPr id="196" name="Line 109"/>
          <p:cNvCxnSpPr/>
          <p:nvPr/>
        </p:nvCxnSpPr>
        <p:spPr bwMode="auto">
          <a:xfrm>
            <a:off x="3176610" y="4841303"/>
            <a:ext cx="6563" cy="563450"/>
          </a:xfrm>
          <a:prstGeom prst="line">
            <a:avLst/>
          </a:prstGeom>
          <a:noFill/>
          <a:ln w="9525">
            <a:solidFill>
              <a:srgbClr val="FF0000"/>
            </a:solidFill>
            <a:round/>
            <a:headEnd/>
            <a:tailEnd type="triangle" w="sm" len="med"/>
          </a:ln>
          <a:extLst>
            <a:ext uri="{909E8E84-426E-40DD-AFC4-6F175D3DCCD1}">
              <a14:hiddenFill xmlns:a14="http://schemas.microsoft.com/office/drawing/2010/main">
                <a:noFill/>
              </a14:hiddenFill>
            </a:ext>
          </a:extLst>
        </p:spPr>
      </p:cxnSp>
      <p:sp>
        <p:nvSpPr>
          <p:cNvPr id="197" name="Sol Ayraç 196"/>
          <p:cNvSpPr/>
          <p:nvPr/>
        </p:nvSpPr>
        <p:spPr>
          <a:xfrm rot="16200000">
            <a:off x="3633241" y="2224588"/>
            <a:ext cx="304016" cy="3406731"/>
          </a:xfrm>
          <a:prstGeom prst="leftBrace">
            <a:avLst>
              <a:gd name="adj1" fmla="val 93985"/>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Tree>
    <p:extLst>
      <p:ext uri="{BB962C8B-B14F-4D97-AF65-F5344CB8AC3E}">
        <p14:creationId xmlns:p14="http://schemas.microsoft.com/office/powerpoint/2010/main" val="1651919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close up of text on a whiteboard&#10;&#10;Description automatically generated">
            <a:extLst>
              <a:ext uri="{FF2B5EF4-FFF2-40B4-BE49-F238E27FC236}">
                <a16:creationId xmlns:a16="http://schemas.microsoft.com/office/drawing/2014/main" id="{178C23CB-5321-442B-907A-B391A511034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29667" y="0"/>
            <a:ext cx="7342265" cy="9601200"/>
          </a:xfrm>
        </p:spPr>
      </p:pic>
    </p:spTree>
    <p:extLst>
      <p:ext uri="{BB962C8B-B14F-4D97-AF65-F5344CB8AC3E}">
        <p14:creationId xmlns:p14="http://schemas.microsoft.com/office/powerpoint/2010/main" val="3161527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 4"/>
          <p:cNvGrpSpPr/>
          <p:nvPr/>
        </p:nvGrpSpPr>
        <p:grpSpPr>
          <a:xfrm>
            <a:off x="2088468" y="2206524"/>
            <a:ext cx="8624664" cy="2701817"/>
            <a:chOff x="2195736" y="1374884"/>
            <a:chExt cx="4541726" cy="1982108"/>
          </a:xfrm>
        </p:grpSpPr>
        <p:grpSp>
          <p:nvGrpSpPr>
            <p:cNvPr id="6" name="Grup 5"/>
            <p:cNvGrpSpPr/>
            <p:nvPr/>
          </p:nvGrpSpPr>
          <p:grpSpPr>
            <a:xfrm>
              <a:off x="2195736" y="1628800"/>
              <a:ext cx="4435795" cy="1728192"/>
              <a:chOff x="2195736" y="1628800"/>
              <a:chExt cx="4435795" cy="1728192"/>
            </a:xfrm>
          </p:grpSpPr>
          <p:grpSp>
            <p:nvGrpSpPr>
              <p:cNvPr id="14" name="Grup 13"/>
              <p:cNvGrpSpPr/>
              <p:nvPr/>
            </p:nvGrpSpPr>
            <p:grpSpPr>
              <a:xfrm>
                <a:off x="2332449" y="1628800"/>
                <a:ext cx="4191070" cy="1728192"/>
                <a:chOff x="2332449" y="1628800"/>
                <a:chExt cx="4191070" cy="1728192"/>
              </a:xfrm>
            </p:grpSpPr>
            <p:grpSp>
              <p:nvGrpSpPr>
                <p:cNvPr id="24" name="Grup 23"/>
                <p:cNvGrpSpPr/>
                <p:nvPr/>
              </p:nvGrpSpPr>
              <p:grpSpPr>
                <a:xfrm>
                  <a:off x="2332449" y="2289854"/>
                  <a:ext cx="4191070" cy="157268"/>
                  <a:chOff x="1317034" y="2340699"/>
                  <a:chExt cx="4191070" cy="157268"/>
                </a:xfrm>
              </p:grpSpPr>
              <p:cxnSp>
                <p:nvCxnSpPr>
                  <p:cNvPr id="34" name="Düz Bağlayıcı 33"/>
                  <p:cNvCxnSpPr/>
                  <p:nvPr/>
                </p:nvCxnSpPr>
                <p:spPr>
                  <a:xfrm>
                    <a:off x="1317034" y="2353951"/>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Düz Bağlayıcı 34"/>
                  <p:cNvCxnSpPr/>
                  <p:nvPr/>
                </p:nvCxnSpPr>
                <p:spPr>
                  <a:xfrm>
                    <a:off x="1875249" y="2348880"/>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Düz Bağlayıcı 35"/>
                  <p:cNvCxnSpPr/>
                  <p:nvPr/>
                </p:nvCxnSpPr>
                <p:spPr>
                  <a:xfrm>
                    <a:off x="2411760" y="2348880"/>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Düz Bağlayıcı 36"/>
                  <p:cNvCxnSpPr/>
                  <p:nvPr/>
                </p:nvCxnSpPr>
                <p:spPr>
                  <a:xfrm>
                    <a:off x="2915816" y="2348880"/>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Düz Bağlayıcı 37"/>
                  <p:cNvCxnSpPr/>
                  <p:nvPr/>
                </p:nvCxnSpPr>
                <p:spPr>
                  <a:xfrm>
                    <a:off x="3419872" y="234225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Düz Bağlayıcı 38"/>
                  <p:cNvCxnSpPr/>
                  <p:nvPr/>
                </p:nvCxnSpPr>
                <p:spPr>
                  <a:xfrm>
                    <a:off x="3923928" y="2353951"/>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Düz Bağlayıcı 39"/>
                  <p:cNvCxnSpPr/>
                  <p:nvPr/>
                </p:nvCxnSpPr>
                <p:spPr>
                  <a:xfrm>
                    <a:off x="4427984" y="2340699"/>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Düz Bağlayıcı 40"/>
                  <p:cNvCxnSpPr/>
                  <p:nvPr/>
                </p:nvCxnSpPr>
                <p:spPr>
                  <a:xfrm>
                    <a:off x="4932040" y="2340699"/>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Düz Bağlayıcı 41"/>
                  <p:cNvCxnSpPr/>
                  <p:nvPr/>
                </p:nvCxnSpPr>
                <p:spPr>
                  <a:xfrm>
                    <a:off x="5508104" y="2340699"/>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Düz Bağlayıcı 42"/>
                  <p:cNvCxnSpPr/>
                  <p:nvPr/>
                </p:nvCxnSpPr>
                <p:spPr>
                  <a:xfrm>
                    <a:off x="1317034" y="2412707"/>
                    <a:ext cx="4191070" cy="1555"/>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5" name="Düz Ok Bağlayıcısı 24"/>
                <p:cNvCxnSpPr/>
                <p:nvPr/>
              </p:nvCxnSpPr>
              <p:spPr>
                <a:xfrm>
                  <a:off x="2332449" y="2361862"/>
                  <a:ext cx="0" cy="9951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Düz Ok Bağlayıcısı 25"/>
                <p:cNvCxnSpPr/>
                <p:nvPr/>
              </p:nvCxnSpPr>
              <p:spPr>
                <a:xfrm flipV="1">
                  <a:off x="2890664" y="2060848"/>
                  <a:ext cx="0" cy="3010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Düz Ok Bağlayıcısı 26"/>
                <p:cNvCxnSpPr/>
                <p:nvPr/>
              </p:nvCxnSpPr>
              <p:spPr>
                <a:xfrm>
                  <a:off x="3427175" y="2352227"/>
                  <a:ext cx="0" cy="1897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Düz Ok Bağlayıcısı 27"/>
                <p:cNvCxnSpPr/>
                <p:nvPr/>
              </p:nvCxnSpPr>
              <p:spPr>
                <a:xfrm flipV="1">
                  <a:off x="4435287" y="2211355"/>
                  <a:ext cx="0" cy="1505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Düz Ok Bağlayıcısı 28"/>
                <p:cNvCxnSpPr/>
                <p:nvPr/>
              </p:nvCxnSpPr>
              <p:spPr>
                <a:xfrm flipV="1">
                  <a:off x="4939343" y="2060848"/>
                  <a:ext cx="0" cy="3010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Düz Ok Bağlayıcısı 29"/>
                <p:cNvCxnSpPr/>
                <p:nvPr/>
              </p:nvCxnSpPr>
              <p:spPr>
                <a:xfrm flipV="1">
                  <a:off x="5443399" y="1916832"/>
                  <a:ext cx="0" cy="4450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Düz Ok Bağlayıcısı 30"/>
                <p:cNvCxnSpPr/>
                <p:nvPr/>
              </p:nvCxnSpPr>
              <p:spPr>
                <a:xfrm flipV="1">
                  <a:off x="5947455" y="1772816"/>
                  <a:ext cx="0" cy="5890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Düz Ok Bağlayıcısı 31"/>
                <p:cNvCxnSpPr/>
                <p:nvPr/>
              </p:nvCxnSpPr>
              <p:spPr>
                <a:xfrm flipV="1">
                  <a:off x="6523519" y="1628800"/>
                  <a:ext cx="0" cy="733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Düz Bağlayıcı 32"/>
                <p:cNvCxnSpPr/>
                <p:nvPr/>
              </p:nvCxnSpPr>
              <p:spPr>
                <a:xfrm flipV="1">
                  <a:off x="3425350" y="1628800"/>
                  <a:ext cx="3098169" cy="899965"/>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15" name="Metin kutusu 14"/>
              <p:cNvSpPr txBox="1"/>
              <p:nvPr/>
            </p:nvSpPr>
            <p:spPr>
              <a:xfrm>
                <a:off x="2195736" y="2139347"/>
                <a:ext cx="216024" cy="270950"/>
              </a:xfrm>
              <a:prstGeom prst="rect">
                <a:avLst/>
              </a:prstGeom>
              <a:noFill/>
            </p:spPr>
            <p:txBody>
              <a:bodyPr wrap="square" rtlCol="0">
                <a:spAutoFit/>
              </a:bodyPr>
              <a:lstStyle>
                <a:defPPr>
                  <a:defRPr lang="en-US"/>
                </a:defPPr>
                <a:lvl1pPr>
                  <a:defRPr sz="1800"/>
                </a:lvl1pPr>
              </a:lstStyle>
              <a:p>
                <a:r>
                  <a:rPr lang="tr-TR" dirty="0"/>
                  <a:t>0</a:t>
                </a:r>
                <a:endParaRPr lang="en-US" dirty="0"/>
              </a:p>
            </p:txBody>
          </p:sp>
          <p:sp>
            <p:nvSpPr>
              <p:cNvPr id="16" name="Metin kutusu 15"/>
              <p:cNvSpPr txBox="1"/>
              <p:nvPr/>
            </p:nvSpPr>
            <p:spPr>
              <a:xfrm>
                <a:off x="2758418" y="2447122"/>
                <a:ext cx="216024" cy="270950"/>
              </a:xfrm>
              <a:prstGeom prst="rect">
                <a:avLst/>
              </a:prstGeom>
              <a:noFill/>
            </p:spPr>
            <p:txBody>
              <a:bodyPr wrap="square" rtlCol="0">
                <a:spAutoFit/>
              </a:bodyPr>
              <a:lstStyle>
                <a:defPPr>
                  <a:defRPr lang="en-US"/>
                </a:defPPr>
                <a:lvl1pPr>
                  <a:defRPr sz="1800"/>
                </a:lvl1pPr>
              </a:lstStyle>
              <a:p>
                <a:r>
                  <a:rPr lang="tr-TR" dirty="0"/>
                  <a:t>1</a:t>
                </a:r>
                <a:endParaRPr lang="en-US" dirty="0"/>
              </a:p>
            </p:txBody>
          </p:sp>
          <p:sp>
            <p:nvSpPr>
              <p:cNvPr id="17" name="Metin kutusu 16"/>
              <p:cNvSpPr txBox="1"/>
              <p:nvPr/>
            </p:nvSpPr>
            <p:spPr>
              <a:xfrm>
                <a:off x="3317338" y="2110318"/>
                <a:ext cx="216024" cy="270950"/>
              </a:xfrm>
              <a:prstGeom prst="rect">
                <a:avLst/>
              </a:prstGeom>
              <a:noFill/>
            </p:spPr>
            <p:txBody>
              <a:bodyPr wrap="square" rtlCol="0">
                <a:spAutoFit/>
              </a:bodyPr>
              <a:lstStyle>
                <a:defPPr>
                  <a:defRPr lang="en-US"/>
                </a:defPPr>
                <a:lvl1pPr>
                  <a:defRPr sz="1800"/>
                </a:lvl1pPr>
              </a:lstStyle>
              <a:p>
                <a:r>
                  <a:rPr lang="tr-TR" dirty="0"/>
                  <a:t>2</a:t>
                </a:r>
                <a:endParaRPr lang="en-US" dirty="0"/>
              </a:p>
            </p:txBody>
          </p:sp>
          <p:sp>
            <p:nvSpPr>
              <p:cNvPr id="18" name="Metin kutusu 17"/>
              <p:cNvSpPr txBox="1"/>
              <p:nvPr/>
            </p:nvSpPr>
            <p:spPr>
              <a:xfrm>
                <a:off x="3823219" y="2447122"/>
                <a:ext cx="216024" cy="270950"/>
              </a:xfrm>
              <a:prstGeom prst="rect">
                <a:avLst/>
              </a:prstGeom>
              <a:noFill/>
            </p:spPr>
            <p:txBody>
              <a:bodyPr wrap="square" rtlCol="0">
                <a:spAutoFit/>
              </a:bodyPr>
              <a:lstStyle>
                <a:defPPr>
                  <a:defRPr lang="en-US"/>
                </a:defPPr>
                <a:lvl1pPr>
                  <a:defRPr sz="1800"/>
                </a:lvl1pPr>
              </a:lstStyle>
              <a:p>
                <a:r>
                  <a:rPr lang="tr-TR" dirty="0"/>
                  <a:t>3</a:t>
                </a:r>
                <a:endParaRPr lang="en-US" dirty="0"/>
              </a:p>
            </p:txBody>
          </p:sp>
          <p:sp>
            <p:nvSpPr>
              <p:cNvPr id="19" name="Metin kutusu 18"/>
              <p:cNvSpPr txBox="1"/>
              <p:nvPr/>
            </p:nvSpPr>
            <p:spPr>
              <a:xfrm>
                <a:off x="4327275" y="2447122"/>
                <a:ext cx="216024" cy="270950"/>
              </a:xfrm>
              <a:prstGeom prst="rect">
                <a:avLst/>
              </a:prstGeom>
              <a:noFill/>
            </p:spPr>
            <p:txBody>
              <a:bodyPr wrap="square" rtlCol="0">
                <a:spAutoFit/>
              </a:bodyPr>
              <a:lstStyle>
                <a:defPPr>
                  <a:defRPr lang="en-US"/>
                </a:defPPr>
                <a:lvl1pPr>
                  <a:defRPr sz="1800"/>
                </a:lvl1pPr>
              </a:lstStyle>
              <a:p>
                <a:r>
                  <a:rPr lang="tr-TR" dirty="0"/>
                  <a:t>4</a:t>
                </a:r>
                <a:endParaRPr lang="en-US" dirty="0"/>
              </a:p>
            </p:txBody>
          </p:sp>
          <p:sp>
            <p:nvSpPr>
              <p:cNvPr id="20" name="Metin kutusu 19"/>
              <p:cNvSpPr txBox="1"/>
              <p:nvPr/>
            </p:nvSpPr>
            <p:spPr>
              <a:xfrm>
                <a:off x="4831331" y="2447122"/>
                <a:ext cx="216024" cy="270950"/>
              </a:xfrm>
              <a:prstGeom prst="rect">
                <a:avLst/>
              </a:prstGeom>
              <a:noFill/>
            </p:spPr>
            <p:txBody>
              <a:bodyPr wrap="square" rtlCol="0">
                <a:spAutoFit/>
              </a:bodyPr>
              <a:lstStyle>
                <a:defPPr>
                  <a:defRPr lang="en-US"/>
                </a:defPPr>
                <a:lvl1pPr>
                  <a:defRPr sz="1800"/>
                </a:lvl1pPr>
              </a:lstStyle>
              <a:p>
                <a:r>
                  <a:rPr lang="tr-TR" dirty="0"/>
                  <a:t>5</a:t>
                </a:r>
                <a:endParaRPr lang="en-US" dirty="0"/>
              </a:p>
            </p:txBody>
          </p:sp>
          <p:sp>
            <p:nvSpPr>
              <p:cNvPr id="21" name="Metin kutusu 20"/>
              <p:cNvSpPr txBox="1"/>
              <p:nvPr/>
            </p:nvSpPr>
            <p:spPr>
              <a:xfrm>
                <a:off x="5335387" y="2447122"/>
                <a:ext cx="216024" cy="270950"/>
              </a:xfrm>
              <a:prstGeom prst="rect">
                <a:avLst/>
              </a:prstGeom>
              <a:noFill/>
            </p:spPr>
            <p:txBody>
              <a:bodyPr wrap="square" rtlCol="0">
                <a:spAutoFit/>
              </a:bodyPr>
              <a:lstStyle>
                <a:defPPr>
                  <a:defRPr lang="en-US"/>
                </a:defPPr>
                <a:lvl1pPr>
                  <a:defRPr sz="1800"/>
                </a:lvl1pPr>
              </a:lstStyle>
              <a:p>
                <a:r>
                  <a:rPr lang="tr-TR" dirty="0"/>
                  <a:t>6</a:t>
                </a:r>
                <a:endParaRPr lang="en-US" dirty="0"/>
              </a:p>
            </p:txBody>
          </p:sp>
          <p:sp>
            <p:nvSpPr>
              <p:cNvPr id="22" name="Metin kutusu 21"/>
              <p:cNvSpPr txBox="1"/>
              <p:nvPr/>
            </p:nvSpPr>
            <p:spPr>
              <a:xfrm>
                <a:off x="5839443" y="2447122"/>
                <a:ext cx="216024" cy="270950"/>
              </a:xfrm>
              <a:prstGeom prst="rect">
                <a:avLst/>
              </a:prstGeom>
              <a:noFill/>
            </p:spPr>
            <p:txBody>
              <a:bodyPr wrap="square" rtlCol="0">
                <a:spAutoFit/>
              </a:bodyPr>
              <a:lstStyle>
                <a:defPPr>
                  <a:defRPr lang="en-US"/>
                </a:defPPr>
                <a:lvl1pPr>
                  <a:defRPr sz="1800"/>
                </a:lvl1pPr>
              </a:lstStyle>
              <a:p>
                <a:r>
                  <a:rPr lang="tr-TR" dirty="0"/>
                  <a:t>7</a:t>
                </a:r>
                <a:endParaRPr lang="en-US" dirty="0"/>
              </a:p>
            </p:txBody>
          </p:sp>
          <p:sp>
            <p:nvSpPr>
              <p:cNvPr id="23" name="Metin kutusu 22"/>
              <p:cNvSpPr txBox="1"/>
              <p:nvPr/>
            </p:nvSpPr>
            <p:spPr>
              <a:xfrm>
                <a:off x="6415507" y="2447122"/>
                <a:ext cx="216024" cy="270950"/>
              </a:xfrm>
              <a:prstGeom prst="rect">
                <a:avLst/>
              </a:prstGeom>
              <a:noFill/>
            </p:spPr>
            <p:txBody>
              <a:bodyPr wrap="square" rtlCol="0">
                <a:spAutoFit/>
              </a:bodyPr>
              <a:lstStyle>
                <a:defPPr>
                  <a:defRPr lang="en-US"/>
                </a:defPPr>
                <a:lvl1pPr>
                  <a:defRPr sz="1800"/>
                </a:lvl1pPr>
              </a:lstStyle>
              <a:p>
                <a:r>
                  <a:rPr lang="tr-TR" dirty="0"/>
                  <a:t>8</a:t>
                </a:r>
                <a:endParaRPr lang="en-US" dirty="0"/>
              </a:p>
            </p:txBody>
          </p:sp>
        </p:grpSp>
        <p:sp>
          <p:nvSpPr>
            <p:cNvPr id="7" name="Metin kutusu 6"/>
            <p:cNvSpPr txBox="1"/>
            <p:nvPr/>
          </p:nvSpPr>
          <p:spPr>
            <a:xfrm>
              <a:off x="2676720" y="1815698"/>
              <a:ext cx="427887" cy="270949"/>
            </a:xfrm>
            <a:prstGeom prst="rect">
              <a:avLst/>
            </a:prstGeom>
            <a:noFill/>
          </p:spPr>
          <p:txBody>
            <a:bodyPr wrap="square" rtlCol="0">
              <a:spAutoFit/>
            </a:bodyPr>
            <a:lstStyle/>
            <a:p>
              <a:r>
                <a:rPr lang="tr-TR" sz="1800" dirty="0"/>
                <a:t>200</a:t>
              </a:r>
              <a:endParaRPr lang="en-US" sz="1800" dirty="0"/>
            </a:p>
          </p:txBody>
        </p:sp>
        <p:sp>
          <p:nvSpPr>
            <p:cNvPr id="8" name="Metin kutusu 7"/>
            <p:cNvSpPr txBox="1"/>
            <p:nvPr/>
          </p:nvSpPr>
          <p:spPr>
            <a:xfrm>
              <a:off x="3211406" y="2542017"/>
              <a:ext cx="427887" cy="270949"/>
            </a:xfrm>
            <a:prstGeom prst="rect">
              <a:avLst/>
            </a:prstGeom>
            <a:noFill/>
          </p:spPr>
          <p:txBody>
            <a:bodyPr wrap="square" rtlCol="0">
              <a:spAutoFit/>
            </a:bodyPr>
            <a:lstStyle>
              <a:defPPr>
                <a:defRPr lang="en-US"/>
              </a:defPPr>
              <a:lvl1pPr>
                <a:defRPr sz="1800"/>
              </a:lvl1pPr>
            </a:lstStyle>
            <a:p>
              <a:r>
                <a:rPr lang="tr-TR" dirty="0"/>
                <a:t>100</a:t>
              </a:r>
              <a:endParaRPr lang="en-US" dirty="0"/>
            </a:p>
          </p:txBody>
        </p:sp>
        <p:sp>
          <p:nvSpPr>
            <p:cNvPr id="9" name="Metin kutusu 8"/>
            <p:cNvSpPr txBox="1"/>
            <p:nvPr/>
          </p:nvSpPr>
          <p:spPr>
            <a:xfrm>
              <a:off x="4725399" y="1789874"/>
              <a:ext cx="427887" cy="270949"/>
            </a:xfrm>
            <a:prstGeom prst="rect">
              <a:avLst/>
            </a:prstGeom>
            <a:noFill/>
          </p:spPr>
          <p:txBody>
            <a:bodyPr wrap="square" rtlCol="0">
              <a:spAutoFit/>
            </a:bodyPr>
            <a:lstStyle>
              <a:defPPr>
                <a:defRPr lang="en-US"/>
              </a:defPPr>
              <a:lvl1pPr>
                <a:defRPr sz="1800"/>
              </a:lvl1pPr>
            </a:lstStyle>
            <a:p>
              <a:r>
                <a:rPr lang="tr-TR" dirty="0"/>
                <a:t>200</a:t>
              </a:r>
              <a:endParaRPr lang="en-US" dirty="0"/>
            </a:p>
          </p:txBody>
        </p:sp>
        <p:sp>
          <p:nvSpPr>
            <p:cNvPr id="10" name="Metin kutusu 9"/>
            <p:cNvSpPr txBox="1"/>
            <p:nvPr/>
          </p:nvSpPr>
          <p:spPr>
            <a:xfrm>
              <a:off x="4214040" y="1957439"/>
              <a:ext cx="427887" cy="270949"/>
            </a:xfrm>
            <a:prstGeom prst="rect">
              <a:avLst/>
            </a:prstGeom>
            <a:noFill/>
          </p:spPr>
          <p:txBody>
            <a:bodyPr wrap="square" rtlCol="0">
              <a:spAutoFit/>
            </a:bodyPr>
            <a:lstStyle>
              <a:defPPr>
                <a:defRPr lang="en-US"/>
              </a:defPPr>
              <a:lvl1pPr>
                <a:defRPr sz="1800"/>
              </a:lvl1pPr>
            </a:lstStyle>
            <a:p>
              <a:r>
                <a:rPr lang="tr-TR" dirty="0"/>
                <a:t>100</a:t>
              </a:r>
              <a:endParaRPr lang="en-US" dirty="0"/>
            </a:p>
          </p:txBody>
        </p:sp>
        <p:sp>
          <p:nvSpPr>
            <p:cNvPr id="11" name="Metin kutusu 10"/>
            <p:cNvSpPr txBox="1"/>
            <p:nvPr/>
          </p:nvSpPr>
          <p:spPr>
            <a:xfrm>
              <a:off x="5229455" y="1684508"/>
              <a:ext cx="427887" cy="270949"/>
            </a:xfrm>
            <a:prstGeom prst="rect">
              <a:avLst/>
            </a:prstGeom>
            <a:noFill/>
          </p:spPr>
          <p:txBody>
            <a:bodyPr wrap="square" rtlCol="0">
              <a:spAutoFit/>
            </a:bodyPr>
            <a:lstStyle>
              <a:defPPr>
                <a:defRPr lang="en-US"/>
              </a:defPPr>
              <a:lvl1pPr>
                <a:defRPr sz="1800"/>
              </a:lvl1pPr>
            </a:lstStyle>
            <a:p>
              <a:r>
                <a:rPr lang="tr-TR" dirty="0"/>
                <a:t>300</a:t>
              </a:r>
              <a:endParaRPr lang="en-US" dirty="0"/>
            </a:p>
          </p:txBody>
        </p:sp>
        <p:sp>
          <p:nvSpPr>
            <p:cNvPr id="12" name="Metin kutusu 11"/>
            <p:cNvSpPr txBox="1"/>
            <p:nvPr/>
          </p:nvSpPr>
          <p:spPr>
            <a:xfrm>
              <a:off x="5733511" y="1535958"/>
              <a:ext cx="427887" cy="270949"/>
            </a:xfrm>
            <a:prstGeom prst="rect">
              <a:avLst/>
            </a:prstGeom>
            <a:noFill/>
          </p:spPr>
          <p:txBody>
            <a:bodyPr wrap="square" rtlCol="0">
              <a:spAutoFit/>
            </a:bodyPr>
            <a:lstStyle>
              <a:defPPr>
                <a:defRPr lang="en-US"/>
              </a:defPPr>
              <a:lvl1pPr>
                <a:defRPr sz="1800"/>
              </a:lvl1pPr>
            </a:lstStyle>
            <a:p>
              <a:r>
                <a:rPr lang="tr-TR" dirty="0"/>
                <a:t>400</a:t>
              </a:r>
              <a:endParaRPr lang="en-US" dirty="0"/>
            </a:p>
          </p:txBody>
        </p:sp>
        <p:sp>
          <p:nvSpPr>
            <p:cNvPr id="13" name="Metin kutusu 12"/>
            <p:cNvSpPr txBox="1"/>
            <p:nvPr/>
          </p:nvSpPr>
          <p:spPr>
            <a:xfrm>
              <a:off x="6309575" y="1374884"/>
              <a:ext cx="427887" cy="270949"/>
            </a:xfrm>
            <a:prstGeom prst="rect">
              <a:avLst/>
            </a:prstGeom>
            <a:noFill/>
          </p:spPr>
          <p:txBody>
            <a:bodyPr wrap="square" rtlCol="0">
              <a:spAutoFit/>
            </a:bodyPr>
            <a:lstStyle>
              <a:defPPr>
                <a:defRPr lang="en-US"/>
              </a:defPPr>
              <a:lvl1pPr>
                <a:defRPr sz="1800"/>
              </a:lvl1pPr>
            </a:lstStyle>
            <a:p>
              <a:r>
                <a:rPr lang="tr-TR" dirty="0"/>
                <a:t>500</a:t>
              </a:r>
              <a:endParaRPr lang="en-US" dirty="0"/>
            </a:p>
          </p:txBody>
        </p:sp>
      </p:grpSp>
      <p:sp>
        <p:nvSpPr>
          <p:cNvPr id="44" name="Sağ Ayraç 43"/>
          <p:cNvSpPr/>
          <p:nvPr/>
        </p:nvSpPr>
        <p:spPr>
          <a:xfrm rot="5400000">
            <a:off x="3778125" y="2749574"/>
            <a:ext cx="185499" cy="302654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5" name="Sağ Ayraç 44"/>
          <p:cNvSpPr/>
          <p:nvPr/>
        </p:nvSpPr>
        <p:spPr>
          <a:xfrm rot="5400000">
            <a:off x="7761953" y="1801490"/>
            <a:ext cx="185500" cy="49227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6" name="Metin kutusu 45"/>
          <p:cNvSpPr txBox="1"/>
          <p:nvPr/>
        </p:nvSpPr>
        <p:spPr>
          <a:xfrm>
            <a:off x="3408124" y="4536782"/>
            <a:ext cx="812210" cy="369332"/>
          </a:xfrm>
          <a:prstGeom prst="rect">
            <a:avLst/>
          </a:prstGeom>
          <a:noFill/>
        </p:spPr>
        <p:txBody>
          <a:bodyPr wrap="square" rtlCol="0">
            <a:spAutoFit/>
          </a:bodyPr>
          <a:lstStyle>
            <a:defPPr>
              <a:defRPr lang="en-US"/>
            </a:defPPr>
            <a:lvl1pPr>
              <a:defRPr sz="1800"/>
            </a:lvl1pPr>
          </a:lstStyle>
          <a:p>
            <a:r>
              <a:rPr lang="tr-TR" dirty="0"/>
              <a:t>i=%8</a:t>
            </a:r>
            <a:endParaRPr lang="en-US" dirty="0"/>
          </a:p>
        </p:txBody>
      </p:sp>
      <p:sp>
        <p:nvSpPr>
          <p:cNvPr id="47" name="Metin kutusu 46"/>
          <p:cNvSpPr txBox="1"/>
          <p:nvPr/>
        </p:nvSpPr>
        <p:spPr>
          <a:xfrm>
            <a:off x="7498755" y="4532223"/>
            <a:ext cx="1082509" cy="369332"/>
          </a:xfrm>
          <a:prstGeom prst="rect">
            <a:avLst/>
          </a:prstGeom>
          <a:noFill/>
        </p:spPr>
        <p:txBody>
          <a:bodyPr wrap="square" rtlCol="0">
            <a:spAutoFit/>
          </a:bodyPr>
          <a:lstStyle>
            <a:defPPr>
              <a:defRPr lang="en-US"/>
            </a:defPPr>
            <a:lvl1pPr>
              <a:defRPr sz="1800"/>
            </a:lvl1pPr>
          </a:lstStyle>
          <a:p>
            <a:r>
              <a:rPr lang="tr-TR" dirty="0"/>
              <a:t>i=%10</a:t>
            </a:r>
            <a:endParaRPr lang="en-US" dirty="0"/>
          </a:p>
        </p:txBody>
      </p:sp>
      <p:sp>
        <p:nvSpPr>
          <p:cNvPr id="48" name="Dikdörtgen 47"/>
          <p:cNvSpPr/>
          <p:nvPr/>
        </p:nvSpPr>
        <p:spPr>
          <a:xfrm>
            <a:off x="897732" y="1130820"/>
            <a:ext cx="12801600" cy="1126462"/>
          </a:xfrm>
          <a:prstGeom prst="rect">
            <a:avLst/>
          </a:prstGeom>
        </p:spPr>
        <p:txBody>
          <a:bodyPr wrap="square">
            <a:spAutoFit/>
          </a:bodyPr>
          <a:lstStyle/>
          <a:p>
            <a:r>
              <a:rPr lang="tr-TR" sz="3920" b="1" dirty="0">
                <a:solidFill>
                  <a:srgbClr val="FF0000"/>
                </a:solidFill>
                <a:cs typeface="Arial" panose="020B0604020202020204" pitchFamily="34" charset="0"/>
              </a:rPr>
              <a:t>Örnek 4: </a:t>
            </a:r>
          </a:p>
          <a:p>
            <a:r>
              <a:rPr lang="tr-TR" sz="2800" dirty="0"/>
              <a:t>Lütfen yukarıda nakit akış tablosu verilen projenin bugünkü değerini hesaplayınız.</a:t>
            </a:r>
          </a:p>
        </p:txBody>
      </p:sp>
      <mc:AlternateContent xmlns:mc="http://schemas.openxmlformats.org/markup-compatibility/2006" xmlns:a14="http://schemas.microsoft.com/office/drawing/2010/main">
        <mc:Choice Requires="a14">
          <p:sp>
            <p:nvSpPr>
              <p:cNvPr id="49" name="Metin kutusu 48"/>
              <p:cNvSpPr txBox="1"/>
              <p:nvPr/>
            </p:nvSpPr>
            <p:spPr>
              <a:xfrm>
                <a:off x="0" y="7919865"/>
                <a:ext cx="12801600" cy="81073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tr-TR" sz="1800" i="1">
                          <a:latin typeface="Cambria Math"/>
                        </a:rPr>
                        <m:t>𝑃</m:t>
                      </m:r>
                      <m:r>
                        <a:rPr lang="tr-TR" sz="1800" i="1">
                          <a:latin typeface="Cambria Math"/>
                        </a:rPr>
                        <m:t>=</m:t>
                      </m:r>
                      <m:f>
                        <m:fPr>
                          <m:ctrlPr>
                            <a:rPr lang="tr-TR" sz="1800" i="1">
                              <a:latin typeface="Cambria Math" panose="02040503050406030204" pitchFamily="18" charset="0"/>
                            </a:rPr>
                          </m:ctrlPr>
                        </m:fPr>
                        <m:num>
                          <m:r>
                            <a:rPr lang="tr-TR" sz="1800" i="1">
                              <a:latin typeface="Cambria Math"/>
                            </a:rPr>
                            <m:t>200</m:t>
                          </m:r>
                        </m:num>
                        <m:den>
                          <m:r>
                            <a:rPr lang="tr-TR" sz="1800" i="1">
                              <a:latin typeface="Cambria Math"/>
                            </a:rPr>
                            <m:t>(1+0,08)</m:t>
                          </m:r>
                        </m:den>
                      </m:f>
                      <m:r>
                        <a:rPr lang="tr-TR" sz="1800" i="1">
                          <a:latin typeface="Cambria Math"/>
                        </a:rPr>
                        <m:t>−</m:t>
                      </m:r>
                      <m:f>
                        <m:fPr>
                          <m:ctrlPr>
                            <a:rPr lang="tr-TR" sz="1800" i="1">
                              <a:latin typeface="Cambria Math" panose="02040503050406030204" pitchFamily="18" charset="0"/>
                            </a:rPr>
                          </m:ctrlPr>
                        </m:fPr>
                        <m:num>
                          <m:r>
                            <a:rPr lang="tr-TR" sz="1800" i="1">
                              <a:latin typeface="Cambria Math"/>
                            </a:rPr>
                            <m:t>100</m:t>
                          </m:r>
                        </m:num>
                        <m:den>
                          <m:sSup>
                            <m:sSupPr>
                              <m:ctrlPr>
                                <a:rPr lang="tr-TR" sz="1800" i="1">
                                  <a:latin typeface="Cambria Math" panose="02040503050406030204" pitchFamily="18" charset="0"/>
                                </a:rPr>
                              </m:ctrlPr>
                            </m:sSupPr>
                            <m:e>
                              <m:d>
                                <m:dPr>
                                  <m:ctrlPr>
                                    <a:rPr lang="tr-TR" sz="1800" i="1">
                                      <a:latin typeface="Cambria Math" panose="02040503050406030204" pitchFamily="18" charset="0"/>
                                    </a:rPr>
                                  </m:ctrlPr>
                                </m:dPr>
                                <m:e>
                                  <m:r>
                                    <a:rPr lang="tr-TR" sz="1800" i="1">
                                      <a:latin typeface="Cambria Math"/>
                                    </a:rPr>
                                    <m:t>1+0,08</m:t>
                                  </m:r>
                                </m:e>
                              </m:d>
                            </m:e>
                            <m:sup>
                              <m:r>
                                <a:rPr lang="tr-TR" sz="1800" i="1">
                                  <a:latin typeface="Cambria Math"/>
                                </a:rPr>
                                <m:t>2</m:t>
                              </m:r>
                            </m:sup>
                          </m:sSup>
                        </m:den>
                      </m:f>
                      <m:r>
                        <a:rPr lang="tr-TR" sz="1800" i="1">
                          <a:latin typeface="Cambria Math"/>
                        </a:rPr>
                        <m:t>+</m:t>
                      </m:r>
                      <m:d>
                        <m:dPr>
                          <m:begChr m:val="["/>
                          <m:endChr m:val="]"/>
                          <m:ctrlPr>
                            <a:rPr lang="tr-TR" sz="1800" i="1">
                              <a:latin typeface="Cambria Math" panose="02040503050406030204" pitchFamily="18" charset="0"/>
                            </a:rPr>
                          </m:ctrlPr>
                        </m:dPr>
                        <m:e>
                          <m:r>
                            <a:rPr lang="tr-TR" sz="1800" i="1">
                              <a:latin typeface="Cambria Math"/>
                            </a:rPr>
                            <m:t>100+100∗</m:t>
                          </m:r>
                          <m:d>
                            <m:dPr>
                              <m:begChr m:val="["/>
                              <m:endChr m:val="]"/>
                              <m:ctrlPr>
                                <a:rPr lang="tr-TR" sz="1800" i="1">
                                  <a:latin typeface="Cambria Math" panose="02040503050406030204" pitchFamily="18" charset="0"/>
                                </a:rPr>
                              </m:ctrlPr>
                            </m:dPr>
                            <m:e>
                              <m:f>
                                <m:fPr>
                                  <m:ctrlPr>
                                    <a:rPr lang="tr-TR" sz="1800" i="1">
                                      <a:latin typeface="Cambria Math" panose="02040503050406030204" pitchFamily="18" charset="0"/>
                                    </a:rPr>
                                  </m:ctrlPr>
                                </m:fPr>
                                <m:num>
                                  <m:r>
                                    <a:rPr lang="tr-TR" sz="1800" i="1">
                                      <a:latin typeface="Cambria Math"/>
                                    </a:rPr>
                                    <m:t>1</m:t>
                                  </m:r>
                                </m:num>
                                <m:den>
                                  <m:r>
                                    <a:rPr lang="tr-TR" sz="1800" i="1">
                                      <a:latin typeface="Cambria Math"/>
                                    </a:rPr>
                                    <m:t>0,1</m:t>
                                  </m:r>
                                </m:den>
                              </m:f>
                              <m:r>
                                <a:rPr lang="tr-TR" sz="1800" i="1">
                                  <a:latin typeface="Cambria Math"/>
                                </a:rPr>
                                <m:t>−</m:t>
                              </m:r>
                              <m:f>
                                <m:fPr>
                                  <m:ctrlPr>
                                    <a:rPr lang="tr-TR" sz="1800" i="1">
                                      <a:latin typeface="Cambria Math" panose="02040503050406030204" pitchFamily="18" charset="0"/>
                                    </a:rPr>
                                  </m:ctrlPr>
                                </m:fPr>
                                <m:num>
                                  <m:r>
                                    <a:rPr lang="tr-TR" sz="1800" i="1">
                                      <a:latin typeface="Cambria Math"/>
                                    </a:rPr>
                                    <m:t>5</m:t>
                                  </m:r>
                                </m:num>
                                <m:den>
                                  <m:sSup>
                                    <m:sSupPr>
                                      <m:ctrlPr>
                                        <a:rPr lang="tr-TR" sz="1800" i="1">
                                          <a:latin typeface="Cambria Math" panose="02040503050406030204" pitchFamily="18" charset="0"/>
                                        </a:rPr>
                                      </m:ctrlPr>
                                    </m:sSupPr>
                                    <m:e>
                                      <m:d>
                                        <m:dPr>
                                          <m:ctrlPr>
                                            <a:rPr lang="tr-TR" sz="1800" i="1">
                                              <a:latin typeface="Cambria Math" panose="02040503050406030204" pitchFamily="18" charset="0"/>
                                            </a:rPr>
                                          </m:ctrlPr>
                                        </m:dPr>
                                        <m:e>
                                          <m:r>
                                            <a:rPr lang="tr-TR" sz="1800" i="1">
                                              <a:latin typeface="Cambria Math"/>
                                            </a:rPr>
                                            <m:t>1+0,1</m:t>
                                          </m:r>
                                        </m:e>
                                      </m:d>
                                    </m:e>
                                    <m:sup>
                                      <m:r>
                                        <a:rPr lang="tr-TR" sz="1800" i="1">
                                          <a:latin typeface="Cambria Math"/>
                                        </a:rPr>
                                        <m:t>5</m:t>
                                      </m:r>
                                    </m:sup>
                                  </m:sSup>
                                  <m:r>
                                    <a:rPr lang="tr-TR" sz="1800" i="1">
                                      <a:latin typeface="Cambria Math"/>
                                    </a:rPr>
                                    <m:t>−1</m:t>
                                  </m:r>
                                </m:den>
                              </m:f>
                            </m:e>
                          </m:d>
                        </m:e>
                      </m:d>
                      <m:r>
                        <a:rPr lang="tr-TR" sz="1800">
                          <a:latin typeface="Cambria Math"/>
                        </a:rPr>
                        <m:t>∗</m:t>
                      </m:r>
                      <m:d>
                        <m:dPr>
                          <m:begChr m:val="["/>
                          <m:endChr m:val="]"/>
                          <m:ctrlPr>
                            <a:rPr lang="tr-TR" sz="1800" i="1">
                              <a:latin typeface="Cambria Math" panose="02040503050406030204" pitchFamily="18" charset="0"/>
                            </a:rPr>
                          </m:ctrlPr>
                        </m:dPr>
                        <m:e>
                          <m:f>
                            <m:fPr>
                              <m:ctrlPr>
                                <a:rPr lang="tr-TR" sz="1800" i="1">
                                  <a:latin typeface="Cambria Math" panose="02040503050406030204" pitchFamily="18" charset="0"/>
                                </a:rPr>
                              </m:ctrlPr>
                            </m:fPr>
                            <m:num>
                              <m:sSup>
                                <m:sSupPr>
                                  <m:ctrlPr>
                                    <a:rPr lang="tr-TR" sz="1800" i="1">
                                      <a:latin typeface="Cambria Math" panose="02040503050406030204" pitchFamily="18" charset="0"/>
                                    </a:rPr>
                                  </m:ctrlPr>
                                </m:sSupPr>
                                <m:e>
                                  <m:d>
                                    <m:dPr>
                                      <m:ctrlPr>
                                        <a:rPr lang="tr-TR" sz="1800" i="1">
                                          <a:latin typeface="Cambria Math" panose="02040503050406030204" pitchFamily="18" charset="0"/>
                                        </a:rPr>
                                      </m:ctrlPr>
                                    </m:dPr>
                                    <m:e>
                                      <m:r>
                                        <a:rPr lang="tr-TR" sz="1800" i="1">
                                          <a:latin typeface="Cambria Math"/>
                                        </a:rPr>
                                        <m:t>1+0,1</m:t>
                                      </m:r>
                                    </m:e>
                                  </m:d>
                                </m:e>
                                <m:sup>
                                  <m:r>
                                    <a:rPr lang="tr-TR" sz="1800" i="1">
                                      <a:latin typeface="Cambria Math"/>
                                    </a:rPr>
                                    <m:t>5</m:t>
                                  </m:r>
                                </m:sup>
                              </m:sSup>
                              <m:r>
                                <a:rPr lang="tr-TR" sz="1800" i="1">
                                  <a:latin typeface="Cambria Math"/>
                                </a:rPr>
                                <m:t>−1</m:t>
                              </m:r>
                            </m:num>
                            <m:den>
                              <m:r>
                                <a:rPr lang="tr-TR" sz="1800" i="1">
                                  <a:latin typeface="Cambria Math"/>
                                </a:rPr>
                                <m:t>0,1∗</m:t>
                              </m:r>
                              <m:sSup>
                                <m:sSupPr>
                                  <m:ctrlPr>
                                    <a:rPr lang="tr-TR" sz="1800" i="1">
                                      <a:latin typeface="Cambria Math" panose="02040503050406030204" pitchFamily="18" charset="0"/>
                                    </a:rPr>
                                  </m:ctrlPr>
                                </m:sSupPr>
                                <m:e>
                                  <m:d>
                                    <m:dPr>
                                      <m:ctrlPr>
                                        <a:rPr lang="tr-TR" sz="1800" i="1">
                                          <a:latin typeface="Cambria Math" panose="02040503050406030204" pitchFamily="18" charset="0"/>
                                        </a:rPr>
                                      </m:ctrlPr>
                                    </m:dPr>
                                    <m:e>
                                      <m:r>
                                        <a:rPr lang="tr-TR" sz="1800" i="1">
                                          <a:latin typeface="Cambria Math"/>
                                        </a:rPr>
                                        <m:t>1+0,1</m:t>
                                      </m:r>
                                    </m:e>
                                  </m:d>
                                </m:e>
                                <m:sup>
                                  <m:r>
                                    <a:rPr lang="tr-TR" sz="1800" i="1">
                                      <a:latin typeface="Cambria Math"/>
                                    </a:rPr>
                                    <m:t>5</m:t>
                                  </m:r>
                                </m:sup>
                              </m:sSup>
                            </m:den>
                          </m:f>
                        </m:e>
                      </m:d>
                      <m:r>
                        <a:rPr lang="tr-TR" sz="1800" i="1">
                          <a:latin typeface="Cambria Math"/>
                        </a:rPr>
                        <m:t>∗</m:t>
                      </m:r>
                      <m:f>
                        <m:fPr>
                          <m:ctrlPr>
                            <a:rPr lang="tr-TR" sz="1800" i="1">
                              <a:latin typeface="Cambria Math" panose="02040503050406030204" pitchFamily="18" charset="0"/>
                            </a:rPr>
                          </m:ctrlPr>
                        </m:fPr>
                        <m:num>
                          <m:r>
                            <a:rPr lang="tr-TR" sz="1800" i="1">
                              <a:latin typeface="Cambria Math"/>
                            </a:rPr>
                            <m:t>1</m:t>
                          </m:r>
                        </m:num>
                        <m:den>
                          <m:sSup>
                            <m:sSupPr>
                              <m:ctrlPr>
                                <a:rPr lang="tr-TR" sz="1800" i="1">
                                  <a:latin typeface="Cambria Math" panose="02040503050406030204" pitchFamily="18" charset="0"/>
                                </a:rPr>
                              </m:ctrlPr>
                            </m:sSupPr>
                            <m:e>
                              <m:d>
                                <m:dPr>
                                  <m:ctrlPr>
                                    <a:rPr lang="tr-TR" sz="1800" i="1">
                                      <a:latin typeface="Cambria Math" panose="02040503050406030204" pitchFamily="18" charset="0"/>
                                    </a:rPr>
                                  </m:ctrlPr>
                                </m:dPr>
                                <m:e>
                                  <m:r>
                                    <a:rPr lang="tr-TR" sz="1800" i="1">
                                      <a:latin typeface="Cambria Math"/>
                                    </a:rPr>
                                    <m:t>1+0,08</m:t>
                                  </m:r>
                                </m:e>
                              </m:d>
                            </m:e>
                            <m:sup>
                              <m:r>
                                <a:rPr lang="tr-TR" sz="1800" i="1">
                                  <a:latin typeface="Cambria Math"/>
                                </a:rPr>
                                <m:t>3</m:t>
                              </m:r>
                            </m:sup>
                          </m:sSup>
                        </m:den>
                      </m:f>
                    </m:oMath>
                  </m:oMathPara>
                </a14:m>
                <a:endParaRPr lang="en-US" sz="1800" dirty="0"/>
              </a:p>
            </p:txBody>
          </p:sp>
        </mc:Choice>
        <mc:Fallback xmlns="">
          <p:sp>
            <p:nvSpPr>
              <p:cNvPr id="49" name="Metin kutusu 48"/>
              <p:cNvSpPr txBox="1">
                <a:spLocks noRot="1" noChangeAspect="1" noMove="1" noResize="1" noEditPoints="1" noAdjustHandles="1" noChangeArrowheads="1" noChangeShapeType="1" noTextEdit="1"/>
              </p:cNvSpPr>
              <p:nvPr/>
            </p:nvSpPr>
            <p:spPr>
              <a:xfrm>
                <a:off x="0" y="7919864"/>
                <a:ext cx="12801600" cy="937244"/>
              </a:xfrm>
              <a:prstGeom prst="rect">
                <a:avLst/>
              </a:prstGeom>
              <a:blipFill rotWithShape="1">
                <a:blip r:embed="rId2"/>
                <a:stretch>
                  <a:fillRect/>
                </a:stretch>
              </a:blipFill>
            </p:spPr>
            <p:txBody>
              <a:bodyPr/>
              <a:lstStyle/>
              <a:p>
                <a:r>
                  <a:rPr lang="en-US">
                    <a:noFill/>
                  </a:rPr>
                  <a:t> </a:t>
                </a:r>
              </a:p>
            </p:txBody>
          </p:sp>
        </mc:Fallback>
      </mc:AlternateContent>
      <p:sp>
        <p:nvSpPr>
          <p:cNvPr id="50" name="Dikdörtgen 49"/>
          <p:cNvSpPr/>
          <p:nvPr/>
        </p:nvSpPr>
        <p:spPr>
          <a:xfrm>
            <a:off x="1034519" y="5654952"/>
            <a:ext cx="1966240" cy="400238"/>
          </a:xfrm>
          <a:prstGeom prst="rect">
            <a:avLst/>
          </a:prstGeom>
          <a:solidFill>
            <a:schemeClr val="bg1"/>
          </a:solidFill>
        </p:spPr>
        <p:txBody>
          <a:bodyPr wrap="square">
            <a:spAutoFit/>
          </a:bodyPr>
          <a:lstStyle/>
          <a:p>
            <a:r>
              <a:rPr lang="tr-TR" sz="2001" b="1" dirty="0">
                <a:solidFill>
                  <a:srgbClr val="FF0000"/>
                </a:solidFill>
                <a:latin typeface="Arial" panose="020B0604020202020204" pitchFamily="34" charset="0"/>
                <a:cs typeface="Arial" panose="020B0604020202020204" pitchFamily="34" charset="0"/>
              </a:rPr>
              <a:t>ÇÖZÜM</a:t>
            </a:r>
            <a:endParaRPr lang="en-US" sz="2001" b="1" dirty="0">
              <a:solidFill>
                <a:srgbClr val="FF0000"/>
              </a:solidFill>
              <a:latin typeface="Arial" panose="020B0604020202020204" pitchFamily="34" charset="0"/>
              <a:cs typeface="Arial" panose="020B0604020202020204" pitchFamily="34" charset="0"/>
            </a:endParaRPr>
          </a:p>
        </p:txBody>
      </p:sp>
      <p:sp>
        <p:nvSpPr>
          <p:cNvPr id="51" name="Metin kutusu 50"/>
          <p:cNvSpPr txBox="1"/>
          <p:nvPr/>
        </p:nvSpPr>
        <p:spPr>
          <a:xfrm>
            <a:off x="491457" y="6662563"/>
            <a:ext cx="12801600" cy="548483"/>
          </a:xfrm>
          <a:prstGeom prst="rect">
            <a:avLst/>
          </a:prstGeom>
          <a:noFill/>
        </p:spPr>
        <p:txBody>
          <a:bodyPr wrap="square" rtlCol="0">
            <a:spAutoFit/>
          </a:bodyPr>
          <a:lstStyle/>
          <a:p>
            <a:r>
              <a:rPr lang="tr-TR" sz="2964" dirty="0"/>
              <a:t>P= F</a:t>
            </a:r>
            <a:r>
              <a:rPr lang="tr-TR" sz="1680" dirty="0"/>
              <a:t>1</a:t>
            </a:r>
            <a:r>
              <a:rPr lang="tr-TR" sz="2964" dirty="0"/>
              <a:t>(P/F, %8, 1)- F</a:t>
            </a:r>
            <a:r>
              <a:rPr lang="tr-TR" sz="1680" dirty="0"/>
              <a:t>2</a:t>
            </a:r>
            <a:r>
              <a:rPr lang="tr-TR" sz="2964" dirty="0"/>
              <a:t>(P/F, %8, 2)+(A</a:t>
            </a:r>
            <a:r>
              <a:rPr lang="tr-TR" sz="1680" dirty="0"/>
              <a:t>1</a:t>
            </a:r>
            <a:r>
              <a:rPr lang="tr-TR" sz="2964" dirty="0"/>
              <a:t>+G(A/G, %10, 5)*(P/A, %10, 5)*(P/F, %8, 3) </a:t>
            </a:r>
            <a:endParaRPr lang="en-US" sz="2964" dirty="0"/>
          </a:p>
        </p:txBody>
      </p:sp>
      <p:sp>
        <p:nvSpPr>
          <p:cNvPr id="52" name="Metin kutusu 51"/>
          <p:cNvSpPr txBox="1"/>
          <p:nvPr/>
        </p:nvSpPr>
        <p:spPr>
          <a:xfrm>
            <a:off x="88137" y="8739014"/>
            <a:ext cx="12801600" cy="523220"/>
          </a:xfrm>
          <a:prstGeom prst="rect">
            <a:avLst/>
          </a:prstGeom>
          <a:noFill/>
        </p:spPr>
        <p:txBody>
          <a:bodyPr wrap="square" rtlCol="0">
            <a:spAutoFit/>
          </a:bodyPr>
          <a:lstStyle/>
          <a:p>
            <a:pPr algn="ctr"/>
            <a:r>
              <a:rPr lang="tr-TR" sz="2800" dirty="0"/>
              <a:t>P=945,306</a:t>
            </a:r>
            <a:endParaRPr lang="en-US" sz="2800" dirty="0"/>
          </a:p>
        </p:txBody>
      </p:sp>
    </p:spTree>
    <p:extLst>
      <p:ext uri="{BB962C8B-B14F-4D97-AF65-F5344CB8AC3E}">
        <p14:creationId xmlns:p14="http://schemas.microsoft.com/office/powerpoint/2010/main" val="3239036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889630" y="1030401"/>
            <a:ext cx="11178540" cy="1938992"/>
          </a:xfrm>
          <a:prstGeom prst="rect">
            <a:avLst/>
          </a:prstGeom>
          <a:noFill/>
        </p:spPr>
        <p:txBody>
          <a:bodyPr wrap="square" rtlCol="0">
            <a:spAutoFit/>
          </a:bodyPr>
          <a:lstStyle/>
          <a:p>
            <a:r>
              <a:rPr lang="tr-TR" sz="2400" b="1" dirty="0">
                <a:solidFill>
                  <a:srgbClr val="FF0000"/>
                </a:solidFill>
                <a:cs typeface="Arial" panose="020B0604020202020204" pitchFamily="34" charset="0"/>
              </a:rPr>
              <a:t>Örnek 5: </a:t>
            </a:r>
          </a:p>
          <a:p>
            <a:r>
              <a:rPr lang="tr-TR" sz="2400" dirty="0">
                <a:cs typeface="Times New Roman" panose="02020603050405020304" pitchFamily="18" charset="0"/>
              </a:rPr>
              <a:t>Yıllık %8 faiz oranın ile bankadan 10000 lira çekilmiştir. Birinci yıl belli bir meblağ ödenmiştir, daha sonraki yıllarda sırasıyla ilk yıl ödenen meblağa 500 lira, 1500 lira, 3000 lira ve 5000 lira eklenmiştir. Buna göre ilk ödemenin miktarını bulunuz?</a:t>
            </a:r>
            <a:endParaRPr lang="en-US" sz="2400" dirty="0">
              <a:cs typeface="Times New Roman" panose="02020603050405020304" pitchFamily="18" charset="0"/>
            </a:endParaRPr>
          </a:p>
          <a:p>
            <a:r>
              <a:rPr lang="tr-TR" sz="2400" dirty="0">
                <a:cs typeface="Times New Roman" panose="02020603050405020304" pitchFamily="18" charset="0"/>
              </a:rPr>
              <a:t> </a:t>
            </a:r>
            <a:endParaRPr lang="en-US" sz="2400" dirty="0">
              <a:cs typeface="Times New Roman" panose="02020603050405020304" pitchFamily="18" charset="0"/>
            </a:endParaRPr>
          </a:p>
        </p:txBody>
      </p:sp>
      <p:sp>
        <p:nvSpPr>
          <p:cNvPr id="32" name="Metin kutusu 31"/>
          <p:cNvSpPr txBox="1"/>
          <p:nvPr/>
        </p:nvSpPr>
        <p:spPr>
          <a:xfrm>
            <a:off x="434496" y="6602035"/>
            <a:ext cx="12088808" cy="2664897"/>
          </a:xfrm>
          <a:prstGeom prst="rect">
            <a:avLst/>
          </a:prstGeom>
          <a:noFill/>
        </p:spPr>
        <p:txBody>
          <a:bodyPr wrap="square" rtlCol="0">
            <a:spAutoFit/>
          </a:bodyPr>
          <a:lstStyle/>
          <a:p>
            <a:r>
              <a:rPr lang="tr-TR" sz="1600" dirty="0">
                <a:cs typeface="Times New Roman" panose="02020603050405020304" pitchFamily="18" charset="0"/>
              </a:rPr>
              <a:t>10.000(A/P, 8%, 5) = X + </a:t>
            </a:r>
            <a:r>
              <a:rPr lang="tr-TR" sz="2000" dirty="0">
                <a:cs typeface="Times New Roman" panose="02020603050405020304" pitchFamily="18" charset="0"/>
              </a:rPr>
              <a:t>[</a:t>
            </a:r>
            <a:r>
              <a:rPr lang="tr-TR" sz="1600" dirty="0">
                <a:cs typeface="Times New Roman" panose="02020603050405020304" pitchFamily="18" charset="0"/>
              </a:rPr>
              <a:t>500(P/F, 8%, 2) (A/P, 8%, 5)</a:t>
            </a:r>
            <a:r>
              <a:rPr lang="tr-TR" sz="2000" dirty="0">
                <a:cs typeface="Times New Roman" panose="02020603050405020304" pitchFamily="18" charset="0"/>
              </a:rPr>
              <a:t>]</a:t>
            </a:r>
            <a:r>
              <a:rPr lang="tr-TR" sz="1600" dirty="0">
                <a:cs typeface="Times New Roman" panose="02020603050405020304" pitchFamily="18" charset="0"/>
              </a:rPr>
              <a:t> + </a:t>
            </a:r>
            <a:r>
              <a:rPr lang="tr-TR" sz="2000" dirty="0">
                <a:cs typeface="Times New Roman" panose="02020603050405020304" pitchFamily="18" charset="0"/>
              </a:rPr>
              <a:t>[</a:t>
            </a:r>
            <a:r>
              <a:rPr lang="tr-TR" sz="1600" dirty="0">
                <a:cs typeface="Times New Roman" panose="02020603050405020304" pitchFamily="18" charset="0"/>
              </a:rPr>
              <a:t>1.500(P/F, 8%, 3) (A/P, 8%, 5)</a:t>
            </a:r>
            <a:r>
              <a:rPr lang="tr-TR" sz="2000" dirty="0">
                <a:cs typeface="Times New Roman" panose="02020603050405020304" pitchFamily="18" charset="0"/>
              </a:rPr>
              <a:t>]</a:t>
            </a:r>
            <a:r>
              <a:rPr lang="tr-TR" sz="1600" dirty="0">
                <a:cs typeface="Times New Roman" panose="02020603050405020304" pitchFamily="18" charset="0"/>
              </a:rPr>
              <a:t> + </a:t>
            </a:r>
            <a:r>
              <a:rPr lang="tr-TR" sz="2000" dirty="0">
                <a:cs typeface="Times New Roman" panose="02020603050405020304" pitchFamily="18" charset="0"/>
              </a:rPr>
              <a:t>[</a:t>
            </a:r>
            <a:r>
              <a:rPr lang="tr-TR" sz="1600" dirty="0">
                <a:cs typeface="Times New Roman" panose="02020603050405020304" pitchFamily="18" charset="0"/>
              </a:rPr>
              <a:t>3.000(P/F, 8%, 4) (A/P, 8%, 5)</a:t>
            </a:r>
            <a:r>
              <a:rPr lang="tr-TR" sz="2000" dirty="0">
                <a:cs typeface="Times New Roman" panose="02020603050405020304" pitchFamily="18" charset="0"/>
              </a:rPr>
              <a:t>]</a:t>
            </a:r>
            <a:r>
              <a:rPr lang="tr-TR" sz="1600" dirty="0">
                <a:cs typeface="Times New Roman" panose="02020603050405020304" pitchFamily="18" charset="0"/>
              </a:rPr>
              <a:t> + 5000(A/F, 8%, 5)</a:t>
            </a:r>
            <a:endParaRPr lang="en-US" sz="1600" dirty="0">
              <a:cs typeface="Times New Roman" panose="02020603050405020304" pitchFamily="18" charset="0"/>
            </a:endParaRPr>
          </a:p>
          <a:p>
            <a:endParaRPr lang="tr-TR" sz="1800" dirty="0">
              <a:cs typeface="Times New Roman" panose="02020603050405020304" pitchFamily="18" charset="0"/>
            </a:endParaRPr>
          </a:p>
          <a:p>
            <a:r>
              <a:rPr lang="tr-TR" sz="1800" dirty="0">
                <a:cs typeface="Times New Roman" panose="02020603050405020304" pitchFamily="18" charset="0"/>
              </a:rPr>
              <a:t>10.000 x 0,25046 = X + (500 x 0,8573 x 0,25046) + (1.500 x 0,7938 x 0,25046) + (3.000 x 0,7350 x 0,25046) + 5.000 x 0,17046</a:t>
            </a:r>
            <a:endParaRPr lang="en-US" sz="1800" dirty="0">
              <a:cs typeface="Times New Roman" panose="02020603050405020304" pitchFamily="18" charset="0"/>
            </a:endParaRPr>
          </a:p>
          <a:p>
            <a:endParaRPr lang="tr-TR" sz="1800" dirty="0">
              <a:cs typeface="Times New Roman" panose="02020603050405020304" pitchFamily="18" charset="0"/>
            </a:endParaRPr>
          </a:p>
          <a:p>
            <a:r>
              <a:rPr lang="tr-TR" sz="1800" dirty="0">
                <a:cs typeface="Times New Roman" panose="02020603050405020304" pitchFamily="18" charset="0"/>
              </a:rPr>
              <a:t>2.504,60 = X + 107,36 + 298,22 + 552,26 + 852,30</a:t>
            </a:r>
            <a:br>
              <a:rPr lang="tr-TR" sz="1800" dirty="0">
                <a:cs typeface="Times New Roman" panose="02020603050405020304" pitchFamily="18" charset="0"/>
              </a:rPr>
            </a:br>
            <a:endParaRPr lang="tr-TR" sz="1800" dirty="0">
              <a:cs typeface="Times New Roman" panose="02020603050405020304" pitchFamily="18" charset="0"/>
            </a:endParaRPr>
          </a:p>
          <a:p>
            <a:r>
              <a:rPr lang="tr-TR" sz="1800" b="1" dirty="0">
                <a:cs typeface="Times New Roman" panose="02020603050405020304" pitchFamily="18" charset="0"/>
              </a:rPr>
              <a:t>X </a:t>
            </a:r>
            <a:r>
              <a:rPr lang="tr-TR" sz="1800" dirty="0">
                <a:cs typeface="Times New Roman" panose="02020603050405020304" pitchFamily="18" charset="0"/>
              </a:rPr>
              <a:t>= 2.504,60 - 1.810,14</a:t>
            </a:r>
            <a:endParaRPr lang="en-US" sz="1800" dirty="0">
              <a:cs typeface="Times New Roman" panose="02020603050405020304" pitchFamily="18" charset="0"/>
            </a:endParaRPr>
          </a:p>
          <a:p>
            <a:r>
              <a:rPr lang="tr-TR" sz="1800" dirty="0">
                <a:cs typeface="Times New Roman" panose="02020603050405020304" pitchFamily="18" charset="0"/>
              </a:rPr>
              <a:t>   = 694,46 TL</a:t>
            </a:r>
            <a:endParaRPr lang="en-US" sz="1800" dirty="0">
              <a:cs typeface="Times New Roman" panose="02020603050405020304" pitchFamily="18" charset="0"/>
            </a:endParaRPr>
          </a:p>
          <a:p>
            <a:endParaRPr lang="en-US" dirty="0"/>
          </a:p>
        </p:txBody>
      </p:sp>
      <p:sp>
        <p:nvSpPr>
          <p:cNvPr id="33" name="Metin kutusu 32"/>
          <p:cNvSpPr txBox="1"/>
          <p:nvPr/>
        </p:nvSpPr>
        <p:spPr>
          <a:xfrm>
            <a:off x="434340" y="6047144"/>
            <a:ext cx="11178540" cy="461665"/>
          </a:xfrm>
          <a:prstGeom prst="rect">
            <a:avLst/>
          </a:prstGeom>
          <a:noFill/>
        </p:spPr>
        <p:txBody>
          <a:bodyPr wrap="square" rtlCol="0">
            <a:spAutoFit/>
          </a:bodyPr>
          <a:lstStyle/>
          <a:p>
            <a:r>
              <a:rPr lang="tr-TR" sz="2400" b="1" u="sng">
                <a:solidFill>
                  <a:srgbClr val="FF0000"/>
                </a:solidFill>
                <a:cs typeface="Arial" panose="020B0604020202020204" pitchFamily="34" charset="0"/>
              </a:rPr>
              <a:t>1. Çözüm</a:t>
            </a:r>
            <a:endParaRPr lang="en-US" sz="2400" b="1" u="sng" dirty="0">
              <a:solidFill>
                <a:srgbClr val="FF0000"/>
              </a:solidFill>
              <a:cs typeface="Arial" panose="020B0604020202020204" pitchFamily="34" charset="0"/>
            </a:endParaRPr>
          </a:p>
        </p:txBody>
      </p:sp>
      <p:grpSp>
        <p:nvGrpSpPr>
          <p:cNvPr id="62" name="Canvas 2472"/>
          <p:cNvGrpSpPr/>
          <p:nvPr/>
        </p:nvGrpSpPr>
        <p:grpSpPr>
          <a:xfrm>
            <a:off x="266699" y="2335530"/>
            <a:ext cx="7459317" cy="3501312"/>
            <a:chOff x="0" y="0"/>
            <a:chExt cx="4686300" cy="2240280"/>
          </a:xfrm>
        </p:grpSpPr>
        <p:sp>
          <p:nvSpPr>
            <p:cNvPr id="63" name="Dikdörtgen 62"/>
            <p:cNvSpPr/>
            <p:nvPr/>
          </p:nvSpPr>
          <p:spPr>
            <a:xfrm>
              <a:off x="0" y="0"/>
              <a:ext cx="4686300" cy="2240280"/>
            </a:xfrm>
            <a:prstGeom prst="rect">
              <a:avLst/>
            </a:prstGeom>
            <a:noFill/>
            <a:ln>
              <a:noFill/>
            </a:ln>
          </p:spPr>
        </p:sp>
        <p:cxnSp>
          <p:nvCxnSpPr>
            <p:cNvPr id="64" name="Line 986"/>
            <p:cNvCxnSpPr/>
            <p:nvPr/>
          </p:nvCxnSpPr>
          <p:spPr bwMode="auto">
            <a:xfrm>
              <a:off x="457200" y="914400"/>
              <a:ext cx="2857500" cy="6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65" name="Line 987"/>
            <p:cNvCxnSpPr/>
            <p:nvPr/>
          </p:nvCxnSpPr>
          <p:spPr bwMode="auto">
            <a:xfrm>
              <a:off x="2171065" y="853440"/>
              <a:ext cx="635"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66" name="Line 988"/>
            <p:cNvCxnSpPr/>
            <p:nvPr/>
          </p:nvCxnSpPr>
          <p:spPr bwMode="auto">
            <a:xfrm>
              <a:off x="2742565" y="853440"/>
              <a:ext cx="635"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67" name="Line 989"/>
            <p:cNvCxnSpPr/>
            <p:nvPr/>
          </p:nvCxnSpPr>
          <p:spPr bwMode="auto">
            <a:xfrm>
              <a:off x="1028065" y="868680"/>
              <a:ext cx="635"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68" name="Line 990"/>
            <p:cNvCxnSpPr/>
            <p:nvPr/>
          </p:nvCxnSpPr>
          <p:spPr bwMode="auto">
            <a:xfrm>
              <a:off x="1599565" y="868680"/>
              <a:ext cx="635"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69" name="Line 991"/>
            <p:cNvCxnSpPr/>
            <p:nvPr/>
          </p:nvCxnSpPr>
          <p:spPr bwMode="auto">
            <a:xfrm>
              <a:off x="3314065" y="868680"/>
              <a:ext cx="635"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0" name="Line 992"/>
            <p:cNvCxnSpPr/>
            <p:nvPr/>
          </p:nvCxnSpPr>
          <p:spPr bwMode="auto">
            <a:xfrm flipH="1">
              <a:off x="1028065" y="914400"/>
              <a:ext cx="635" cy="2286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1" name="Line 993"/>
            <p:cNvCxnSpPr/>
            <p:nvPr/>
          </p:nvCxnSpPr>
          <p:spPr bwMode="auto">
            <a:xfrm flipH="1">
              <a:off x="2170430" y="914400"/>
              <a:ext cx="1905" cy="5715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2" name="Line 994"/>
            <p:cNvCxnSpPr/>
            <p:nvPr/>
          </p:nvCxnSpPr>
          <p:spPr bwMode="auto">
            <a:xfrm flipH="1">
              <a:off x="1598930" y="914400"/>
              <a:ext cx="1270" cy="342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3" name="Line 995"/>
            <p:cNvCxnSpPr/>
            <p:nvPr/>
          </p:nvCxnSpPr>
          <p:spPr bwMode="auto">
            <a:xfrm flipH="1">
              <a:off x="2743200" y="914400"/>
              <a:ext cx="635" cy="8001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4" name="Line 996"/>
            <p:cNvCxnSpPr/>
            <p:nvPr/>
          </p:nvCxnSpPr>
          <p:spPr bwMode="auto">
            <a:xfrm flipH="1">
              <a:off x="3312795" y="914400"/>
              <a:ext cx="3175" cy="10287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5" name="Line 997"/>
            <p:cNvCxnSpPr/>
            <p:nvPr/>
          </p:nvCxnSpPr>
          <p:spPr bwMode="auto">
            <a:xfrm flipV="1">
              <a:off x="463364" y="228600"/>
              <a:ext cx="3175" cy="685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76" name="Text Box 998"/>
            <p:cNvSpPr txBox="1">
              <a:spLocks noChangeArrowheads="1"/>
            </p:cNvSpPr>
            <p:nvPr/>
          </p:nvSpPr>
          <p:spPr bwMode="auto">
            <a:xfrm>
              <a:off x="3192780" y="662940"/>
              <a:ext cx="236220" cy="29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tr-TR" sz="1200">
                  <a:effectLst/>
                  <a:latin typeface="Times New Roman" panose="02020603050405020304" pitchFamily="18" charset="0"/>
                  <a:ea typeface="Times New Roman" panose="02020603050405020304" pitchFamily="18" charset="0"/>
                </a:rPr>
                <a:t>5</a:t>
              </a:r>
              <a:endParaRPr lang="en-US" sz="1200">
                <a:effectLst/>
                <a:latin typeface="Times New Roman" panose="02020603050405020304" pitchFamily="18" charset="0"/>
                <a:ea typeface="Times New Roman" panose="02020603050405020304" pitchFamily="18" charset="0"/>
              </a:endParaRPr>
            </a:p>
          </p:txBody>
        </p:sp>
        <p:sp>
          <p:nvSpPr>
            <p:cNvPr id="77" name="Text Box 999"/>
            <p:cNvSpPr txBox="1">
              <a:spLocks noChangeArrowheads="1"/>
            </p:cNvSpPr>
            <p:nvPr/>
          </p:nvSpPr>
          <p:spPr bwMode="auto">
            <a:xfrm>
              <a:off x="2621280" y="662940"/>
              <a:ext cx="236220" cy="29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tr-TR" sz="1200">
                  <a:effectLst/>
                  <a:latin typeface="Times New Roman" panose="02020603050405020304" pitchFamily="18" charset="0"/>
                  <a:ea typeface="Times New Roman" panose="02020603050405020304" pitchFamily="18" charset="0"/>
                </a:rPr>
                <a:t>4</a:t>
              </a:r>
              <a:endParaRPr lang="en-US" sz="1200">
                <a:effectLst/>
                <a:latin typeface="Times New Roman" panose="02020603050405020304" pitchFamily="18" charset="0"/>
                <a:ea typeface="Times New Roman" panose="02020603050405020304" pitchFamily="18" charset="0"/>
              </a:endParaRPr>
            </a:p>
          </p:txBody>
        </p:sp>
        <p:sp>
          <p:nvSpPr>
            <p:cNvPr id="78" name="Text Box 1000"/>
            <p:cNvSpPr txBox="1">
              <a:spLocks noChangeArrowheads="1"/>
            </p:cNvSpPr>
            <p:nvPr/>
          </p:nvSpPr>
          <p:spPr bwMode="auto">
            <a:xfrm>
              <a:off x="2057400" y="647700"/>
              <a:ext cx="228600" cy="29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tr-TR" sz="1200">
                  <a:effectLst/>
                  <a:latin typeface="Times New Roman" panose="02020603050405020304" pitchFamily="18" charset="0"/>
                  <a:ea typeface="Times New Roman" panose="02020603050405020304" pitchFamily="18" charset="0"/>
                </a:rPr>
                <a:t>3</a:t>
              </a:r>
              <a:endParaRPr lang="en-US" sz="1200">
                <a:effectLst/>
                <a:latin typeface="Times New Roman" panose="02020603050405020304" pitchFamily="18" charset="0"/>
                <a:ea typeface="Times New Roman" panose="02020603050405020304" pitchFamily="18" charset="0"/>
              </a:endParaRPr>
            </a:p>
          </p:txBody>
        </p:sp>
        <p:sp>
          <p:nvSpPr>
            <p:cNvPr id="79" name="Text Box 1001"/>
            <p:cNvSpPr txBox="1">
              <a:spLocks noChangeArrowheads="1"/>
            </p:cNvSpPr>
            <p:nvPr/>
          </p:nvSpPr>
          <p:spPr bwMode="auto">
            <a:xfrm>
              <a:off x="1470660" y="647700"/>
              <a:ext cx="243840" cy="29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tr-TR" sz="1200">
                  <a:effectLst/>
                  <a:latin typeface="Times New Roman" panose="02020603050405020304" pitchFamily="18" charset="0"/>
                  <a:ea typeface="Times New Roman" panose="02020603050405020304" pitchFamily="18" charset="0"/>
                </a:rPr>
                <a:t>2</a:t>
              </a:r>
              <a:endParaRPr lang="en-US" sz="1200">
                <a:effectLst/>
                <a:latin typeface="Times New Roman" panose="02020603050405020304" pitchFamily="18" charset="0"/>
                <a:ea typeface="Times New Roman" panose="02020603050405020304" pitchFamily="18" charset="0"/>
              </a:endParaRPr>
            </a:p>
          </p:txBody>
        </p:sp>
        <p:sp>
          <p:nvSpPr>
            <p:cNvPr id="80" name="Text Box 1002"/>
            <p:cNvSpPr txBox="1">
              <a:spLocks noChangeArrowheads="1"/>
            </p:cNvSpPr>
            <p:nvPr/>
          </p:nvSpPr>
          <p:spPr bwMode="auto">
            <a:xfrm>
              <a:off x="899160" y="647700"/>
              <a:ext cx="243840" cy="29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tr-TR" sz="1200">
                  <a:effectLst/>
                  <a:latin typeface="Times New Roman" panose="02020603050405020304" pitchFamily="18" charset="0"/>
                  <a:ea typeface="Times New Roman" panose="02020603050405020304" pitchFamily="18" charset="0"/>
                </a:rPr>
                <a:t>1</a:t>
              </a:r>
              <a:endParaRPr lang="en-US" sz="1200">
                <a:effectLst/>
                <a:latin typeface="Times New Roman" panose="02020603050405020304" pitchFamily="18" charset="0"/>
                <a:ea typeface="Times New Roman" panose="02020603050405020304" pitchFamily="18" charset="0"/>
              </a:endParaRPr>
            </a:p>
          </p:txBody>
        </p:sp>
        <p:sp>
          <p:nvSpPr>
            <p:cNvPr id="81" name="Text Box 1003"/>
            <p:cNvSpPr txBox="1">
              <a:spLocks noChangeArrowheads="1"/>
            </p:cNvSpPr>
            <p:nvPr/>
          </p:nvSpPr>
          <p:spPr bwMode="auto">
            <a:xfrm>
              <a:off x="457200" y="228600"/>
              <a:ext cx="1257300" cy="29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tr-TR" sz="1200">
                  <a:effectLst/>
                  <a:latin typeface="Times New Roman" panose="02020603050405020304" pitchFamily="18" charset="0"/>
                  <a:ea typeface="Times New Roman" panose="02020603050405020304" pitchFamily="18" charset="0"/>
                </a:rPr>
                <a:t>P = 10.000 TL</a:t>
              </a:r>
              <a:endParaRPr lang="en-US" sz="1200">
                <a:effectLst/>
                <a:latin typeface="Times New Roman" panose="02020603050405020304" pitchFamily="18" charset="0"/>
                <a:ea typeface="Times New Roman" panose="02020603050405020304" pitchFamily="18" charset="0"/>
              </a:endParaRPr>
            </a:p>
          </p:txBody>
        </p:sp>
        <p:cxnSp>
          <p:nvCxnSpPr>
            <p:cNvPr id="82" name="Line 1004"/>
            <p:cNvCxnSpPr/>
            <p:nvPr/>
          </p:nvCxnSpPr>
          <p:spPr bwMode="auto">
            <a:xfrm>
              <a:off x="457200" y="868680"/>
              <a:ext cx="635"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83" name="Text Box 1005"/>
            <p:cNvSpPr txBox="1">
              <a:spLocks noChangeArrowheads="1"/>
            </p:cNvSpPr>
            <p:nvPr/>
          </p:nvSpPr>
          <p:spPr bwMode="auto">
            <a:xfrm>
              <a:off x="883920" y="1112520"/>
              <a:ext cx="342900" cy="29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tr-TR" sz="1200">
                  <a:effectLst/>
                  <a:latin typeface="Times New Roman" panose="02020603050405020304" pitchFamily="18" charset="0"/>
                  <a:ea typeface="Times New Roman" panose="02020603050405020304" pitchFamily="18" charset="0"/>
                </a:rPr>
                <a:t>X</a:t>
              </a:r>
              <a:endParaRPr lang="en-US" sz="1200">
                <a:effectLst/>
                <a:latin typeface="Times New Roman" panose="02020603050405020304" pitchFamily="18" charset="0"/>
                <a:ea typeface="Times New Roman" panose="02020603050405020304" pitchFamily="18" charset="0"/>
              </a:endParaRPr>
            </a:p>
          </p:txBody>
        </p:sp>
        <p:sp>
          <p:nvSpPr>
            <p:cNvPr id="84" name="Text Box 1006"/>
            <p:cNvSpPr txBox="1">
              <a:spLocks noChangeArrowheads="1"/>
            </p:cNvSpPr>
            <p:nvPr/>
          </p:nvSpPr>
          <p:spPr bwMode="auto">
            <a:xfrm>
              <a:off x="1257300" y="1257300"/>
              <a:ext cx="762000" cy="29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tr-TR" sz="1200">
                  <a:effectLst/>
                  <a:latin typeface="Times New Roman" panose="02020603050405020304" pitchFamily="18" charset="0"/>
                  <a:ea typeface="Times New Roman" panose="02020603050405020304" pitchFamily="18" charset="0"/>
                </a:rPr>
                <a:t>X + 500</a:t>
              </a:r>
              <a:endParaRPr lang="en-US" sz="1200">
                <a:effectLst/>
                <a:latin typeface="Times New Roman" panose="02020603050405020304" pitchFamily="18" charset="0"/>
                <a:ea typeface="Times New Roman" panose="02020603050405020304" pitchFamily="18" charset="0"/>
              </a:endParaRPr>
            </a:p>
          </p:txBody>
        </p:sp>
        <p:sp>
          <p:nvSpPr>
            <p:cNvPr id="85" name="Text Box 1007"/>
            <p:cNvSpPr txBox="1">
              <a:spLocks noChangeArrowheads="1"/>
            </p:cNvSpPr>
            <p:nvPr/>
          </p:nvSpPr>
          <p:spPr bwMode="auto">
            <a:xfrm>
              <a:off x="1903728" y="1468196"/>
              <a:ext cx="762000" cy="29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tr-TR" sz="1200" dirty="0">
                  <a:effectLst/>
                  <a:latin typeface="Times New Roman" panose="02020603050405020304" pitchFamily="18" charset="0"/>
                  <a:ea typeface="Times New Roman" panose="02020603050405020304" pitchFamily="18" charset="0"/>
                </a:rPr>
                <a:t>X + 1500</a:t>
              </a:r>
              <a:endParaRPr lang="en-US" sz="1200" dirty="0">
                <a:effectLst/>
                <a:latin typeface="Times New Roman" panose="02020603050405020304" pitchFamily="18" charset="0"/>
                <a:ea typeface="Times New Roman" panose="02020603050405020304" pitchFamily="18" charset="0"/>
              </a:endParaRPr>
            </a:p>
          </p:txBody>
        </p:sp>
        <p:sp>
          <p:nvSpPr>
            <p:cNvPr id="86" name="Text Box 1008"/>
            <p:cNvSpPr txBox="1">
              <a:spLocks noChangeArrowheads="1"/>
            </p:cNvSpPr>
            <p:nvPr/>
          </p:nvSpPr>
          <p:spPr bwMode="auto">
            <a:xfrm>
              <a:off x="2398392" y="1727275"/>
              <a:ext cx="762000" cy="29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tr-TR" sz="1200" dirty="0">
                  <a:effectLst/>
                  <a:latin typeface="Times New Roman" panose="02020603050405020304" pitchFamily="18" charset="0"/>
                  <a:ea typeface="Times New Roman" panose="02020603050405020304" pitchFamily="18" charset="0"/>
                </a:rPr>
                <a:t>X + 3000</a:t>
              </a:r>
              <a:endParaRPr lang="en-US" sz="1200" dirty="0">
                <a:effectLst/>
                <a:latin typeface="Times New Roman" panose="02020603050405020304" pitchFamily="18" charset="0"/>
                <a:ea typeface="Times New Roman" panose="02020603050405020304" pitchFamily="18" charset="0"/>
              </a:endParaRPr>
            </a:p>
          </p:txBody>
        </p:sp>
        <p:sp>
          <p:nvSpPr>
            <p:cNvPr id="87" name="Text Box 1009"/>
            <p:cNvSpPr txBox="1">
              <a:spLocks noChangeArrowheads="1"/>
            </p:cNvSpPr>
            <p:nvPr/>
          </p:nvSpPr>
          <p:spPr bwMode="auto">
            <a:xfrm>
              <a:off x="2971800" y="1943100"/>
              <a:ext cx="762000" cy="29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tr-TR" sz="1200">
                  <a:effectLst/>
                  <a:latin typeface="Times New Roman" panose="02020603050405020304" pitchFamily="18" charset="0"/>
                  <a:ea typeface="Times New Roman" panose="02020603050405020304" pitchFamily="18" charset="0"/>
                </a:rPr>
                <a:t>X + 5000</a:t>
              </a:r>
              <a:endParaRPr lang="en-US" sz="1200">
                <a:effectLst/>
                <a:latin typeface="Times New Roman" panose="02020603050405020304" pitchFamily="18" charset="0"/>
                <a:ea typeface="Times New Roman" panose="02020603050405020304" pitchFamily="18" charset="0"/>
              </a:endParaRPr>
            </a:p>
          </p:txBody>
        </p:sp>
        <p:sp>
          <p:nvSpPr>
            <p:cNvPr id="88" name="Text Box 1010"/>
            <p:cNvSpPr txBox="1">
              <a:spLocks noChangeArrowheads="1"/>
            </p:cNvSpPr>
            <p:nvPr/>
          </p:nvSpPr>
          <p:spPr bwMode="auto">
            <a:xfrm>
              <a:off x="3429000" y="1257300"/>
              <a:ext cx="914400" cy="29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tr-TR" sz="1200">
                  <a:effectLst/>
                  <a:latin typeface="Times New Roman" panose="02020603050405020304" pitchFamily="18" charset="0"/>
                  <a:ea typeface="Times New Roman" panose="02020603050405020304" pitchFamily="18" charset="0"/>
                </a:rPr>
                <a:t>i = 8 %</a:t>
              </a:r>
              <a:endParaRPr lang="en-US" sz="120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382373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067" y="1124724"/>
            <a:ext cx="11521440" cy="1493520"/>
          </a:xfrm>
        </p:spPr>
        <p:txBody>
          <a:bodyPr>
            <a:normAutofit/>
          </a:bodyPr>
          <a:lstStyle/>
          <a:p>
            <a:r>
              <a:rPr lang="en-GB" altLang="en-US" sz="4800" b="1" dirty="0">
                <a:solidFill>
                  <a:schemeClr val="accent1"/>
                </a:solidFill>
              </a:rPr>
              <a:t> </a:t>
            </a:r>
            <a:r>
              <a:rPr lang="tr-TR" altLang="en-US" sz="4800" b="1" dirty="0">
                <a:solidFill>
                  <a:schemeClr val="accent1"/>
                </a:solidFill>
              </a:rPr>
              <a:t>Nakit Akış (Cash </a:t>
            </a:r>
            <a:r>
              <a:rPr lang="tr-TR" altLang="en-US" sz="4800" b="1" dirty="0" err="1">
                <a:solidFill>
                  <a:schemeClr val="accent1"/>
                </a:solidFill>
              </a:rPr>
              <a:t>Flow</a:t>
            </a:r>
            <a:r>
              <a:rPr lang="tr-TR" altLang="en-US" sz="4800" b="1" dirty="0">
                <a:solidFill>
                  <a:schemeClr val="accent1"/>
                </a:solidFill>
              </a:rPr>
              <a:t>) Diyagramı</a:t>
            </a:r>
            <a:endParaRPr lang="en-US" sz="4800" b="1" dirty="0">
              <a:solidFill>
                <a:schemeClr val="accent1"/>
              </a:solidFill>
            </a:endParaRPr>
          </a:p>
        </p:txBody>
      </p:sp>
      <p:sp>
        <p:nvSpPr>
          <p:cNvPr id="3" name="Content Placeholder 2"/>
          <p:cNvSpPr>
            <a:spLocks noGrp="1"/>
          </p:cNvSpPr>
          <p:nvPr>
            <p:ph idx="1"/>
          </p:nvPr>
        </p:nvSpPr>
        <p:spPr>
          <a:xfrm>
            <a:off x="640080" y="2784376"/>
            <a:ext cx="11521440" cy="6816824"/>
          </a:xfrm>
        </p:spPr>
        <p:txBody>
          <a:bodyPr>
            <a:normAutofit/>
          </a:bodyPr>
          <a:lstStyle/>
          <a:p>
            <a:pPr>
              <a:lnSpc>
                <a:spcPct val="120000"/>
              </a:lnSpc>
              <a:spcAft>
                <a:spcPts val="1680"/>
              </a:spcAft>
            </a:pPr>
            <a:endParaRPr lang="tr-TR" sz="3360" dirty="0"/>
          </a:p>
          <a:p>
            <a:pPr>
              <a:lnSpc>
                <a:spcPct val="120000"/>
              </a:lnSpc>
              <a:spcAft>
                <a:spcPts val="1680"/>
              </a:spcAft>
            </a:pPr>
            <a:r>
              <a:rPr lang="en-US" sz="3360" dirty="0" err="1"/>
              <a:t>Nak</a:t>
            </a:r>
            <a:r>
              <a:rPr lang="tr-TR" sz="3360" dirty="0"/>
              <a:t>it akış diyagramı, bir proje süresince meydana gelen </a:t>
            </a:r>
            <a:r>
              <a:rPr lang="tr-TR" sz="3360" dirty="0">
                <a:solidFill>
                  <a:srgbClr val="00B0F0"/>
                </a:solidFill>
              </a:rPr>
              <a:t>bütün girdilerin ve çıktıların görsel olarak gösterilmesi</a:t>
            </a:r>
            <a:r>
              <a:rPr lang="tr-TR" sz="3360" dirty="0"/>
              <a:t>ne yarar.</a:t>
            </a:r>
          </a:p>
          <a:p>
            <a:pPr>
              <a:lnSpc>
                <a:spcPct val="120000"/>
              </a:lnSpc>
              <a:spcAft>
                <a:spcPts val="1680"/>
              </a:spcAft>
            </a:pPr>
            <a:r>
              <a:rPr lang="tr-TR" sz="3360" dirty="0"/>
              <a:t>Nakit akış diyagramlarının kullanılması tavsiye edilir ve mühendislik ekonomisi için çok önemlidir. Çünkü, </a:t>
            </a:r>
            <a:r>
              <a:rPr lang="tr-TR" sz="3360" dirty="0">
                <a:solidFill>
                  <a:srgbClr val="00B0F0"/>
                </a:solidFill>
              </a:rPr>
              <a:t>alternatiflerin karşılaştırılması</a:t>
            </a:r>
            <a:r>
              <a:rPr lang="tr-TR" sz="3360" dirty="0"/>
              <a:t> açısından çok faydalıdır.</a:t>
            </a:r>
          </a:p>
        </p:txBody>
      </p:sp>
    </p:spTree>
    <p:extLst>
      <p:ext uri="{BB962C8B-B14F-4D97-AF65-F5344CB8AC3E}">
        <p14:creationId xmlns:p14="http://schemas.microsoft.com/office/powerpoint/2010/main" val="31245851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9630D-034F-415D-A9F2-26E4762C0A0A}"/>
              </a:ext>
            </a:extLst>
          </p:cNvPr>
          <p:cNvSpPr>
            <a:spLocks noGrp="1"/>
          </p:cNvSpPr>
          <p:nvPr>
            <p:ph type="title"/>
          </p:nvPr>
        </p:nvSpPr>
        <p:spPr>
          <a:xfrm>
            <a:off x="550068" y="7444135"/>
            <a:ext cx="11771472" cy="1042771"/>
          </a:xfrm>
        </p:spPr>
        <p:txBody>
          <a:bodyPr vert="horz" lIns="91440" tIns="45720" rIns="91440" bIns="45720" rtlCol="0" anchor="ctr">
            <a:normAutofit/>
          </a:bodyPr>
          <a:lstStyle/>
          <a:p>
            <a:pPr algn="ctr" defTabSz="914400"/>
            <a:endParaRPr lang="en-US" sz="4400" dirty="0">
              <a:solidFill>
                <a:schemeClr val="tx1">
                  <a:lumMod val="85000"/>
                  <a:lumOff val="15000"/>
                </a:schemeClr>
              </a:solidFill>
            </a:endParaRPr>
          </a:p>
        </p:txBody>
      </p:sp>
      <p:pic>
        <p:nvPicPr>
          <p:cNvPr id="7" name="Content Placeholder 6" descr="A close up of text on a whiteboard&#10;&#10;Description automatically generated">
            <a:extLst>
              <a:ext uri="{FF2B5EF4-FFF2-40B4-BE49-F238E27FC236}">
                <a16:creationId xmlns:a16="http://schemas.microsoft.com/office/drawing/2014/main" id="{2828CC94-1886-4527-AC9F-01484A1F074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21778" y="0"/>
            <a:ext cx="7428051" cy="9601200"/>
          </a:xfrm>
        </p:spPr>
      </p:pic>
    </p:spTree>
    <p:extLst>
      <p:ext uri="{BB962C8B-B14F-4D97-AF65-F5344CB8AC3E}">
        <p14:creationId xmlns:p14="http://schemas.microsoft.com/office/powerpoint/2010/main" val="1781336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018104" y="894549"/>
            <a:ext cx="11178540" cy="1938992"/>
          </a:xfrm>
          <a:prstGeom prst="rect">
            <a:avLst/>
          </a:prstGeom>
          <a:noFill/>
        </p:spPr>
        <p:txBody>
          <a:bodyPr wrap="square" rtlCol="0">
            <a:spAutoFit/>
          </a:bodyPr>
          <a:lstStyle/>
          <a:p>
            <a:r>
              <a:rPr lang="tr-TR" sz="2400" b="1" dirty="0">
                <a:solidFill>
                  <a:srgbClr val="FF0000"/>
                </a:solidFill>
                <a:cs typeface="Arial" panose="020B0604020202020204" pitchFamily="34" charset="0"/>
              </a:rPr>
              <a:t>Örnek 5: </a:t>
            </a:r>
          </a:p>
          <a:p>
            <a:r>
              <a:rPr lang="tr-TR" sz="2400" dirty="0">
                <a:cs typeface="Times New Roman" panose="02020603050405020304" pitchFamily="18" charset="0"/>
              </a:rPr>
              <a:t>Yıllık %8 faiz oranın ile bankadan 10000 lira çekilmiştir. Birinci yıl belli bir meblağ ödenmiştir, daha sonraki yıllarda sırasıyla ilk yıl ödenen meblağa 500 lira, 1500 lira, 3000 lira ve 5000 lira eklenmiştir. Buna göre ilk ödemenin miktarını bulunuz?</a:t>
            </a:r>
            <a:endParaRPr lang="en-US" sz="2400" dirty="0">
              <a:cs typeface="Times New Roman" panose="02020603050405020304" pitchFamily="18" charset="0"/>
            </a:endParaRPr>
          </a:p>
          <a:p>
            <a:endParaRPr lang="en-US" sz="2400" dirty="0">
              <a:cs typeface="Times New Roman" panose="02020603050405020304" pitchFamily="18" charset="0"/>
            </a:endParaRPr>
          </a:p>
        </p:txBody>
      </p:sp>
      <p:grpSp>
        <p:nvGrpSpPr>
          <p:cNvPr id="5" name="Canvas 2472"/>
          <p:cNvGrpSpPr/>
          <p:nvPr/>
        </p:nvGrpSpPr>
        <p:grpSpPr>
          <a:xfrm>
            <a:off x="6143109" y="2678925"/>
            <a:ext cx="7459317" cy="3545451"/>
            <a:chOff x="0" y="0"/>
            <a:chExt cx="4686300" cy="2268522"/>
          </a:xfrm>
        </p:grpSpPr>
        <p:sp>
          <p:nvSpPr>
            <p:cNvPr id="6" name="Dikdörtgen 5"/>
            <p:cNvSpPr/>
            <p:nvPr/>
          </p:nvSpPr>
          <p:spPr>
            <a:xfrm>
              <a:off x="0" y="0"/>
              <a:ext cx="4686300" cy="2240280"/>
            </a:xfrm>
            <a:prstGeom prst="rect">
              <a:avLst/>
            </a:prstGeom>
            <a:noFill/>
            <a:ln>
              <a:noFill/>
            </a:ln>
          </p:spPr>
        </p:sp>
        <p:cxnSp>
          <p:nvCxnSpPr>
            <p:cNvPr id="7" name="Line 986"/>
            <p:cNvCxnSpPr/>
            <p:nvPr/>
          </p:nvCxnSpPr>
          <p:spPr bwMode="auto">
            <a:xfrm>
              <a:off x="457200" y="914400"/>
              <a:ext cx="2857500" cy="6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 name="Line 987"/>
            <p:cNvCxnSpPr/>
            <p:nvPr/>
          </p:nvCxnSpPr>
          <p:spPr bwMode="auto">
            <a:xfrm>
              <a:off x="2171065" y="853440"/>
              <a:ext cx="635"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 name="Line 988"/>
            <p:cNvCxnSpPr/>
            <p:nvPr/>
          </p:nvCxnSpPr>
          <p:spPr bwMode="auto">
            <a:xfrm>
              <a:off x="2742565" y="853440"/>
              <a:ext cx="635"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0" name="Line 989"/>
            <p:cNvCxnSpPr/>
            <p:nvPr/>
          </p:nvCxnSpPr>
          <p:spPr bwMode="auto">
            <a:xfrm>
              <a:off x="1028065" y="868680"/>
              <a:ext cx="635"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1" name="Line 990"/>
            <p:cNvCxnSpPr/>
            <p:nvPr/>
          </p:nvCxnSpPr>
          <p:spPr bwMode="auto">
            <a:xfrm>
              <a:off x="1599565" y="868680"/>
              <a:ext cx="635"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2" name="Line 991"/>
            <p:cNvCxnSpPr/>
            <p:nvPr/>
          </p:nvCxnSpPr>
          <p:spPr bwMode="auto">
            <a:xfrm>
              <a:off x="3314065" y="868680"/>
              <a:ext cx="635"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3" name="Line 992"/>
            <p:cNvCxnSpPr/>
            <p:nvPr/>
          </p:nvCxnSpPr>
          <p:spPr bwMode="auto">
            <a:xfrm flipH="1">
              <a:off x="1028065" y="914400"/>
              <a:ext cx="635" cy="2286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 name="Line 993"/>
            <p:cNvCxnSpPr/>
            <p:nvPr/>
          </p:nvCxnSpPr>
          <p:spPr bwMode="auto">
            <a:xfrm flipH="1">
              <a:off x="2170430" y="914400"/>
              <a:ext cx="1905" cy="5715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 name="Line 994"/>
            <p:cNvCxnSpPr/>
            <p:nvPr/>
          </p:nvCxnSpPr>
          <p:spPr bwMode="auto">
            <a:xfrm flipH="1">
              <a:off x="1598930" y="914400"/>
              <a:ext cx="1270" cy="342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6" name="Line 995"/>
            <p:cNvCxnSpPr/>
            <p:nvPr/>
          </p:nvCxnSpPr>
          <p:spPr bwMode="auto">
            <a:xfrm flipH="1">
              <a:off x="2743200" y="914400"/>
              <a:ext cx="635" cy="8001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7" name="Line 996"/>
            <p:cNvCxnSpPr/>
            <p:nvPr/>
          </p:nvCxnSpPr>
          <p:spPr bwMode="auto">
            <a:xfrm flipH="1">
              <a:off x="3312795" y="914400"/>
              <a:ext cx="3175" cy="10287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 name="Line 997"/>
            <p:cNvCxnSpPr/>
            <p:nvPr/>
          </p:nvCxnSpPr>
          <p:spPr bwMode="auto">
            <a:xfrm flipV="1">
              <a:off x="454660" y="228600"/>
              <a:ext cx="3175" cy="685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9" name="Text Box 998"/>
            <p:cNvSpPr txBox="1">
              <a:spLocks noChangeArrowheads="1"/>
            </p:cNvSpPr>
            <p:nvPr/>
          </p:nvSpPr>
          <p:spPr bwMode="auto">
            <a:xfrm>
              <a:off x="3192780" y="662940"/>
              <a:ext cx="236220" cy="29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tr-TR" sz="1200">
                  <a:effectLst/>
                  <a:latin typeface="Times New Roman" panose="02020603050405020304" pitchFamily="18" charset="0"/>
                  <a:ea typeface="Times New Roman" panose="02020603050405020304" pitchFamily="18" charset="0"/>
                </a:rPr>
                <a:t>5</a:t>
              </a:r>
              <a:endParaRPr lang="en-US" sz="1200">
                <a:effectLst/>
                <a:latin typeface="Times New Roman" panose="02020603050405020304" pitchFamily="18" charset="0"/>
                <a:ea typeface="Times New Roman" panose="02020603050405020304" pitchFamily="18" charset="0"/>
              </a:endParaRPr>
            </a:p>
          </p:txBody>
        </p:sp>
        <p:sp>
          <p:nvSpPr>
            <p:cNvPr id="20" name="Text Box 999"/>
            <p:cNvSpPr txBox="1">
              <a:spLocks noChangeArrowheads="1"/>
            </p:cNvSpPr>
            <p:nvPr/>
          </p:nvSpPr>
          <p:spPr bwMode="auto">
            <a:xfrm>
              <a:off x="2621280" y="662940"/>
              <a:ext cx="236220" cy="29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tr-TR" sz="1200">
                  <a:effectLst/>
                  <a:latin typeface="Times New Roman" panose="02020603050405020304" pitchFamily="18" charset="0"/>
                  <a:ea typeface="Times New Roman" panose="02020603050405020304" pitchFamily="18" charset="0"/>
                </a:rPr>
                <a:t>4</a:t>
              </a:r>
              <a:endParaRPr lang="en-US" sz="1200">
                <a:effectLst/>
                <a:latin typeface="Times New Roman" panose="02020603050405020304" pitchFamily="18" charset="0"/>
                <a:ea typeface="Times New Roman" panose="02020603050405020304" pitchFamily="18" charset="0"/>
              </a:endParaRPr>
            </a:p>
          </p:txBody>
        </p:sp>
        <p:sp>
          <p:nvSpPr>
            <p:cNvPr id="21" name="Text Box 1000"/>
            <p:cNvSpPr txBox="1">
              <a:spLocks noChangeArrowheads="1"/>
            </p:cNvSpPr>
            <p:nvPr/>
          </p:nvSpPr>
          <p:spPr bwMode="auto">
            <a:xfrm>
              <a:off x="2057400" y="647700"/>
              <a:ext cx="228600" cy="29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tr-TR" sz="1200">
                  <a:effectLst/>
                  <a:latin typeface="Times New Roman" panose="02020603050405020304" pitchFamily="18" charset="0"/>
                  <a:ea typeface="Times New Roman" panose="02020603050405020304" pitchFamily="18" charset="0"/>
                </a:rPr>
                <a:t>3</a:t>
              </a:r>
              <a:endParaRPr lang="en-US" sz="1200">
                <a:effectLst/>
                <a:latin typeface="Times New Roman" panose="02020603050405020304" pitchFamily="18" charset="0"/>
                <a:ea typeface="Times New Roman" panose="02020603050405020304" pitchFamily="18" charset="0"/>
              </a:endParaRPr>
            </a:p>
          </p:txBody>
        </p:sp>
        <p:sp>
          <p:nvSpPr>
            <p:cNvPr id="22" name="Text Box 1001"/>
            <p:cNvSpPr txBox="1">
              <a:spLocks noChangeArrowheads="1"/>
            </p:cNvSpPr>
            <p:nvPr/>
          </p:nvSpPr>
          <p:spPr bwMode="auto">
            <a:xfrm>
              <a:off x="1470660" y="647700"/>
              <a:ext cx="243840" cy="29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tr-TR" sz="1200">
                  <a:effectLst/>
                  <a:latin typeface="Times New Roman" panose="02020603050405020304" pitchFamily="18" charset="0"/>
                  <a:ea typeface="Times New Roman" panose="02020603050405020304" pitchFamily="18" charset="0"/>
                </a:rPr>
                <a:t>2</a:t>
              </a:r>
              <a:endParaRPr lang="en-US" sz="1200">
                <a:effectLst/>
                <a:latin typeface="Times New Roman" panose="02020603050405020304" pitchFamily="18" charset="0"/>
                <a:ea typeface="Times New Roman" panose="02020603050405020304" pitchFamily="18" charset="0"/>
              </a:endParaRPr>
            </a:p>
          </p:txBody>
        </p:sp>
        <p:sp>
          <p:nvSpPr>
            <p:cNvPr id="23" name="Text Box 1002"/>
            <p:cNvSpPr txBox="1">
              <a:spLocks noChangeArrowheads="1"/>
            </p:cNvSpPr>
            <p:nvPr/>
          </p:nvSpPr>
          <p:spPr bwMode="auto">
            <a:xfrm>
              <a:off x="899160" y="647700"/>
              <a:ext cx="243840" cy="29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tr-TR" sz="1200">
                  <a:effectLst/>
                  <a:latin typeface="Times New Roman" panose="02020603050405020304" pitchFamily="18" charset="0"/>
                  <a:ea typeface="Times New Roman" panose="02020603050405020304" pitchFamily="18" charset="0"/>
                </a:rPr>
                <a:t>1</a:t>
              </a:r>
              <a:endParaRPr lang="en-US" sz="1200">
                <a:effectLst/>
                <a:latin typeface="Times New Roman" panose="02020603050405020304" pitchFamily="18" charset="0"/>
                <a:ea typeface="Times New Roman" panose="02020603050405020304" pitchFamily="18" charset="0"/>
              </a:endParaRPr>
            </a:p>
          </p:txBody>
        </p:sp>
        <p:sp>
          <p:nvSpPr>
            <p:cNvPr id="24" name="Text Box 1003"/>
            <p:cNvSpPr txBox="1">
              <a:spLocks noChangeArrowheads="1"/>
            </p:cNvSpPr>
            <p:nvPr/>
          </p:nvSpPr>
          <p:spPr bwMode="auto">
            <a:xfrm>
              <a:off x="457200" y="228600"/>
              <a:ext cx="1257300" cy="29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tr-TR" sz="1200">
                  <a:effectLst/>
                  <a:latin typeface="Times New Roman" panose="02020603050405020304" pitchFamily="18" charset="0"/>
                  <a:ea typeface="Times New Roman" panose="02020603050405020304" pitchFamily="18" charset="0"/>
                </a:rPr>
                <a:t>P = 10.000 TL</a:t>
              </a:r>
              <a:endParaRPr lang="en-US" sz="1200">
                <a:effectLst/>
                <a:latin typeface="Times New Roman" panose="02020603050405020304" pitchFamily="18" charset="0"/>
                <a:ea typeface="Times New Roman" panose="02020603050405020304" pitchFamily="18" charset="0"/>
              </a:endParaRPr>
            </a:p>
          </p:txBody>
        </p:sp>
        <p:cxnSp>
          <p:nvCxnSpPr>
            <p:cNvPr id="25" name="Line 1004"/>
            <p:cNvCxnSpPr/>
            <p:nvPr/>
          </p:nvCxnSpPr>
          <p:spPr bwMode="auto">
            <a:xfrm>
              <a:off x="457200" y="868680"/>
              <a:ext cx="635"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6" name="Text Box 1005"/>
            <p:cNvSpPr txBox="1">
              <a:spLocks noChangeArrowheads="1"/>
            </p:cNvSpPr>
            <p:nvPr/>
          </p:nvSpPr>
          <p:spPr bwMode="auto">
            <a:xfrm>
              <a:off x="883920" y="1112520"/>
              <a:ext cx="342900" cy="29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tr-TR" sz="1200">
                  <a:effectLst/>
                  <a:latin typeface="Times New Roman" panose="02020603050405020304" pitchFamily="18" charset="0"/>
                  <a:ea typeface="Times New Roman" panose="02020603050405020304" pitchFamily="18" charset="0"/>
                </a:rPr>
                <a:t>X</a:t>
              </a:r>
              <a:endParaRPr lang="en-US" sz="1200">
                <a:effectLst/>
                <a:latin typeface="Times New Roman" panose="02020603050405020304" pitchFamily="18" charset="0"/>
                <a:ea typeface="Times New Roman" panose="02020603050405020304" pitchFamily="18" charset="0"/>
              </a:endParaRPr>
            </a:p>
          </p:txBody>
        </p:sp>
        <p:sp>
          <p:nvSpPr>
            <p:cNvPr id="27" name="Text Box 1006"/>
            <p:cNvSpPr txBox="1">
              <a:spLocks noChangeArrowheads="1"/>
            </p:cNvSpPr>
            <p:nvPr/>
          </p:nvSpPr>
          <p:spPr bwMode="auto">
            <a:xfrm>
              <a:off x="1462946" y="1282206"/>
              <a:ext cx="485799" cy="29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tr-TR" sz="1200">
                  <a:effectLst/>
                  <a:latin typeface="Times New Roman" panose="02020603050405020304" pitchFamily="18" charset="0"/>
                  <a:ea typeface="Times New Roman" panose="02020603050405020304" pitchFamily="18" charset="0"/>
                </a:rPr>
                <a:t>500</a:t>
              </a:r>
              <a:endParaRPr lang="en-US" sz="1200">
                <a:effectLst/>
                <a:latin typeface="Times New Roman" panose="02020603050405020304" pitchFamily="18" charset="0"/>
                <a:ea typeface="Times New Roman" panose="02020603050405020304" pitchFamily="18" charset="0"/>
              </a:endParaRPr>
            </a:p>
          </p:txBody>
        </p:sp>
        <p:sp>
          <p:nvSpPr>
            <p:cNvPr id="28" name="Text Box 1007"/>
            <p:cNvSpPr txBox="1">
              <a:spLocks noChangeArrowheads="1"/>
            </p:cNvSpPr>
            <p:nvPr/>
          </p:nvSpPr>
          <p:spPr bwMode="auto">
            <a:xfrm>
              <a:off x="2027331" y="1495316"/>
              <a:ext cx="762000" cy="29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tr-TR" sz="1200">
                  <a:effectLst/>
                  <a:latin typeface="Times New Roman" panose="02020603050405020304" pitchFamily="18" charset="0"/>
                  <a:ea typeface="Times New Roman" panose="02020603050405020304" pitchFamily="18" charset="0"/>
                </a:rPr>
                <a:t>1500</a:t>
              </a:r>
              <a:endParaRPr lang="en-US" sz="1200" dirty="0">
                <a:effectLst/>
                <a:latin typeface="Times New Roman" panose="02020603050405020304" pitchFamily="18" charset="0"/>
                <a:ea typeface="Times New Roman" panose="02020603050405020304" pitchFamily="18" charset="0"/>
              </a:endParaRPr>
            </a:p>
          </p:txBody>
        </p:sp>
        <p:sp>
          <p:nvSpPr>
            <p:cNvPr id="29" name="Text Box 1008"/>
            <p:cNvSpPr txBox="1">
              <a:spLocks noChangeArrowheads="1"/>
            </p:cNvSpPr>
            <p:nvPr/>
          </p:nvSpPr>
          <p:spPr bwMode="auto">
            <a:xfrm>
              <a:off x="2590800" y="1718053"/>
              <a:ext cx="762000" cy="29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tr-TR" sz="1200">
                  <a:effectLst/>
                  <a:latin typeface="Times New Roman" panose="02020603050405020304" pitchFamily="18" charset="0"/>
                  <a:ea typeface="Times New Roman" panose="02020603050405020304" pitchFamily="18" charset="0"/>
                </a:rPr>
                <a:t>3000</a:t>
              </a:r>
              <a:endParaRPr lang="en-US" sz="1200" dirty="0">
                <a:effectLst/>
                <a:latin typeface="Times New Roman" panose="02020603050405020304" pitchFamily="18" charset="0"/>
                <a:ea typeface="Times New Roman" panose="02020603050405020304" pitchFamily="18" charset="0"/>
              </a:endParaRPr>
            </a:p>
          </p:txBody>
        </p:sp>
        <p:sp>
          <p:nvSpPr>
            <p:cNvPr id="30" name="Text Box 1009"/>
            <p:cNvSpPr txBox="1">
              <a:spLocks noChangeArrowheads="1"/>
            </p:cNvSpPr>
            <p:nvPr/>
          </p:nvSpPr>
          <p:spPr bwMode="auto">
            <a:xfrm>
              <a:off x="3154269" y="1971342"/>
              <a:ext cx="762000" cy="29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tr-TR" sz="1200">
                  <a:effectLst/>
                  <a:latin typeface="Times New Roman" panose="02020603050405020304" pitchFamily="18" charset="0"/>
                  <a:ea typeface="Times New Roman" panose="02020603050405020304" pitchFamily="18" charset="0"/>
                </a:rPr>
                <a:t>5000</a:t>
              </a:r>
              <a:endParaRPr lang="en-US" sz="1200">
                <a:effectLst/>
                <a:latin typeface="Times New Roman" panose="02020603050405020304" pitchFamily="18" charset="0"/>
                <a:ea typeface="Times New Roman" panose="02020603050405020304" pitchFamily="18" charset="0"/>
              </a:endParaRPr>
            </a:p>
          </p:txBody>
        </p:sp>
        <p:sp>
          <p:nvSpPr>
            <p:cNvPr id="31" name="Text Box 1010"/>
            <p:cNvSpPr txBox="1">
              <a:spLocks noChangeArrowheads="1"/>
            </p:cNvSpPr>
            <p:nvPr/>
          </p:nvSpPr>
          <p:spPr bwMode="auto">
            <a:xfrm>
              <a:off x="3429000" y="1257300"/>
              <a:ext cx="914400" cy="29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tr-TR" sz="1200">
                  <a:effectLst/>
                  <a:latin typeface="Times New Roman" panose="02020603050405020304" pitchFamily="18" charset="0"/>
                  <a:ea typeface="Times New Roman" panose="02020603050405020304" pitchFamily="18" charset="0"/>
                </a:rPr>
                <a:t>i = 8 %</a:t>
              </a:r>
              <a:endParaRPr lang="en-US" sz="1200">
                <a:effectLst/>
                <a:latin typeface="Times New Roman" panose="02020603050405020304" pitchFamily="18" charset="0"/>
                <a:ea typeface="Times New Roman" panose="02020603050405020304" pitchFamily="18" charset="0"/>
              </a:endParaRPr>
            </a:p>
          </p:txBody>
        </p:sp>
      </p:grpSp>
      <p:sp>
        <p:nvSpPr>
          <p:cNvPr id="32" name="Metin kutusu 31"/>
          <p:cNvSpPr txBox="1"/>
          <p:nvPr/>
        </p:nvSpPr>
        <p:spPr>
          <a:xfrm>
            <a:off x="434496" y="6602035"/>
            <a:ext cx="12088808" cy="2695674"/>
          </a:xfrm>
          <a:prstGeom prst="rect">
            <a:avLst/>
          </a:prstGeom>
          <a:noFill/>
        </p:spPr>
        <p:txBody>
          <a:bodyPr wrap="square" rtlCol="0">
            <a:spAutoFit/>
          </a:bodyPr>
          <a:lstStyle/>
          <a:p>
            <a:r>
              <a:rPr lang="tr-TR" sz="1600">
                <a:cs typeface="Times New Roman" panose="02020603050405020304" pitchFamily="18" charset="0"/>
              </a:rPr>
              <a:t>10.000 - [500 *(P/F, 8%, 2)  + 1500* (P/F, 8%, 3)  + 3000* (P/F, 8%, 4)  + 5000 *(P/F, 8%, 5)  - X *(P/A, 8%, 5) ] = 0</a:t>
            </a:r>
          </a:p>
          <a:p>
            <a:endParaRPr lang="tr-TR" sz="1600">
              <a:cs typeface="Times New Roman" panose="02020603050405020304" pitchFamily="18" charset="0"/>
            </a:endParaRPr>
          </a:p>
          <a:p>
            <a:r>
              <a:rPr lang="tr-TR" sz="1600">
                <a:cs typeface="Times New Roman" panose="02020603050405020304" pitchFamily="18" charset="0"/>
              </a:rPr>
              <a:t>10.000 - [(500*</a:t>
            </a:r>
            <a:r>
              <a:rPr lang="tr-TR" sz="1600"/>
              <a:t> 0.8573) + </a:t>
            </a:r>
            <a:r>
              <a:rPr lang="tr-TR" sz="1600">
                <a:cs typeface="Times New Roman" panose="02020603050405020304" pitchFamily="18" charset="0"/>
              </a:rPr>
              <a:t>(1500*</a:t>
            </a:r>
            <a:r>
              <a:rPr lang="tr-TR" sz="1600"/>
              <a:t>0.7938) + </a:t>
            </a:r>
            <a:r>
              <a:rPr lang="tr-TR" sz="1600">
                <a:cs typeface="Times New Roman" panose="02020603050405020304" pitchFamily="18" charset="0"/>
              </a:rPr>
              <a:t>(3000*</a:t>
            </a:r>
            <a:r>
              <a:rPr lang="tr-TR" sz="1600"/>
              <a:t>0.7350) + </a:t>
            </a:r>
            <a:r>
              <a:rPr lang="tr-TR" sz="1600">
                <a:cs typeface="Times New Roman" panose="02020603050405020304" pitchFamily="18" charset="0"/>
              </a:rPr>
              <a:t>(5000*</a:t>
            </a:r>
            <a:r>
              <a:rPr lang="tr-TR" sz="1600"/>
              <a:t> 0.6806) – (3.9927 X )</a:t>
            </a:r>
            <a:r>
              <a:rPr lang="tr-TR" sz="1600">
                <a:cs typeface="Times New Roman" panose="02020603050405020304" pitchFamily="18" charset="0"/>
              </a:rPr>
              <a:t> ] = 0</a:t>
            </a:r>
          </a:p>
          <a:p>
            <a:endParaRPr lang="tr-TR" sz="1600">
              <a:cs typeface="Times New Roman" panose="02020603050405020304" pitchFamily="18" charset="0"/>
            </a:endParaRPr>
          </a:p>
          <a:p>
            <a:endParaRPr lang="tr-TR" sz="1600"/>
          </a:p>
          <a:p>
            <a:r>
              <a:rPr lang="tr-TR" sz="1600"/>
              <a:t>10.000 -        428.65        +         1190.7      +         2205           +           3403         - 3.9927 X = 0</a:t>
            </a:r>
          </a:p>
          <a:p>
            <a:r>
              <a:rPr lang="tr-TR" sz="1600">
                <a:solidFill>
                  <a:srgbClr val="FF0000"/>
                </a:solidFill>
              </a:rPr>
              <a:t> </a:t>
            </a:r>
          </a:p>
          <a:p>
            <a:r>
              <a:rPr lang="tr-TR" sz="1800"/>
              <a:t>3.9927 X = 2772,65</a:t>
            </a:r>
            <a:endParaRPr lang="tr-TR" sz="1800" dirty="0">
              <a:cs typeface="Times New Roman" panose="02020603050405020304" pitchFamily="18" charset="0"/>
            </a:endParaRPr>
          </a:p>
          <a:p>
            <a:r>
              <a:rPr lang="tr-TR" sz="1800" b="1" dirty="0">
                <a:cs typeface="Times New Roman" panose="02020603050405020304" pitchFamily="18" charset="0"/>
              </a:rPr>
              <a:t>X </a:t>
            </a:r>
            <a:r>
              <a:rPr lang="tr-TR" sz="1800">
                <a:cs typeface="Times New Roman" panose="02020603050405020304" pitchFamily="18" charset="0"/>
              </a:rPr>
              <a:t>= 694,46 </a:t>
            </a:r>
            <a:r>
              <a:rPr lang="tr-TR" sz="1800" dirty="0">
                <a:cs typeface="Times New Roman" panose="02020603050405020304" pitchFamily="18" charset="0"/>
              </a:rPr>
              <a:t>TL</a:t>
            </a:r>
            <a:endParaRPr lang="en-US" sz="1800" dirty="0">
              <a:cs typeface="Times New Roman" panose="02020603050405020304" pitchFamily="18" charset="0"/>
            </a:endParaRPr>
          </a:p>
          <a:p>
            <a:endParaRPr lang="en-US" dirty="0"/>
          </a:p>
        </p:txBody>
      </p:sp>
      <p:sp>
        <p:nvSpPr>
          <p:cNvPr id="39" name="Metin kutusu 38"/>
          <p:cNvSpPr txBox="1"/>
          <p:nvPr/>
        </p:nvSpPr>
        <p:spPr>
          <a:xfrm>
            <a:off x="468225" y="6140370"/>
            <a:ext cx="11178540" cy="461665"/>
          </a:xfrm>
          <a:prstGeom prst="rect">
            <a:avLst/>
          </a:prstGeom>
          <a:noFill/>
        </p:spPr>
        <p:txBody>
          <a:bodyPr wrap="square" rtlCol="0">
            <a:spAutoFit/>
          </a:bodyPr>
          <a:lstStyle/>
          <a:p>
            <a:r>
              <a:rPr lang="tr-TR" sz="2400" b="1" u="sng">
                <a:solidFill>
                  <a:srgbClr val="FF0000"/>
                </a:solidFill>
                <a:cs typeface="Arial" panose="020B0604020202020204" pitchFamily="34" charset="0"/>
              </a:rPr>
              <a:t>2. Çözüm</a:t>
            </a:r>
            <a:endParaRPr lang="en-US" sz="2400" b="1" u="sng" dirty="0">
              <a:solidFill>
                <a:srgbClr val="FF0000"/>
              </a:solidFill>
              <a:cs typeface="Arial" panose="020B0604020202020204" pitchFamily="34" charset="0"/>
            </a:endParaRPr>
          </a:p>
        </p:txBody>
      </p:sp>
      <p:grpSp>
        <p:nvGrpSpPr>
          <p:cNvPr id="40" name="Canvas 2472"/>
          <p:cNvGrpSpPr/>
          <p:nvPr/>
        </p:nvGrpSpPr>
        <p:grpSpPr>
          <a:xfrm>
            <a:off x="266699" y="2335530"/>
            <a:ext cx="7459317" cy="3501312"/>
            <a:chOff x="0" y="0"/>
            <a:chExt cx="4686300" cy="2240280"/>
          </a:xfrm>
        </p:grpSpPr>
        <p:sp>
          <p:nvSpPr>
            <p:cNvPr id="41" name="Dikdörtgen 40"/>
            <p:cNvSpPr/>
            <p:nvPr/>
          </p:nvSpPr>
          <p:spPr>
            <a:xfrm>
              <a:off x="0" y="0"/>
              <a:ext cx="4686300" cy="2240280"/>
            </a:xfrm>
            <a:prstGeom prst="rect">
              <a:avLst/>
            </a:prstGeom>
            <a:noFill/>
            <a:ln>
              <a:noFill/>
            </a:ln>
          </p:spPr>
        </p:sp>
        <p:cxnSp>
          <p:nvCxnSpPr>
            <p:cNvPr id="42" name="Line 986"/>
            <p:cNvCxnSpPr/>
            <p:nvPr/>
          </p:nvCxnSpPr>
          <p:spPr bwMode="auto">
            <a:xfrm>
              <a:off x="457200" y="914400"/>
              <a:ext cx="2857500" cy="6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3" name="Line 987"/>
            <p:cNvCxnSpPr/>
            <p:nvPr/>
          </p:nvCxnSpPr>
          <p:spPr bwMode="auto">
            <a:xfrm>
              <a:off x="2171065" y="853440"/>
              <a:ext cx="635"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4" name="Line 988"/>
            <p:cNvCxnSpPr/>
            <p:nvPr/>
          </p:nvCxnSpPr>
          <p:spPr bwMode="auto">
            <a:xfrm>
              <a:off x="2742565" y="853440"/>
              <a:ext cx="635"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5" name="Line 989"/>
            <p:cNvCxnSpPr/>
            <p:nvPr/>
          </p:nvCxnSpPr>
          <p:spPr bwMode="auto">
            <a:xfrm>
              <a:off x="1028065" y="868680"/>
              <a:ext cx="635"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6" name="Line 990"/>
            <p:cNvCxnSpPr/>
            <p:nvPr/>
          </p:nvCxnSpPr>
          <p:spPr bwMode="auto">
            <a:xfrm>
              <a:off x="1599565" y="868680"/>
              <a:ext cx="635"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7" name="Line 991"/>
            <p:cNvCxnSpPr/>
            <p:nvPr/>
          </p:nvCxnSpPr>
          <p:spPr bwMode="auto">
            <a:xfrm>
              <a:off x="3314065" y="868680"/>
              <a:ext cx="635"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8" name="Line 992"/>
            <p:cNvCxnSpPr/>
            <p:nvPr/>
          </p:nvCxnSpPr>
          <p:spPr bwMode="auto">
            <a:xfrm flipH="1">
              <a:off x="1028065" y="914400"/>
              <a:ext cx="635" cy="2286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9" name="Line 993"/>
            <p:cNvCxnSpPr/>
            <p:nvPr/>
          </p:nvCxnSpPr>
          <p:spPr bwMode="auto">
            <a:xfrm flipH="1">
              <a:off x="2170430" y="914400"/>
              <a:ext cx="1905" cy="5715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0" name="Line 994"/>
            <p:cNvCxnSpPr/>
            <p:nvPr/>
          </p:nvCxnSpPr>
          <p:spPr bwMode="auto">
            <a:xfrm flipH="1">
              <a:off x="1598930" y="914400"/>
              <a:ext cx="1270" cy="342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 name="Line 995"/>
            <p:cNvCxnSpPr/>
            <p:nvPr/>
          </p:nvCxnSpPr>
          <p:spPr bwMode="auto">
            <a:xfrm flipH="1">
              <a:off x="2743200" y="914400"/>
              <a:ext cx="635" cy="8001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2" name="Line 996"/>
            <p:cNvCxnSpPr/>
            <p:nvPr/>
          </p:nvCxnSpPr>
          <p:spPr bwMode="auto">
            <a:xfrm flipH="1">
              <a:off x="3312795" y="914400"/>
              <a:ext cx="3175" cy="10287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3" name="Line 997"/>
            <p:cNvCxnSpPr/>
            <p:nvPr/>
          </p:nvCxnSpPr>
          <p:spPr bwMode="auto">
            <a:xfrm flipV="1">
              <a:off x="463364" y="228600"/>
              <a:ext cx="3175" cy="685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4" name="Text Box 998"/>
            <p:cNvSpPr txBox="1">
              <a:spLocks noChangeArrowheads="1"/>
            </p:cNvSpPr>
            <p:nvPr/>
          </p:nvSpPr>
          <p:spPr bwMode="auto">
            <a:xfrm>
              <a:off x="3192780" y="662940"/>
              <a:ext cx="236220" cy="29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tr-TR" sz="1200">
                  <a:effectLst/>
                  <a:latin typeface="Times New Roman" panose="02020603050405020304" pitchFamily="18" charset="0"/>
                  <a:ea typeface="Times New Roman" panose="02020603050405020304" pitchFamily="18" charset="0"/>
                </a:rPr>
                <a:t>5</a:t>
              </a:r>
              <a:endParaRPr lang="en-US" sz="1200">
                <a:effectLst/>
                <a:latin typeface="Times New Roman" panose="02020603050405020304" pitchFamily="18" charset="0"/>
                <a:ea typeface="Times New Roman" panose="02020603050405020304" pitchFamily="18" charset="0"/>
              </a:endParaRPr>
            </a:p>
          </p:txBody>
        </p:sp>
        <p:sp>
          <p:nvSpPr>
            <p:cNvPr id="55" name="Text Box 999"/>
            <p:cNvSpPr txBox="1">
              <a:spLocks noChangeArrowheads="1"/>
            </p:cNvSpPr>
            <p:nvPr/>
          </p:nvSpPr>
          <p:spPr bwMode="auto">
            <a:xfrm>
              <a:off x="2621280" y="662940"/>
              <a:ext cx="236220" cy="29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tr-TR" sz="1200">
                  <a:effectLst/>
                  <a:latin typeface="Times New Roman" panose="02020603050405020304" pitchFamily="18" charset="0"/>
                  <a:ea typeface="Times New Roman" panose="02020603050405020304" pitchFamily="18" charset="0"/>
                </a:rPr>
                <a:t>4</a:t>
              </a:r>
              <a:endParaRPr lang="en-US" sz="1200">
                <a:effectLst/>
                <a:latin typeface="Times New Roman" panose="02020603050405020304" pitchFamily="18" charset="0"/>
                <a:ea typeface="Times New Roman" panose="02020603050405020304" pitchFamily="18" charset="0"/>
              </a:endParaRPr>
            </a:p>
          </p:txBody>
        </p:sp>
        <p:sp>
          <p:nvSpPr>
            <p:cNvPr id="56" name="Text Box 1000"/>
            <p:cNvSpPr txBox="1">
              <a:spLocks noChangeArrowheads="1"/>
            </p:cNvSpPr>
            <p:nvPr/>
          </p:nvSpPr>
          <p:spPr bwMode="auto">
            <a:xfrm>
              <a:off x="2057400" y="647700"/>
              <a:ext cx="228600" cy="29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tr-TR" sz="1200">
                  <a:effectLst/>
                  <a:latin typeface="Times New Roman" panose="02020603050405020304" pitchFamily="18" charset="0"/>
                  <a:ea typeface="Times New Roman" panose="02020603050405020304" pitchFamily="18" charset="0"/>
                </a:rPr>
                <a:t>3</a:t>
              </a:r>
              <a:endParaRPr lang="en-US" sz="1200">
                <a:effectLst/>
                <a:latin typeface="Times New Roman" panose="02020603050405020304" pitchFamily="18" charset="0"/>
                <a:ea typeface="Times New Roman" panose="02020603050405020304" pitchFamily="18" charset="0"/>
              </a:endParaRPr>
            </a:p>
          </p:txBody>
        </p:sp>
        <p:sp>
          <p:nvSpPr>
            <p:cNvPr id="57" name="Text Box 1001"/>
            <p:cNvSpPr txBox="1">
              <a:spLocks noChangeArrowheads="1"/>
            </p:cNvSpPr>
            <p:nvPr/>
          </p:nvSpPr>
          <p:spPr bwMode="auto">
            <a:xfrm>
              <a:off x="1470660" y="647700"/>
              <a:ext cx="243840" cy="29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tr-TR" sz="1200">
                  <a:effectLst/>
                  <a:latin typeface="Times New Roman" panose="02020603050405020304" pitchFamily="18" charset="0"/>
                  <a:ea typeface="Times New Roman" panose="02020603050405020304" pitchFamily="18" charset="0"/>
                </a:rPr>
                <a:t>2</a:t>
              </a:r>
              <a:endParaRPr lang="en-US" sz="1200">
                <a:effectLst/>
                <a:latin typeface="Times New Roman" panose="02020603050405020304" pitchFamily="18" charset="0"/>
                <a:ea typeface="Times New Roman" panose="02020603050405020304" pitchFamily="18" charset="0"/>
              </a:endParaRPr>
            </a:p>
          </p:txBody>
        </p:sp>
        <p:sp>
          <p:nvSpPr>
            <p:cNvPr id="58" name="Text Box 1002"/>
            <p:cNvSpPr txBox="1">
              <a:spLocks noChangeArrowheads="1"/>
            </p:cNvSpPr>
            <p:nvPr/>
          </p:nvSpPr>
          <p:spPr bwMode="auto">
            <a:xfrm>
              <a:off x="899160" y="647700"/>
              <a:ext cx="243840" cy="29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tr-TR" sz="1200">
                  <a:effectLst/>
                  <a:latin typeface="Times New Roman" panose="02020603050405020304" pitchFamily="18" charset="0"/>
                  <a:ea typeface="Times New Roman" panose="02020603050405020304" pitchFamily="18" charset="0"/>
                </a:rPr>
                <a:t>1</a:t>
              </a:r>
              <a:endParaRPr lang="en-US" sz="1200">
                <a:effectLst/>
                <a:latin typeface="Times New Roman" panose="02020603050405020304" pitchFamily="18" charset="0"/>
                <a:ea typeface="Times New Roman" panose="02020603050405020304" pitchFamily="18" charset="0"/>
              </a:endParaRPr>
            </a:p>
          </p:txBody>
        </p:sp>
        <p:sp>
          <p:nvSpPr>
            <p:cNvPr id="59" name="Text Box 1003"/>
            <p:cNvSpPr txBox="1">
              <a:spLocks noChangeArrowheads="1"/>
            </p:cNvSpPr>
            <p:nvPr/>
          </p:nvSpPr>
          <p:spPr bwMode="auto">
            <a:xfrm>
              <a:off x="457200" y="228600"/>
              <a:ext cx="1257300" cy="29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tr-TR" sz="1200">
                  <a:effectLst/>
                  <a:latin typeface="Times New Roman" panose="02020603050405020304" pitchFamily="18" charset="0"/>
                  <a:ea typeface="Times New Roman" panose="02020603050405020304" pitchFamily="18" charset="0"/>
                </a:rPr>
                <a:t>P = 10.000 TL</a:t>
              </a:r>
              <a:endParaRPr lang="en-US" sz="1200">
                <a:effectLst/>
                <a:latin typeface="Times New Roman" panose="02020603050405020304" pitchFamily="18" charset="0"/>
                <a:ea typeface="Times New Roman" panose="02020603050405020304" pitchFamily="18" charset="0"/>
              </a:endParaRPr>
            </a:p>
          </p:txBody>
        </p:sp>
        <p:cxnSp>
          <p:nvCxnSpPr>
            <p:cNvPr id="60" name="Line 1004"/>
            <p:cNvCxnSpPr/>
            <p:nvPr/>
          </p:nvCxnSpPr>
          <p:spPr bwMode="auto">
            <a:xfrm>
              <a:off x="457200" y="868680"/>
              <a:ext cx="635"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61" name="Text Box 1005"/>
            <p:cNvSpPr txBox="1">
              <a:spLocks noChangeArrowheads="1"/>
            </p:cNvSpPr>
            <p:nvPr/>
          </p:nvSpPr>
          <p:spPr bwMode="auto">
            <a:xfrm>
              <a:off x="883920" y="1112520"/>
              <a:ext cx="342900" cy="29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tr-TR" sz="1200">
                  <a:effectLst/>
                  <a:latin typeface="Times New Roman" panose="02020603050405020304" pitchFamily="18" charset="0"/>
                  <a:ea typeface="Times New Roman" panose="02020603050405020304" pitchFamily="18" charset="0"/>
                </a:rPr>
                <a:t>X</a:t>
              </a:r>
              <a:endParaRPr lang="en-US" sz="1200">
                <a:effectLst/>
                <a:latin typeface="Times New Roman" panose="02020603050405020304" pitchFamily="18" charset="0"/>
                <a:ea typeface="Times New Roman" panose="02020603050405020304" pitchFamily="18" charset="0"/>
              </a:endParaRPr>
            </a:p>
          </p:txBody>
        </p:sp>
        <p:sp>
          <p:nvSpPr>
            <p:cNvPr id="62" name="Text Box 1006"/>
            <p:cNvSpPr txBox="1">
              <a:spLocks noChangeArrowheads="1"/>
            </p:cNvSpPr>
            <p:nvPr/>
          </p:nvSpPr>
          <p:spPr bwMode="auto">
            <a:xfrm>
              <a:off x="1257300" y="1257300"/>
              <a:ext cx="762000" cy="29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tr-TR" sz="1200">
                  <a:effectLst/>
                  <a:latin typeface="Times New Roman" panose="02020603050405020304" pitchFamily="18" charset="0"/>
                  <a:ea typeface="Times New Roman" panose="02020603050405020304" pitchFamily="18" charset="0"/>
                </a:rPr>
                <a:t>X + 500</a:t>
              </a:r>
              <a:endParaRPr lang="en-US" sz="1200">
                <a:effectLst/>
                <a:latin typeface="Times New Roman" panose="02020603050405020304" pitchFamily="18" charset="0"/>
                <a:ea typeface="Times New Roman" panose="02020603050405020304" pitchFamily="18" charset="0"/>
              </a:endParaRPr>
            </a:p>
          </p:txBody>
        </p:sp>
        <p:sp>
          <p:nvSpPr>
            <p:cNvPr id="63" name="Text Box 1007"/>
            <p:cNvSpPr txBox="1">
              <a:spLocks noChangeArrowheads="1"/>
            </p:cNvSpPr>
            <p:nvPr/>
          </p:nvSpPr>
          <p:spPr bwMode="auto">
            <a:xfrm>
              <a:off x="1903728" y="1468196"/>
              <a:ext cx="762000" cy="29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tr-TR" sz="1200" dirty="0">
                  <a:effectLst/>
                  <a:latin typeface="Times New Roman" panose="02020603050405020304" pitchFamily="18" charset="0"/>
                  <a:ea typeface="Times New Roman" panose="02020603050405020304" pitchFamily="18" charset="0"/>
                </a:rPr>
                <a:t>X + 1500</a:t>
              </a:r>
              <a:endParaRPr lang="en-US" sz="1200" dirty="0">
                <a:effectLst/>
                <a:latin typeface="Times New Roman" panose="02020603050405020304" pitchFamily="18" charset="0"/>
                <a:ea typeface="Times New Roman" panose="02020603050405020304" pitchFamily="18" charset="0"/>
              </a:endParaRPr>
            </a:p>
          </p:txBody>
        </p:sp>
        <p:sp>
          <p:nvSpPr>
            <p:cNvPr id="64" name="Text Box 1008"/>
            <p:cNvSpPr txBox="1">
              <a:spLocks noChangeArrowheads="1"/>
            </p:cNvSpPr>
            <p:nvPr/>
          </p:nvSpPr>
          <p:spPr bwMode="auto">
            <a:xfrm>
              <a:off x="2398392" y="1727275"/>
              <a:ext cx="762000" cy="29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tr-TR" sz="1200" dirty="0">
                  <a:effectLst/>
                  <a:latin typeface="Times New Roman" panose="02020603050405020304" pitchFamily="18" charset="0"/>
                  <a:ea typeface="Times New Roman" panose="02020603050405020304" pitchFamily="18" charset="0"/>
                </a:rPr>
                <a:t>X + 3000</a:t>
              </a:r>
              <a:endParaRPr lang="en-US" sz="1200" dirty="0">
                <a:effectLst/>
                <a:latin typeface="Times New Roman" panose="02020603050405020304" pitchFamily="18" charset="0"/>
                <a:ea typeface="Times New Roman" panose="02020603050405020304" pitchFamily="18" charset="0"/>
              </a:endParaRPr>
            </a:p>
          </p:txBody>
        </p:sp>
        <p:sp>
          <p:nvSpPr>
            <p:cNvPr id="65" name="Text Box 1009"/>
            <p:cNvSpPr txBox="1">
              <a:spLocks noChangeArrowheads="1"/>
            </p:cNvSpPr>
            <p:nvPr/>
          </p:nvSpPr>
          <p:spPr bwMode="auto">
            <a:xfrm>
              <a:off x="2971800" y="1943100"/>
              <a:ext cx="762000" cy="29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tr-TR" sz="1200">
                  <a:effectLst/>
                  <a:latin typeface="Times New Roman" panose="02020603050405020304" pitchFamily="18" charset="0"/>
                  <a:ea typeface="Times New Roman" panose="02020603050405020304" pitchFamily="18" charset="0"/>
                </a:rPr>
                <a:t>X + 5000</a:t>
              </a:r>
              <a:endParaRPr lang="en-US" sz="1200">
                <a:effectLst/>
                <a:latin typeface="Times New Roman" panose="02020603050405020304" pitchFamily="18" charset="0"/>
                <a:ea typeface="Times New Roman" panose="02020603050405020304" pitchFamily="18" charset="0"/>
              </a:endParaRPr>
            </a:p>
          </p:txBody>
        </p:sp>
        <p:sp>
          <p:nvSpPr>
            <p:cNvPr id="66" name="Text Box 1010"/>
            <p:cNvSpPr txBox="1">
              <a:spLocks noChangeArrowheads="1"/>
            </p:cNvSpPr>
            <p:nvPr/>
          </p:nvSpPr>
          <p:spPr bwMode="auto">
            <a:xfrm>
              <a:off x="3429000" y="1257300"/>
              <a:ext cx="914400" cy="29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tr-TR" sz="1200">
                  <a:effectLst/>
                  <a:latin typeface="Times New Roman" panose="02020603050405020304" pitchFamily="18" charset="0"/>
                  <a:ea typeface="Times New Roman" panose="02020603050405020304" pitchFamily="18" charset="0"/>
                </a:rPr>
                <a:t>i = 8 %</a:t>
              </a:r>
              <a:endParaRPr lang="en-US" sz="1200">
                <a:effectLst/>
                <a:latin typeface="Times New Roman" panose="02020603050405020304" pitchFamily="18" charset="0"/>
                <a:ea typeface="Times New Roman" panose="02020603050405020304" pitchFamily="18" charset="0"/>
              </a:endParaRPr>
            </a:p>
          </p:txBody>
        </p:sp>
      </p:grpSp>
      <p:cxnSp>
        <p:nvCxnSpPr>
          <p:cNvPr id="67" name="Düz Bağlayıcı 66"/>
          <p:cNvCxnSpPr/>
          <p:nvPr/>
        </p:nvCxnSpPr>
        <p:spPr>
          <a:xfrm>
            <a:off x="7822972" y="4445382"/>
            <a:ext cx="3593207" cy="0"/>
          </a:xfrm>
          <a:prstGeom prst="line">
            <a:avLst/>
          </a:prstGeom>
        </p:spPr>
        <p:style>
          <a:lnRef idx="1">
            <a:schemeClr val="dk1"/>
          </a:lnRef>
          <a:fillRef idx="0">
            <a:schemeClr val="dk1"/>
          </a:fillRef>
          <a:effectRef idx="0">
            <a:schemeClr val="dk1"/>
          </a:effectRef>
          <a:fontRef idx="minor">
            <a:schemeClr val="tx1"/>
          </a:fontRef>
        </p:style>
      </p:cxnSp>
      <p:cxnSp>
        <p:nvCxnSpPr>
          <p:cNvPr id="68" name="Line 992"/>
          <p:cNvCxnSpPr/>
          <p:nvPr/>
        </p:nvCxnSpPr>
        <p:spPr bwMode="auto">
          <a:xfrm flipH="1">
            <a:off x="8684249" y="4076312"/>
            <a:ext cx="1011" cy="35727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9" name="Line 992"/>
          <p:cNvCxnSpPr/>
          <p:nvPr/>
        </p:nvCxnSpPr>
        <p:spPr bwMode="auto">
          <a:xfrm flipH="1">
            <a:off x="9599865" y="4104303"/>
            <a:ext cx="1011" cy="35727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0" name="Line 992"/>
          <p:cNvCxnSpPr/>
          <p:nvPr/>
        </p:nvCxnSpPr>
        <p:spPr bwMode="auto">
          <a:xfrm flipH="1">
            <a:off x="10499279" y="4090659"/>
            <a:ext cx="1011" cy="35727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1" name="Line 992"/>
          <p:cNvCxnSpPr/>
          <p:nvPr/>
        </p:nvCxnSpPr>
        <p:spPr bwMode="auto">
          <a:xfrm flipH="1">
            <a:off x="11397682" y="4106658"/>
            <a:ext cx="1011" cy="35727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72" name="Sol Ayraç 71"/>
          <p:cNvSpPr/>
          <p:nvPr/>
        </p:nvSpPr>
        <p:spPr>
          <a:xfrm rot="16200000">
            <a:off x="1659863" y="6923657"/>
            <a:ext cx="344908" cy="1268314"/>
          </a:xfrm>
          <a:prstGeom prst="leftBrace">
            <a:avLst>
              <a:gd name="adj1" fmla="val 93985"/>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Sol Ayraç 72"/>
          <p:cNvSpPr/>
          <p:nvPr/>
        </p:nvSpPr>
        <p:spPr>
          <a:xfrm rot="16200000">
            <a:off x="3096165" y="6884719"/>
            <a:ext cx="344908" cy="1268314"/>
          </a:xfrm>
          <a:prstGeom prst="leftBrace">
            <a:avLst>
              <a:gd name="adj1" fmla="val 93985"/>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Sol Ayraç 73"/>
          <p:cNvSpPr/>
          <p:nvPr/>
        </p:nvSpPr>
        <p:spPr>
          <a:xfrm rot="16200000">
            <a:off x="4461179" y="6915528"/>
            <a:ext cx="344908" cy="1268314"/>
          </a:xfrm>
          <a:prstGeom prst="leftBrace">
            <a:avLst>
              <a:gd name="adj1" fmla="val 93985"/>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Sol Ayraç 74"/>
          <p:cNvSpPr/>
          <p:nvPr/>
        </p:nvSpPr>
        <p:spPr>
          <a:xfrm rot="16200000">
            <a:off x="5909366" y="6915528"/>
            <a:ext cx="344908" cy="1268314"/>
          </a:xfrm>
          <a:prstGeom prst="leftBrace">
            <a:avLst>
              <a:gd name="adj1" fmla="val 93985"/>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Text Box 1005"/>
          <p:cNvSpPr txBox="1">
            <a:spLocks noChangeArrowheads="1"/>
          </p:cNvSpPr>
          <p:nvPr/>
        </p:nvSpPr>
        <p:spPr bwMode="auto">
          <a:xfrm>
            <a:off x="8411852" y="4412873"/>
            <a:ext cx="545804" cy="46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tr-TR" sz="1200">
                <a:effectLst/>
                <a:latin typeface="Times New Roman" panose="02020603050405020304" pitchFamily="18" charset="0"/>
                <a:ea typeface="Times New Roman" panose="02020603050405020304" pitchFamily="18" charset="0"/>
              </a:rPr>
              <a:t>X</a:t>
            </a:r>
            <a:endParaRPr lang="en-US" sz="1200">
              <a:effectLst/>
              <a:latin typeface="Times New Roman" panose="02020603050405020304" pitchFamily="18" charset="0"/>
              <a:ea typeface="Times New Roman" panose="02020603050405020304" pitchFamily="18" charset="0"/>
            </a:endParaRPr>
          </a:p>
        </p:txBody>
      </p:sp>
      <p:sp>
        <p:nvSpPr>
          <p:cNvPr id="77" name="Text Box 1005"/>
          <p:cNvSpPr txBox="1">
            <a:spLocks noChangeArrowheads="1"/>
          </p:cNvSpPr>
          <p:nvPr/>
        </p:nvSpPr>
        <p:spPr bwMode="auto">
          <a:xfrm>
            <a:off x="9304423" y="4440249"/>
            <a:ext cx="545804" cy="46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tr-TR" sz="1200">
                <a:effectLst/>
                <a:latin typeface="Times New Roman" panose="02020603050405020304" pitchFamily="18" charset="0"/>
                <a:ea typeface="Times New Roman" panose="02020603050405020304" pitchFamily="18" charset="0"/>
              </a:rPr>
              <a:t>X</a:t>
            </a:r>
            <a:endParaRPr lang="en-US" sz="1200">
              <a:effectLst/>
              <a:latin typeface="Times New Roman" panose="02020603050405020304" pitchFamily="18" charset="0"/>
              <a:ea typeface="Times New Roman" panose="02020603050405020304" pitchFamily="18" charset="0"/>
            </a:endParaRPr>
          </a:p>
        </p:txBody>
      </p:sp>
      <p:sp>
        <p:nvSpPr>
          <p:cNvPr id="78" name="Text Box 1005"/>
          <p:cNvSpPr txBox="1">
            <a:spLocks noChangeArrowheads="1"/>
          </p:cNvSpPr>
          <p:nvPr/>
        </p:nvSpPr>
        <p:spPr bwMode="auto">
          <a:xfrm>
            <a:off x="10226377" y="4449534"/>
            <a:ext cx="545804" cy="46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tr-TR" sz="1200">
                <a:effectLst/>
                <a:latin typeface="Times New Roman" panose="02020603050405020304" pitchFamily="18" charset="0"/>
                <a:ea typeface="Times New Roman" panose="02020603050405020304" pitchFamily="18" charset="0"/>
              </a:rPr>
              <a:t>X</a:t>
            </a:r>
            <a:endParaRPr lang="en-US" sz="1200">
              <a:effectLst/>
              <a:latin typeface="Times New Roman" panose="02020603050405020304" pitchFamily="18" charset="0"/>
              <a:ea typeface="Times New Roman" panose="02020603050405020304" pitchFamily="18" charset="0"/>
            </a:endParaRPr>
          </a:p>
        </p:txBody>
      </p:sp>
      <p:sp>
        <p:nvSpPr>
          <p:cNvPr id="79" name="Text Box 1005"/>
          <p:cNvSpPr txBox="1">
            <a:spLocks noChangeArrowheads="1"/>
          </p:cNvSpPr>
          <p:nvPr/>
        </p:nvSpPr>
        <p:spPr bwMode="auto">
          <a:xfrm>
            <a:off x="11083571" y="4448295"/>
            <a:ext cx="545804" cy="46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tr-TR" sz="1200">
                <a:effectLst/>
                <a:latin typeface="Times New Roman" panose="02020603050405020304" pitchFamily="18" charset="0"/>
                <a:ea typeface="Times New Roman" panose="02020603050405020304" pitchFamily="18" charset="0"/>
              </a:rPr>
              <a:t>X</a:t>
            </a:r>
            <a:endParaRPr lang="en-US" sz="1200">
              <a:effectLst/>
              <a:latin typeface="Times New Roman" panose="02020603050405020304" pitchFamily="18" charset="0"/>
              <a:ea typeface="Times New Roman" panose="02020603050405020304" pitchFamily="18" charset="0"/>
            </a:endParaRPr>
          </a:p>
        </p:txBody>
      </p:sp>
      <p:sp>
        <p:nvSpPr>
          <p:cNvPr id="81" name="Sağ Ayraç 80"/>
          <p:cNvSpPr/>
          <p:nvPr/>
        </p:nvSpPr>
        <p:spPr>
          <a:xfrm>
            <a:off x="6143794" y="2574230"/>
            <a:ext cx="693075" cy="3617511"/>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Tree>
    <p:extLst>
      <p:ext uri="{BB962C8B-B14F-4D97-AF65-F5344CB8AC3E}">
        <p14:creationId xmlns:p14="http://schemas.microsoft.com/office/powerpoint/2010/main" val="38283170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720090" y="354330"/>
            <a:ext cx="10881360" cy="9048631"/>
          </a:xfrm>
          <a:prstGeom prst="rect">
            <a:avLst/>
          </a:prstGeom>
          <a:noFill/>
        </p:spPr>
        <p:txBody>
          <a:bodyPr wrap="square" rtlCol="0">
            <a:spAutoFit/>
          </a:bodyPr>
          <a:lstStyle/>
          <a:p>
            <a:r>
              <a:rPr lang="tr-TR" sz="2400" b="1" dirty="0">
                <a:solidFill>
                  <a:srgbClr val="FF0000"/>
                </a:solidFill>
                <a:cs typeface="Arial" panose="020B0604020202020204" pitchFamily="34" charset="0"/>
              </a:rPr>
              <a:t>Örnek 6:  </a:t>
            </a:r>
            <a:endParaRPr lang="en-US" sz="2400" b="1" dirty="0">
              <a:solidFill>
                <a:srgbClr val="FF0000"/>
              </a:solidFill>
              <a:cs typeface="Arial" panose="020B0604020202020204" pitchFamily="34" charset="0"/>
            </a:endParaRPr>
          </a:p>
          <a:p>
            <a:pPr algn="just"/>
            <a:r>
              <a:rPr lang="tr-TR" sz="1800" dirty="0">
                <a:solidFill>
                  <a:srgbClr val="000000"/>
                </a:solidFill>
                <a:effectLst/>
                <a:ea typeface="Times New Roman" panose="02020603050405020304" pitchFamily="18" charset="0"/>
                <a:cs typeface="Arial" panose="020B0604020202020204" pitchFamily="34" charset="0"/>
              </a:rPr>
              <a:t>Bir inşaat firması iki alternatifi karşılaştırmaktadır. İlk alternatif otomatik besleme makinesidir, diğeri ise manuel besleme makinesidir. </a:t>
            </a:r>
          </a:p>
          <a:p>
            <a:pPr marL="285750" indent="-285750" algn="just">
              <a:buFont typeface="Wingdings" panose="05000000000000000000" pitchFamily="2" charset="2"/>
              <a:buChar char="q"/>
            </a:pPr>
            <a:r>
              <a:rPr lang="tr-TR" sz="1800" dirty="0">
                <a:solidFill>
                  <a:srgbClr val="000000"/>
                </a:solidFill>
                <a:effectLst/>
                <a:ea typeface="Times New Roman" panose="02020603050405020304" pitchFamily="18" charset="0"/>
                <a:cs typeface="Arial" panose="020B0604020202020204" pitchFamily="34" charset="0"/>
              </a:rPr>
              <a:t>10 yıllık ekonomik ömrü olduğu düşünülen ilk alternatifin ilk maliyeti 23000 TL ve tahmin edilen hurda değeri de 4000 TL’dir. Operasyon maliyeti ise saate 12 TL’dir. Saatlik olarak beklenen üretim miktarı ise 8 tondur. Yıllık bakım ve operasyon masrafları ise 3500 TL olarak düşünülmektedir. </a:t>
            </a:r>
          </a:p>
          <a:p>
            <a:pPr marL="285750" indent="-285750" algn="just">
              <a:buFont typeface="Wingdings" panose="05000000000000000000" pitchFamily="2" charset="2"/>
              <a:buChar char="q"/>
            </a:pPr>
            <a:r>
              <a:rPr lang="tr-TR" sz="1800" dirty="0">
                <a:solidFill>
                  <a:srgbClr val="000000"/>
                </a:solidFill>
                <a:effectLst/>
                <a:ea typeface="Times New Roman" panose="02020603050405020304" pitchFamily="18" charset="0"/>
                <a:cs typeface="Arial" panose="020B0604020202020204" pitchFamily="34" charset="0"/>
              </a:rPr>
              <a:t>Alternatif olarak düşünülen ikinci makinenin ise ilk maliyeti 8000 TL ve hurda değeri yoktur. Ekonomik ömrü de 5 yıl olarak tahmin edilmektedir. Bu makineyi saatte 6 ton üretim yapabilmesi için saati 8 TL’ye üç işçinin çalıştırılması gerekmektedir. Yıllık bakım ve operasyon masraflarının ise 1500 TL olacağı tahmin edilmektedir. </a:t>
            </a:r>
          </a:p>
          <a:p>
            <a:pPr marL="285750" indent="-285750" algn="just">
              <a:buFont typeface="Wingdings" panose="05000000000000000000" pitchFamily="2" charset="2"/>
              <a:buChar char="q"/>
            </a:pPr>
            <a:r>
              <a:rPr lang="tr-TR" sz="1800" dirty="0">
                <a:solidFill>
                  <a:srgbClr val="000000"/>
                </a:solidFill>
                <a:effectLst/>
                <a:ea typeface="Times New Roman" panose="02020603050405020304" pitchFamily="18" charset="0"/>
                <a:cs typeface="Arial" panose="020B0604020202020204" pitchFamily="34" charset="0"/>
              </a:rPr>
              <a:t>Bütün projenin %10 getiri getireceği tahmin edildiğine göre kaç ton yılda üretim yapılmalıdır ki otomatik makine seçilebilsin?</a:t>
            </a:r>
            <a:endParaRPr lang="en-US" sz="1800" dirty="0">
              <a:effectLst/>
              <a:ea typeface="Times New Roman" panose="02020603050405020304" pitchFamily="18" charset="0"/>
              <a:cs typeface="Arial" panose="020B0604020202020204" pitchFamily="34" charset="0"/>
            </a:endParaRPr>
          </a:p>
          <a:p>
            <a:endParaRPr lang="tr-TR" sz="1800" b="1" dirty="0">
              <a:solidFill>
                <a:srgbClr val="000000"/>
              </a:solidFill>
              <a:effectLst/>
              <a:ea typeface="Times New Roman" panose="02020603050405020304" pitchFamily="18" charset="0"/>
              <a:cs typeface="Times New Roman" panose="02020603050405020304" pitchFamily="18" charset="0"/>
            </a:endParaRPr>
          </a:p>
          <a:p>
            <a:r>
              <a:rPr lang="tr-TR" sz="1800" b="1" dirty="0">
                <a:solidFill>
                  <a:srgbClr val="000000"/>
                </a:solidFill>
                <a:ea typeface="Times New Roman" panose="02020603050405020304" pitchFamily="18" charset="0"/>
                <a:cs typeface="Times New Roman" panose="02020603050405020304" pitchFamily="18" charset="0"/>
              </a:rPr>
              <a:t>-----------------------------------------------------------------------------------------------------------------------------------------------------</a:t>
            </a:r>
            <a:r>
              <a:rPr lang="tr-TR" sz="1800" b="1" dirty="0">
                <a:solidFill>
                  <a:srgbClr val="000000"/>
                </a:solidFill>
                <a:effectLst/>
                <a:ea typeface="Times New Roman" panose="02020603050405020304" pitchFamily="18" charset="0"/>
                <a:cs typeface="Times New Roman" panose="02020603050405020304" pitchFamily="18" charset="0"/>
              </a:rPr>
              <a:t> </a:t>
            </a:r>
            <a:endParaRPr lang="en-US" sz="1800" dirty="0">
              <a:effectLst/>
              <a:ea typeface="Times New Roman" panose="02020603050405020304" pitchFamily="18" charset="0"/>
            </a:endParaRPr>
          </a:p>
          <a:p>
            <a:r>
              <a:rPr lang="tr-TR" sz="1800" dirty="0">
                <a:solidFill>
                  <a:srgbClr val="000000"/>
                </a:solidFill>
                <a:effectLst/>
                <a:ea typeface="Times New Roman" panose="02020603050405020304" pitchFamily="18" charset="0"/>
                <a:cs typeface="Arial" panose="020B0604020202020204" pitchFamily="34" charset="0"/>
              </a:rPr>
              <a:t>x yıllık üretimi simgelemektedir. </a:t>
            </a:r>
            <a:endParaRPr lang="en-US" sz="1800" dirty="0">
              <a:effectLst/>
              <a:ea typeface="Times New Roman" panose="02020603050405020304" pitchFamily="18" charset="0"/>
              <a:cs typeface="Arial" panose="020B0604020202020204" pitchFamily="34" charset="0"/>
            </a:endParaRPr>
          </a:p>
          <a:p>
            <a:endParaRPr lang="tr-TR" sz="1800" dirty="0">
              <a:solidFill>
                <a:srgbClr val="000000"/>
              </a:solidFill>
              <a:effectLst/>
              <a:ea typeface="Times New Roman" panose="02020603050405020304" pitchFamily="18" charset="0"/>
              <a:cs typeface="Arial" panose="020B0604020202020204" pitchFamily="34" charset="0"/>
            </a:endParaRPr>
          </a:p>
          <a:p>
            <a:pPr marL="285750" indent="-285750">
              <a:buFont typeface="Wingdings" panose="05000000000000000000" pitchFamily="2" charset="2"/>
              <a:buChar char="q"/>
            </a:pPr>
            <a:r>
              <a:rPr lang="tr-TR" sz="1800" dirty="0">
                <a:solidFill>
                  <a:srgbClr val="000000"/>
                </a:solidFill>
                <a:effectLst/>
                <a:ea typeface="Times New Roman" panose="02020603050405020304" pitchFamily="18" charset="0"/>
                <a:cs typeface="Arial" panose="020B0604020202020204" pitchFamily="34" charset="0"/>
              </a:rPr>
              <a:t>Yıllık değişen maliyet</a:t>
            </a:r>
            <a:r>
              <a:rPr lang="tr-TR" sz="1800" baseline="-25000" dirty="0">
                <a:solidFill>
                  <a:srgbClr val="000000"/>
                </a:solidFill>
                <a:effectLst/>
                <a:ea typeface="Times New Roman" panose="02020603050405020304" pitchFamily="18" charset="0"/>
                <a:cs typeface="Arial" panose="020B0604020202020204" pitchFamily="34" charset="0"/>
              </a:rPr>
              <a:t>1</a:t>
            </a:r>
            <a:r>
              <a:rPr lang="tr-TR" sz="1800" dirty="0">
                <a:solidFill>
                  <a:srgbClr val="000000"/>
                </a:solidFill>
                <a:effectLst/>
                <a:ea typeface="Times New Roman" panose="02020603050405020304" pitchFamily="18" charset="0"/>
                <a:cs typeface="Arial" panose="020B0604020202020204" pitchFamily="34" charset="0"/>
              </a:rPr>
              <a:t>= $12/saat* 1saat/8ton* x ton/yıl</a:t>
            </a:r>
            <a:endParaRPr lang="en-US" sz="1800" dirty="0">
              <a:effectLst/>
              <a:ea typeface="Times New Roman" panose="02020603050405020304" pitchFamily="18" charset="0"/>
              <a:cs typeface="Arial" panose="020B0604020202020204" pitchFamily="34" charset="0"/>
            </a:endParaRPr>
          </a:p>
          <a:p>
            <a:r>
              <a:rPr lang="tr-TR" sz="1800" dirty="0">
                <a:solidFill>
                  <a:srgbClr val="000000"/>
                </a:solidFill>
                <a:ea typeface="Times New Roman" panose="02020603050405020304" pitchFamily="18" charset="0"/>
                <a:cs typeface="Arial" panose="020B0604020202020204" pitchFamily="34" charset="0"/>
              </a:rPr>
              <a:t>      </a:t>
            </a:r>
            <a:r>
              <a:rPr lang="tr-TR" sz="1800" dirty="0">
                <a:solidFill>
                  <a:srgbClr val="000000"/>
                </a:solidFill>
                <a:effectLst/>
                <a:ea typeface="Times New Roman" panose="02020603050405020304" pitchFamily="18" charset="0"/>
                <a:cs typeface="Arial" panose="020B0604020202020204" pitchFamily="34" charset="0"/>
              </a:rPr>
              <a:t>D</a:t>
            </a:r>
            <a:r>
              <a:rPr lang="tr-TR" sz="1800" baseline="-25000" dirty="0">
                <a:solidFill>
                  <a:srgbClr val="000000"/>
                </a:solidFill>
                <a:effectLst/>
                <a:ea typeface="Times New Roman" panose="02020603050405020304" pitchFamily="18" charset="0"/>
                <a:cs typeface="Arial" panose="020B0604020202020204" pitchFamily="34" charset="0"/>
              </a:rPr>
              <a:t>1</a:t>
            </a:r>
            <a:r>
              <a:rPr lang="tr-TR" sz="1800" dirty="0">
                <a:solidFill>
                  <a:srgbClr val="000000"/>
                </a:solidFill>
                <a:effectLst/>
                <a:ea typeface="Times New Roman" panose="02020603050405020304" pitchFamily="18" charset="0"/>
                <a:cs typeface="Arial" panose="020B0604020202020204" pitchFamily="34" charset="0"/>
              </a:rPr>
              <a:t>= 1.5x</a:t>
            </a:r>
            <a:endParaRPr lang="tr-TR" sz="1800" dirty="0">
              <a:ea typeface="Times New Roman" panose="02020603050405020304" pitchFamily="18" charset="0"/>
              <a:cs typeface="Arial" panose="020B0604020202020204" pitchFamily="34" charset="0"/>
            </a:endParaRPr>
          </a:p>
          <a:p>
            <a:endParaRPr lang="en-US" sz="1800" dirty="0">
              <a:effectLst/>
              <a:ea typeface="Times New Roman" panose="02020603050405020304" pitchFamily="18" charset="0"/>
              <a:cs typeface="Arial" panose="020B0604020202020204" pitchFamily="34" charset="0"/>
            </a:endParaRPr>
          </a:p>
          <a:p>
            <a:r>
              <a:rPr lang="tr-TR" sz="1800" dirty="0">
                <a:solidFill>
                  <a:srgbClr val="000000"/>
                </a:solidFill>
                <a:ea typeface="Times New Roman" panose="02020603050405020304" pitchFamily="18" charset="0"/>
                <a:cs typeface="Arial" panose="020B0604020202020204" pitchFamily="34" charset="0"/>
              </a:rPr>
              <a:t>      </a:t>
            </a:r>
            <a:r>
              <a:rPr lang="tr-TR" sz="1800" dirty="0">
                <a:solidFill>
                  <a:srgbClr val="000000"/>
                </a:solidFill>
                <a:effectLst/>
                <a:ea typeface="Times New Roman" panose="02020603050405020304" pitchFamily="18" charset="0"/>
                <a:cs typeface="Arial" panose="020B0604020202020204" pitchFamily="34" charset="0"/>
              </a:rPr>
              <a:t>ENH</a:t>
            </a:r>
            <a:r>
              <a:rPr lang="tr-TR" sz="1800" baseline="-25000" dirty="0">
                <a:solidFill>
                  <a:srgbClr val="000000"/>
                </a:solidFill>
                <a:effectLst/>
                <a:ea typeface="Times New Roman" panose="02020603050405020304" pitchFamily="18" charset="0"/>
                <a:cs typeface="Arial" panose="020B0604020202020204" pitchFamily="34" charset="0"/>
              </a:rPr>
              <a:t>1</a:t>
            </a:r>
            <a:r>
              <a:rPr lang="tr-TR" sz="1800" dirty="0">
                <a:solidFill>
                  <a:srgbClr val="000000"/>
                </a:solidFill>
                <a:effectLst/>
                <a:ea typeface="Times New Roman" panose="02020603050405020304" pitchFamily="18" charset="0"/>
                <a:cs typeface="Arial" panose="020B0604020202020204" pitchFamily="34" charset="0"/>
              </a:rPr>
              <a:t>= - 23,000(A/P,10%,10)  + 4000(A/F, 10%,10)  - 3500  - 1.5x</a:t>
            </a:r>
            <a:endParaRPr lang="en-US" sz="1800" dirty="0">
              <a:effectLst/>
              <a:ea typeface="Times New Roman" panose="02020603050405020304" pitchFamily="18" charset="0"/>
              <a:cs typeface="Arial" panose="020B0604020202020204" pitchFamily="34" charset="0"/>
            </a:endParaRPr>
          </a:p>
          <a:p>
            <a:r>
              <a:rPr lang="tr-TR" sz="1800" dirty="0">
                <a:solidFill>
                  <a:srgbClr val="000000"/>
                </a:solidFill>
                <a:effectLst/>
                <a:ea typeface="Times New Roman" panose="02020603050405020304" pitchFamily="18" charset="0"/>
                <a:cs typeface="Arial" panose="020B0604020202020204" pitchFamily="34" charset="0"/>
              </a:rPr>
              <a:t>      ENH</a:t>
            </a:r>
            <a:r>
              <a:rPr lang="tr-TR" sz="1800" baseline="-25000" dirty="0">
                <a:solidFill>
                  <a:srgbClr val="000000"/>
                </a:solidFill>
                <a:effectLst/>
                <a:ea typeface="Times New Roman" panose="02020603050405020304" pitchFamily="18" charset="0"/>
                <a:cs typeface="Arial" panose="020B0604020202020204" pitchFamily="34" charset="0"/>
              </a:rPr>
              <a:t>1</a:t>
            </a:r>
            <a:r>
              <a:rPr lang="tr-TR" sz="1800" dirty="0">
                <a:solidFill>
                  <a:srgbClr val="000000"/>
                </a:solidFill>
                <a:effectLst/>
                <a:ea typeface="Times New Roman" panose="02020603050405020304" pitchFamily="18" charset="0"/>
                <a:cs typeface="Arial" panose="020B0604020202020204" pitchFamily="34" charset="0"/>
              </a:rPr>
              <a:t>= -6992-1.5x</a:t>
            </a:r>
            <a:endParaRPr lang="en-US" sz="1800" dirty="0">
              <a:effectLst/>
              <a:ea typeface="Times New Roman" panose="02020603050405020304" pitchFamily="18" charset="0"/>
              <a:cs typeface="Arial" panose="020B0604020202020204" pitchFamily="34" charset="0"/>
            </a:endParaRPr>
          </a:p>
          <a:p>
            <a:r>
              <a:rPr lang="tr-TR" sz="1800" dirty="0">
                <a:solidFill>
                  <a:srgbClr val="000000"/>
                </a:solidFill>
                <a:effectLst/>
                <a:ea typeface="Times New Roman" panose="02020603050405020304" pitchFamily="18" charset="0"/>
                <a:cs typeface="Arial" panose="020B0604020202020204" pitchFamily="34" charset="0"/>
              </a:rPr>
              <a:t> </a:t>
            </a:r>
            <a:endParaRPr lang="en-US" sz="1800" dirty="0">
              <a:effectLst/>
              <a:ea typeface="Times New Roman" panose="02020603050405020304" pitchFamily="18" charset="0"/>
              <a:cs typeface="Arial" panose="020B0604020202020204" pitchFamily="34" charset="0"/>
            </a:endParaRPr>
          </a:p>
          <a:p>
            <a:pPr marL="285750" indent="-285750">
              <a:buFont typeface="Wingdings" panose="05000000000000000000" pitchFamily="2" charset="2"/>
              <a:buChar char="q"/>
            </a:pPr>
            <a:r>
              <a:rPr lang="tr-TR" sz="1800" dirty="0">
                <a:solidFill>
                  <a:srgbClr val="000000"/>
                </a:solidFill>
                <a:effectLst/>
                <a:ea typeface="Times New Roman" panose="02020603050405020304" pitchFamily="18" charset="0"/>
                <a:cs typeface="Arial" panose="020B0604020202020204" pitchFamily="34" charset="0"/>
              </a:rPr>
              <a:t>Yıllık değişen maliyet</a:t>
            </a:r>
            <a:r>
              <a:rPr lang="tr-TR" sz="1800" baseline="-25000" dirty="0">
                <a:solidFill>
                  <a:srgbClr val="000000"/>
                </a:solidFill>
                <a:effectLst/>
                <a:ea typeface="Times New Roman" panose="02020603050405020304" pitchFamily="18" charset="0"/>
                <a:cs typeface="Arial" panose="020B0604020202020204" pitchFamily="34" charset="0"/>
              </a:rPr>
              <a:t>2</a:t>
            </a:r>
            <a:r>
              <a:rPr lang="tr-TR" sz="1800" dirty="0">
                <a:solidFill>
                  <a:srgbClr val="000000"/>
                </a:solidFill>
                <a:effectLst/>
                <a:ea typeface="Times New Roman" panose="02020603050405020304" pitchFamily="18" charset="0"/>
                <a:cs typeface="Arial" panose="020B0604020202020204" pitchFamily="34" charset="0"/>
              </a:rPr>
              <a:t>= $8/saat*3*1saat/6ton* x ton/yıl</a:t>
            </a:r>
            <a:endParaRPr lang="en-US" sz="1800" dirty="0">
              <a:effectLst/>
              <a:ea typeface="Times New Roman" panose="02020603050405020304" pitchFamily="18" charset="0"/>
              <a:cs typeface="Arial" panose="020B0604020202020204" pitchFamily="34" charset="0"/>
            </a:endParaRPr>
          </a:p>
          <a:p>
            <a:r>
              <a:rPr lang="tr-TR" sz="1800" dirty="0">
                <a:solidFill>
                  <a:srgbClr val="000000"/>
                </a:solidFill>
                <a:effectLst/>
                <a:ea typeface="Times New Roman" panose="02020603050405020304" pitchFamily="18" charset="0"/>
                <a:cs typeface="Arial" panose="020B0604020202020204" pitchFamily="34" charset="0"/>
              </a:rPr>
              <a:t> </a:t>
            </a:r>
            <a:r>
              <a:rPr lang="tr-TR" sz="1800" dirty="0">
                <a:ea typeface="Times New Roman" panose="02020603050405020304" pitchFamily="18" charset="0"/>
                <a:cs typeface="Arial" panose="020B0604020202020204" pitchFamily="34" charset="0"/>
              </a:rPr>
              <a:t>     </a:t>
            </a:r>
            <a:r>
              <a:rPr lang="tr-TR" sz="1800" dirty="0">
                <a:solidFill>
                  <a:srgbClr val="000000"/>
                </a:solidFill>
                <a:effectLst/>
                <a:ea typeface="Times New Roman" panose="02020603050405020304" pitchFamily="18" charset="0"/>
                <a:cs typeface="Arial" panose="020B0604020202020204" pitchFamily="34" charset="0"/>
              </a:rPr>
              <a:t>D</a:t>
            </a:r>
            <a:r>
              <a:rPr lang="tr-TR" sz="1800" baseline="-25000" dirty="0">
                <a:solidFill>
                  <a:srgbClr val="000000"/>
                </a:solidFill>
                <a:effectLst/>
                <a:ea typeface="Times New Roman" panose="02020603050405020304" pitchFamily="18" charset="0"/>
                <a:cs typeface="Arial" panose="020B0604020202020204" pitchFamily="34" charset="0"/>
              </a:rPr>
              <a:t>2</a:t>
            </a:r>
            <a:r>
              <a:rPr lang="tr-TR" sz="1800" dirty="0">
                <a:solidFill>
                  <a:srgbClr val="000000"/>
                </a:solidFill>
                <a:effectLst/>
                <a:ea typeface="Times New Roman" panose="02020603050405020304" pitchFamily="18" charset="0"/>
                <a:cs typeface="Arial" panose="020B0604020202020204" pitchFamily="34" charset="0"/>
              </a:rPr>
              <a:t>= 4x</a:t>
            </a:r>
            <a:endParaRPr lang="en-US" sz="1800" dirty="0">
              <a:effectLst/>
              <a:ea typeface="Times New Roman" panose="02020603050405020304" pitchFamily="18" charset="0"/>
              <a:cs typeface="Arial" panose="020B0604020202020204" pitchFamily="34" charset="0"/>
            </a:endParaRPr>
          </a:p>
          <a:p>
            <a:r>
              <a:rPr lang="tr-TR" sz="1800" dirty="0">
                <a:solidFill>
                  <a:srgbClr val="000000"/>
                </a:solidFill>
                <a:effectLst/>
                <a:ea typeface="Times New Roman" panose="02020603050405020304" pitchFamily="18" charset="0"/>
                <a:cs typeface="Arial" panose="020B0604020202020204" pitchFamily="34" charset="0"/>
              </a:rPr>
              <a:t> </a:t>
            </a:r>
            <a:endParaRPr lang="en-US" sz="1800" dirty="0">
              <a:effectLst/>
              <a:ea typeface="Times New Roman" panose="02020603050405020304" pitchFamily="18" charset="0"/>
              <a:cs typeface="Arial" panose="020B0604020202020204" pitchFamily="34" charset="0"/>
            </a:endParaRPr>
          </a:p>
          <a:p>
            <a:r>
              <a:rPr lang="tr-TR" sz="1800" dirty="0">
                <a:solidFill>
                  <a:srgbClr val="000000"/>
                </a:solidFill>
                <a:effectLst/>
                <a:ea typeface="Times New Roman" panose="02020603050405020304" pitchFamily="18" charset="0"/>
                <a:cs typeface="Arial" panose="020B0604020202020204" pitchFamily="34" charset="0"/>
              </a:rPr>
              <a:t>      ENH</a:t>
            </a:r>
            <a:r>
              <a:rPr lang="tr-TR" sz="1800" baseline="-25000" dirty="0">
                <a:solidFill>
                  <a:srgbClr val="000000"/>
                </a:solidFill>
                <a:effectLst/>
                <a:ea typeface="Times New Roman" panose="02020603050405020304" pitchFamily="18" charset="0"/>
                <a:cs typeface="Arial" panose="020B0604020202020204" pitchFamily="34" charset="0"/>
              </a:rPr>
              <a:t>2</a:t>
            </a:r>
            <a:r>
              <a:rPr lang="tr-TR" sz="1800" dirty="0">
                <a:solidFill>
                  <a:srgbClr val="000000"/>
                </a:solidFill>
                <a:effectLst/>
                <a:ea typeface="Times New Roman" panose="02020603050405020304" pitchFamily="18" charset="0"/>
                <a:cs typeface="Arial" panose="020B0604020202020204" pitchFamily="34" charset="0"/>
              </a:rPr>
              <a:t>= - 8000(A/P,10%,5)  - 1500  - 4x</a:t>
            </a:r>
            <a:endParaRPr lang="en-US" sz="1800" dirty="0">
              <a:effectLst/>
              <a:ea typeface="Times New Roman" panose="02020603050405020304" pitchFamily="18" charset="0"/>
              <a:cs typeface="Arial" panose="020B0604020202020204" pitchFamily="34" charset="0"/>
            </a:endParaRPr>
          </a:p>
          <a:p>
            <a:r>
              <a:rPr lang="tr-TR" sz="1800" dirty="0">
                <a:solidFill>
                  <a:srgbClr val="000000"/>
                </a:solidFill>
                <a:effectLst/>
                <a:ea typeface="Times New Roman" panose="02020603050405020304" pitchFamily="18" charset="0"/>
                <a:cs typeface="Arial" panose="020B0604020202020204" pitchFamily="34" charset="0"/>
              </a:rPr>
              <a:t> </a:t>
            </a:r>
            <a:r>
              <a:rPr lang="tr-TR" sz="1800" dirty="0">
                <a:ea typeface="Times New Roman" panose="02020603050405020304" pitchFamily="18" charset="0"/>
                <a:cs typeface="Arial" panose="020B0604020202020204" pitchFamily="34" charset="0"/>
              </a:rPr>
              <a:t>     </a:t>
            </a:r>
            <a:r>
              <a:rPr lang="tr-TR" sz="1800" dirty="0">
                <a:solidFill>
                  <a:srgbClr val="000000"/>
                </a:solidFill>
                <a:effectLst/>
                <a:ea typeface="Times New Roman" panose="02020603050405020304" pitchFamily="18" charset="0"/>
                <a:cs typeface="Arial" panose="020B0604020202020204" pitchFamily="34" charset="0"/>
              </a:rPr>
              <a:t>ENH</a:t>
            </a:r>
            <a:r>
              <a:rPr lang="tr-TR" sz="1800" baseline="-25000" dirty="0">
                <a:solidFill>
                  <a:srgbClr val="000000"/>
                </a:solidFill>
                <a:effectLst/>
                <a:ea typeface="Times New Roman" panose="02020603050405020304" pitchFamily="18" charset="0"/>
                <a:cs typeface="Arial" panose="020B0604020202020204" pitchFamily="34" charset="0"/>
              </a:rPr>
              <a:t>2 </a:t>
            </a:r>
            <a:r>
              <a:rPr lang="tr-TR" sz="1800" dirty="0">
                <a:solidFill>
                  <a:srgbClr val="000000"/>
                </a:solidFill>
                <a:effectLst/>
                <a:ea typeface="Times New Roman" panose="02020603050405020304" pitchFamily="18" charset="0"/>
                <a:cs typeface="Arial" panose="020B0604020202020204" pitchFamily="34" charset="0"/>
              </a:rPr>
              <a:t>= -3610-4x</a:t>
            </a:r>
            <a:endParaRPr lang="en-US" sz="1800" dirty="0">
              <a:effectLst/>
              <a:ea typeface="Times New Roman" panose="02020603050405020304" pitchFamily="18" charset="0"/>
              <a:cs typeface="Arial" panose="020B0604020202020204" pitchFamily="34" charset="0"/>
            </a:endParaRPr>
          </a:p>
          <a:p>
            <a:r>
              <a:rPr lang="tr-TR" sz="1800" dirty="0">
                <a:solidFill>
                  <a:srgbClr val="000000"/>
                </a:solidFill>
                <a:effectLst/>
                <a:ea typeface="Times New Roman" panose="02020603050405020304" pitchFamily="18" charset="0"/>
                <a:cs typeface="Arial" panose="020B0604020202020204" pitchFamily="34" charset="0"/>
              </a:rPr>
              <a:t> </a:t>
            </a:r>
            <a:endParaRPr lang="en-US" sz="1800" dirty="0">
              <a:effectLst/>
              <a:ea typeface="Times New Roman" panose="02020603050405020304" pitchFamily="18" charset="0"/>
              <a:cs typeface="Arial" panose="020B0604020202020204" pitchFamily="34" charset="0"/>
            </a:endParaRPr>
          </a:p>
          <a:p>
            <a:pPr marL="285750" indent="-285750">
              <a:buFont typeface="Wingdings" panose="05000000000000000000" pitchFamily="2" charset="2"/>
              <a:buChar char="q"/>
            </a:pPr>
            <a:r>
              <a:rPr lang="tr-TR" sz="1800" dirty="0">
                <a:solidFill>
                  <a:srgbClr val="000000"/>
                </a:solidFill>
                <a:effectLst/>
                <a:ea typeface="Times New Roman" panose="02020603050405020304" pitchFamily="18" charset="0"/>
                <a:cs typeface="Arial" panose="020B0604020202020204" pitchFamily="34" charset="0"/>
              </a:rPr>
              <a:t>ENH</a:t>
            </a:r>
            <a:r>
              <a:rPr lang="tr-TR" sz="1800" baseline="-25000" dirty="0">
                <a:solidFill>
                  <a:srgbClr val="000000"/>
                </a:solidFill>
                <a:effectLst/>
                <a:ea typeface="Times New Roman" panose="02020603050405020304" pitchFamily="18" charset="0"/>
                <a:cs typeface="Arial" panose="020B0604020202020204" pitchFamily="34" charset="0"/>
              </a:rPr>
              <a:t>1</a:t>
            </a:r>
            <a:r>
              <a:rPr lang="tr-TR" sz="1800" dirty="0">
                <a:solidFill>
                  <a:srgbClr val="000000"/>
                </a:solidFill>
                <a:effectLst/>
                <a:ea typeface="Times New Roman" panose="02020603050405020304" pitchFamily="18" charset="0"/>
                <a:cs typeface="Arial" panose="020B0604020202020204" pitchFamily="34" charset="0"/>
              </a:rPr>
              <a:t>= ENH</a:t>
            </a:r>
            <a:r>
              <a:rPr lang="tr-TR" sz="1800" baseline="-25000" dirty="0">
                <a:solidFill>
                  <a:srgbClr val="000000"/>
                </a:solidFill>
                <a:effectLst/>
                <a:ea typeface="Times New Roman" panose="02020603050405020304" pitchFamily="18" charset="0"/>
                <a:cs typeface="Arial" panose="020B0604020202020204" pitchFamily="34" charset="0"/>
              </a:rPr>
              <a:t>2</a:t>
            </a:r>
            <a:endParaRPr lang="en-US" sz="1800" dirty="0">
              <a:effectLst/>
              <a:ea typeface="Times New Roman" panose="02020603050405020304" pitchFamily="18" charset="0"/>
              <a:cs typeface="Arial" panose="020B0604020202020204" pitchFamily="34" charset="0"/>
            </a:endParaRPr>
          </a:p>
          <a:p>
            <a:r>
              <a:rPr lang="tr-TR" sz="1800" dirty="0">
                <a:solidFill>
                  <a:srgbClr val="000000"/>
                </a:solidFill>
                <a:effectLst/>
                <a:ea typeface="Times New Roman" panose="02020603050405020304" pitchFamily="18" charset="0"/>
                <a:cs typeface="Arial" panose="020B0604020202020204" pitchFamily="34" charset="0"/>
              </a:rPr>
              <a:t>-6992-1.5x  = -3610-4x</a:t>
            </a:r>
            <a:endParaRPr lang="en-US" sz="1800" dirty="0">
              <a:effectLst/>
              <a:ea typeface="Times New Roman" panose="02020603050405020304" pitchFamily="18" charset="0"/>
              <a:cs typeface="Arial" panose="020B0604020202020204" pitchFamily="34" charset="0"/>
            </a:endParaRPr>
          </a:p>
          <a:p>
            <a:r>
              <a:rPr lang="tr-TR" sz="1800" dirty="0">
                <a:solidFill>
                  <a:srgbClr val="000000"/>
                </a:solidFill>
                <a:effectLst/>
                <a:ea typeface="Times New Roman" panose="02020603050405020304" pitchFamily="18" charset="0"/>
                <a:cs typeface="Arial" panose="020B0604020202020204" pitchFamily="34" charset="0"/>
              </a:rPr>
              <a:t>x= 1353 ton/yıl</a:t>
            </a:r>
            <a:endParaRPr lang="en-US" sz="1800" dirty="0">
              <a:effectLst/>
              <a:ea typeface="Times New Roman" panose="02020603050405020304" pitchFamily="18" charset="0"/>
              <a:cs typeface="Arial" panose="020B0604020202020204" pitchFamily="34" charset="0"/>
            </a:endParaRPr>
          </a:p>
          <a:p>
            <a:r>
              <a:rPr lang="tr-TR" sz="1800" dirty="0">
                <a:solidFill>
                  <a:srgbClr val="000000"/>
                </a:solidFill>
                <a:effectLst/>
                <a:ea typeface="Times New Roman" panose="02020603050405020304" pitchFamily="18" charset="0"/>
                <a:cs typeface="Arial" panose="020B0604020202020204" pitchFamily="34" charset="0"/>
              </a:rPr>
              <a:t> </a:t>
            </a:r>
            <a:endParaRPr lang="en-US" sz="1800" dirty="0">
              <a:effectLst/>
              <a:ea typeface="Times New Roman" panose="02020603050405020304" pitchFamily="18" charset="0"/>
              <a:cs typeface="Arial" panose="020B0604020202020204" pitchFamily="34" charset="0"/>
            </a:endParaRPr>
          </a:p>
          <a:p>
            <a:r>
              <a:rPr lang="tr-TR" sz="1800" dirty="0">
                <a:solidFill>
                  <a:srgbClr val="000000"/>
                </a:solidFill>
                <a:effectLst/>
                <a:ea typeface="Times New Roman" panose="02020603050405020304" pitchFamily="18" charset="0"/>
                <a:cs typeface="Arial" panose="020B0604020202020204" pitchFamily="34" charset="0"/>
              </a:rPr>
              <a:t>yıldaki üretimi 1353 tonu geçerse otomatik olan makinenin alınması gerekir.</a:t>
            </a:r>
            <a:endParaRPr lang="en-US" sz="1800" dirty="0">
              <a:effectLs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877646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831809" y="1024571"/>
            <a:ext cx="11521440" cy="1493520"/>
          </a:xfrm>
        </p:spPr>
        <p:txBody>
          <a:bodyPr>
            <a:normAutofit/>
          </a:bodyPr>
          <a:lstStyle/>
          <a:p>
            <a:r>
              <a:rPr lang="en-US" sz="3600" dirty="0"/>
              <a:t>Operation planning example</a:t>
            </a:r>
            <a:endParaRPr lang="tr-TR" sz="3600" dirty="0"/>
          </a:p>
        </p:txBody>
      </p:sp>
      <p:sp>
        <p:nvSpPr>
          <p:cNvPr id="44035" name="Rectangle 3"/>
          <p:cNvSpPr>
            <a:spLocks noGrp="1" noChangeArrowheads="1"/>
          </p:cNvSpPr>
          <p:nvPr>
            <p:ph idx="1"/>
          </p:nvPr>
        </p:nvSpPr>
        <p:spPr>
          <a:xfrm>
            <a:off x="640080" y="2784377"/>
            <a:ext cx="5013960" cy="5792252"/>
          </a:xfrm>
        </p:spPr>
        <p:txBody>
          <a:bodyPr/>
          <a:lstStyle/>
          <a:p>
            <a:pPr>
              <a:lnSpc>
                <a:spcPct val="90000"/>
              </a:lnSpc>
            </a:pPr>
            <a:r>
              <a:rPr lang="en-US" sz="3360" dirty="0">
                <a:solidFill>
                  <a:srgbClr val="FF0066"/>
                </a:solidFill>
              </a:rPr>
              <a:t>Op</a:t>
            </a:r>
            <a:r>
              <a:rPr lang="en-GB" sz="3360" dirty="0" err="1">
                <a:solidFill>
                  <a:srgbClr val="FF0066"/>
                </a:solidFill>
              </a:rPr>
              <a:t>tion</a:t>
            </a:r>
            <a:r>
              <a:rPr lang="tr-TR" sz="3360" dirty="0">
                <a:solidFill>
                  <a:srgbClr val="FF0066"/>
                </a:solidFill>
              </a:rPr>
              <a:t> </a:t>
            </a:r>
            <a:r>
              <a:rPr lang="en-US" sz="3360" dirty="0">
                <a:solidFill>
                  <a:srgbClr val="FF0066"/>
                </a:solidFill>
              </a:rPr>
              <a:t>1</a:t>
            </a:r>
            <a:r>
              <a:rPr lang="en-US" sz="3360" dirty="0"/>
              <a:t>: </a:t>
            </a:r>
            <a:r>
              <a:rPr lang="en-GB" sz="3360" dirty="0"/>
              <a:t>over time</a:t>
            </a:r>
            <a:r>
              <a:rPr lang="en-US" sz="3360" dirty="0"/>
              <a:t>: 36Q</a:t>
            </a:r>
          </a:p>
          <a:p>
            <a:pPr>
              <a:lnSpc>
                <a:spcPct val="90000"/>
              </a:lnSpc>
            </a:pPr>
            <a:r>
              <a:rPr lang="en-US" sz="3360" dirty="0">
                <a:solidFill>
                  <a:srgbClr val="FF0066"/>
                </a:solidFill>
              </a:rPr>
              <a:t>Op</a:t>
            </a:r>
            <a:r>
              <a:rPr lang="en-GB" sz="3360" dirty="0" err="1">
                <a:solidFill>
                  <a:srgbClr val="FF0066"/>
                </a:solidFill>
              </a:rPr>
              <a:t>tion</a:t>
            </a:r>
            <a:r>
              <a:rPr lang="en-US" sz="3360" dirty="0">
                <a:solidFill>
                  <a:srgbClr val="FF0066"/>
                </a:solidFill>
              </a:rPr>
              <a:t> 2</a:t>
            </a:r>
            <a:r>
              <a:rPr lang="en-US" sz="3360" dirty="0"/>
              <a:t>: </a:t>
            </a:r>
            <a:r>
              <a:rPr lang="en-GB" sz="3360" dirty="0"/>
              <a:t>second shift</a:t>
            </a:r>
            <a:r>
              <a:rPr lang="en-US" sz="3360" dirty="0"/>
              <a:t>: $13,500 + 31.50Q</a:t>
            </a:r>
          </a:p>
          <a:p>
            <a:pPr>
              <a:lnSpc>
                <a:spcPct val="90000"/>
              </a:lnSpc>
            </a:pPr>
            <a:r>
              <a:rPr lang="en-US" sz="3360" dirty="0">
                <a:solidFill>
                  <a:srgbClr val="FF0066"/>
                </a:solidFill>
              </a:rPr>
              <a:t>B</a:t>
            </a:r>
            <a:r>
              <a:rPr lang="en-GB" sz="3360" dirty="0" err="1">
                <a:solidFill>
                  <a:srgbClr val="FF0066"/>
                </a:solidFill>
              </a:rPr>
              <a:t>reak</a:t>
            </a:r>
            <a:r>
              <a:rPr lang="en-GB" sz="3360" dirty="0">
                <a:solidFill>
                  <a:srgbClr val="FF0066"/>
                </a:solidFill>
              </a:rPr>
              <a:t> even point</a:t>
            </a:r>
            <a:r>
              <a:rPr lang="en-US" sz="3360" dirty="0"/>
              <a:t>:</a:t>
            </a:r>
          </a:p>
          <a:p>
            <a:pPr>
              <a:lnSpc>
                <a:spcPct val="90000"/>
              </a:lnSpc>
              <a:buFontTx/>
              <a:buNone/>
            </a:pPr>
            <a:r>
              <a:rPr lang="en-US" sz="3360" dirty="0"/>
              <a:t>    36Q = $13,500 + 31.50Q</a:t>
            </a:r>
          </a:p>
          <a:p>
            <a:pPr>
              <a:lnSpc>
                <a:spcPct val="90000"/>
              </a:lnSpc>
              <a:buFontTx/>
              <a:buNone/>
            </a:pPr>
            <a:r>
              <a:rPr lang="en-US" sz="3360" dirty="0"/>
              <a:t>        </a:t>
            </a:r>
            <a:r>
              <a:rPr lang="en-US" sz="3360" b="1" dirty="0"/>
              <a:t>Q = 3,000 </a:t>
            </a:r>
            <a:r>
              <a:rPr lang="en-GB" sz="3360" b="1" dirty="0"/>
              <a:t>unit</a:t>
            </a:r>
            <a:endParaRPr lang="en-US" sz="3360" b="1" dirty="0"/>
          </a:p>
          <a:p>
            <a:pPr>
              <a:lnSpc>
                <a:spcPct val="90000"/>
              </a:lnSpc>
            </a:pPr>
            <a:endParaRPr lang="tr-TR" sz="3360" dirty="0"/>
          </a:p>
        </p:txBody>
      </p:sp>
      <p:graphicFrame>
        <p:nvGraphicFramePr>
          <p:cNvPr id="44036" name="Object 4"/>
          <p:cNvGraphicFramePr>
            <a:graphicFrameLocks noChangeAspect="1"/>
          </p:cNvGraphicFramePr>
          <p:nvPr/>
        </p:nvGraphicFramePr>
        <p:xfrm>
          <a:off x="5811838" y="1493520"/>
          <a:ext cx="6934200" cy="7894320"/>
        </p:xfrm>
        <a:graphic>
          <a:graphicData uri="http://schemas.openxmlformats.org/presentationml/2006/ole">
            <mc:AlternateContent xmlns:mc="http://schemas.openxmlformats.org/markup-compatibility/2006">
              <mc:Choice xmlns:v="urn:schemas-microsoft-com:vml" Requires="v">
                <p:oleObj spid="_x0000_s4119" name="Photo Editor Photo" r:id="rId3" imgW="6106377" imgH="6620799" progId="MSPhotoEd.3">
                  <p:embed/>
                </p:oleObj>
              </mc:Choice>
              <mc:Fallback>
                <p:oleObj name="Photo Editor Photo" r:id="rId3" imgW="6106377" imgH="6620799" progId="MSPhotoEd.3">
                  <p:embed/>
                  <p:pic>
                    <p:nvPicPr>
                      <p:cNvPr id="4403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1838" y="1493520"/>
                        <a:ext cx="6934200" cy="7894320"/>
                      </a:xfrm>
                      <a:prstGeom prst="rect">
                        <a:avLst/>
                      </a:prstGeom>
                      <a:noFill/>
                      <a:ln w="158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1107324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board&#10;&#10;Description automatically generated">
            <a:extLst>
              <a:ext uri="{FF2B5EF4-FFF2-40B4-BE49-F238E27FC236}">
                <a16:creationId xmlns:a16="http://schemas.microsoft.com/office/drawing/2014/main" id="{87A42EF8-DCF4-4788-8CA6-A6768D9425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7998" y="0"/>
            <a:ext cx="6805604" cy="9601200"/>
          </a:xfrm>
          <a:prstGeom prst="rect">
            <a:avLst/>
          </a:prstGeom>
        </p:spPr>
      </p:pic>
    </p:spTree>
    <p:extLst>
      <p:ext uri="{BB962C8B-B14F-4D97-AF65-F5344CB8AC3E}">
        <p14:creationId xmlns:p14="http://schemas.microsoft.com/office/powerpoint/2010/main" val="12477244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dirty="0">
                <a:solidFill>
                  <a:srgbClr val="FF0000"/>
                </a:solidFill>
                <a:cs typeface="Arial" panose="020B0604020202020204" pitchFamily="34" charset="0"/>
              </a:rPr>
              <a:t>Örnek 7:  </a:t>
            </a:r>
            <a:endParaRPr lang="en-US" sz="4000" b="1" dirty="0">
              <a:solidFill>
                <a:srgbClr val="FF0000"/>
              </a:solidFill>
              <a:cs typeface="Arial" panose="020B0604020202020204" pitchFamily="34" charset="0"/>
            </a:endParaRPr>
          </a:p>
        </p:txBody>
      </p:sp>
      <p:graphicFrame>
        <p:nvGraphicFramePr>
          <p:cNvPr id="4" name="İçerik Yer Tutucusu 3"/>
          <p:cNvGraphicFramePr>
            <a:graphicFrameLocks noGrp="1"/>
          </p:cNvGraphicFramePr>
          <p:nvPr>
            <p:ph idx="1"/>
          </p:nvPr>
        </p:nvGraphicFramePr>
        <p:xfrm>
          <a:off x="640080" y="2240280"/>
          <a:ext cx="11521440" cy="3187596"/>
        </p:xfrm>
        <a:graphic>
          <a:graphicData uri="http://schemas.openxmlformats.org/drawingml/2006/table">
            <a:tbl>
              <a:tblPr firstRow="1" bandRow="1">
                <a:tableStyleId>{5C22544A-7EE6-4342-B048-85BDC9FD1C3A}</a:tableStyleId>
              </a:tblPr>
              <a:tblGrid>
                <a:gridCol w="2880360">
                  <a:extLst>
                    <a:ext uri="{9D8B030D-6E8A-4147-A177-3AD203B41FA5}">
                      <a16:colId xmlns:a16="http://schemas.microsoft.com/office/drawing/2014/main" val="20000"/>
                    </a:ext>
                  </a:extLst>
                </a:gridCol>
                <a:gridCol w="2880360">
                  <a:extLst>
                    <a:ext uri="{9D8B030D-6E8A-4147-A177-3AD203B41FA5}">
                      <a16:colId xmlns:a16="http://schemas.microsoft.com/office/drawing/2014/main" val="20001"/>
                    </a:ext>
                  </a:extLst>
                </a:gridCol>
                <a:gridCol w="2880360">
                  <a:extLst>
                    <a:ext uri="{9D8B030D-6E8A-4147-A177-3AD203B41FA5}">
                      <a16:colId xmlns:a16="http://schemas.microsoft.com/office/drawing/2014/main" val="20002"/>
                    </a:ext>
                  </a:extLst>
                </a:gridCol>
                <a:gridCol w="2880360">
                  <a:extLst>
                    <a:ext uri="{9D8B030D-6E8A-4147-A177-3AD203B41FA5}">
                      <a16:colId xmlns:a16="http://schemas.microsoft.com/office/drawing/2014/main" val="20003"/>
                    </a:ext>
                  </a:extLst>
                </a:gridCol>
              </a:tblGrid>
              <a:tr h="531266">
                <a:tc>
                  <a:txBody>
                    <a:bodyPr/>
                    <a:lstStyle/>
                    <a:p>
                      <a:r>
                        <a:rPr lang="tr-TR" sz="2600" dirty="0"/>
                        <a:t>Aktivite</a:t>
                      </a:r>
                      <a:endParaRPr lang="en-US" sz="2600" dirty="0"/>
                    </a:p>
                  </a:txBody>
                  <a:tcPr marL="128016" marR="128016" marT="64008" marB="64008"/>
                </a:tc>
                <a:tc>
                  <a:txBody>
                    <a:bodyPr/>
                    <a:lstStyle/>
                    <a:p>
                      <a:r>
                        <a:rPr lang="tr-TR" sz="2600" dirty="0"/>
                        <a:t>Öncül</a:t>
                      </a:r>
                      <a:endParaRPr lang="en-US" sz="2600" dirty="0"/>
                    </a:p>
                  </a:txBody>
                  <a:tcPr marL="128016" marR="128016" marT="64008" marB="64008"/>
                </a:tc>
                <a:tc>
                  <a:txBody>
                    <a:bodyPr/>
                    <a:lstStyle/>
                    <a:p>
                      <a:r>
                        <a:rPr lang="tr-TR" sz="2600" dirty="0"/>
                        <a:t>Süre</a:t>
                      </a:r>
                      <a:endParaRPr lang="en-US" sz="2600" dirty="0"/>
                    </a:p>
                  </a:txBody>
                  <a:tcPr marL="128016" marR="128016" marT="64008" marB="64008"/>
                </a:tc>
                <a:tc>
                  <a:txBody>
                    <a:bodyPr/>
                    <a:lstStyle/>
                    <a:p>
                      <a:r>
                        <a:rPr lang="tr-TR" sz="2600" dirty="0"/>
                        <a:t>Aktivite</a:t>
                      </a:r>
                      <a:r>
                        <a:rPr lang="tr-TR" sz="2600" baseline="0" dirty="0"/>
                        <a:t> </a:t>
                      </a:r>
                      <a:r>
                        <a:rPr lang="tr-TR" sz="2600" dirty="0"/>
                        <a:t>Maliyeti</a:t>
                      </a:r>
                      <a:endParaRPr lang="en-US" sz="2600" dirty="0"/>
                    </a:p>
                  </a:txBody>
                  <a:tcPr marL="128016" marR="128016" marT="64008" marB="64008"/>
                </a:tc>
                <a:extLst>
                  <a:ext uri="{0D108BD9-81ED-4DB2-BD59-A6C34878D82A}">
                    <a16:rowId xmlns:a16="http://schemas.microsoft.com/office/drawing/2014/main" val="10000"/>
                  </a:ext>
                </a:extLst>
              </a:tr>
              <a:tr h="531266">
                <a:tc>
                  <a:txBody>
                    <a:bodyPr/>
                    <a:lstStyle/>
                    <a:p>
                      <a:r>
                        <a:rPr lang="tr-TR" sz="2600" dirty="0"/>
                        <a:t>A,</a:t>
                      </a:r>
                      <a:r>
                        <a:rPr lang="tr-TR" sz="2600" baseline="0" dirty="0"/>
                        <a:t> B, C</a:t>
                      </a:r>
                      <a:endParaRPr lang="en-US" sz="2600" dirty="0"/>
                    </a:p>
                  </a:txBody>
                  <a:tcPr marL="128016" marR="128016" marT="64008" marB="64008"/>
                </a:tc>
                <a:tc>
                  <a:txBody>
                    <a:bodyPr/>
                    <a:lstStyle/>
                    <a:p>
                      <a:r>
                        <a:rPr lang="tr-TR" sz="2600" dirty="0"/>
                        <a:t>-</a:t>
                      </a:r>
                      <a:endParaRPr lang="en-US" sz="2600" dirty="0"/>
                    </a:p>
                  </a:txBody>
                  <a:tcPr marL="128016" marR="128016" marT="64008" marB="64008"/>
                </a:tc>
                <a:tc>
                  <a:txBody>
                    <a:bodyPr/>
                    <a:lstStyle/>
                    <a:p>
                      <a:r>
                        <a:rPr lang="tr-TR" sz="2600" dirty="0"/>
                        <a:t>4 </a:t>
                      </a:r>
                      <a:endParaRPr lang="en-US" sz="2600" dirty="0"/>
                    </a:p>
                  </a:txBody>
                  <a:tcPr marL="128016" marR="128016" marT="64008" marB="64008"/>
                </a:tc>
                <a:tc>
                  <a:txBody>
                    <a:bodyPr/>
                    <a:lstStyle/>
                    <a:p>
                      <a:r>
                        <a:rPr lang="tr-TR" sz="2600" dirty="0"/>
                        <a:t>2500</a:t>
                      </a:r>
                      <a:endParaRPr lang="en-US" sz="2600" dirty="0"/>
                    </a:p>
                  </a:txBody>
                  <a:tcPr marL="128016" marR="128016" marT="64008" marB="64008"/>
                </a:tc>
                <a:extLst>
                  <a:ext uri="{0D108BD9-81ED-4DB2-BD59-A6C34878D82A}">
                    <a16:rowId xmlns:a16="http://schemas.microsoft.com/office/drawing/2014/main" val="10001"/>
                  </a:ext>
                </a:extLst>
              </a:tr>
              <a:tr h="531266">
                <a:tc>
                  <a:txBody>
                    <a:bodyPr/>
                    <a:lstStyle/>
                    <a:p>
                      <a:r>
                        <a:rPr lang="tr-TR" sz="2600" dirty="0"/>
                        <a:t>D, E</a:t>
                      </a:r>
                      <a:endParaRPr lang="en-US" sz="2600" dirty="0"/>
                    </a:p>
                  </a:txBody>
                  <a:tcPr marL="128016" marR="128016" marT="64008" marB="64008"/>
                </a:tc>
                <a:tc>
                  <a:txBody>
                    <a:bodyPr/>
                    <a:lstStyle/>
                    <a:p>
                      <a:r>
                        <a:rPr lang="tr-TR" sz="2600" dirty="0"/>
                        <a:t>C, B</a:t>
                      </a:r>
                      <a:endParaRPr lang="en-US" sz="2600" dirty="0"/>
                    </a:p>
                  </a:txBody>
                  <a:tcPr marL="128016" marR="128016" marT="64008" marB="64008"/>
                </a:tc>
                <a:tc>
                  <a:txBody>
                    <a:bodyPr/>
                    <a:lstStyle/>
                    <a:p>
                      <a:r>
                        <a:rPr lang="tr-TR" sz="2600" dirty="0"/>
                        <a:t>5</a:t>
                      </a:r>
                      <a:endParaRPr lang="en-US" sz="2600" dirty="0"/>
                    </a:p>
                  </a:txBody>
                  <a:tcPr marL="128016" marR="128016" marT="64008" marB="64008"/>
                </a:tc>
                <a:tc>
                  <a:txBody>
                    <a:bodyPr/>
                    <a:lstStyle/>
                    <a:p>
                      <a:r>
                        <a:rPr lang="tr-TR" sz="2600" dirty="0"/>
                        <a:t>3500</a:t>
                      </a:r>
                      <a:endParaRPr lang="en-US" sz="2600" dirty="0"/>
                    </a:p>
                  </a:txBody>
                  <a:tcPr marL="128016" marR="128016" marT="64008" marB="64008"/>
                </a:tc>
                <a:extLst>
                  <a:ext uri="{0D108BD9-81ED-4DB2-BD59-A6C34878D82A}">
                    <a16:rowId xmlns:a16="http://schemas.microsoft.com/office/drawing/2014/main" val="10002"/>
                  </a:ext>
                </a:extLst>
              </a:tr>
              <a:tr h="531266">
                <a:tc>
                  <a:txBody>
                    <a:bodyPr/>
                    <a:lstStyle/>
                    <a:p>
                      <a:r>
                        <a:rPr lang="tr-TR" sz="2600" dirty="0"/>
                        <a:t>F</a:t>
                      </a:r>
                      <a:endParaRPr lang="en-US" sz="2600" dirty="0"/>
                    </a:p>
                  </a:txBody>
                  <a:tcPr marL="128016" marR="128016" marT="64008" marB="64008"/>
                </a:tc>
                <a:tc>
                  <a:txBody>
                    <a:bodyPr/>
                    <a:lstStyle/>
                    <a:p>
                      <a:r>
                        <a:rPr lang="tr-TR" sz="2600" dirty="0"/>
                        <a:t>A</a:t>
                      </a:r>
                      <a:endParaRPr lang="en-US" sz="2600" dirty="0"/>
                    </a:p>
                  </a:txBody>
                  <a:tcPr marL="128016" marR="128016" marT="64008" marB="64008"/>
                </a:tc>
                <a:tc>
                  <a:txBody>
                    <a:bodyPr/>
                    <a:lstStyle/>
                    <a:p>
                      <a:r>
                        <a:rPr lang="tr-TR" sz="2600" dirty="0"/>
                        <a:t>2</a:t>
                      </a:r>
                      <a:endParaRPr lang="en-US" sz="2600" dirty="0"/>
                    </a:p>
                  </a:txBody>
                  <a:tcPr marL="128016" marR="128016" marT="64008" marB="64008"/>
                </a:tc>
                <a:tc>
                  <a:txBody>
                    <a:bodyPr/>
                    <a:lstStyle/>
                    <a:p>
                      <a:r>
                        <a:rPr lang="tr-TR" sz="2600" dirty="0"/>
                        <a:t>750</a:t>
                      </a:r>
                      <a:endParaRPr lang="en-US" sz="2600" dirty="0"/>
                    </a:p>
                  </a:txBody>
                  <a:tcPr marL="128016" marR="128016" marT="64008" marB="64008"/>
                </a:tc>
                <a:extLst>
                  <a:ext uri="{0D108BD9-81ED-4DB2-BD59-A6C34878D82A}">
                    <a16:rowId xmlns:a16="http://schemas.microsoft.com/office/drawing/2014/main" val="10003"/>
                  </a:ext>
                </a:extLst>
              </a:tr>
              <a:tr h="531266">
                <a:tc>
                  <a:txBody>
                    <a:bodyPr/>
                    <a:lstStyle/>
                    <a:p>
                      <a:r>
                        <a:rPr lang="tr-TR" sz="2600" dirty="0"/>
                        <a:t>G</a:t>
                      </a:r>
                      <a:endParaRPr lang="en-US" sz="2600" dirty="0"/>
                    </a:p>
                  </a:txBody>
                  <a:tcPr marL="128016" marR="128016" marT="64008" marB="64008"/>
                </a:tc>
                <a:tc>
                  <a:txBody>
                    <a:bodyPr/>
                    <a:lstStyle/>
                    <a:p>
                      <a:r>
                        <a:rPr lang="tr-TR" sz="2600" dirty="0"/>
                        <a:t>F, E</a:t>
                      </a:r>
                      <a:endParaRPr lang="en-US" sz="2600" dirty="0"/>
                    </a:p>
                  </a:txBody>
                  <a:tcPr marL="128016" marR="128016" marT="64008" marB="64008"/>
                </a:tc>
                <a:tc>
                  <a:txBody>
                    <a:bodyPr/>
                    <a:lstStyle/>
                    <a:p>
                      <a:r>
                        <a:rPr lang="tr-TR" sz="2600" dirty="0"/>
                        <a:t>7</a:t>
                      </a:r>
                      <a:endParaRPr lang="en-US" sz="2600" dirty="0"/>
                    </a:p>
                  </a:txBody>
                  <a:tcPr marL="128016" marR="128016" marT="64008" marB="64008"/>
                </a:tc>
                <a:tc>
                  <a:txBody>
                    <a:bodyPr/>
                    <a:lstStyle/>
                    <a:p>
                      <a:r>
                        <a:rPr lang="tr-TR" sz="2600" dirty="0"/>
                        <a:t>450</a:t>
                      </a:r>
                      <a:endParaRPr lang="en-US" sz="2600" dirty="0"/>
                    </a:p>
                  </a:txBody>
                  <a:tcPr marL="128016" marR="128016" marT="64008" marB="64008"/>
                </a:tc>
                <a:extLst>
                  <a:ext uri="{0D108BD9-81ED-4DB2-BD59-A6C34878D82A}">
                    <a16:rowId xmlns:a16="http://schemas.microsoft.com/office/drawing/2014/main" val="10004"/>
                  </a:ext>
                </a:extLst>
              </a:tr>
              <a:tr h="531266">
                <a:tc>
                  <a:txBody>
                    <a:bodyPr/>
                    <a:lstStyle/>
                    <a:p>
                      <a:r>
                        <a:rPr lang="tr-TR" sz="2600" dirty="0"/>
                        <a:t>H</a:t>
                      </a:r>
                      <a:endParaRPr lang="en-US" sz="2600" dirty="0"/>
                    </a:p>
                  </a:txBody>
                  <a:tcPr marL="128016" marR="128016" marT="64008" marB="64008"/>
                </a:tc>
                <a:tc>
                  <a:txBody>
                    <a:bodyPr/>
                    <a:lstStyle/>
                    <a:p>
                      <a:r>
                        <a:rPr lang="tr-TR" sz="2600" dirty="0"/>
                        <a:t>D, G</a:t>
                      </a:r>
                      <a:endParaRPr lang="en-US" sz="2600" dirty="0"/>
                    </a:p>
                  </a:txBody>
                  <a:tcPr marL="128016" marR="128016" marT="64008" marB="64008"/>
                </a:tc>
                <a:tc>
                  <a:txBody>
                    <a:bodyPr/>
                    <a:lstStyle/>
                    <a:p>
                      <a:r>
                        <a:rPr lang="tr-TR" sz="2600" dirty="0"/>
                        <a:t>8</a:t>
                      </a:r>
                      <a:endParaRPr lang="en-US" sz="2600" dirty="0"/>
                    </a:p>
                  </a:txBody>
                  <a:tcPr marL="128016" marR="128016" marT="64008" marB="64008"/>
                </a:tc>
                <a:tc>
                  <a:txBody>
                    <a:bodyPr/>
                    <a:lstStyle/>
                    <a:p>
                      <a:r>
                        <a:rPr lang="tr-TR" sz="2600" dirty="0"/>
                        <a:t>1000</a:t>
                      </a:r>
                      <a:endParaRPr lang="en-US" sz="2600" dirty="0"/>
                    </a:p>
                  </a:txBody>
                  <a:tcPr marL="128016" marR="128016" marT="64008" marB="64008"/>
                </a:tc>
                <a:extLst>
                  <a:ext uri="{0D108BD9-81ED-4DB2-BD59-A6C34878D82A}">
                    <a16:rowId xmlns:a16="http://schemas.microsoft.com/office/drawing/2014/main" val="10005"/>
                  </a:ext>
                </a:extLst>
              </a:tr>
            </a:tbl>
          </a:graphicData>
        </a:graphic>
      </p:graphicFrame>
      <p:sp>
        <p:nvSpPr>
          <p:cNvPr id="5" name="Metin kutusu 4"/>
          <p:cNvSpPr txBox="1"/>
          <p:nvPr/>
        </p:nvSpPr>
        <p:spPr>
          <a:xfrm>
            <a:off x="956995" y="5808713"/>
            <a:ext cx="10988421" cy="2829236"/>
          </a:xfrm>
          <a:prstGeom prst="rect">
            <a:avLst/>
          </a:prstGeom>
          <a:noFill/>
        </p:spPr>
        <p:txBody>
          <a:bodyPr wrap="square" rtlCol="0">
            <a:spAutoFit/>
          </a:bodyPr>
          <a:lstStyle/>
          <a:p>
            <a:r>
              <a:rPr lang="tr-TR" sz="2964" dirty="0"/>
              <a:t>Bir projede her aktivitenin maliyeti, aktivitelerin zamanında tamamlanacağı ve tamamlandığı zamanda ödeneceği varsayımıyla hareket edilmektedir. </a:t>
            </a:r>
          </a:p>
          <a:p>
            <a:r>
              <a:rPr lang="tr-TR" sz="2964" dirty="0"/>
              <a:t>İş veren yüklenicilere daha az para ödemek için aylık %2 faiz oranıyla bankaya para yatırmayı düşünmektedir</a:t>
            </a:r>
            <a:r>
              <a:rPr lang="tr-TR" sz="2964"/>
              <a:t>. </a:t>
            </a:r>
          </a:p>
          <a:p>
            <a:r>
              <a:rPr lang="tr-TR" sz="2964"/>
              <a:t>İş </a:t>
            </a:r>
            <a:r>
              <a:rPr lang="tr-TR" sz="2964" dirty="0"/>
              <a:t>verenin yatırması gereken miktarı bulunuz. </a:t>
            </a:r>
            <a:endParaRPr lang="en-US" sz="2964" dirty="0"/>
          </a:p>
        </p:txBody>
      </p:sp>
    </p:spTree>
    <p:extLst>
      <p:ext uri="{BB962C8B-B14F-4D97-AF65-F5344CB8AC3E}">
        <p14:creationId xmlns:p14="http://schemas.microsoft.com/office/powerpoint/2010/main" val="15246200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l"/>
            <a:r>
              <a:rPr lang="tr-TR" sz="4800" dirty="0"/>
              <a:t>Cevap</a:t>
            </a:r>
            <a:endParaRPr lang="en-US" sz="4800" dirty="0"/>
          </a:p>
        </p:txBody>
      </p:sp>
      <p:grpSp>
        <p:nvGrpSpPr>
          <p:cNvPr id="70" name="Grup 69"/>
          <p:cNvGrpSpPr/>
          <p:nvPr/>
        </p:nvGrpSpPr>
        <p:grpSpPr>
          <a:xfrm>
            <a:off x="1821106" y="2732710"/>
            <a:ext cx="9446626" cy="3855023"/>
            <a:chOff x="245652" y="1971556"/>
            <a:chExt cx="6747590" cy="2753588"/>
          </a:xfrm>
        </p:grpSpPr>
        <p:grpSp>
          <p:nvGrpSpPr>
            <p:cNvPr id="40" name="Grup 39"/>
            <p:cNvGrpSpPr/>
            <p:nvPr/>
          </p:nvGrpSpPr>
          <p:grpSpPr>
            <a:xfrm>
              <a:off x="539552" y="2249143"/>
              <a:ext cx="6264696" cy="2476001"/>
              <a:chOff x="539552" y="2249143"/>
              <a:chExt cx="6264696" cy="2476001"/>
            </a:xfrm>
          </p:grpSpPr>
          <p:grpSp>
            <p:nvGrpSpPr>
              <p:cNvPr id="31" name="Grup 30"/>
              <p:cNvGrpSpPr/>
              <p:nvPr/>
            </p:nvGrpSpPr>
            <p:grpSpPr>
              <a:xfrm>
                <a:off x="539552" y="2276872"/>
                <a:ext cx="6264696" cy="2448272"/>
                <a:chOff x="539552" y="2276872"/>
                <a:chExt cx="6264696" cy="2448272"/>
              </a:xfrm>
            </p:grpSpPr>
            <p:sp>
              <p:nvSpPr>
                <p:cNvPr id="4" name="Oval 3"/>
                <p:cNvSpPr/>
                <p:nvPr/>
              </p:nvSpPr>
              <p:spPr>
                <a:xfrm>
                  <a:off x="539552" y="3356992"/>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4"/>
                </a:p>
              </p:txBody>
            </p:sp>
            <p:sp>
              <p:nvSpPr>
                <p:cNvPr id="5" name="Oval 4"/>
                <p:cNvSpPr/>
                <p:nvPr/>
              </p:nvSpPr>
              <p:spPr>
                <a:xfrm>
                  <a:off x="1619672" y="2276872"/>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4"/>
                </a:p>
              </p:txBody>
            </p:sp>
            <p:sp>
              <p:nvSpPr>
                <p:cNvPr id="6" name="Oval 5"/>
                <p:cNvSpPr/>
                <p:nvPr/>
              </p:nvSpPr>
              <p:spPr>
                <a:xfrm>
                  <a:off x="1619672" y="4365104"/>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4"/>
                </a:p>
              </p:txBody>
            </p:sp>
            <p:sp>
              <p:nvSpPr>
                <p:cNvPr id="7" name="Oval 6"/>
                <p:cNvSpPr/>
                <p:nvPr/>
              </p:nvSpPr>
              <p:spPr>
                <a:xfrm>
                  <a:off x="1619672" y="3356992"/>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4"/>
                </a:p>
              </p:txBody>
            </p:sp>
            <p:sp>
              <p:nvSpPr>
                <p:cNvPr id="8" name="Oval 7"/>
                <p:cNvSpPr/>
                <p:nvPr/>
              </p:nvSpPr>
              <p:spPr>
                <a:xfrm>
                  <a:off x="3059832" y="2276872"/>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4"/>
                </a:p>
              </p:txBody>
            </p:sp>
            <p:sp>
              <p:nvSpPr>
                <p:cNvPr id="9" name="Oval 8"/>
                <p:cNvSpPr/>
                <p:nvPr/>
              </p:nvSpPr>
              <p:spPr>
                <a:xfrm>
                  <a:off x="4788024" y="2276872"/>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4"/>
                </a:p>
              </p:txBody>
            </p:sp>
            <p:sp>
              <p:nvSpPr>
                <p:cNvPr id="10" name="Oval 9"/>
                <p:cNvSpPr/>
                <p:nvPr/>
              </p:nvSpPr>
              <p:spPr>
                <a:xfrm>
                  <a:off x="6444208" y="2276872"/>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4"/>
                </a:p>
              </p:txBody>
            </p:sp>
            <p:cxnSp>
              <p:nvCxnSpPr>
                <p:cNvPr id="12" name="Düz Ok Bağlayıcısı 11"/>
                <p:cNvCxnSpPr>
                  <a:stCxn id="4" idx="7"/>
                  <a:endCxn id="5" idx="3"/>
                </p:cNvCxnSpPr>
                <p:nvPr/>
              </p:nvCxnSpPr>
              <p:spPr>
                <a:xfrm flipV="1">
                  <a:off x="846865" y="2584185"/>
                  <a:ext cx="825534" cy="8255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Düz Ok Bağlayıcısı 13"/>
                <p:cNvCxnSpPr>
                  <a:stCxn id="4" idx="6"/>
                  <a:endCxn id="7" idx="2"/>
                </p:cNvCxnSpPr>
                <p:nvPr/>
              </p:nvCxnSpPr>
              <p:spPr>
                <a:xfrm>
                  <a:off x="899592" y="3537012"/>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Düz Ok Bağlayıcısı 15"/>
                <p:cNvCxnSpPr>
                  <a:stCxn id="4" idx="5"/>
                  <a:endCxn id="6" idx="1"/>
                </p:cNvCxnSpPr>
                <p:nvPr/>
              </p:nvCxnSpPr>
              <p:spPr>
                <a:xfrm>
                  <a:off x="846865" y="3664305"/>
                  <a:ext cx="825534" cy="7535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Düz Ok Bağlayıcısı 17"/>
                <p:cNvCxnSpPr>
                  <a:stCxn id="5" idx="6"/>
                  <a:endCxn id="8" idx="2"/>
                </p:cNvCxnSpPr>
                <p:nvPr/>
              </p:nvCxnSpPr>
              <p:spPr>
                <a:xfrm>
                  <a:off x="1979712" y="2456892"/>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Düz Ok Bağlayıcısı 19"/>
                <p:cNvCxnSpPr>
                  <a:stCxn id="8" idx="6"/>
                  <a:endCxn id="9" idx="2"/>
                </p:cNvCxnSpPr>
                <p:nvPr/>
              </p:nvCxnSpPr>
              <p:spPr>
                <a:xfrm>
                  <a:off x="3419872" y="2456892"/>
                  <a:ext cx="13681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Düz Ok Bağlayıcısı 21"/>
                <p:cNvCxnSpPr>
                  <a:stCxn id="9" idx="6"/>
                  <a:endCxn id="10" idx="2"/>
                </p:cNvCxnSpPr>
                <p:nvPr/>
              </p:nvCxnSpPr>
              <p:spPr>
                <a:xfrm>
                  <a:off x="5148064" y="2456892"/>
                  <a:ext cx="129614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Düz Ok Bağlayıcısı 23"/>
                <p:cNvCxnSpPr>
                  <a:stCxn id="7" idx="7"/>
                  <a:endCxn id="8" idx="3"/>
                </p:cNvCxnSpPr>
                <p:nvPr/>
              </p:nvCxnSpPr>
              <p:spPr>
                <a:xfrm flipV="1">
                  <a:off x="1926985" y="2584185"/>
                  <a:ext cx="1185574" cy="8255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Düz Ok Bağlayıcısı 25"/>
                <p:cNvCxnSpPr>
                  <a:stCxn id="6" idx="0"/>
                  <a:endCxn id="7" idx="4"/>
                </p:cNvCxnSpPr>
                <p:nvPr/>
              </p:nvCxnSpPr>
              <p:spPr>
                <a:xfrm flipV="1">
                  <a:off x="1799692" y="3717032"/>
                  <a:ext cx="0" cy="648072"/>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28" name="Düz Bağlayıcı 27"/>
                <p:cNvCxnSpPr>
                  <a:stCxn id="7" idx="6"/>
                </p:cNvCxnSpPr>
                <p:nvPr/>
              </p:nvCxnSpPr>
              <p:spPr>
                <a:xfrm>
                  <a:off x="1979712" y="3537012"/>
                  <a:ext cx="19442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Düz Ok Bağlayıcısı 29"/>
                <p:cNvCxnSpPr>
                  <a:endCxn id="9" idx="3"/>
                </p:cNvCxnSpPr>
                <p:nvPr/>
              </p:nvCxnSpPr>
              <p:spPr>
                <a:xfrm flipV="1">
                  <a:off x="3923928" y="2584185"/>
                  <a:ext cx="916823" cy="9528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32" name="Metin kutusu 31"/>
              <p:cNvSpPr txBox="1"/>
              <p:nvPr/>
            </p:nvSpPr>
            <p:spPr>
              <a:xfrm>
                <a:off x="1160004" y="3328730"/>
                <a:ext cx="504056" cy="389118"/>
              </a:xfrm>
              <a:prstGeom prst="rect">
                <a:avLst/>
              </a:prstGeom>
              <a:noFill/>
            </p:spPr>
            <p:txBody>
              <a:bodyPr wrap="square" rtlCol="0">
                <a:spAutoFit/>
              </a:bodyPr>
              <a:lstStyle/>
              <a:p>
                <a:r>
                  <a:rPr lang="tr-TR" sz="1470" dirty="0"/>
                  <a:t>B</a:t>
                </a:r>
              </a:p>
              <a:p>
                <a:r>
                  <a:rPr lang="tr-TR" sz="1470" dirty="0"/>
                  <a:t>4</a:t>
                </a:r>
                <a:endParaRPr lang="en-US" sz="1470" dirty="0"/>
              </a:p>
            </p:txBody>
          </p:sp>
          <p:sp>
            <p:nvSpPr>
              <p:cNvPr id="33" name="Metin kutusu 32"/>
              <p:cNvSpPr txBox="1"/>
              <p:nvPr/>
            </p:nvSpPr>
            <p:spPr>
              <a:xfrm rot="18961365">
                <a:off x="1057272" y="2766854"/>
                <a:ext cx="504056" cy="389118"/>
              </a:xfrm>
              <a:prstGeom prst="rect">
                <a:avLst/>
              </a:prstGeom>
              <a:noFill/>
            </p:spPr>
            <p:txBody>
              <a:bodyPr wrap="square" rtlCol="0">
                <a:spAutoFit/>
              </a:bodyPr>
              <a:lstStyle/>
              <a:p>
                <a:r>
                  <a:rPr lang="tr-TR" sz="1470" dirty="0"/>
                  <a:t>A</a:t>
                </a:r>
              </a:p>
              <a:p>
                <a:r>
                  <a:rPr lang="tr-TR" sz="1470" dirty="0"/>
                  <a:t>4</a:t>
                </a:r>
                <a:endParaRPr lang="en-US" sz="1470" dirty="0"/>
              </a:p>
            </p:txBody>
          </p:sp>
          <p:sp>
            <p:nvSpPr>
              <p:cNvPr id="34" name="Metin kutusu 33"/>
              <p:cNvSpPr txBox="1"/>
              <p:nvPr/>
            </p:nvSpPr>
            <p:spPr>
              <a:xfrm rot="2597675">
                <a:off x="1057553" y="3899236"/>
                <a:ext cx="504056" cy="389118"/>
              </a:xfrm>
              <a:prstGeom prst="rect">
                <a:avLst/>
              </a:prstGeom>
              <a:noFill/>
            </p:spPr>
            <p:txBody>
              <a:bodyPr wrap="square" rtlCol="0">
                <a:spAutoFit/>
              </a:bodyPr>
              <a:lstStyle/>
              <a:p>
                <a:r>
                  <a:rPr lang="tr-TR" sz="1470" dirty="0"/>
                  <a:t>C</a:t>
                </a:r>
              </a:p>
              <a:p>
                <a:r>
                  <a:rPr lang="tr-TR" sz="1470" dirty="0"/>
                  <a:t>4</a:t>
                </a:r>
                <a:endParaRPr lang="en-US" sz="1470" dirty="0"/>
              </a:p>
            </p:txBody>
          </p:sp>
          <p:sp>
            <p:nvSpPr>
              <p:cNvPr id="35" name="Metin kutusu 34"/>
              <p:cNvSpPr txBox="1"/>
              <p:nvPr/>
            </p:nvSpPr>
            <p:spPr>
              <a:xfrm>
                <a:off x="2412982" y="2249143"/>
                <a:ext cx="504056" cy="389118"/>
              </a:xfrm>
              <a:prstGeom prst="rect">
                <a:avLst/>
              </a:prstGeom>
              <a:noFill/>
            </p:spPr>
            <p:txBody>
              <a:bodyPr wrap="square" rtlCol="0">
                <a:spAutoFit/>
              </a:bodyPr>
              <a:lstStyle/>
              <a:p>
                <a:r>
                  <a:rPr lang="tr-TR" sz="1470" dirty="0"/>
                  <a:t>F</a:t>
                </a:r>
              </a:p>
              <a:p>
                <a:r>
                  <a:rPr lang="tr-TR" sz="1470" dirty="0"/>
                  <a:t>2</a:t>
                </a:r>
                <a:endParaRPr lang="en-US" sz="1470" dirty="0"/>
              </a:p>
            </p:txBody>
          </p:sp>
          <p:sp>
            <p:nvSpPr>
              <p:cNvPr id="36" name="Metin kutusu 35"/>
              <p:cNvSpPr txBox="1"/>
              <p:nvPr/>
            </p:nvSpPr>
            <p:spPr>
              <a:xfrm>
                <a:off x="2745732" y="3322186"/>
                <a:ext cx="504056" cy="389118"/>
              </a:xfrm>
              <a:prstGeom prst="rect">
                <a:avLst/>
              </a:prstGeom>
              <a:noFill/>
            </p:spPr>
            <p:txBody>
              <a:bodyPr wrap="square" rtlCol="0">
                <a:spAutoFit/>
              </a:bodyPr>
              <a:lstStyle/>
              <a:p>
                <a:r>
                  <a:rPr lang="tr-TR" sz="1470" dirty="0"/>
                  <a:t>D</a:t>
                </a:r>
              </a:p>
              <a:p>
                <a:r>
                  <a:rPr lang="tr-TR" sz="1470" dirty="0"/>
                  <a:t>5</a:t>
                </a:r>
                <a:endParaRPr lang="en-US" sz="1470" dirty="0"/>
              </a:p>
            </p:txBody>
          </p:sp>
          <p:sp>
            <p:nvSpPr>
              <p:cNvPr id="37" name="Metin kutusu 36"/>
              <p:cNvSpPr txBox="1"/>
              <p:nvPr/>
            </p:nvSpPr>
            <p:spPr>
              <a:xfrm>
                <a:off x="3851920" y="2276872"/>
                <a:ext cx="504056" cy="389118"/>
              </a:xfrm>
              <a:prstGeom prst="rect">
                <a:avLst/>
              </a:prstGeom>
              <a:noFill/>
            </p:spPr>
            <p:txBody>
              <a:bodyPr wrap="square" rtlCol="0">
                <a:spAutoFit/>
              </a:bodyPr>
              <a:lstStyle/>
              <a:p>
                <a:r>
                  <a:rPr lang="tr-TR" sz="1470" dirty="0"/>
                  <a:t>G</a:t>
                </a:r>
              </a:p>
              <a:p>
                <a:r>
                  <a:rPr lang="tr-TR" sz="1470" dirty="0"/>
                  <a:t>7</a:t>
                </a:r>
                <a:endParaRPr lang="en-US" sz="1470" dirty="0"/>
              </a:p>
            </p:txBody>
          </p:sp>
          <p:sp>
            <p:nvSpPr>
              <p:cNvPr id="38" name="Metin kutusu 37"/>
              <p:cNvSpPr txBox="1"/>
              <p:nvPr/>
            </p:nvSpPr>
            <p:spPr>
              <a:xfrm>
                <a:off x="5652120" y="2249143"/>
                <a:ext cx="504056" cy="389118"/>
              </a:xfrm>
              <a:prstGeom prst="rect">
                <a:avLst/>
              </a:prstGeom>
              <a:noFill/>
            </p:spPr>
            <p:txBody>
              <a:bodyPr wrap="square" rtlCol="0">
                <a:spAutoFit/>
              </a:bodyPr>
              <a:lstStyle/>
              <a:p>
                <a:r>
                  <a:rPr lang="tr-TR" sz="1470" dirty="0"/>
                  <a:t>H</a:t>
                </a:r>
              </a:p>
              <a:p>
                <a:r>
                  <a:rPr lang="tr-TR" sz="1470" dirty="0"/>
                  <a:t>8</a:t>
                </a:r>
                <a:endParaRPr lang="en-US" sz="1470" dirty="0"/>
              </a:p>
            </p:txBody>
          </p:sp>
          <p:sp>
            <p:nvSpPr>
              <p:cNvPr id="39" name="Metin kutusu 38"/>
              <p:cNvSpPr txBox="1"/>
              <p:nvPr/>
            </p:nvSpPr>
            <p:spPr>
              <a:xfrm rot="19400979">
                <a:off x="2267743" y="2802393"/>
                <a:ext cx="504056" cy="389118"/>
              </a:xfrm>
              <a:prstGeom prst="rect">
                <a:avLst/>
              </a:prstGeom>
              <a:noFill/>
            </p:spPr>
            <p:txBody>
              <a:bodyPr wrap="square" rtlCol="0">
                <a:spAutoFit/>
              </a:bodyPr>
              <a:lstStyle/>
              <a:p>
                <a:r>
                  <a:rPr lang="tr-TR" sz="1470" dirty="0"/>
                  <a:t>E</a:t>
                </a:r>
              </a:p>
              <a:p>
                <a:r>
                  <a:rPr lang="tr-TR" sz="1470" dirty="0"/>
                  <a:t>5</a:t>
                </a:r>
                <a:endParaRPr lang="en-US" sz="1470" dirty="0"/>
              </a:p>
            </p:txBody>
          </p:sp>
        </p:grpSp>
        <p:grpSp>
          <p:nvGrpSpPr>
            <p:cNvPr id="49" name="Grup 48"/>
            <p:cNvGrpSpPr/>
            <p:nvPr/>
          </p:nvGrpSpPr>
          <p:grpSpPr>
            <a:xfrm>
              <a:off x="245652" y="2993891"/>
              <a:ext cx="738029" cy="227535"/>
              <a:chOff x="1926985" y="5445224"/>
              <a:chExt cx="738029" cy="227535"/>
            </a:xfrm>
          </p:grpSpPr>
          <p:sp>
            <p:nvSpPr>
              <p:cNvPr id="50" name="Metin kutusu 49"/>
              <p:cNvSpPr txBox="1"/>
              <p:nvPr/>
            </p:nvSpPr>
            <p:spPr>
              <a:xfrm>
                <a:off x="2296001" y="5445224"/>
                <a:ext cx="369013" cy="227535"/>
              </a:xfrm>
              <a:prstGeom prst="rect">
                <a:avLst/>
              </a:prstGeom>
              <a:noFill/>
              <a:ln>
                <a:solidFill>
                  <a:schemeClr val="tx2"/>
                </a:solidFill>
              </a:ln>
            </p:spPr>
            <p:txBody>
              <a:bodyPr wrap="square" rtlCol="0">
                <a:spAutoFit/>
              </a:bodyPr>
              <a:lstStyle/>
              <a:p>
                <a:r>
                  <a:rPr lang="tr-TR" sz="1470" dirty="0"/>
                  <a:t>0</a:t>
                </a:r>
                <a:endParaRPr lang="en-US" sz="1470" dirty="0"/>
              </a:p>
            </p:txBody>
          </p:sp>
          <p:sp>
            <p:nvSpPr>
              <p:cNvPr id="51" name="Metin kutusu 50"/>
              <p:cNvSpPr txBox="1"/>
              <p:nvPr/>
            </p:nvSpPr>
            <p:spPr>
              <a:xfrm>
                <a:off x="1926985" y="5445224"/>
                <a:ext cx="369013" cy="227535"/>
              </a:xfrm>
              <a:prstGeom prst="rect">
                <a:avLst/>
              </a:prstGeom>
              <a:noFill/>
              <a:ln>
                <a:solidFill>
                  <a:schemeClr val="tx2"/>
                </a:solidFill>
              </a:ln>
            </p:spPr>
            <p:txBody>
              <a:bodyPr wrap="square" rtlCol="0">
                <a:spAutoFit/>
              </a:bodyPr>
              <a:lstStyle/>
              <a:p>
                <a:r>
                  <a:rPr lang="tr-TR" sz="1470" dirty="0"/>
                  <a:t>0</a:t>
                </a:r>
                <a:endParaRPr lang="en-US" sz="1470" dirty="0"/>
              </a:p>
            </p:txBody>
          </p:sp>
        </p:grpSp>
        <p:grpSp>
          <p:nvGrpSpPr>
            <p:cNvPr id="52" name="Grup 51"/>
            <p:cNvGrpSpPr/>
            <p:nvPr/>
          </p:nvGrpSpPr>
          <p:grpSpPr>
            <a:xfrm>
              <a:off x="1455530" y="1971556"/>
              <a:ext cx="738029" cy="227535"/>
              <a:chOff x="1926985" y="5445224"/>
              <a:chExt cx="738029" cy="227535"/>
            </a:xfrm>
          </p:grpSpPr>
          <p:sp>
            <p:nvSpPr>
              <p:cNvPr id="53" name="Metin kutusu 52"/>
              <p:cNvSpPr txBox="1"/>
              <p:nvPr/>
            </p:nvSpPr>
            <p:spPr>
              <a:xfrm>
                <a:off x="2296001" y="5445224"/>
                <a:ext cx="369013" cy="227535"/>
              </a:xfrm>
              <a:prstGeom prst="rect">
                <a:avLst/>
              </a:prstGeom>
              <a:noFill/>
              <a:ln>
                <a:solidFill>
                  <a:schemeClr val="tx2"/>
                </a:solidFill>
              </a:ln>
            </p:spPr>
            <p:txBody>
              <a:bodyPr wrap="square" rtlCol="0">
                <a:spAutoFit/>
              </a:bodyPr>
              <a:lstStyle/>
              <a:p>
                <a:r>
                  <a:rPr lang="tr-TR" sz="1470" dirty="0"/>
                  <a:t>7</a:t>
                </a:r>
                <a:endParaRPr lang="en-US" sz="1470" dirty="0"/>
              </a:p>
            </p:txBody>
          </p:sp>
          <p:sp>
            <p:nvSpPr>
              <p:cNvPr id="54" name="Metin kutusu 53"/>
              <p:cNvSpPr txBox="1"/>
              <p:nvPr/>
            </p:nvSpPr>
            <p:spPr>
              <a:xfrm>
                <a:off x="1926985" y="5445224"/>
                <a:ext cx="369013" cy="227535"/>
              </a:xfrm>
              <a:prstGeom prst="rect">
                <a:avLst/>
              </a:prstGeom>
              <a:noFill/>
              <a:ln>
                <a:solidFill>
                  <a:schemeClr val="tx2"/>
                </a:solidFill>
              </a:ln>
            </p:spPr>
            <p:txBody>
              <a:bodyPr wrap="square" rtlCol="0">
                <a:spAutoFit/>
              </a:bodyPr>
              <a:lstStyle/>
              <a:p>
                <a:r>
                  <a:rPr lang="tr-TR" sz="1470" dirty="0"/>
                  <a:t>4</a:t>
                </a:r>
                <a:endParaRPr lang="en-US" sz="1470" dirty="0"/>
              </a:p>
            </p:txBody>
          </p:sp>
        </p:grpSp>
        <p:grpSp>
          <p:nvGrpSpPr>
            <p:cNvPr id="55" name="Grup 54"/>
            <p:cNvGrpSpPr/>
            <p:nvPr/>
          </p:nvGrpSpPr>
          <p:grpSpPr>
            <a:xfrm>
              <a:off x="2917038" y="1971556"/>
              <a:ext cx="738029" cy="227535"/>
              <a:chOff x="1926985" y="5445224"/>
              <a:chExt cx="738029" cy="227535"/>
            </a:xfrm>
          </p:grpSpPr>
          <p:sp>
            <p:nvSpPr>
              <p:cNvPr id="56" name="Metin kutusu 55"/>
              <p:cNvSpPr txBox="1"/>
              <p:nvPr/>
            </p:nvSpPr>
            <p:spPr>
              <a:xfrm>
                <a:off x="2296001" y="5445224"/>
                <a:ext cx="369013" cy="227535"/>
              </a:xfrm>
              <a:prstGeom prst="rect">
                <a:avLst/>
              </a:prstGeom>
              <a:noFill/>
              <a:ln>
                <a:solidFill>
                  <a:schemeClr val="tx2"/>
                </a:solidFill>
              </a:ln>
            </p:spPr>
            <p:txBody>
              <a:bodyPr wrap="square" rtlCol="0">
                <a:spAutoFit/>
              </a:bodyPr>
              <a:lstStyle/>
              <a:p>
                <a:r>
                  <a:rPr lang="tr-TR" sz="1470" dirty="0"/>
                  <a:t>9</a:t>
                </a:r>
                <a:endParaRPr lang="en-US" sz="1470" dirty="0"/>
              </a:p>
            </p:txBody>
          </p:sp>
          <p:sp>
            <p:nvSpPr>
              <p:cNvPr id="57" name="Metin kutusu 56"/>
              <p:cNvSpPr txBox="1"/>
              <p:nvPr/>
            </p:nvSpPr>
            <p:spPr>
              <a:xfrm>
                <a:off x="1926985" y="5445224"/>
                <a:ext cx="369013" cy="227535"/>
              </a:xfrm>
              <a:prstGeom prst="rect">
                <a:avLst/>
              </a:prstGeom>
              <a:noFill/>
              <a:ln>
                <a:solidFill>
                  <a:schemeClr val="tx2"/>
                </a:solidFill>
              </a:ln>
            </p:spPr>
            <p:txBody>
              <a:bodyPr wrap="square" rtlCol="0">
                <a:spAutoFit/>
              </a:bodyPr>
              <a:lstStyle/>
              <a:p>
                <a:r>
                  <a:rPr lang="tr-TR" sz="1470" dirty="0"/>
                  <a:t>9</a:t>
                </a:r>
                <a:endParaRPr lang="en-US" sz="1470" dirty="0"/>
              </a:p>
            </p:txBody>
          </p:sp>
        </p:grpSp>
        <p:grpSp>
          <p:nvGrpSpPr>
            <p:cNvPr id="58" name="Grup 57"/>
            <p:cNvGrpSpPr/>
            <p:nvPr/>
          </p:nvGrpSpPr>
          <p:grpSpPr>
            <a:xfrm>
              <a:off x="4599029" y="1971556"/>
              <a:ext cx="738029" cy="227535"/>
              <a:chOff x="1926985" y="5445224"/>
              <a:chExt cx="738029" cy="227535"/>
            </a:xfrm>
          </p:grpSpPr>
          <p:sp>
            <p:nvSpPr>
              <p:cNvPr id="59" name="Metin kutusu 58"/>
              <p:cNvSpPr txBox="1"/>
              <p:nvPr/>
            </p:nvSpPr>
            <p:spPr>
              <a:xfrm>
                <a:off x="2296001" y="5445224"/>
                <a:ext cx="369013" cy="227535"/>
              </a:xfrm>
              <a:prstGeom prst="rect">
                <a:avLst/>
              </a:prstGeom>
              <a:noFill/>
              <a:ln>
                <a:solidFill>
                  <a:schemeClr val="tx2"/>
                </a:solidFill>
              </a:ln>
            </p:spPr>
            <p:txBody>
              <a:bodyPr wrap="square" rtlCol="0">
                <a:spAutoFit/>
              </a:bodyPr>
              <a:lstStyle/>
              <a:p>
                <a:r>
                  <a:rPr lang="tr-TR" sz="1470" dirty="0"/>
                  <a:t>16</a:t>
                </a:r>
                <a:endParaRPr lang="en-US" sz="1470" dirty="0"/>
              </a:p>
            </p:txBody>
          </p:sp>
          <p:sp>
            <p:nvSpPr>
              <p:cNvPr id="60" name="Metin kutusu 59"/>
              <p:cNvSpPr txBox="1"/>
              <p:nvPr/>
            </p:nvSpPr>
            <p:spPr>
              <a:xfrm>
                <a:off x="1926985" y="5445224"/>
                <a:ext cx="369013" cy="227535"/>
              </a:xfrm>
              <a:prstGeom prst="rect">
                <a:avLst/>
              </a:prstGeom>
              <a:noFill/>
              <a:ln>
                <a:solidFill>
                  <a:schemeClr val="tx2"/>
                </a:solidFill>
              </a:ln>
            </p:spPr>
            <p:txBody>
              <a:bodyPr wrap="square" rtlCol="0">
                <a:spAutoFit/>
              </a:bodyPr>
              <a:lstStyle/>
              <a:p>
                <a:r>
                  <a:rPr lang="tr-TR" sz="1470" dirty="0"/>
                  <a:t>16</a:t>
                </a:r>
                <a:endParaRPr lang="en-US" sz="1470" dirty="0"/>
              </a:p>
            </p:txBody>
          </p:sp>
        </p:grpSp>
        <p:grpSp>
          <p:nvGrpSpPr>
            <p:cNvPr id="61" name="Grup 60"/>
            <p:cNvGrpSpPr/>
            <p:nvPr/>
          </p:nvGrpSpPr>
          <p:grpSpPr>
            <a:xfrm>
              <a:off x="6255213" y="1971556"/>
              <a:ext cx="738029" cy="227535"/>
              <a:chOff x="1926985" y="5445224"/>
              <a:chExt cx="738029" cy="227535"/>
            </a:xfrm>
          </p:grpSpPr>
          <p:sp>
            <p:nvSpPr>
              <p:cNvPr id="62" name="Metin kutusu 61"/>
              <p:cNvSpPr txBox="1"/>
              <p:nvPr/>
            </p:nvSpPr>
            <p:spPr>
              <a:xfrm>
                <a:off x="2296001" y="5445224"/>
                <a:ext cx="369013" cy="227535"/>
              </a:xfrm>
              <a:prstGeom prst="rect">
                <a:avLst/>
              </a:prstGeom>
              <a:noFill/>
              <a:ln>
                <a:solidFill>
                  <a:schemeClr val="tx2"/>
                </a:solidFill>
              </a:ln>
            </p:spPr>
            <p:txBody>
              <a:bodyPr wrap="square" rtlCol="0">
                <a:spAutoFit/>
              </a:bodyPr>
              <a:lstStyle/>
              <a:p>
                <a:r>
                  <a:rPr lang="tr-TR" sz="1470" dirty="0"/>
                  <a:t>24</a:t>
                </a:r>
                <a:endParaRPr lang="en-US" sz="1470" dirty="0"/>
              </a:p>
            </p:txBody>
          </p:sp>
          <p:sp>
            <p:nvSpPr>
              <p:cNvPr id="63" name="Metin kutusu 62"/>
              <p:cNvSpPr txBox="1"/>
              <p:nvPr/>
            </p:nvSpPr>
            <p:spPr>
              <a:xfrm>
                <a:off x="1926985" y="5445224"/>
                <a:ext cx="369013" cy="227535"/>
              </a:xfrm>
              <a:prstGeom prst="rect">
                <a:avLst/>
              </a:prstGeom>
              <a:noFill/>
              <a:ln>
                <a:solidFill>
                  <a:schemeClr val="tx2"/>
                </a:solidFill>
              </a:ln>
            </p:spPr>
            <p:txBody>
              <a:bodyPr wrap="square" rtlCol="0">
                <a:spAutoFit/>
              </a:bodyPr>
              <a:lstStyle/>
              <a:p>
                <a:r>
                  <a:rPr lang="tr-TR" sz="1470" dirty="0"/>
                  <a:t>24</a:t>
                </a:r>
                <a:endParaRPr lang="en-US" sz="1470" dirty="0"/>
              </a:p>
            </p:txBody>
          </p:sp>
        </p:grpSp>
        <p:grpSp>
          <p:nvGrpSpPr>
            <p:cNvPr id="64" name="Grup 63"/>
            <p:cNvGrpSpPr/>
            <p:nvPr/>
          </p:nvGrpSpPr>
          <p:grpSpPr>
            <a:xfrm>
              <a:off x="1455531" y="2993891"/>
              <a:ext cx="738029" cy="227535"/>
              <a:chOff x="1926985" y="5445224"/>
              <a:chExt cx="738029" cy="227535"/>
            </a:xfrm>
          </p:grpSpPr>
          <p:sp>
            <p:nvSpPr>
              <p:cNvPr id="65" name="Metin kutusu 64"/>
              <p:cNvSpPr txBox="1"/>
              <p:nvPr/>
            </p:nvSpPr>
            <p:spPr>
              <a:xfrm>
                <a:off x="2296001" y="5445224"/>
                <a:ext cx="369013" cy="227535"/>
              </a:xfrm>
              <a:prstGeom prst="rect">
                <a:avLst/>
              </a:prstGeom>
              <a:noFill/>
              <a:ln>
                <a:solidFill>
                  <a:schemeClr val="tx2"/>
                </a:solidFill>
              </a:ln>
            </p:spPr>
            <p:txBody>
              <a:bodyPr wrap="square" rtlCol="0">
                <a:spAutoFit/>
              </a:bodyPr>
              <a:lstStyle/>
              <a:p>
                <a:r>
                  <a:rPr lang="tr-TR" sz="1470" dirty="0"/>
                  <a:t>4</a:t>
                </a:r>
                <a:endParaRPr lang="en-US" sz="1470" dirty="0"/>
              </a:p>
            </p:txBody>
          </p:sp>
          <p:sp>
            <p:nvSpPr>
              <p:cNvPr id="66" name="Metin kutusu 65"/>
              <p:cNvSpPr txBox="1"/>
              <p:nvPr/>
            </p:nvSpPr>
            <p:spPr>
              <a:xfrm>
                <a:off x="1926985" y="5445224"/>
                <a:ext cx="369013" cy="227535"/>
              </a:xfrm>
              <a:prstGeom prst="rect">
                <a:avLst/>
              </a:prstGeom>
              <a:noFill/>
              <a:ln>
                <a:solidFill>
                  <a:schemeClr val="tx2"/>
                </a:solidFill>
              </a:ln>
            </p:spPr>
            <p:txBody>
              <a:bodyPr wrap="square" rtlCol="0">
                <a:spAutoFit/>
              </a:bodyPr>
              <a:lstStyle/>
              <a:p>
                <a:r>
                  <a:rPr lang="tr-TR" sz="1470" dirty="0"/>
                  <a:t>4</a:t>
                </a:r>
                <a:endParaRPr lang="en-US" sz="1470" dirty="0"/>
              </a:p>
            </p:txBody>
          </p:sp>
        </p:grpSp>
        <p:grpSp>
          <p:nvGrpSpPr>
            <p:cNvPr id="67" name="Grup 66"/>
            <p:cNvGrpSpPr/>
            <p:nvPr/>
          </p:nvGrpSpPr>
          <p:grpSpPr>
            <a:xfrm>
              <a:off x="2143719" y="4414319"/>
              <a:ext cx="738029" cy="227535"/>
              <a:chOff x="1926985" y="5445224"/>
              <a:chExt cx="738029" cy="227535"/>
            </a:xfrm>
          </p:grpSpPr>
          <p:sp>
            <p:nvSpPr>
              <p:cNvPr id="68" name="Metin kutusu 67"/>
              <p:cNvSpPr txBox="1"/>
              <p:nvPr/>
            </p:nvSpPr>
            <p:spPr>
              <a:xfrm>
                <a:off x="2296001" y="5445224"/>
                <a:ext cx="369013" cy="227535"/>
              </a:xfrm>
              <a:prstGeom prst="rect">
                <a:avLst/>
              </a:prstGeom>
              <a:noFill/>
              <a:ln>
                <a:solidFill>
                  <a:schemeClr val="tx2"/>
                </a:solidFill>
              </a:ln>
            </p:spPr>
            <p:txBody>
              <a:bodyPr wrap="square" rtlCol="0">
                <a:spAutoFit/>
              </a:bodyPr>
              <a:lstStyle/>
              <a:p>
                <a:r>
                  <a:rPr lang="tr-TR" sz="1470" dirty="0"/>
                  <a:t>4</a:t>
                </a:r>
                <a:endParaRPr lang="en-US" sz="1470" dirty="0"/>
              </a:p>
            </p:txBody>
          </p:sp>
          <p:sp>
            <p:nvSpPr>
              <p:cNvPr id="69" name="Metin kutusu 68"/>
              <p:cNvSpPr txBox="1"/>
              <p:nvPr/>
            </p:nvSpPr>
            <p:spPr>
              <a:xfrm>
                <a:off x="1926985" y="5445224"/>
                <a:ext cx="369013" cy="227535"/>
              </a:xfrm>
              <a:prstGeom prst="rect">
                <a:avLst/>
              </a:prstGeom>
              <a:noFill/>
              <a:ln>
                <a:solidFill>
                  <a:schemeClr val="tx2"/>
                </a:solidFill>
              </a:ln>
            </p:spPr>
            <p:txBody>
              <a:bodyPr wrap="square" rtlCol="0">
                <a:spAutoFit/>
              </a:bodyPr>
              <a:lstStyle/>
              <a:p>
                <a:r>
                  <a:rPr lang="tr-TR" sz="1470" dirty="0"/>
                  <a:t>4</a:t>
                </a:r>
                <a:endParaRPr lang="en-US" sz="1470" dirty="0"/>
              </a:p>
            </p:txBody>
          </p:sp>
        </p:grpSp>
      </p:grpSp>
    </p:spTree>
    <p:extLst>
      <p:ext uri="{BB962C8B-B14F-4D97-AF65-F5344CB8AC3E}">
        <p14:creationId xmlns:p14="http://schemas.microsoft.com/office/powerpoint/2010/main" val="26816167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Grup 82"/>
          <p:cNvGrpSpPr/>
          <p:nvPr/>
        </p:nvGrpSpPr>
        <p:grpSpPr>
          <a:xfrm>
            <a:off x="654562" y="2029956"/>
            <a:ext cx="11855420" cy="3717942"/>
            <a:chOff x="467544" y="1449968"/>
            <a:chExt cx="8468157" cy="2655673"/>
          </a:xfrm>
        </p:grpSpPr>
        <p:grpSp>
          <p:nvGrpSpPr>
            <p:cNvPr id="80" name="Grup 79"/>
            <p:cNvGrpSpPr/>
            <p:nvPr/>
          </p:nvGrpSpPr>
          <p:grpSpPr>
            <a:xfrm>
              <a:off x="467544" y="2348880"/>
              <a:ext cx="8468157" cy="1756761"/>
              <a:chOff x="467544" y="2348880"/>
              <a:chExt cx="8468157" cy="1756761"/>
            </a:xfrm>
          </p:grpSpPr>
          <p:grpSp>
            <p:nvGrpSpPr>
              <p:cNvPr id="74" name="Grup 73"/>
              <p:cNvGrpSpPr/>
              <p:nvPr/>
            </p:nvGrpSpPr>
            <p:grpSpPr>
              <a:xfrm>
                <a:off x="467544" y="2348880"/>
                <a:ext cx="8460940" cy="1656184"/>
                <a:chOff x="467544" y="2348880"/>
                <a:chExt cx="8460940" cy="1656184"/>
              </a:xfrm>
            </p:grpSpPr>
            <p:grpSp>
              <p:nvGrpSpPr>
                <p:cNvPr id="63" name="Grup 62"/>
                <p:cNvGrpSpPr/>
                <p:nvPr/>
              </p:nvGrpSpPr>
              <p:grpSpPr>
                <a:xfrm>
                  <a:off x="467544" y="2348880"/>
                  <a:ext cx="8460940" cy="371500"/>
                  <a:chOff x="467544" y="2348880"/>
                  <a:chExt cx="8460940" cy="371500"/>
                </a:xfrm>
              </p:grpSpPr>
              <p:grpSp>
                <p:nvGrpSpPr>
                  <p:cNvPr id="36" name="Grup 35"/>
                  <p:cNvGrpSpPr/>
                  <p:nvPr/>
                </p:nvGrpSpPr>
                <p:grpSpPr>
                  <a:xfrm>
                    <a:off x="539552" y="2557736"/>
                    <a:ext cx="8208912" cy="162644"/>
                    <a:chOff x="539552" y="2557736"/>
                    <a:chExt cx="8208912" cy="162644"/>
                  </a:xfrm>
                </p:grpSpPr>
                <p:cxnSp>
                  <p:nvCxnSpPr>
                    <p:cNvPr id="5" name="Düz Bağlayıcı 4"/>
                    <p:cNvCxnSpPr/>
                    <p:nvPr/>
                  </p:nvCxnSpPr>
                  <p:spPr>
                    <a:xfrm>
                      <a:off x="539552" y="2636912"/>
                      <a:ext cx="82089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Düz Bağlayıcı 7"/>
                    <p:cNvCxnSpPr/>
                    <p:nvPr/>
                  </p:nvCxnSpPr>
                  <p:spPr>
                    <a:xfrm>
                      <a:off x="541512" y="256490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Düz Bağlayıcı 8"/>
                    <p:cNvCxnSpPr/>
                    <p:nvPr/>
                  </p:nvCxnSpPr>
                  <p:spPr>
                    <a:xfrm>
                      <a:off x="827584" y="2573288"/>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Düz Bağlayıcı 9"/>
                    <p:cNvCxnSpPr/>
                    <p:nvPr/>
                  </p:nvCxnSpPr>
                  <p:spPr>
                    <a:xfrm>
                      <a:off x="1097757" y="256490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Düz Bağlayıcı 10"/>
                    <p:cNvCxnSpPr/>
                    <p:nvPr/>
                  </p:nvCxnSpPr>
                  <p:spPr>
                    <a:xfrm>
                      <a:off x="1403648" y="2559596"/>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Düz Bağlayıcı 11"/>
                    <p:cNvCxnSpPr/>
                    <p:nvPr/>
                  </p:nvCxnSpPr>
                  <p:spPr>
                    <a:xfrm>
                      <a:off x="1691680" y="2559596"/>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Düz Bağlayıcı 12"/>
                    <p:cNvCxnSpPr/>
                    <p:nvPr/>
                  </p:nvCxnSpPr>
                  <p:spPr>
                    <a:xfrm>
                      <a:off x="1979712" y="2559596"/>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Düz Bağlayıcı 13"/>
                    <p:cNvCxnSpPr/>
                    <p:nvPr/>
                  </p:nvCxnSpPr>
                  <p:spPr>
                    <a:xfrm>
                      <a:off x="2267744" y="2567980"/>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a:off x="2555776" y="2567980"/>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Düz Bağlayıcı 15"/>
                    <p:cNvCxnSpPr/>
                    <p:nvPr/>
                  </p:nvCxnSpPr>
                  <p:spPr>
                    <a:xfrm>
                      <a:off x="2843808" y="2567980"/>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Düz Bağlayıcı 16"/>
                    <p:cNvCxnSpPr/>
                    <p:nvPr/>
                  </p:nvCxnSpPr>
                  <p:spPr>
                    <a:xfrm>
                      <a:off x="3203848" y="257636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Düz Bağlayıcı 17"/>
                    <p:cNvCxnSpPr/>
                    <p:nvPr/>
                  </p:nvCxnSpPr>
                  <p:spPr>
                    <a:xfrm>
                      <a:off x="3563888" y="2567980"/>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Düz Bağlayıcı 18"/>
                    <p:cNvCxnSpPr/>
                    <p:nvPr/>
                  </p:nvCxnSpPr>
                  <p:spPr>
                    <a:xfrm>
                      <a:off x="3923928" y="2559596"/>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Düz Bağlayıcı 19"/>
                    <p:cNvCxnSpPr/>
                    <p:nvPr/>
                  </p:nvCxnSpPr>
                  <p:spPr>
                    <a:xfrm>
                      <a:off x="4319972" y="2558877"/>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Düz Bağlayıcı 20"/>
                    <p:cNvCxnSpPr/>
                    <p:nvPr/>
                  </p:nvCxnSpPr>
                  <p:spPr>
                    <a:xfrm>
                      <a:off x="4644008" y="2567980"/>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Düz Bağlayıcı 21"/>
                    <p:cNvCxnSpPr/>
                    <p:nvPr/>
                  </p:nvCxnSpPr>
                  <p:spPr>
                    <a:xfrm>
                      <a:off x="5004048" y="2567980"/>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Düz Bağlayıcı 22"/>
                    <p:cNvCxnSpPr/>
                    <p:nvPr/>
                  </p:nvCxnSpPr>
                  <p:spPr>
                    <a:xfrm>
                      <a:off x="5364088" y="2558877"/>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Düz Bağlayıcı 23"/>
                    <p:cNvCxnSpPr/>
                    <p:nvPr/>
                  </p:nvCxnSpPr>
                  <p:spPr>
                    <a:xfrm>
                      <a:off x="5724128" y="2573288"/>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Düz Bağlayıcı 24"/>
                    <p:cNvCxnSpPr/>
                    <p:nvPr/>
                  </p:nvCxnSpPr>
                  <p:spPr>
                    <a:xfrm>
                      <a:off x="6084168" y="257636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Düz Bağlayıcı 25"/>
                    <p:cNvCxnSpPr/>
                    <p:nvPr/>
                  </p:nvCxnSpPr>
                  <p:spPr>
                    <a:xfrm>
                      <a:off x="6444208" y="2567980"/>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Düz Bağlayıcı 26"/>
                    <p:cNvCxnSpPr/>
                    <p:nvPr/>
                  </p:nvCxnSpPr>
                  <p:spPr>
                    <a:xfrm>
                      <a:off x="6804248" y="257636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Düz Bağlayıcı 27"/>
                    <p:cNvCxnSpPr/>
                    <p:nvPr/>
                  </p:nvCxnSpPr>
                  <p:spPr>
                    <a:xfrm>
                      <a:off x="7164288" y="2557736"/>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Düz Bağlayıcı 28"/>
                    <p:cNvCxnSpPr/>
                    <p:nvPr/>
                  </p:nvCxnSpPr>
                  <p:spPr>
                    <a:xfrm>
                      <a:off x="7524328" y="2575645"/>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Düz Bağlayıcı 30"/>
                    <p:cNvCxnSpPr/>
                    <p:nvPr/>
                  </p:nvCxnSpPr>
                  <p:spPr>
                    <a:xfrm>
                      <a:off x="7884368" y="256490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Düz Bağlayıcı 32"/>
                    <p:cNvCxnSpPr/>
                    <p:nvPr/>
                  </p:nvCxnSpPr>
                  <p:spPr>
                    <a:xfrm>
                      <a:off x="8316416" y="2557736"/>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Düz Bağlayıcı 34"/>
                    <p:cNvCxnSpPr/>
                    <p:nvPr/>
                  </p:nvCxnSpPr>
                  <p:spPr>
                    <a:xfrm>
                      <a:off x="8748464" y="2567980"/>
                      <a:ext cx="0" cy="144016"/>
                    </a:xfrm>
                    <a:prstGeom prst="line">
                      <a:avLst/>
                    </a:prstGeom>
                  </p:spPr>
                  <p:style>
                    <a:lnRef idx="1">
                      <a:schemeClr val="accent1"/>
                    </a:lnRef>
                    <a:fillRef idx="0">
                      <a:schemeClr val="accent1"/>
                    </a:fillRef>
                    <a:effectRef idx="0">
                      <a:schemeClr val="accent1"/>
                    </a:effectRef>
                    <a:fontRef idx="minor">
                      <a:schemeClr val="tx1"/>
                    </a:fontRef>
                  </p:style>
                </p:cxnSp>
              </p:grpSp>
              <p:sp>
                <p:nvSpPr>
                  <p:cNvPr id="37" name="Metin kutusu 36"/>
                  <p:cNvSpPr txBox="1"/>
                  <p:nvPr/>
                </p:nvSpPr>
                <p:spPr>
                  <a:xfrm>
                    <a:off x="467544" y="2348880"/>
                    <a:ext cx="288032" cy="227535"/>
                  </a:xfrm>
                  <a:prstGeom prst="rect">
                    <a:avLst/>
                  </a:prstGeom>
                  <a:noFill/>
                </p:spPr>
                <p:txBody>
                  <a:bodyPr wrap="square" rtlCol="0">
                    <a:spAutoFit/>
                  </a:bodyPr>
                  <a:lstStyle/>
                  <a:p>
                    <a:r>
                      <a:rPr lang="tr-TR" sz="1470" dirty="0"/>
                      <a:t>0</a:t>
                    </a:r>
                    <a:endParaRPr lang="en-US" sz="1470" dirty="0"/>
                  </a:p>
                </p:txBody>
              </p:sp>
              <p:sp>
                <p:nvSpPr>
                  <p:cNvPr id="39" name="Metin kutusu 38"/>
                  <p:cNvSpPr txBox="1"/>
                  <p:nvPr/>
                </p:nvSpPr>
                <p:spPr>
                  <a:xfrm>
                    <a:off x="687810" y="2348880"/>
                    <a:ext cx="288032" cy="227535"/>
                  </a:xfrm>
                  <a:prstGeom prst="rect">
                    <a:avLst/>
                  </a:prstGeom>
                  <a:noFill/>
                </p:spPr>
                <p:txBody>
                  <a:bodyPr wrap="square" rtlCol="0">
                    <a:spAutoFit/>
                  </a:bodyPr>
                  <a:lstStyle/>
                  <a:p>
                    <a:r>
                      <a:rPr lang="tr-TR" sz="1470" dirty="0"/>
                      <a:t>1</a:t>
                    </a:r>
                    <a:endParaRPr lang="en-US" sz="1470" dirty="0"/>
                  </a:p>
                </p:txBody>
              </p:sp>
              <p:sp>
                <p:nvSpPr>
                  <p:cNvPr id="40" name="Metin kutusu 39"/>
                  <p:cNvSpPr txBox="1"/>
                  <p:nvPr/>
                </p:nvSpPr>
                <p:spPr>
                  <a:xfrm>
                    <a:off x="975842" y="2348880"/>
                    <a:ext cx="288032" cy="227535"/>
                  </a:xfrm>
                  <a:prstGeom prst="rect">
                    <a:avLst/>
                  </a:prstGeom>
                  <a:noFill/>
                </p:spPr>
                <p:txBody>
                  <a:bodyPr wrap="square" rtlCol="0">
                    <a:spAutoFit/>
                  </a:bodyPr>
                  <a:lstStyle/>
                  <a:p>
                    <a:r>
                      <a:rPr lang="tr-TR" sz="1470" dirty="0"/>
                      <a:t>2</a:t>
                    </a:r>
                    <a:endParaRPr lang="en-US" sz="1470" dirty="0"/>
                  </a:p>
                </p:txBody>
              </p:sp>
              <p:sp>
                <p:nvSpPr>
                  <p:cNvPr id="41" name="Metin kutusu 40"/>
                  <p:cNvSpPr txBox="1"/>
                  <p:nvPr/>
                </p:nvSpPr>
                <p:spPr>
                  <a:xfrm>
                    <a:off x="1272258" y="2348880"/>
                    <a:ext cx="288032" cy="227535"/>
                  </a:xfrm>
                  <a:prstGeom prst="rect">
                    <a:avLst/>
                  </a:prstGeom>
                  <a:noFill/>
                </p:spPr>
                <p:txBody>
                  <a:bodyPr wrap="square" rtlCol="0">
                    <a:spAutoFit/>
                  </a:bodyPr>
                  <a:lstStyle/>
                  <a:p>
                    <a:r>
                      <a:rPr lang="tr-TR" sz="1470" dirty="0"/>
                      <a:t>3</a:t>
                    </a:r>
                    <a:endParaRPr lang="en-US" sz="1470" dirty="0"/>
                  </a:p>
                </p:txBody>
              </p:sp>
              <p:sp>
                <p:nvSpPr>
                  <p:cNvPr id="42" name="Metin kutusu 41"/>
                  <p:cNvSpPr txBox="1"/>
                  <p:nvPr/>
                </p:nvSpPr>
                <p:spPr>
                  <a:xfrm>
                    <a:off x="1568674" y="2348880"/>
                    <a:ext cx="288032" cy="227535"/>
                  </a:xfrm>
                  <a:prstGeom prst="rect">
                    <a:avLst/>
                  </a:prstGeom>
                  <a:noFill/>
                </p:spPr>
                <p:txBody>
                  <a:bodyPr wrap="square" rtlCol="0">
                    <a:spAutoFit/>
                  </a:bodyPr>
                  <a:lstStyle/>
                  <a:p>
                    <a:r>
                      <a:rPr lang="tr-TR" sz="1470" dirty="0"/>
                      <a:t>4</a:t>
                    </a:r>
                    <a:endParaRPr lang="en-US" sz="1470" dirty="0"/>
                  </a:p>
                </p:txBody>
              </p:sp>
              <p:sp>
                <p:nvSpPr>
                  <p:cNvPr id="43" name="Metin kutusu 42"/>
                  <p:cNvSpPr txBox="1"/>
                  <p:nvPr/>
                </p:nvSpPr>
                <p:spPr>
                  <a:xfrm>
                    <a:off x="1865090" y="2348880"/>
                    <a:ext cx="288032" cy="227535"/>
                  </a:xfrm>
                  <a:prstGeom prst="rect">
                    <a:avLst/>
                  </a:prstGeom>
                  <a:noFill/>
                </p:spPr>
                <p:txBody>
                  <a:bodyPr wrap="square" rtlCol="0">
                    <a:spAutoFit/>
                  </a:bodyPr>
                  <a:lstStyle/>
                  <a:p>
                    <a:r>
                      <a:rPr lang="tr-TR" sz="1470" dirty="0"/>
                      <a:t>5</a:t>
                    </a:r>
                    <a:endParaRPr lang="en-US" sz="1470" dirty="0"/>
                  </a:p>
                </p:txBody>
              </p:sp>
              <p:sp>
                <p:nvSpPr>
                  <p:cNvPr id="44" name="Metin kutusu 43"/>
                  <p:cNvSpPr txBox="1"/>
                  <p:nvPr/>
                </p:nvSpPr>
                <p:spPr>
                  <a:xfrm>
                    <a:off x="2161506" y="2348880"/>
                    <a:ext cx="288032" cy="227535"/>
                  </a:xfrm>
                  <a:prstGeom prst="rect">
                    <a:avLst/>
                  </a:prstGeom>
                  <a:noFill/>
                </p:spPr>
                <p:txBody>
                  <a:bodyPr wrap="square" rtlCol="0">
                    <a:spAutoFit/>
                  </a:bodyPr>
                  <a:lstStyle/>
                  <a:p>
                    <a:r>
                      <a:rPr lang="tr-TR" sz="1470" dirty="0"/>
                      <a:t>6</a:t>
                    </a:r>
                    <a:endParaRPr lang="en-US" sz="1470" dirty="0"/>
                  </a:p>
                </p:txBody>
              </p:sp>
              <p:sp>
                <p:nvSpPr>
                  <p:cNvPr id="45" name="Metin kutusu 44"/>
                  <p:cNvSpPr txBox="1"/>
                  <p:nvPr/>
                </p:nvSpPr>
                <p:spPr>
                  <a:xfrm>
                    <a:off x="2411760" y="2348880"/>
                    <a:ext cx="288032" cy="227535"/>
                  </a:xfrm>
                  <a:prstGeom prst="rect">
                    <a:avLst/>
                  </a:prstGeom>
                  <a:noFill/>
                </p:spPr>
                <p:txBody>
                  <a:bodyPr wrap="square" rtlCol="0">
                    <a:spAutoFit/>
                  </a:bodyPr>
                  <a:lstStyle/>
                  <a:p>
                    <a:r>
                      <a:rPr lang="tr-TR" sz="1470" dirty="0"/>
                      <a:t>7</a:t>
                    </a:r>
                    <a:endParaRPr lang="en-US" sz="1470" dirty="0"/>
                  </a:p>
                </p:txBody>
              </p:sp>
              <p:sp>
                <p:nvSpPr>
                  <p:cNvPr id="46" name="Metin kutusu 45"/>
                  <p:cNvSpPr txBox="1"/>
                  <p:nvPr/>
                </p:nvSpPr>
                <p:spPr>
                  <a:xfrm>
                    <a:off x="2699792" y="2348880"/>
                    <a:ext cx="288032" cy="227535"/>
                  </a:xfrm>
                  <a:prstGeom prst="rect">
                    <a:avLst/>
                  </a:prstGeom>
                  <a:noFill/>
                </p:spPr>
                <p:txBody>
                  <a:bodyPr wrap="square" rtlCol="0">
                    <a:spAutoFit/>
                  </a:bodyPr>
                  <a:lstStyle/>
                  <a:p>
                    <a:r>
                      <a:rPr lang="tr-TR" sz="1470" dirty="0"/>
                      <a:t>8</a:t>
                    </a:r>
                    <a:endParaRPr lang="en-US" sz="1470" dirty="0"/>
                  </a:p>
                </p:txBody>
              </p:sp>
              <p:sp>
                <p:nvSpPr>
                  <p:cNvPr id="47" name="Metin kutusu 46"/>
                  <p:cNvSpPr txBox="1"/>
                  <p:nvPr/>
                </p:nvSpPr>
                <p:spPr>
                  <a:xfrm>
                    <a:off x="3059832" y="2348880"/>
                    <a:ext cx="288032" cy="227535"/>
                  </a:xfrm>
                  <a:prstGeom prst="rect">
                    <a:avLst/>
                  </a:prstGeom>
                  <a:noFill/>
                </p:spPr>
                <p:txBody>
                  <a:bodyPr wrap="square" rtlCol="0">
                    <a:spAutoFit/>
                  </a:bodyPr>
                  <a:lstStyle/>
                  <a:p>
                    <a:r>
                      <a:rPr lang="tr-TR" sz="1470" dirty="0"/>
                      <a:t>9</a:t>
                    </a:r>
                    <a:endParaRPr lang="en-US" sz="1470" dirty="0"/>
                  </a:p>
                </p:txBody>
              </p:sp>
              <p:sp>
                <p:nvSpPr>
                  <p:cNvPr id="48" name="Metin kutusu 47"/>
                  <p:cNvSpPr txBox="1"/>
                  <p:nvPr/>
                </p:nvSpPr>
                <p:spPr>
                  <a:xfrm>
                    <a:off x="3419872" y="2348880"/>
                    <a:ext cx="360040" cy="227535"/>
                  </a:xfrm>
                  <a:prstGeom prst="rect">
                    <a:avLst/>
                  </a:prstGeom>
                  <a:noFill/>
                </p:spPr>
                <p:txBody>
                  <a:bodyPr wrap="square" rtlCol="0">
                    <a:spAutoFit/>
                  </a:bodyPr>
                  <a:lstStyle/>
                  <a:p>
                    <a:r>
                      <a:rPr lang="tr-TR" sz="1470" dirty="0"/>
                      <a:t>10</a:t>
                    </a:r>
                    <a:endParaRPr lang="en-US" sz="1470" dirty="0"/>
                  </a:p>
                </p:txBody>
              </p:sp>
              <p:sp>
                <p:nvSpPr>
                  <p:cNvPr id="49" name="Metin kutusu 48"/>
                  <p:cNvSpPr txBox="1"/>
                  <p:nvPr/>
                </p:nvSpPr>
                <p:spPr>
                  <a:xfrm>
                    <a:off x="3759349" y="2348880"/>
                    <a:ext cx="360040" cy="227535"/>
                  </a:xfrm>
                  <a:prstGeom prst="rect">
                    <a:avLst/>
                  </a:prstGeom>
                  <a:noFill/>
                </p:spPr>
                <p:txBody>
                  <a:bodyPr wrap="square" rtlCol="0">
                    <a:spAutoFit/>
                  </a:bodyPr>
                  <a:lstStyle/>
                  <a:p>
                    <a:r>
                      <a:rPr lang="tr-TR" sz="1470" dirty="0"/>
                      <a:t>11</a:t>
                    </a:r>
                    <a:endParaRPr lang="en-US" sz="1470" dirty="0"/>
                  </a:p>
                </p:txBody>
              </p:sp>
              <p:sp>
                <p:nvSpPr>
                  <p:cNvPr id="50" name="Metin kutusu 49"/>
                  <p:cNvSpPr txBox="1"/>
                  <p:nvPr/>
                </p:nvSpPr>
                <p:spPr>
                  <a:xfrm>
                    <a:off x="4139952" y="2348880"/>
                    <a:ext cx="360040" cy="227535"/>
                  </a:xfrm>
                  <a:prstGeom prst="rect">
                    <a:avLst/>
                  </a:prstGeom>
                  <a:noFill/>
                </p:spPr>
                <p:txBody>
                  <a:bodyPr wrap="square" rtlCol="0">
                    <a:spAutoFit/>
                  </a:bodyPr>
                  <a:lstStyle/>
                  <a:p>
                    <a:r>
                      <a:rPr lang="tr-TR" sz="1470" dirty="0"/>
                      <a:t>12</a:t>
                    </a:r>
                    <a:endParaRPr lang="en-US" sz="1470" dirty="0"/>
                  </a:p>
                </p:txBody>
              </p:sp>
              <p:sp>
                <p:nvSpPr>
                  <p:cNvPr id="51" name="Metin kutusu 50"/>
                  <p:cNvSpPr txBox="1"/>
                  <p:nvPr/>
                </p:nvSpPr>
                <p:spPr>
                  <a:xfrm>
                    <a:off x="4472372" y="2348880"/>
                    <a:ext cx="360040" cy="227535"/>
                  </a:xfrm>
                  <a:prstGeom prst="rect">
                    <a:avLst/>
                  </a:prstGeom>
                  <a:noFill/>
                </p:spPr>
                <p:txBody>
                  <a:bodyPr wrap="square" rtlCol="0">
                    <a:spAutoFit/>
                  </a:bodyPr>
                  <a:lstStyle/>
                  <a:p>
                    <a:r>
                      <a:rPr lang="tr-TR" sz="1470" dirty="0"/>
                      <a:t>13</a:t>
                    </a:r>
                    <a:endParaRPr lang="en-US" sz="1470" dirty="0"/>
                  </a:p>
                </p:txBody>
              </p:sp>
              <p:sp>
                <p:nvSpPr>
                  <p:cNvPr id="52" name="Metin kutusu 51"/>
                  <p:cNvSpPr txBox="1"/>
                  <p:nvPr/>
                </p:nvSpPr>
                <p:spPr>
                  <a:xfrm>
                    <a:off x="4832412" y="2348880"/>
                    <a:ext cx="360040" cy="227535"/>
                  </a:xfrm>
                  <a:prstGeom prst="rect">
                    <a:avLst/>
                  </a:prstGeom>
                  <a:noFill/>
                </p:spPr>
                <p:txBody>
                  <a:bodyPr wrap="square" rtlCol="0">
                    <a:spAutoFit/>
                  </a:bodyPr>
                  <a:lstStyle/>
                  <a:p>
                    <a:r>
                      <a:rPr lang="tr-TR" sz="1470" dirty="0"/>
                      <a:t>14</a:t>
                    </a:r>
                    <a:endParaRPr lang="en-US" sz="1470" dirty="0"/>
                  </a:p>
                </p:txBody>
              </p:sp>
              <p:sp>
                <p:nvSpPr>
                  <p:cNvPr id="53" name="Metin kutusu 52"/>
                  <p:cNvSpPr txBox="1"/>
                  <p:nvPr/>
                </p:nvSpPr>
                <p:spPr>
                  <a:xfrm>
                    <a:off x="5192452" y="2348880"/>
                    <a:ext cx="360040" cy="227535"/>
                  </a:xfrm>
                  <a:prstGeom prst="rect">
                    <a:avLst/>
                  </a:prstGeom>
                  <a:noFill/>
                </p:spPr>
                <p:txBody>
                  <a:bodyPr wrap="square" rtlCol="0">
                    <a:spAutoFit/>
                  </a:bodyPr>
                  <a:lstStyle/>
                  <a:p>
                    <a:r>
                      <a:rPr lang="tr-TR" sz="1470" dirty="0"/>
                      <a:t>15</a:t>
                    </a:r>
                    <a:endParaRPr lang="en-US" sz="1470" dirty="0"/>
                  </a:p>
                </p:txBody>
              </p:sp>
              <p:sp>
                <p:nvSpPr>
                  <p:cNvPr id="54" name="Metin kutusu 53"/>
                  <p:cNvSpPr txBox="1"/>
                  <p:nvPr/>
                </p:nvSpPr>
                <p:spPr>
                  <a:xfrm>
                    <a:off x="5552492" y="2348880"/>
                    <a:ext cx="360040" cy="227535"/>
                  </a:xfrm>
                  <a:prstGeom prst="rect">
                    <a:avLst/>
                  </a:prstGeom>
                  <a:noFill/>
                </p:spPr>
                <p:txBody>
                  <a:bodyPr wrap="square" rtlCol="0">
                    <a:spAutoFit/>
                  </a:bodyPr>
                  <a:lstStyle/>
                  <a:p>
                    <a:r>
                      <a:rPr lang="tr-TR" sz="1470" dirty="0"/>
                      <a:t>16</a:t>
                    </a:r>
                    <a:endParaRPr lang="en-US" sz="1470" dirty="0"/>
                  </a:p>
                </p:txBody>
              </p:sp>
              <p:sp>
                <p:nvSpPr>
                  <p:cNvPr id="55" name="Metin kutusu 54"/>
                  <p:cNvSpPr txBox="1"/>
                  <p:nvPr/>
                </p:nvSpPr>
                <p:spPr>
                  <a:xfrm>
                    <a:off x="5912532" y="2348880"/>
                    <a:ext cx="360040" cy="227535"/>
                  </a:xfrm>
                  <a:prstGeom prst="rect">
                    <a:avLst/>
                  </a:prstGeom>
                  <a:noFill/>
                </p:spPr>
                <p:txBody>
                  <a:bodyPr wrap="square" rtlCol="0">
                    <a:spAutoFit/>
                  </a:bodyPr>
                  <a:lstStyle/>
                  <a:p>
                    <a:r>
                      <a:rPr lang="tr-TR" sz="1470" dirty="0"/>
                      <a:t>17</a:t>
                    </a:r>
                    <a:endParaRPr lang="en-US" sz="1470" dirty="0"/>
                  </a:p>
                </p:txBody>
              </p:sp>
              <p:sp>
                <p:nvSpPr>
                  <p:cNvPr id="56" name="Metin kutusu 55"/>
                  <p:cNvSpPr txBox="1"/>
                  <p:nvPr/>
                </p:nvSpPr>
                <p:spPr>
                  <a:xfrm>
                    <a:off x="6272572" y="2348880"/>
                    <a:ext cx="360040" cy="227535"/>
                  </a:xfrm>
                  <a:prstGeom prst="rect">
                    <a:avLst/>
                  </a:prstGeom>
                  <a:noFill/>
                </p:spPr>
                <p:txBody>
                  <a:bodyPr wrap="square" rtlCol="0">
                    <a:spAutoFit/>
                  </a:bodyPr>
                  <a:lstStyle/>
                  <a:p>
                    <a:r>
                      <a:rPr lang="tr-TR" sz="1470" dirty="0"/>
                      <a:t>18</a:t>
                    </a:r>
                    <a:endParaRPr lang="en-US" sz="1470" dirty="0"/>
                  </a:p>
                </p:txBody>
              </p:sp>
              <p:sp>
                <p:nvSpPr>
                  <p:cNvPr id="57" name="Metin kutusu 56"/>
                  <p:cNvSpPr txBox="1"/>
                  <p:nvPr/>
                </p:nvSpPr>
                <p:spPr>
                  <a:xfrm>
                    <a:off x="6624228" y="2348880"/>
                    <a:ext cx="360040" cy="227535"/>
                  </a:xfrm>
                  <a:prstGeom prst="rect">
                    <a:avLst/>
                  </a:prstGeom>
                  <a:noFill/>
                </p:spPr>
                <p:txBody>
                  <a:bodyPr wrap="square" rtlCol="0">
                    <a:spAutoFit/>
                  </a:bodyPr>
                  <a:lstStyle/>
                  <a:p>
                    <a:r>
                      <a:rPr lang="tr-TR" sz="1470" dirty="0"/>
                      <a:t>19</a:t>
                    </a:r>
                    <a:endParaRPr lang="en-US" sz="1470" dirty="0"/>
                  </a:p>
                </p:txBody>
              </p:sp>
              <p:sp>
                <p:nvSpPr>
                  <p:cNvPr id="58" name="Metin kutusu 57"/>
                  <p:cNvSpPr txBox="1"/>
                  <p:nvPr/>
                </p:nvSpPr>
                <p:spPr>
                  <a:xfrm>
                    <a:off x="6984268" y="2348880"/>
                    <a:ext cx="360040" cy="227535"/>
                  </a:xfrm>
                  <a:prstGeom prst="rect">
                    <a:avLst/>
                  </a:prstGeom>
                  <a:noFill/>
                </p:spPr>
                <p:txBody>
                  <a:bodyPr wrap="square" rtlCol="0">
                    <a:spAutoFit/>
                  </a:bodyPr>
                  <a:lstStyle/>
                  <a:p>
                    <a:r>
                      <a:rPr lang="tr-TR" sz="1470" dirty="0"/>
                      <a:t>20</a:t>
                    </a:r>
                    <a:endParaRPr lang="en-US" sz="1470" dirty="0"/>
                  </a:p>
                </p:txBody>
              </p:sp>
              <p:sp>
                <p:nvSpPr>
                  <p:cNvPr id="59" name="Metin kutusu 58"/>
                  <p:cNvSpPr txBox="1"/>
                  <p:nvPr/>
                </p:nvSpPr>
                <p:spPr>
                  <a:xfrm>
                    <a:off x="7344308" y="2348880"/>
                    <a:ext cx="360040" cy="227535"/>
                  </a:xfrm>
                  <a:prstGeom prst="rect">
                    <a:avLst/>
                  </a:prstGeom>
                  <a:noFill/>
                </p:spPr>
                <p:txBody>
                  <a:bodyPr wrap="square" rtlCol="0">
                    <a:spAutoFit/>
                  </a:bodyPr>
                  <a:lstStyle/>
                  <a:p>
                    <a:r>
                      <a:rPr lang="tr-TR" sz="1470" dirty="0"/>
                      <a:t>21</a:t>
                    </a:r>
                    <a:endParaRPr lang="en-US" sz="1470" dirty="0"/>
                  </a:p>
                </p:txBody>
              </p:sp>
              <p:sp>
                <p:nvSpPr>
                  <p:cNvPr id="60" name="Metin kutusu 59"/>
                  <p:cNvSpPr txBox="1"/>
                  <p:nvPr/>
                </p:nvSpPr>
                <p:spPr>
                  <a:xfrm>
                    <a:off x="7704348" y="2348880"/>
                    <a:ext cx="360040" cy="227535"/>
                  </a:xfrm>
                  <a:prstGeom prst="rect">
                    <a:avLst/>
                  </a:prstGeom>
                  <a:noFill/>
                </p:spPr>
                <p:txBody>
                  <a:bodyPr wrap="square" rtlCol="0">
                    <a:spAutoFit/>
                  </a:bodyPr>
                  <a:lstStyle/>
                  <a:p>
                    <a:r>
                      <a:rPr lang="tr-TR" sz="1470" dirty="0"/>
                      <a:t>22</a:t>
                    </a:r>
                    <a:endParaRPr lang="en-US" sz="1470" dirty="0"/>
                  </a:p>
                </p:txBody>
              </p:sp>
              <p:sp>
                <p:nvSpPr>
                  <p:cNvPr id="61" name="Metin kutusu 60"/>
                  <p:cNvSpPr txBox="1"/>
                  <p:nvPr/>
                </p:nvSpPr>
                <p:spPr>
                  <a:xfrm>
                    <a:off x="8136396" y="2348880"/>
                    <a:ext cx="360040" cy="227535"/>
                  </a:xfrm>
                  <a:prstGeom prst="rect">
                    <a:avLst/>
                  </a:prstGeom>
                  <a:noFill/>
                </p:spPr>
                <p:txBody>
                  <a:bodyPr wrap="square" rtlCol="0">
                    <a:spAutoFit/>
                  </a:bodyPr>
                  <a:lstStyle/>
                  <a:p>
                    <a:r>
                      <a:rPr lang="tr-TR" sz="1470" dirty="0"/>
                      <a:t>23</a:t>
                    </a:r>
                    <a:endParaRPr lang="en-US" sz="1470" dirty="0"/>
                  </a:p>
                </p:txBody>
              </p:sp>
              <p:sp>
                <p:nvSpPr>
                  <p:cNvPr id="62" name="Metin kutusu 61"/>
                  <p:cNvSpPr txBox="1"/>
                  <p:nvPr/>
                </p:nvSpPr>
                <p:spPr>
                  <a:xfrm>
                    <a:off x="8568444" y="2348880"/>
                    <a:ext cx="360040" cy="227535"/>
                  </a:xfrm>
                  <a:prstGeom prst="rect">
                    <a:avLst/>
                  </a:prstGeom>
                  <a:noFill/>
                </p:spPr>
                <p:txBody>
                  <a:bodyPr wrap="square" rtlCol="0">
                    <a:spAutoFit/>
                  </a:bodyPr>
                  <a:lstStyle/>
                  <a:p>
                    <a:r>
                      <a:rPr lang="tr-TR" sz="1470" dirty="0"/>
                      <a:t>24</a:t>
                    </a:r>
                    <a:endParaRPr lang="en-US" sz="1470" dirty="0"/>
                  </a:p>
                </p:txBody>
              </p:sp>
            </p:grpSp>
            <p:cxnSp>
              <p:nvCxnSpPr>
                <p:cNvPr id="65" name="Düz Ok Bağlayıcısı 64"/>
                <p:cNvCxnSpPr/>
                <p:nvPr/>
              </p:nvCxnSpPr>
              <p:spPr>
                <a:xfrm>
                  <a:off x="1691680" y="2647653"/>
                  <a:ext cx="0" cy="13574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Düz Ok Bağlayıcısı 66"/>
                <p:cNvCxnSpPr/>
                <p:nvPr/>
              </p:nvCxnSpPr>
              <p:spPr>
                <a:xfrm>
                  <a:off x="2267744" y="2647653"/>
                  <a:ext cx="0" cy="6787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Düz Ok Bağlayıcısı 68"/>
                <p:cNvCxnSpPr/>
                <p:nvPr/>
              </p:nvCxnSpPr>
              <p:spPr>
                <a:xfrm>
                  <a:off x="3203848" y="2647653"/>
                  <a:ext cx="0" cy="11413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Düz Ok Bağlayıcısı 70"/>
                <p:cNvCxnSpPr/>
                <p:nvPr/>
              </p:nvCxnSpPr>
              <p:spPr>
                <a:xfrm>
                  <a:off x="5724128" y="2602796"/>
                  <a:ext cx="0" cy="615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Düz Ok Bağlayıcısı 71"/>
                <p:cNvCxnSpPr/>
                <p:nvPr/>
              </p:nvCxnSpPr>
              <p:spPr>
                <a:xfrm>
                  <a:off x="8748067" y="2665626"/>
                  <a:ext cx="0" cy="8353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75" name="Metin kutusu 74"/>
              <p:cNvSpPr txBox="1"/>
              <p:nvPr/>
            </p:nvSpPr>
            <p:spPr>
              <a:xfrm>
                <a:off x="1733674" y="3878106"/>
                <a:ext cx="678085" cy="227535"/>
              </a:xfrm>
              <a:prstGeom prst="rect">
                <a:avLst/>
              </a:prstGeom>
              <a:noFill/>
            </p:spPr>
            <p:txBody>
              <a:bodyPr wrap="square" rtlCol="0">
                <a:spAutoFit/>
              </a:bodyPr>
              <a:lstStyle/>
              <a:p>
                <a:r>
                  <a:rPr lang="tr-TR" sz="1470" dirty="0"/>
                  <a:t>7500</a:t>
                </a:r>
                <a:endParaRPr lang="en-US" sz="1470" dirty="0"/>
              </a:p>
            </p:txBody>
          </p:sp>
          <p:sp>
            <p:nvSpPr>
              <p:cNvPr id="76" name="Metin kutusu 75"/>
              <p:cNvSpPr txBox="1"/>
              <p:nvPr/>
            </p:nvSpPr>
            <p:spPr>
              <a:xfrm>
                <a:off x="2085317" y="3374050"/>
                <a:ext cx="678085" cy="227535"/>
              </a:xfrm>
              <a:prstGeom prst="rect">
                <a:avLst/>
              </a:prstGeom>
              <a:noFill/>
            </p:spPr>
            <p:txBody>
              <a:bodyPr wrap="square" rtlCol="0">
                <a:spAutoFit/>
              </a:bodyPr>
              <a:lstStyle/>
              <a:p>
                <a:r>
                  <a:rPr lang="tr-TR" sz="1470" dirty="0"/>
                  <a:t>750</a:t>
                </a:r>
                <a:endParaRPr lang="en-US" sz="1470" dirty="0"/>
              </a:p>
            </p:txBody>
          </p:sp>
          <p:sp>
            <p:nvSpPr>
              <p:cNvPr id="77" name="Metin kutusu 76"/>
              <p:cNvSpPr txBox="1"/>
              <p:nvPr/>
            </p:nvSpPr>
            <p:spPr>
              <a:xfrm>
                <a:off x="2987824" y="3878106"/>
                <a:ext cx="678085" cy="227535"/>
              </a:xfrm>
              <a:prstGeom prst="rect">
                <a:avLst/>
              </a:prstGeom>
              <a:noFill/>
            </p:spPr>
            <p:txBody>
              <a:bodyPr wrap="square" rtlCol="0">
                <a:spAutoFit/>
              </a:bodyPr>
              <a:lstStyle/>
              <a:p>
                <a:r>
                  <a:rPr lang="tr-TR" sz="1470" dirty="0"/>
                  <a:t>7000</a:t>
                </a:r>
                <a:endParaRPr lang="en-US" sz="1470" dirty="0"/>
              </a:p>
            </p:txBody>
          </p:sp>
          <p:sp>
            <p:nvSpPr>
              <p:cNvPr id="78" name="Metin kutusu 77"/>
              <p:cNvSpPr txBox="1"/>
              <p:nvPr/>
            </p:nvSpPr>
            <p:spPr>
              <a:xfrm>
                <a:off x="5552492" y="3247092"/>
                <a:ext cx="531675" cy="227535"/>
              </a:xfrm>
              <a:prstGeom prst="rect">
                <a:avLst/>
              </a:prstGeom>
              <a:noFill/>
            </p:spPr>
            <p:txBody>
              <a:bodyPr wrap="square" rtlCol="0">
                <a:spAutoFit/>
              </a:bodyPr>
              <a:lstStyle/>
              <a:p>
                <a:r>
                  <a:rPr lang="tr-TR" sz="1470" dirty="0"/>
                  <a:t>450</a:t>
                </a:r>
                <a:endParaRPr lang="en-US" sz="1470" dirty="0"/>
              </a:p>
            </p:txBody>
          </p:sp>
          <p:sp>
            <p:nvSpPr>
              <p:cNvPr id="79" name="Metin kutusu 78"/>
              <p:cNvSpPr txBox="1"/>
              <p:nvPr/>
            </p:nvSpPr>
            <p:spPr>
              <a:xfrm>
                <a:off x="8404026" y="3535124"/>
                <a:ext cx="531675" cy="227535"/>
              </a:xfrm>
              <a:prstGeom prst="rect">
                <a:avLst/>
              </a:prstGeom>
              <a:noFill/>
            </p:spPr>
            <p:txBody>
              <a:bodyPr wrap="square" rtlCol="0">
                <a:spAutoFit/>
              </a:bodyPr>
              <a:lstStyle/>
              <a:p>
                <a:r>
                  <a:rPr lang="tr-TR" sz="1470" dirty="0"/>
                  <a:t>1000</a:t>
                </a:r>
                <a:endParaRPr lang="en-US" sz="1470" dirty="0"/>
              </a:p>
            </p:txBody>
          </p:sp>
        </p:grpSp>
        <p:cxnSp>
          <p:nvCxnSpPr>
            <p:cNvPr id="82" name="Düz Ok Bağlayıcısı 81"/>
            <p:cNvCxnSpPr/>
            <p:nvPr/>
          </p:nvCxnSpPr>
          <p:spPr>
            <a:xfrm flipV="1">
              <a:off x="543472" y="1449968"/>
              <a:ext cx="0" cy="11900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84" name="Metin kutusu 83"/>
          <p:cNvSpPr txBox="1"/>
          <p:nvPr/>
        </p:nvSpPr>
        <p:spPr>
          <a:xfrm>
            <a:off x="856185" y="2015315"/>
            <a:ext cx="744345" cy="318549"/>
          </a:xfrm>
          <a:prstGeom prst="rect">
            <a:avLst/>
          </a:prstGeom>
          <a:noFill/>
        </p:spPr>
        <p:txBody>
          <a:bodyPr wrap="square" rtlCol="0">
            <a:spAutoFit/>
          </a:bodyPr>
          <a:lstStyle/>
          <a:p>
            <a:r>
              <a:rPr lang="tr-TR" sz="1470" dirty="0"/>
              <a:t>P=?</a:t>
            </a:r>
            <a:endParaRPr lang="en-US" sz="1470" dirty="0"/>
          </a:p>
        </p:txBody>
      </p:sp>
      <mc:AlternateContent xmlns:mc="http://schemas.openxmlformats.org/markup-compatibility/2006" xmlns:a14="http://schemas.microsoft.com/office/drawing/2010/main">
        <mc:Choice Requires="a14">
          <p:sp>
            <p:nvSpPr>
              <p:cNvPr id="86" name="Metin kutusu 85"/>
              <p:cNvSpPr txBox="1"/>
              <p:nvPr/>
            </p:nvSpPr>
            <p:spPr>
              <a:xfrm>
                <a:off x="0" y="6514391"/>
                <a:ext cx="12801600" cy="14957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tr-TR" sz="2964" i="1">
                          <a:latin typeface="Cambria Math"/>
                        </a:rPr>
                        <m:t>𝑃</m:t>
                      </m:r>
                      <m:r>
                        <a:rPr lang="tr-TR" sz="2964" i="1">
                          <a:latin typeface="Cambria Math"/>
                        </a:rPr>
                        <m:t>=</m:t>
                      </m:r>
                      <m:f>
                        <m:fPr>
                          <m:ctrlPr>
                            <a:rPr lang="en-US" sz="2964" i="1">
                              <a:latin typeface="Cambria Math" panose="02040503050406030204" pitchFamily="18" charset="0"/>
                            </a:rPr>
                          </m:ctrlPr>
                        </m:fPr>
                        <m:num>
                          <m:r>
                            <a:rPr lang="tr-TR" sz="2964" i="1">
                              <a:latin typeface="Cambria Math"/>
                            </a:rPr>
                            <m:t>7500</m:t>
                          </m:r>
                        </m:num>
                        <m:den>
                          <m:sSup>
                            <m:sSupPr>
                              <m:ctrlPr>
                                <a:rPr lang="en-US" sz="2964" i="1">
                                  <a:latin typeface="Cambria Math" panose="02040503050406030204" pitchFamily="18" charset="0"/>
                                </a:rPr>
                              </m:ctrlPr>
                            </m:sSupPr>
                            <m:e>
                              <m:r>
                                <a:rPr lang="tr-TR" sz="2964" i="1">
                                  <a:latin typeface="Cambria Math"/>
                                </a:rPr>
                                <m:t>(1+0,02)</m:t>
                              </m:r>
                            </m:e>
                            <m:sup>
                              <m:r>
                                <a:rPr lang="tr-TR" sz="2964" i="1">
                                  <a:latin typeface="Cambria Math"/>
                                </a:rPr>
                                <m:t>4</m:t>
                              </m:r>
                            </m:sup>
                          </m:sSup>
                        </m:den>
                      </m:f>
                      <m:r>
                        <a:rPr lang="tr-TR" sz="2964" i="1">
                          <a:latin typeface="Cambria Math"/>
                        </a:rPr>
                        <m:t>+</m:t>
                      </m:r>
                      <m:f>
                        <m:fPr>
                          <m:ctrlPr>
                            <a:rPr lang="en-US" sz="2964" i="1">
                              <a:latin typeface="Cambria Math" panose="02040503050406030204" pitchFamily="18" charset="0"/>
                            </a:rPr>
                          </m:ctrlPr>
                        </m:fPr>
                        <m:num>
                          <m:r>
                            <a:rPr lang="tr-TR" sz="2964" i="1">
                              <a:latin typeface="Cambria Math"/>
                            </a:rPr>
                            <m:t>750</m:t>
                          </m:r>
                        </m:num>
                        <m:den>
                          <m:sSup>
                            <m:sSupPr>
                              <m:ctrlPr>
                                <a:rPr lang="en-US" sz="2964" i="1">
                                  <a:latin typeface="Cambria Math" panose="02040503050406030204" pitchFamily="18" charset="0"/>
                                </a:rPr>
                              </m:ctrlPr>
                            </m:sSupPr>
                            <m:e>
                              <m:r>
                                <a:rPr lang="tr-TR" sz="2964" i="1">
                                  <a:latin typeface="Cambria Math"/>
                                </a:rPr>
                                <m:t>(1+0,02)</m:t>
                              </m:r>
                            </m:e>
                            <m:sup>
                              <m:r>
                                <a:rPr lang="tr-TR" sz="2964" i="1">
                                  <a:latin typeface="Cambria Math"/>
                                </a:rPr>
                                <m:t>6</m:t>
                              </m:r>
                            </m:sup>
                          </m:sSup>
                        </m:den>
                      </m:f>
                      <m:r>
                        <a:rPr lang="tr-TR" sz="2964" i="1">
                          <a:latin typeface="Cambria Math"/>
                        </a:rPr>
                        <m:t>+</m:t>
                      </m:r>
                      <m:f>
                        <m:fPr>
                          <m:ctrlPr>
                            <a:rPr lang="en-US" sz="2964" i="1">
                              <a:latin typeface="Cambria Math" panose="02040503050406030204" pitchFamily="18" charset="0"/>
                            </a:rPr>
                          </m:ctrlPr>
                        </m:fPr>
                        <m:num>
                          <m:r>
                            <a:rPr lang="tr-TR" sz="2964" i="1">
                              <a:latin typeface="Cambria Math"/>
                            </a:rPr>
                            <m:t>7000</m:t>
                          </m:r>
                        </m:num>
                        <m:den>
                          <m:sSup>
                            <m:sSupPr>
                              <m:ctrlPr>
                                <a:rPr lang="en-US" sz="2964" i="1">
                                  <a:latin typeface="Cambria Math" panose="02040503050406030204" pitchFamily="18" charset="0"/>
                                </a:rPr>
                              </m:ctrlPr>
                            </m:sSupPr>
                            <m:e>
                              <m:r>
                                <a:rPr lang="tr-TR" sz="2964" i="1">
                                  <a:latin typeface="Cambria Math"/>
                                </a:rPr>
                                <m:t>(1+0,02)</m:t>
                              </m:r>
                            </m:e>
                            <m:sup>
                              <m:r>
                                <a:rPr lang="tr-TR" sz="2964" i="1">
                                  <a:latin typeface="Cambria Math"/>
                                </a:rPr>
                                <m:t>9</m:t>
                              </m:r>
                            </m:sup>
                          </m:sSup>
                        </m:den>
                      </m:f>
                      <m:r>
                        <a:rPr lang="tr-TR" sz="2964" i="1">
                          <a:latin typeface="Cambria Math"/>
                        </a:rPr>
                        <m:t>+</m:t>
                      </m:r>
                      <m:f>
                        <m:fPr>
                          <m:ctrlPr>
                            <a:rPr lang="en-US" sz="2964" i="1">
                              <a:latin typeface="Cambria Math" panose="02040503050406030204" pitchFamily="18" charset="0"/>
                            </a:rPr>
                          </m:ctrlPr>
                        </m:fPr>
                        <m:num>
                          <m:r>
                            <a:rPr lang="tr-TR" sz="2964" i="1">
                              <a:latin typeface="Cambria Math"/>
                            </a:rPr>
                            <m:t>450</m:t>
                          </m:r>
                        </m:num>
                        <m:den>
                          <m:sSup>
                            <m:sSupPr>
                              <m:ctrlPr>
                                <a:rPr lang="en-US" sz="2964" i="1">
                                  <a:latin typeface="Cambria Math" panose="02040503050406030204" pitchFamily="18" charset="0"/>
                                </a:rPr>
                              </m:ctrlPr>
                            </m:sSupPr>
                            <m:e>
                              <m:r>
                                <a:rPr lang="tr-TR" sz="2964" i="1">
                                  <a:latin typeface="Cambria Math"/>
                                </a:rPr>
                                <m:t>(1+0,02)</m:t>
                              </m:r>
                            </m:e>
                            <m:sup>
                              <m:r>
                                <a:rPr lang="tr-TR" sz="2964" i="1">
                                  <a:latin typeface="Cambria Math"/>
                                </a:rPr>
                                <m:t>16</m:t>
                              </m:r>
                            </m:sup>
                          </m:sSup>
                        </m:den>
                      </m:f>
                      <m:r>
                        <a:rPr lang="tr-TR" sz="2964" i="1">
                          <a:latin typeface="Cambria Math"/>
                        </a:rPr>
                        <m:t>+</m:t>
                      </m:r>
                      <m:f>
                        <m:fPr>
                          <m:ctrlPr>
                            <a:rPr lang="en-US" sz="2964" i="1">
                              <a:latin typeface="Cambria Math" panose="02040503050406030204" pitchFamily="18" charset="0"/>
                            </a:rPr>
                          </m:ctrlPr>
                        </m:fPr>
                        <m:num>
                          <m:r>
                            <a:rPr lang="tr-TR" sz="2964" i="1">
                              <a:latin typeface="Cambria Math"/>
                            </a:rPr>
                            <m:t>1000</m:t>
                          </m:r>
                        </m:num>
                        <m:den>
                          <m:sSup>
                            <m:sSupPr>
                              <m:ctrlPr>
                                <a:rPr lang="en-US" sz="2964" i="1">
                                  <a:latin typeface="Cambria Math" panose="02040503050406030204" pitchFamily="18" charset="0"/>
                                </a:rPr>
                              </m:ctrlPr>
                            </m:sSupPr>
                            <m:e>
                              <m:r>
                                <a:rPr lang="tr-TR" sz="2964" i="1">
                                  <a:latin typeface="Cambria Math"/>
                                </a:rPr>
                                <m:t>(1+0,02)</m:t>
                              </m:r>
                            </m:e>
                            <m:sup>
                              <m:r>
                                <a:rPr lang="tr-TR" sz="2964" i="1">
                                  <a:latin typeface="Cambria Math"/>
                                </a:rPr>
                                <m:t>24</m:t>
                              </m:r>
                            </m:sup>
                          </m:sSup>
                        </m:den>
                      </m:f>
                      <m:r>
                        <a:rPr lang="tr-TR" sz="2964" i="1">
                          <a:latin typeface="Cambria Math"/>
                        </a:rPr>
                        <m:t>=14401,63</m:t>
                      </m:r>
                    </m:oMath>
                  </m:oMathPara>
                </a14:m>
                <a:endParaRPr lang="en-US" sz="2964" dirty="0"/>
              </a:p>
            </p:txBody>
          </p:sp>
        </mc:Choice>
        <mc:Fallback xmlns="">
          <p:sp>
            <p:nvSpPr>
              <p:cNvPr id="86" name="Metin kutusu 85"/>
              <p:cNvSpPr txBox="1">
                <a:spLocks noRot="1" noChangeAspect="1" noMove="1" noResize="1" noEditPoints="1" noAdjustHandles="1" noChangeArrowheads="1" noChangeShapeType="1" noTextEdit="1"/>
              </p:cNvSpPr>
              <p:nvPr/>
            </p:nvSpPr>
            <p:spPr>
              <a:xfrm>
                <a:off x="0" y="4653136"/>
                <a:ext cx="9144000" cy="667490"/>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39291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41703" y="1054142"/>
            <a:ext cx="11521440" cy="1493520"/>
          </a:xfrm>
        </p:spPr>
        <p:txBody>
          <a:bodyPr>
            <a:normAutofit/>
          </a:bodyPr>
          <a:lstStyle/>
          <a:p>
            <a:r>
              <a:rPr lang="en-GB" altLang="en-US" sz="4800" dirty="0">
                <a:solidFill>
                  <a:schemeClr val="accent1"/>
                </a:solidFill>
              </a:rPr>
              <a:t> </a:t>
            </a:r>
            <a:r>
              <a:rPr lang="tr-TR" altLang="en-US" sz="4800" dirty="0">
                <a:solidFill>
                  <a:schemeClr val="accent1"/>
                </a:solidFill>
              </a:rPr>
              <a:t>Nakit Akış (Cash </a:t>
            </a:r>
            <a:r>
              <a:rPr lang="tr-TR" altLang="en-US" sz="4800" dirty="0" err="1">
                <a:solidFill>
                  <a:schemeClr val="accent1"/>
                </a:solidFill>
              </a:rPr>
              <a:t>Flow</a:t>
            </a:r>
            <a:r>
              <a:rPr lang="tr-TR" altLang="en-US" sz="4800" dirty="0">
                <a:solidFill>
                  <a:schemeClr val="accent1"/>
                </a:solidFill>
              </a:rPr>
              <a:t>) Diyagramı</a:t>
            </a:r>
          </a:p>
        </p:txBody>
      </p:sp>
      <p:pic>
        <p:nvPicPr>
          <p:cNvPr id="16387" name="Picture 3" descr="fig4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128" b="18273"/>
          <a:stretch/>
        </p:blipFill>
        <p:spPr bwMode="auto">
          <a:xfrm>
            <a:off x="1238864" y="3763510"/>
            <a:ext cx="10706551" cy="5762682"/>
          </a:xfrm>
          <a:prstGeom prst="rect">
            <a:avLst/>
          </a:prstGeom>
          <a:noFill/>
          <a:ln w="12700" cmpd="sng">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912968" y="4598978"/>
            <a:ext cx="2520280" cy="221784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964"/>
          </a:p>
        </p:txBody>
      </p:sp>
      <p:sp>
        <p:nvSpPr>
          <p:cNvPr id="3" name="TextBox 2"/>
          <p:cNvSpPr txBox="1"/>
          <p:nvPr/>
        </p:nvSpPr>
        <p:spPr>
          <a:xfrm>
            <a:off x="654562" y="2344547"/>
            <a:ext cx="11895722" cy="1471172"/>
          </a:xfrm>
          <a:prstGeom prst="rect">
            <a:avLst/>
          </a:prstGeom>
          <a:noFill/>
        </p:spPr>
        <p:txBody>
          <a:bodyPr wrap="square" rtlCol="0">
            <a:spAutoFit/>
          </a:bodyPr>
          <a:lstStyle/>
          <a:p>
            <a:r>
              <a:rPr lang="tr-TR" sz="2240" dirty="0"/>
              <a:t>Aşağıda bir nakit diyagramı örneği gösterilmektedir. Bu nakit akış diyagramında firma tarafından </a:t>
            </a:r>
            <a:r>
              <a:rPr lang="tr-TR" sz="2240" b="1" dirty="0"/>
              <a:t>kazanılan değerler </a:t>
            </a:r>
            <a:r>
              <a:rPr lang="tr-TR" sz="2240" dirty="0"/>
              <a:t>ve </a:t>
            </a:r>
            <a:r>
              <a:rPr lang="tr-TR" sz="2240" b="1" dirty="0"/>
              <a:t>harcanan değerler </a:t>
            </a:r>
            <a:r>
              <a:rPr lang="tr-TR" sz="2240" dirty="0"/>
              <a:t>oklarla gösterilmektedir. </a:t>
            </a:r>
          </a:p>
          <a:p>
            <a:r>
              <a:rPr lang="tr-TR" sz="2240" dirty="0"/>
              <a:t>Kazanılma periyodu ise yatay çizgi üzerinde gösterilmiştir. Ayrıca bu diyagram için geçerli olan faiz oranı da mutlaka nakit akış diyagramında gösterilmelidir.</a:t>
            </a:r>
          </a:p>
        </p:txBody>
      </p:sp>
    </p:spTree>
    <p:extLst>
      <p:ext uri="{BB962C8B-B14F-4D97-AF65-F5344CB8AC3E}">
        <p14:creationId xmlns:p14="http://schemas.microsoft.com/office/powerpoint/2010/main" val="3790343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20298" y="1038478"/>
            <a:ext cx="11521440" cy="1493520"/>
          </a:xfrm>
        </p:spPr>
        <p:txBody>
          <a:bodyPr>
            <a:normAutofit/>
          </a:bodyPr>
          <a:lstStyle/>
          <a:p>
            <a:r>
              <a:rPr lang="en-US" altLang="en-US" sz="4800" b="1" dirty="0">
                <a:solidFill>
                  <a:schemeClr val="accent1"/>
                </a:solidFill>
              </a:rPr>
              <a:t>E</a:t>
            </a:r>
            <a:r>
              <a:rPr lang="tr-TR" altLang="en-US" sz="4800" b="1" dirty="0" err="1">
                <a:solidFill>
                  <a:schemeClr val="accent1"/>
                </a:solidFill>
              </a:rPr>
              <a:t>konomik</a:t>
            </a:r>
            <a:r>
              <a:rPr lang="tr-TR" altLang="en-US" sz="4800" b="1" dirty="0">
                <a:solidFill>
                  <a:schemeClr val="accent1"/>
                </a:solidFill>
              </a:rPr>
              <a:t> Eşdeğerlik</a:t>
            </a:r>
          </a:p>
        </p:txBody>
      </p:sp>
      <p:sp>
        <p:nvSpPr>
          <p:cNvPr id="18435" name="Rectangle 3"/>
          <p:cNvSpPr>
            <a:spLocks noGrp="1" noChangeArrowheads="1"/>
          </p:cNvSpPr>
          <p:nvPr>
            <p:ph idx="1"/>
          </p:nvPr>
        </p:nvSpPr>
        <p:spPr>
          <a:xfrm>
            <a:off x="117987" y="3246247"/>
            <a:ext cx="12801600" cy="5040560"/>
          </a:xfrm>
        </p:spPr>
        <p:txBody>
          <a:bodyPr>
            <a:noAutofit/>
          </a:bodyPr>
          <a:lstStyle/>
          <a:p>
            <a:pPr algn="just">
              <a:lnSpc>
                <a:spcPct val="150000"/>
              </a:lnSpc>
              <a:spcAft>
                <a:spcPts val="840"/>
              </a:spcAft>
              <a:buClr>
                <a:schemeClr val="tx2"/>
              </a:buClr>
              <a:buFont typeface="Arial" panose="020B0604020202020204" pitchFamily="34" charset="0"/>
              <a:buChar char="•"/>
            </a:pPr>
            <a:r>
              <a:rPr lang="en-US" altLang="en-US" sz="2000" dirty="0">
                <a:solidFill>
                  <a:srgbClr val="FF0066"/>
                </a:solidFill>
              </a:rPr>
              <a:t>E</a:t>
            </a:r>
            <a:r>
              <a:rPr lang="tr-TR" altLang="en-US" sz="2000" dirty="0">
                <a:solidFill>
                  <a:srgbClr val="FF0066"/>
                </a:solidFill>
              </a:rPr>
              <a:t>k</a:t>
            </a:r>
            <a:r>
              <a:rPr lang="en-US" altLang="en-US" sz="2000" dirty="0" err="1">
                <a:solidFill>
                  <a:srgbClr val="FF0066"/>
                </a:solidFill>
              </a:rPr>
              <a:t>onomi</a:t>
            </a:r>
            <a:r>
              <a:rPr lang="tr-TR" altLang="en-US" sz="2000" dirty="0">
                <a:solidFill>
                  <a:srgbClr val="FF0066"/>
                </a:solidFill>
              </a:rPr>
              <a:t>k eşdeğerlik, </a:t>
            </a:r>
            <a:r>
              <a:rPr lang="tr-TR" altLang="en-US" sz="2000" dirty="0"/>
              <a:t>iki nakit akışının</a:t>
            </a:r>
            <a:r>
              <a:rPr lang="en-US" altLang="en-US" sz="2000" dirty="0"/>
              <a:t> </a:t>
            </a:r>
            <a:r>
              <a:rPr lang="tr-TR" altLang="en-US" sz="2000" dirty="0"/>
              <a:t>aynı </a:t>
            </a:r>
            <a:r>
              <a:rPr lang="tr-TR" altLang="en-US" sz="2000" u="sng" dirty="0"/>
              <a:t>ekonomik etkiye</a:t>
            </a:r>
            <a:r>
              <a:rPr lang="en-US" altLang="en-US" sz="2000" dirty="0"/>
              <a:t> </a:t>
            </a:r>
            <a:r>
              <a:rPr lang="tr-TR" altLang="en-US" sz="2000" dirty="0"/>
              <a:t>sahip olması ve bu yüzden birbiriyle değiştirilebilmesidir.</a:t>
            </a:r>
            <a:endParaRPr lang="en-GB" altLang="en-US" sz="2000" dirty="0"/>
          </a:p>
          <a:p>
            <a:pPr algn="just">
              <a:lnSpc>
                <a:spcPct val="150000"/>
              </a:lnSpc>
              <a:spcAft>
                <a:spcPts val="840"/>
              </a:spcAft>
              <a:buClr>
                <a:schemeClr val="tx2"/>
              </a:buClr>
              <a:buFont typeface="Arial" panose="020B0604020202020204" pitchFamily="34" charset="0"/>
              <a:buChar char="•"/>
            </a:pPr>
            <a:r>
              <a:rPr lang="tr-TR" sz="2000" dirty="0"/>
              <a:t>Eşdeğerlik belirlenirken hedef bir zaman belirlenir. </a:t>
            </a:r>
            <a:endParaRPr lang="en-GB" sz="2000" dirty="0"/>
          </a:p>
          <a:p>
            <a:pPr algn="just">
              <a:lnSpc>
                <a:spcPct val="150000"/>
              </a:lnSpc>
              <a:spcAft>
                <a:spcPts val="840"/>
              </a:spcAft>
              <a:buClr>
                <a:schemeClr val="tx2"/>
              </a:buClr>
              <a:buFont typeface="Arial" panose="020B0604020202020204" pitchFamily="34" charset="0"/>
              <a:buChar char="•"/>
            </a:pPr>
            <a:r>
              <a:rPr lang="tr-TR" sz="2000" dirty="0"/>
              <a:t>Akış diyagramındaki bütün hareketler belirlenen zamana taşınarak eşdeğerlilik değerlendirilmesi yapılır. </a:t>
            </a:r>
            <a:endParaRPr lang="en-GB" sz="2000" dirty="0"/>
          </a:p>
          <a:p>
            <a:pPr algn="just">
              <a:lnSpc>
                <a:spcPct val="150000"/>
              </a:lnSpc>
              <a:spcAft>
                <a:spcPts val="840"/>
              </a:spcAft>
              <a:buClr>
                <a:schemeClr val="tx2"/>
              </a:buClr>
              <a:buFont typeface="Arial" panose="020B0604020202020204" pitchFamily="34" charset="0"/>
              <a:buChar char="•"/>
            </a:pPr>
            <a:r>
              <a:rPr lang="tr-TR" sz="2000" dirty="0"/>
              <a:t>Eğer bugünü seçersek “</a:t>
            </a:r>
            <a:r>
              <a:rPr lang="tr-TR" sz="2000" dirty="0">
                <a:solidFill>
                  <a:srgbClr val="C00000"/>
                </a:solidFill>
              </a:rPr>
              <a:t>bugünkü değeri</a:t>
            </a:r>
            <a:r>
              <a:rPr lang="tr-TR" sz="2000" dirty="0"/>
              <a:t>” </a:t>
            </a:r>
            <a:r>
              <a:rPr lang="tr-TR" sz="2000" dirty="0">
                <a:solidFill>
                  <a:srgbClr val="0000CC"/>
                </a:solidFill>
              </a:rPr>
              <a:t>(</a:t>
            </a:r>
            <a:r>
              <a:rPr lang="tr-TR" sz="2000" dirty="0" err="1">
                <a:solidFill>
                  <a:srgbClr val="0000CC"/>
                </a:solidFill>
              </a:rPr>
              <a:t>present</a:t>
            </a:r>
            <a:r>
              <a:rPr lang="tr-TR" sz="2000" dirty="0">
                <a:solidFill>
                  <a:srgbClr val="0000CC"/>
                </a:solidFill>
              </a:rPr>
              <a:t> </a:t>
            </a:r>
            <a:r>
              <a:rPr lang="tr-TR" sz="2000" dirty="0" err="1">
                <a:solidFill>
                  <a:srgbClr val="0000CC"/>
                </a:solidFill>
              </a:rPr>
              <a:t>worth</a:t>
            </a:r>
            <a:r>
              <a:rPr lang="tr-TR" sz="2000" dirty="0">
                <a:solidFill>
                  <a:srgbClr val="0000CC"/>
                </a:solidFill>
              </a:rPr>
              <a:t>)</a:t>
            </a:r>
            <a:r>
              <a:rPr lang="tr-TR" sz="2000" dirty="0"/>
              <a:t>, gelecekte bir zamanı seçersek “</a:t>
            </a:r>
            <a:r>
              <a:rPr lang="tr-TR" sz="2000" dirty="0">
                <a:solidFill>
                  <a:srgbClr val="C00000"/>
                </a:solidFill>
              </a:rPr>
              <a:t>gelecekteki değeri</a:t>
            </a:r>
            <a:r>
              <a:rPr lang="tr-TR" sz="2000" dirty="0"/>
              <a:t>” </a:t>
            </a:r>
            <a:r>
              <a:rPr lang="tr-TR" sz="2000" dirty="0">
                <a:solidFill>
                  <a:srgbClr val="0000CC"/>
                </a:solidFill>
              </a:rPr>
              <a:t>(</a:t>
            </a:r>
            <a:r>
              <a:rPr lang="tr-TR" sz="2000" dirty="0" err="1">
                <a:solidFill>
                  <a:srgbClr val="0000CC"/>
                </a:solidFill>
              </a:rPr>
              <a:t>future</a:t>
            </a:r>
            <a:r>
              <a:rPr lang="tr-TR" sz="2000" dirty="0">
                <a:solidFill>
                  <a:srgbClr val="0000CC"/>
                </a:solidFill>
              </a:rPr>
              <a:t> </a:t>
            </a:r>
            <a:r>
              <a:rPr lang="tr-TR" sz="2000" dirty="0" err="1">
                <a:solidFill>
                  <a:srgbClr val="0000CC"/>
                </a:solidFill>
              </a:rPr>
              <a:t>worth</a:t>
            </a:r>
            <a:r>
              <a:rPr lang="tr-TR" sz="2000" dirty="0">
                <a:solidFill>
                  <a:srgbClr val="0000CC"/>
                </a:solidFill>
              </a:rPr>
              <a:t>)</a:t>
            </a:r>
            <a:r>
              <a:rPr lang="tr-TR" sz="2000" dirty="0"/>
              <a:t> hesaplarız.</a:t>
            </a:r>
            <a:endParaRPr lang="en-GB" sz="2000" dirty="0"/>
          </a:p>
          <a:p>
            <a:pPr algn="just">
              <a:lnSpc>
                <a:spcPct val="150000"/>
              </a:lnSpc>
              <a:spcAft>
                <a:spcPts val="840"/>
              </a:spcAft>
              <a:buClr>
                <a:schemeClr val="tx2"/>
              </a:buClr>
              <a:buFont typeface="Arial" panose="020B0604020202020204" pitchFamily="34" charset="0"/>
              <a:buChar char="•"/>
            </a:pPr>
            <a:r>
              <a:rPr lang="tr-TR" sz="2000" dirty="0"/>
              <a:t>Karşılaştırılan nakit akışlarının birbirine eşdeğer olması seçilen zamana bağlı değildir. Yani belirlenen hedef zamanın değiştirilmesi iki nakit akış diyagramının eşdeğerliliğini değiştirmez ( Faiz oranı değişmedikçe … )</a:t>
            </a:r>
            <a:endParaRPr lang="tr-TR" altLang="en-US" sz="2000" dirty="0"/>
          </a:p>
          <a:p>
            <a:pPr algn="just">
              <a:lnSpc>
                <a:spcPct val="150000"/>
              </a:lnSpc>
              <a:spcAft>
                <a:spcPts val="840"/>
              </a:spcAft>
            </a:pPr>
            <a:endParaRPr lang="en-US" altLang="en-US" sz="3360" dirty="0"/>
          </a:p>
        </p:txBody>
      </p:sp>
    </p:spTree>
    <p:extLst>
      <p:ext uri="{BB962C8B-B14F-4D97-AF65-F5344CB8AC3E}">
        <p14:creationId xmlns:p14="http://schemas.microsoft.com/office/powerpoint/2010/main" val="2967440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312" y="1193427"/>
            <a:ext cx="11521440" cy="1493520"/>
          </a:xfrm>
        </p:spPr>
        <p:txBody>
          <a:bodyPr>
            <a:normAutofit/>
          </a:bodyPr>
          <a:lstStyle/>
          <a:p>
            <a:r>
              <a:rPr lang="en-US" altLang="en-US" sz="4800" b="1" dirty="0">
                <a:solidFill>
                  <a:schemeClr val="accent1"/>
                </a:solidFill>
              </a:rPr>
              <a:t>E</a:t>
            </a:r>
            <a:r>
              <a:rPr lang="tr-TR" altLang="en-US" sz="4800" b="1" dirty="0" err="1">
                <a:solidFill>
                  <a:schemeClr val="accent1"/>
                </a:solidFill>
              </a:rPr>
              <a:t>konomik</a:t>
            </a:r>
            <a:r>
              <a:rPr lang="tr-TR" altLang="en-US" sz="4800" b="1" dirty="0">
                <a:solidFill>
                  <a:schemeClr val="accent1"/>
                </a:solidFill>
              </a:rPr>
              <a:t> Eşdeğerlik</a:t>
            </a:r>
            <a:endParaRPr lang="tr-TR" sz="4800" b="1" dirty="0">
              <a:solidFill>
                <a:schemeClr val="accent1"/>
              </a:solidFill>
            </a:endParaRPr>
          </a:p>
        </p:txBody>
      </p:sp>
      <p:sp>
        <p:nvSpPr>
          <p:cNvPr id="3" name="Content Placeholder 2"/>
          <p:cNvSpPr>
            <a:spLocks noGrp="1"/>
          </p:cNvSpPr>
          <p:nvPr>
            <p:ph idx="1"/>
          </p:nvPr>
        </p:nvSpPr>
        <p:spPr>
          <a:xfrm>
            <a:off x="640080" y="3259394"/>
            <a:ext cx="11809392" cy="6341806"/>
          </a:xfrm>
        </p:spPr>
        <p:txBody>
          <a:bodyPr>
            <a:normAutofit/>
          </a:bodyPr>
          <a:lstStyle/>
          <a:p>
            <a:pPr algn="just">
              <a:lnSpc>
                <a:spcPct val="150000"/>
              </a:lnSpc>
            </a:pPr>
            <a:r>
              <a:rPr lang="tr-TR" dirty="0"/>
              <a:t>Eşdeğeri hesaplarken birden fazla ödemeyi tek bir ödemeye değiştirmemiz gerekebilir.</a:t>
            </a:r>
          </a:p>
          <a:p>
            <a:pPr algn="just">
              <a:lnSpc>
                <a:spcPct val="150000"/>
              </a:lnSpc>
            </a:pPr>
            <a:r>
              <a:rPr lang="tr-TR" dirty="0"/>
              <a:t>Eşdeğerlik seçilen faiz oranına</a:t>
            </a:r>
            <a:r>
              <a:rPr lang="en-US" dirty="0"/>
              <a:t> </a:t>
            </a:r>
            <a:r>
              <a:rPr lang="tr-TR" dirty="0"/>
              <a:t>bağlıdır.</a:t>
            </a:r>
            <a:endParaRPr lang="en-US" dirty="0"/>
          </a:p>
          <a:p>
            <a:pPr algn="just">
              <a:lnSpc>
                <a:spcPct val="150000"/>
              </a:lnSpc>
            </a:pPr>
            <a:r>
              <a:rPr lang="tr-TR" altLang="en-US" dirty="0"/>
              <a:t>Nakit akışındaki miktarlar ve zamanlar farklı olmasına rağmen, </a:t>
            </a:r>
            <a:r>
              <a:rPr lang="tr-TR" altLang="en-US" dirty="0">
                <a:solidFill>
                  <a:srgbClr val="FF0066"/>
                </a:solidFill>
              </a:rPr>
              <a:t>uygun bir faiz oranı</a:t>
            </a:r>
            <a:r>
              <a:rPr lang="en-US" altLang="en-US" dirty="0"/>
              <a:t> </a:t>
            </a:r>
            <a:r>
              <a:rPr lang="tr-TR" altLang="en-US" dirty="0"/>
              <a:t>iki nakit akışını birbirine eşdeğer yapılabilir.</a:t>
            </a:r>
            <a:r>
              <a:rPr lang="en-US" altLang="en-US" dirty="0"/>
              <a:t> </a:t>
            </a:r>
            <a:r>
              <a:rPr lang="tr-TR" altLang="en-US" dirty="0"/>
              <a:t>Yeter ki, bir Nakit Akış </a:t>
            </a:r>
            <a:r>
              <a:rPr lang="tr-TR" altLang="en-US" dirty="0" err="1"/>
              <a:t>Diagramının</a:t>
            </a:r>
            <a:r>
              <a:rPr lang="tr-TR" altLang="en-US" dirty="0"/>
              <a:t> ( NAD ) giderleri ve gelirleri, diğerinin giderleri ve gelirleri ile karşılaştırıldığında büyük farklar çıkmasın. Örneğin, sadece gelirlerden oluşan bir</a:t>
            </a:r>
            <a:r>
              <a:rPr lang="en-GB" altLang="en-US" dirty="0"/>
              <a:t> </a:t>
            </a:r>
            <a:r>
              <a:rPr lang="tr-TR" altLang="en-US" dirty="0"/>
              <a:t>NAD sadece giderlerden oluşan bir NAD ile eşdeğer olamaz.</a:t>
            </a:r>
          </a:p>
        </p:txBody>
      </p:sp>
    </p:spTree>
    <p:extLst>
      <p:ext uri="{BB962C8B-B14F-4D97-AF65-F5344CB8AC3E}">
        <p14:creationId xmlns:p14="http://schemas.microsoft.com/office/powerpoint/2010/main" val="2935677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412" t="2416" r="-1"/>
          <a:stretch/>
        </p:blipFill>
        <p:spPr>
          <a:xfrm>
            <a:off x="1035843" y="1070282"/>
            <a:ext cx="10729913" cy="4335552"/>
          </a:xfrm>
          <a:prstGeom prst="rect">
            <a:avLst/>
          </a:prstGeom>
        </p:spPr>
      </p:pic>
      <p:sp>
        <p:nvSpPr>
          <p:cNvPr id="5" name="TextBox 4"/>
          <p:cNvSpPr txBox="1"/>
          <p:nvPr/>
        </p:nvSpPr>
        <p:spPr>
          <a:xfrm>
            <a:off x="1308840" y="5671305"/>
            <a:ext cx="11148060" cy="3285387"/>
          </a:xfrm>
          <a:prstGeom prst="rect">
            <a:avLst/>
          </a:prstGeom>
          <a:noFill/>
        </p:spPr>
        <p:txBody>
          <a:bodyPr wrap="square" rtlCol="0">
            <a:spAutoFit/>
          </a:bodyPr>
          <a:lstStyle/>
          <a:p>
            <a:r>
              <a:rPr lang="tr-TR" sz="2964" dirty="0"/>
              <a:t>Örnek olarak yukarıdaki iki nakit akış diyagramı birbirinden çok farklı gözükmekle beraber, %32,04 faiz oranı için birbirine eşdeğer olmaktadır. </a:t>
            </a:r>
          </a:p>
          <a:p>
            <a:endParaRPr lang="tr-TR" sz="2964" dirty="0"/>
          </a:p>
          <a:p>
            <a:r>
              <a:rPr lang="tr-TR" sz="2964" dirty="0"/>
              <a:t>Not : Bu örnekte olduğu gibi, bazen eşdeğerliği sağlayan teorik faiz oranı gerçekçi olmayabilir. O zaman da irdelenen  NAD </a:t>
            </a:r>
            <a:r>
              <a:rPr lang="tr-TR" sz="2964" dirty="0" err="1"/>
              <a:t>ların</a:t>
            </a:r>
            <a:r>
              <a:rPr lang="tr-TR" sz="2964" dirty="0"/>
              <a:t> güncel ekonomik ortamda eşdeğer olmadıklarına karar verilir.</a:t>
            </a:r>
          </a:p>
        </p:txBody>
      </p:sp>
    </p:spTree>
    <p:extLst>
      <p:ext uri="{BB962C8B-B14F-4D97-AF65-F5344CB8AC3E}">
        <p14:creationId xmlns:p14="http://schemas.microsoft.com/office/powerpoint/2010/main" val="2897514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31" name="Rectangle 19"/>
          <p:cNvSpPr>
            <a:spLocks noChangeArrowheads="1"/>
          </p:cNvSpPr>
          <p:nvPr/>
        </p:nvSpPr>
        <p:spPr bwMode="auto">
          <a:xfrm>
            <a:off x="6934200" y="2453640"/>
            <a:ext cx="3627120" cy="1600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964"/>
          </a:p>
        </p:txBody>
      </p:sp>
      <p:sp>
        <p:nvSpPr>
          <p:cNvPr id="64514" name="Rectangle 2"/>
          <p:cNvSpPr>
            <a:spLocks noGrp="1" noChangeArrowheads="1"/>
          </p:cNvSpPr>
          <p:nvPr>
            <p:ph type="title"/>
          </p:nvPr>
        </p:nvSpPr>
        <p:spPr>
          <a:xfrm>
            <a:off x="853439" y="1045275"/>
            <a:ext cx="11521440" cy="1493520"/>
          </a:xfrm>
        </p:spPr>
        <p:txBody>
          <a:bodyPr>
            <a:normAutofit/>
          </a:bodyPr>
          <a:lstStyle/>
          <a:p>
            <a:r>
              <a:rPr lang="tr-TR" sz="4800" dirty="0">
                <a:solidFill>
                  <a:schemeClr val="accent1"/>
                </a:solidFill>
              </a:rPr>
              <a:t>Tek Nakit Çıkışlı Formül</a:t>
            </a:r>
          </a:p>
        </p:txBody>
      </p:sp>
      <mc:AlternateContent xmlns:mc="http://schemas.openxmlformats.org/markup-compatibility/2006" xmlns:a14="http://schemas.microsoft.com/office/drawing/2010/main">
        <mc:Choice Requires="a14">
          <p:sp>
            <p:nvSpPr>
              <p:cNvPr id="64518" name="Rectangle 6"/>
              <p:cNvSpPr>
                <a:spLocks noChangeArrowheads="1"/>
              </p:cNvSpPr>
              <p:nvPr/>
            </p:nvSpPr>
            <p:spPr bwMode="auto">
              <a:xfrm>
                <a:off x="853439" y="2603815"/>
                <a:ext cx="5918205" cy="6100450"/>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p>
                <a:pPr marL="480060" indent="-480060">
                  <a:spcBef>
                    <a:spcPct val="20000"/>
                  </a:spcBef>
                  <a:buFontTx/>
                  <a:buChar char="•"/>
                </a:pPr>
                <a:r>
                  <a:rPr lang="tr-TR" sz="2800" dirty="0">
                    <a:solidFill>
                      <a:srgbClr val="FF0066"/>
                    </a:solidFill>
                  </a:rPr>
                  <a:t>Tek ödeme, bileşik faiz, </a:t>
                </a:r>
                <a:r>
                  <a:rPr lang="tr-TR" sz="2800" u="sng" dirty="0">
                    <a:solidFill>
                      <a:srgbClr val="FF0066"/>
                    </a:solidFill>
                  </a:rPr>
                  <a:t>gelecek</a:t>
                </a:r>
                <a:r>
                  <a:rPr lang="tr-TR" sz="2800" dirty="0">
                    <a:solidFill>
                      <a:srgbClr val="FF0066"/>
                    </a:solidFill>
                  </a:rPr>
                  <a:t> değer</a:t>
                </a:r>
                <a:endParaRPr lang="en-US" sz="2800" dirty="0"/>
              </a:p>
              <a:p>
                <a:pPr marL="480060" indent="-480060">
                  <a:spcBef>
                    <a:spcPct val="20000"/>
                  </a:spcBef>
                  <a:buFontTx/>
                  <a:buChar char="•"/>
                </a:pPr>
                <a:r>
                  <a:rPr lang="tr-TR" sz="2800" dirty="0">
                    <a:solidFill>
                      <a:srgbClr val="FF0066"/>
                    </a:solidFill>
                  </a:rPr>
                  <a:t>Verilen</a:t>
                </a:r>
                <a:r>
                  <a:rPr lang="en-US" sz="2800" dirty="0"/>
                  <a:t>:</a:t>
                </a:r>
                <a:endParaRPr lang="tr-TR" sz="2800" dirty="0"/>
              </a:p>
              <a:p>
                <a:pPr marL="480060" indent="-480060">
                  <a:spcBef>
                    <a:spcPct val="20000"/>
                  </a:spcBef>
                  <a:buFontTx/>
                  <a:buChar char="•"/>
                </a:pPr>
                <a14:m>
                  <m:oMath xmlns:m="http://schemas.openxmlformats.org/officeDocument/2006/math">
                    <m:r>
                      <a:rPr lang="tr-TR" sz="2800" i="1">
                        <a:latin typeface="Cambria Math" panose="02040503050406030204" pitchFamily="18" charset="0"/>
                      </a:rPr>
                      <m:t>𝑖</m:t>
                    </m:r>
                    <m:r>
                      <a:rPr lang="tr-TR" sz="2800" i="1">
                        <a:latin typeface="Cambria Math" panose="02040503050406030204" pitchFamily="18" charset="0"/>
                      </a:rPr>
                      <m:t>=%10</m:t>
                    </m:r>
                  </m:oMath>
                </a14:m>
                <a:endParaRPr lang="tr-TR" sz="2800" dirty="0"/>
              </a:p>
              <a:p>
                <a:pPr>
                  <a:spcBef>
                    <a:spcPct val="20000"/>
                  </a:spcBef>
                </a:pPr>
                <a:r>
                  <a:rPr lang="tr-TR" sz="2800" dirty="0"/>
                  <a:t>    N= 8 yıl</a:t>
                </a:r>
              </a:p>
              <a:p>
                <a:pPr>
                  <a:spcBef>
                    <a:spcPct val="20000"/>
                  </a:spcBef>
                </a:pPr>
                <a:r>
                  <a:rPr lang="tr-TR" sz="2800" dirty="0"/>
                  <a:t>    P = 2.000 $</a:t>
                </a:r>
                <a:endParaRPr lang="en-US" sz="2800" dirty="0"/>
              </a:p>
              <a:p>
                <a:pPr marL="480060" indent="-480060">
                  <a:spcBef>
                    <a:spcPct val="20000"/>
                  </a:spcBef>
                  <a:buFontTx/>
                  <a:buChar char="•"/>
                </a:pPr>
                <a:r>
                  <a:rPr lang="tr-TR" sz="2800" dirty="0">
                    <a:solidFill>
                      <a:srgbClr val="FF0066"/>
                    </a:solidFill>
                  </a:rPr>
                  <a:t>İstenen</a:t>
                </a:r>
                <a:r>
                  <a:rPr lang="en-US" sz="2800" dirty="0"/>
                  <a:t>:</a:t>
                </a:r>
                <a:endParaRPr lang="tr-TR" sz="2800" dirty="0"/>
              </a:p>
              <a:p>
                <a:pPr marL="480060" indent="-480060">
                  <a:spcBef>
                    <a:spcPct val="20000"/>
                  </a:spcBef>
                  <a:buFontTx/>
                  <a:buChar char="•"/>
                </a:pPr>
                <a14:m>
                  <m:oMath xmlns:m="http://schemas.openxmlformats.org/officeDocument/2006/math">
                    <m:r>
                      <a:rPr lang="tr-TR" sz="2800" i="1">
                        <a:latin typeface="Cambria Math" panose="02040503050406030204" pitchFamily="18" charset="0"/>
                      </a:rPr>
                      <m:t>𝐹</m:t>
                    </m:r>
                    <m:r>
                      <a:rPr lang="tr-TR" sz="2800" i="1">
                        <a:latin typeface="Cambria Math" panose="02040503050406030204" pitchFamily="18" charset="0"/>
                      </a:rPr>
                      <m:t>=2.000∗</m:t>
                    </m:r>
                    <m:sSup>
                      <m:sSupPr>
                        <m:ctrlPr>
                          <a:rPr lang="tr-TR" sz="2800" i="1">
                            <a:latin typeface="Cambria Math" panose="02040503050406030204" pitchFamily="18" charset="0"/>
                          </a:rPr>
                        </m:ctrlPr>
                      </m:sSupPr>
                      <m:e>
                        <m:d>
                          <m:dPr>
                            <m:ctrlPr>
                              <a:rPr lang="tr-TR" sz="2800" i="1">
                                <a:latin typeface="Cambria Math" panose="02040503050406030204" pitchFamily="18" charset="0"/>
                              </a:rPr>
                            </m:ctrlPr>
                          </m:dPr>
                          <m:e>
                            <m:r>
                              <a:rPr lang="tr-TR" sz="2800" i="1">
                                <a:latin typeface="Cambria Math" panose="02040503050406030204" pitchFamily="18" charset="0"/>
                              </a:rPr>
                              <m:t>1+0,10</m:t>
                            </m:r>
                          </m:e>
                        </m:d>
                      </m:e>
                      <m:sup>
                        <m:r>
                          <a:rPr lang="tr-TR" sz="2800" i="1">
                            <a:latin typeface="Cambria Math" panose="02040503050406030204" pitchFamily="18" charset="0"/>
                          </a:rPr>
                          <m:t>8</m:t>
                        </m:r>
                      </m:sup>
                    </m:sSup>
                  </m:oMath>
                </a14:m>
                <a:endParaRPr lang="tr-TR" sz="2800" dirty="0"/>
              </a:p>
              <a:p>
                <a:pPr>
                  <a:spcBef>
                    <a:spcPct val="20000"/>
                  </a:spcBef>
                </a:pPr>
                <a14:m>
                  <m:oMathPara xmlns:m="http://schemas.openxmlformats.org/officeDocument/2006/math">
                    <m:oMathParaPr>
                      <m:jc m:val="centerGroup"/>
                    </m:oMathParaPr>
                    <m:oMath xmlns:m="http://schemas.openxmlformats.org/officeDocument/2006/math">
                      <m:r>
                        <a:rPr lang="tr-TR" sz="2800" i="1">
                          <a:latin typeface="Cambria Math" panose="02040503050406030204" pitchFamily="18" charset="0"/>
                        </a:rPr>
                        <m:t>𝐹</m:t>
                      </m:r>
                      <m:r>
                        <a:rPr lang="tr-TR" sz="2800" i="1">
                          <a:latin typeface="Cambria Math" panose="02040503050406030204" pitchFamily="18" charset="0"/>
                        </a:rPr>
                        <m:t>=2.000∗</m:t>
                      </m:r>
                      <m:d>
                        <m:dPr>
                          <m:ctrlPr>
                            <a:rPr lang="tr-TR" sz="2800" i="1">
                              <a:latin typeface="Cambria Math" panose="02040503050406030204" pitchFamily="18" charset="0"/>
                            </a:rPr>
                          </m:ctrlPr>
                        </m:dPr>
                        <m:e>
                          <m:f>
                            <m:fPr>
                              <m:type m:val="lin"/>
                              <m:ctrlPr>
                                <a:rPr lang="tr-TR" sz="2800" i="1">
                                  <a:latin typeface="Cambria Math" panose="02040503050406030204" pitchFamily="18" charset="0"/>
                                </a:rPr>
                              </m:ctrlPr>
                            </m:fPr>
                            <m:num>
                              <m:r>
                                <a:rPr lang="tr-TR" sz="2800" i="1">
                                  <a:latin typeface="Cambria Math" panose="02040503050406030204" pitchFamily="18" charset="0"/>
                                </a:rPr>
                                <m:t>𝐹</m:t>
                              </m:r>
                            </m:num>
                            <m:den>
                              <m:r>
                                <a:rPr lang="tr-TR" sz="2800" i="1">
                                  <a:latin typeface="Cambria Math" panose="02040503050406030204" pitchFamily="18" charset="0"/>
                                </a:rPr>
                                <m:t>𝑃</m:t>
                              </m:r>
                            </m:den>
                          </m:f>
                          <m:r>
                            <a:rPr lang="tr-TR" sz="2800" i="1">
                              <a:latin typeface="Cambria Math" panose="02040503050406030204" pitchFamily="18" charset="0"/>
                            </a:rPr>
                            <m:t>,%10,8</m:t>
                          </m:r>
                        </m:e>
                      </m:d>
                    </m:oMath>
                  </m:oMathPara>
                </a14:m>
                <a:endParaRPr lang="tr-TR" sz="2800" dirty="0"/>
              </a:p>
              <a:p>
                <a:pPr>
                  <a:spcBef>
                    <a:spcPct val="20000"/>
                  </a:spcBef>
                </a:pPr>
                <a14:m>
                  <m:oMathPara xmlns:m="http://schemas.openxmlformats.org/officeDocument/2006/math">
                    <m:oMathParaPr>
                      <m:jc m:val="centerGroup"/>
                    </m:oMathParaPr>
                    <m:oMath xmlns:m="http://schemas.openxmlformats.org/officeDocument/2006/math">
                      <m:r>
                        <a:rPr lang="tr-TR" sz="2800" i="1">
                          <a:latin typeface="Cambria Math" panose="02040503050406030204" pitchFamily="18" charset="0"/>
                        </a:rPr>
                        <m:t>𝐹</m:t>
                      </m:r>
                      <m:r>
                        <a:rPr lang="tr-TR" sz="2800" i="1">
                          <a:latin typeface="Cambria Math" panose="02040503050406030204" pitchFamily="18" charset="0"/>
                        </a:rPr>
                        <m:t>=4.287,18 $</m:t>
                      </m:r>
                    </m:oMath>
                  </m:oMathPara>
                </a14:m>
                <a:endParaRPr lang="tr-TR" sz="2800" dirty="0"/>
              </a:p>
              <a:p>
                <a:pPr marL="480060" indent="-480060">
                  <a:spcBef>
                    <a:spcPct val="20000"/>
                  </a:spcBef>
                  <a:buFontTx/>
                  <a:buChar char="•"/>
                </a:pPr>
                <a14:m>
                  <m:oMath xmlns:m="http://schemas.openxmlformats.org/officeDocument/2006/math">
                    <m:f>
                      <m:fPr>
                        <m:type m:val="lin"/>
                        <m:ctrlPr>
                          <a:rPr lang="tr-TR" sz="2800" i="1">
                            <a:latin typeface="Cambria Math" panose="02040503050406030204" pitchFamily="18" charset="0"/>
                          </a:rPr>
                        </m:ctrlPr>
                      </m:fPr>
                      <m:num>
                        <m:r>
                          <a:rPr lang="tr-TR" sz="2800" i="1">
                            <a:latin typeface="Cambria Math" panose="02040503050406030204" pitchFamily="18" charset="0"/>
                          </a:rPr>
                          <m:t>𝐹</m:t>
                        </m:r>
                      </m:num>
                      <m:den>
                        <m:r>
                          <a:rPr lang="tr-TR" sz="2800" i="1">
                            <a:latin typeface="Cambria Math" panose="02040503050406030204" pitchFamily="18" charset="0"/>
                          </a:rPr>
                          <m:t>𝑃</m:t>
                        </m:r>
                        <m:r>
                          <a:rPr lang="tr-TR" sz="2800" i="1">
                            <a:latin typeface="Cambria Math" panose="02040503050406030204" pitchFamily="18" charset="0"/>
                          </a:rPr>
                          <m:t> </m:t>
                        </m:r>
                      </m:den>
                    </m:f>
                  </m:oMath>
                </a14:m>
                <a:r>
                  <a:rPr lang="tr-TR" sz="2800" i="1" dirty="0"/>
                  <a:t>: </a:t>
                </a:r>
                <a:r>
                  <a:rPr lang="en-US" sz="2800" i="1" dirty="0"/>
                  <a:t>Compound </a:t>
                </a:r>
                <a:r>
                  <a:rPr lang="tr-TR" sz="2800" i="1" dirty="0"/>
                  <a:t>F</a:t>
                </a:r>
                <a:r>
                  <a:rPr lang="en-US" sz="2800" i="1" dirty="0"/>
                  <a:t>actor</a:t>
                </a:r>
                <a:endParaRPr lang="tr-TR" sz="2800" i="1" dirty="0"/>
              </a:p>
              <a:p>
                <a:pPr>
                  <a:spcBef>
                    <a:spcPct val="20000"/>
                  </a:spcBef>
                </a:pPr>
                <a:r>
                  <a:rPr lang="tr-TR" sz="2800" i="1" dirty="0"/>
                  <a:t>               (</a:t>
                </a:r>
                <a:r>
                  <a:rPr lang="en-US" sz="2800" i="1" dirty="0"/>
                  <a:t>Compound </a:t>
                </a:r>
                <a:r>
                  <a:rPr lang="tr-TR" sz="2800" i="1" dirty="0" err="1"/>
                  <a:t>Amount</a:t>
                </a:r>
                <a:r>
                  <a:rPr lang="tr-TR" sz="2800" i="1" dirty="0"/>
                  <a:t>)</a:t>
                </a:r>
                <a:endParaRPr lang="en-US" sz="2800" i="1" dirty="0"/>
              </a:p>
              <a:p>
                <a:pPr marL="480060" indent="-480060">
                  <a:spcBef>
                    <a:spcPct val="20000"/>
                  </a:spcBef>
                  <a:buFontTx/>
                  <a:buChar char="•"/>
                </a:pPr>
                <a:endParaRPr lang="en-US" sz="3360" i="1" dirty="0"/>
              </a:p>
            </p:txBody>
          </p:sp>
        </mc:Choice>
        <mc:Fallback xmlns="">
          <p:sp>
            <p:nvSpPr>
              <p:cNvPr id="64518" name="Rectangle 6"/>
              <p:cNvSpPr>
                <a:spLocks noRot="1" noChangeAspect="1" noMove="1" noResize="1" noEditPoints="1" noAdjustHandles="1" noChangeArrowheads="1" noChangeShapeType="1" noTextEdit="1"/>
              </p:cNvSpPr>
              <p:nvPr/>
            </p:nvSpPr>
            <p:spPr bwMode="auto">
              <a:xfrm>
                <a:off x="853439" y="2603815"/>
                <a:ext cx="5918205" cy="6100450"/>
              </a:xfrm>
              <a:prstGeom prst="rect">
                <a:avLst/>
              </a:prstGeom>
              <a:blipFill>
                <a:blip r:embed="rId3"/>
                <a:stretch>
                  <a:fillRect l="-1751" t="-999"/>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64519" name="Line 7"/>
          <p:cNvSpPr>
            <a:spLocks noChangeShapeType="1"/>
          </p:cNvSpPr>
          <p:nvPr/>
        </p:nvSpPr>
        <p:spPr bwMode="auto">
          <a:xfrm>
            <a:off x="7360920" y="5013960"/>
            <a:ext cx="37338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964"/>
          </a:p>
        </p:txBody>
      </p:sp>
      <p:sp>
        <p:nvSpPr>
          <p:cNvPr id="64520" name="Line 8"/>
          <p:cNvSpPr>
            <a:spLocks noChangeShapeType="1"/>
          </p:cNvSpPr>
          <p:nvPr/>
        </p:nvSpPr>
        <p:spPr bwMode="auto">
          <a:xfrm flipV="1">
            <a:off x="11094720" y="2880360"/>
            <a:ext cx="0" cy="2133600"/>
          </a:xfrm>
          <a:prstGeom prst="line">
            <a:avLst/>
          </a:prstGeom>
          <a:noFill/>
          <a:ln w="76200">
            <a:solidFill>
              <a:srgbClr val="FF00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964"/>
          </a:p>
        </p:txBody>
      </p:sp>
      <p:sp>
        <p:nvSpPr>
          <p:cNvPr id="64521" name="Line 9"/>
          <p:cNvSpPr>
            <a:spLocks noChangeShapeType="1"/>
          </p:cNvSpPr>
          <p:nvPr/>
        </p:nvSpPr>
        <p:spPr bwMode="auto">
          <a:xfrm>
            <a:off x="7360920" y="5013960"/>
            <a:ext cx="0" cy="128016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964"/>
          </a:p>
        </p:txBody>
      </p:sp>
      <p:sp>
        <p:nvSpPr>
          <p:cNvPr id="64522" name="Rectangle 10"/>
          <p:cNvSpPr>
            <a:spLocks noChangeArrowheads="1"/>
          </p:cNvSpPr>
          <p:nvPr/>
        </p:nvSpPr>
        <p:spPr bwMode="auto">
          <a:xfrm>
            <a:off x="7147560" y="6400800"/>
            <a:ext cx="447558"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360" b="1" i="1">
                <a:latin typeface="Times New Roman" pitchFamily="18" charset="0"/>
              </a:rPr>
              <a:t>P</a:t>
            </a:r>
          </a:p>
        </p:txBody>
      </p:sp>
      <p:sp>
        <p:nvSpPr>
          <p:cNvPr id="64523" name="Text Box 11"/>
          <p:cNvSpPr txBox="1">
            <a:spLocks noChangeArrowheads="1"/>
          </p:cNvSpPr>
          <p:nvPr/>
        </p:nvSpPr>
        <p:spPr bwMode="auto">
          <a:xfrm>
            <a:off x="10881360" y="2240280"/>
            <a:ext cx="471604"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360" b="1" i="1">
                <a:latin typeface="Times New Roman" pitchFamily="18" charset="0"/>
              </a:rPr>
              <a:t>F</a:t>
            </a:r>
          </a:p>
        </p:txBody>
      </p:sp>
      <p:sp>
        <p:nvSpPr>
          <p:cNvPr id="64524" name="Text Box 12"/>
          <p:cNvSpPr txBox="1">
            <a:spLocks noChangeArrowheads="1"/>
          </p:cNvSpPr>
          <p:nvPr/>
        </p:nvSpPr>
        <p:spPr bwMode="auto">
          <a:xfrm>
            <a:off x="10752456" y="5071745"/>
            <a:ext cx="495649"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sz="3360" b="1" i="1">
                <a:latin typeface="Times New Roman" pitchFamily="18" charset="0"/>
              </a:rPr>
              <a:t>N</a:t>
            </a:r>
            <a:endParaRPr lang="en-US" sz="3360" b="1" i="1">
              <a:latin typeface="Times New Roman" pitchFamily="18" charset="0"/>
            </a:endParaRPr>
          </a:p>
        </p:txBody>
      </p:sp>
      <p:sp>
        <p:nvSpPr>
          <p:cNvPr id="64525" name="Text Box 13"/>
          <p:cNvSpPr txBox="1">
            <a:spLocks noChangeArrowheads="1"/>
          </p:cNvSpPr>
          <p:nvPr/>
        </p:nvSpPr>
        <p:spPr bwMode="auto">
          <a:xfrm>
            <a:off x="7147560" y="4267200"/>
            <a:ext cx="399468"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360" b="1">
                <a:latin typeface="Times New Roman" pitchFamily="18" charset="0"/>
              </a:rPr>
              <a:t>0</a:t>
            </a:r>
          </a:p>
        </p:txBody>
      </p:sp>
      <p:graphicFrame>
        <p:nvGraphicFramePr>
          <p:cNvPr id="64526" name="Object 14"/>
          <p:cNvGraphicFramePr>
            <a:graphicFrameLocks noChangeAspect="1"/>
          </p:cNvGraphicFramePr>
          <p:nvPr/>
        </p:nvGraphicFramePr>
        <p:xfrm>
          <a:off x="7040880" y="2560320"/>
          <a:ext cx="3413760" cy="1493520"/>
        </p:xfrm>
        <a:graphic>
          <a:graphicData uri="http://schemas.openxmlformats.org/presentationml/2006/ole">
            <mc:AlternateContent xmlns:mc="http://schemas.openxmlformats.org/markup-compatibility/2006">
              <mc:Choice xmlns:v="urn:schemas-microsoft-com:vml" Requires="v">
                <p:oleObj spid="_x0000_s1047" name="Denklem" r:id="rId4" imgW="1066800" imgH="431800" progId="Equation.3">
                  <p:embed/>
                </p:oleObj>
              </mc:Choice>
              <mc:Fallback>
                <p:oleObj name="Denklem" r:id="rId4" imgW="1066800" imgH="431800" progId="Equation.3">
                  <p:embed/>
                  <p:pic>
                    <p:nvPicPr>
                      <p:cNvPr id="64526"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0880" y="2560320"/>
                        <a:ext cx="3413760" cy="1493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4529" name="Text Box 17"/>
          <p:cNvSpPr txBox="1">
            <a:spLocks noChangeArrowheads="1"/>
          </p:cNvSpPr>
          <p:nvPr/>
        </p:nvSpPr>
        <p:spPr bwMode="auto">
          <a:xfrm>
            <a:off x="6507480" y="7040881"/>
            <a:ext cx="5227320" cy="104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tr-TR" sz="3080" dirty="0">
                <a:solidFill>
                  <a:srgbClr val="FF0000"/>
                </a:solidFill>
              </a:rPr>
              <a:t>Faiz tabloları formüller yerine kullanılabilir!!!</a:t>
            </a:r>
          </a:p>
        </p:txBody>
      </p:sp>
      <p:sp>
        <p:nvSpPr>
          <p:cNvPr id="64530" name="AutoShape 18"/>
          <p:cNvSpPr>
            <a:spLocks noChangeArrowheads="1"/>
          </p:cNvSpPr>
          <p:nvPr/>
        </p:nvSpPr>
        <p:spPr bwMode="auto">
          <a:xfrm rot="14678311">
            <a:off x="8136573" y="5089525"/>
            <a:ext cx="3307080" cy="960120"/>
          </a:xfrm>
          <a:custGeom>
            <a:avLst/>
            <a:gdLst>
              <a:gd name="G0" fmla="+- 11450 0 0"/>
              <a:gd name="G1" fmla="+- 6446 0 0"/>
              <a:gd name="G2" fmla="+- 21600 0 6446"/>
              <a:gd name="G3" fmla="+- 10800 0 6446"/>
              <a:gd name="G4" fmla="+- 21600 0 11450"/>
              <a:gd name="G5" fmla="*/ G4 G3 10800"/>
              <a:gd name="G6" fmla="+- 21600 0 G5"/>
              <a:gd name="T0" fmla="*/ 11450 w 21600"/>
              <a:gd name="T1" fmla="*/ 0 h 21600"/>
              <a:gd name="T2" fmla="*/ 0 w 21600"/>
              <a:gd name="T3" fmla="*/ 10800 h 21600"/>
              <a:gd name="T4" fmla="*/ 1145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1450" y="0"/>
                </a:moveTo>
                <a:lnTo>
                  <a:pt x="11450" y="6446"/>
                </a:lnTo>
                <a:lnTo>
                  <a:pt x="3375" y="6446"/>
                </a:lnTo>
                <a:lnTo>
                  <a:pt x="3375" y="15154"/>
                </a:lnTo>
                <a:lnTo>
                  <a:pt x="11450" y="15154"/>
                </a:lnTo>
                <a:lnTo>
                  <a:pt x="11450" y="21600"/>
                </a:lnTo>
                <a:lnTo>
                  <a:pt x="21600" y="10800"/>
                </a:lnTo>
                <a:close/>
              </a:path>
              <a:path w="21600" h="21600">
                <a:moveTo>
                  <a:pt x="1350" y="6446"/>
                </a:moveTo>
                <a:lnTo>
                  <a:pt x="1350" y="15154"/>
                </a:lnTo>
                <a:lnTo>
                  <a:pt x="2700" y="15154"/>
                </a:lnTo>
                <a:lnTo>
                  <a:pt x="2700" y="6446"/>
                </a:lnTo>
                <a:close/>
              </a:path>
              <a:path w="21600" h="21600">
                <a:moveTo>
                  <a:pt x="0" y="6446"/>
                </a:moveTo>
                <a:lnTo>
                  <a:pt x="0" y="15154"/>
                </a:lnTo>
                <a:lnTo>
                  <a:pt x="675" y="15154"/>
                </a:lnTo>
                <a:lnTo>
                  <a:pt x="675" y="6446"/>
                </a:lnTo>
                <a:close/>
              </a:path>
            </a:pathLst>
          </a:cu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tr-TR" sz="2964"/>
          </a:p>
        </p:txBody>
      </p:sp>
    </p:spTree>
    <p:extLst>
      <p:ext uri="{BB962C8B-B14F-4D97-AF65-F5344CB8AC3E}">
        <p14:creationId xmlns:p14="http://schemas.microsoft.com/office/powerpoint/2010/main" val="13583563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530"/>
                                        </p:tgtEl>
                                        <p:attrNameLst>
                                          <p:attrName>style.visibility</p:attrName>
                                        </p:attrNameLst>
                                      </p:cBhvr>
                                      <p:to>
                                        <p:strVal val="visible"/>
                                      </p:to>
                                    </p:set>
                                    <p:anim calcmode="lin" valueType="num">
                                      <p:cBhvr additive="base">
                                        <p:cTn id="7" dur="500" fill="hold"/>
                                        <p:tgtEl>
                                          <p:spTgt spid="64530"/>
                                        </p:tgtEl>
                                        <p:attrNameLst>
                                          <p:attrName>ppt_x</p:attrName>
                                        </p:attrNameLst>
                                      </p:cBhvr>
                                      <p:tavLst>
                                        <p:tav tm="0">
                                          <p:val>
                                            <p:strVal val="#ppt_x"/>
                                          </p:val>
                                        </p:tav>
                                        <p:tav tm="100000">
                                          <p:val>
                                            <p:strVal val="#ppt_x"/>
                                          </p:val>
                                        </p:tav>
                                      </p:tavLst>
                                    </p:anim>
                                    <p:anim calcmode="lin" valueType="num">
                                      <p:cBhvr additive="base">
                                        <p:cTn id="8" dur="500" fill="hold"/>
                                        <p:tgtEl>
                                          <p:spTgt spid="6453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4529"/>
                                        </p:tgtEl>
                                        <p:attrNameLst>
                                          <p:attrName>style.visibility</p:attrName>
                                        </p:attrNameLst>
                                      </p:cBhvr>
                                      <p:to>
                                        <p:strVal val="visible"/>
                                      </p:to>
                                    </p:set>
                                    <p:anim calcmode="lin" valueType="num">
                                      <p:cBhvr additive="base">
                                        <p:cTn id="11" dur="500" fill="hold"/>
                                        <p:tgtEl>
                                          <p:spTgt spid="64529"/>
                                        </p:tgtEl>
                                        <p:attrNameLst>
                                          <p:attrName>ppt_x</p:attrName>
                                        </p:attrNameLst>
                                      </p:cBhvr>
                                      <p:tavLst>
                                        <p:tav tm="0">
                                          <p:val>
                                            <p:strVal val="#ppt_x"/>
                                          </p:val>
                                        </p:tav>
                                        <p:tav tm="100000">
                                          <p:val>
                                            <p:strVal val="#ppt_x"/>
                                          </p:val>
                                        </p:tav>
                                      </p:tavLst>
                                    </p:anim>
                                    <p:anim calcmode="lin" valueType="num">
                                      <p:cBhvr additive="base">
                                        <p:cTn id="12" dur="500" fill="hold"/>
                                        <p:tgtEl>
                                          <p:spTgt spid="645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9" grpId="0"/>
      <p:bldP spid="645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53" name="Rectangle 17"/>
          <p:cNvSpPr>
            <a:spLocks noChangeArrowheads="1"/>
          </p:cNvSpPr>
          <p:nvPr/>
        </p:nvSpPr>
        <p:spPr bwMode="auto">
          <a:xfrm>
            <a:off x="6986532" y="2144929"/>
            <a:ext cx="3627120" cy="1600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964"/>
          </a:p>
        </p:txBody>
      </p:sp>
      <p:sp>
        <p:nvSpPr>
          <p:cNvPr id="65538" name="Rectangle 2"/>
          <p:cNvSpPr>
            <a:spLocks noGrp="1" noChangeArrowheads="1"/>
          </p:cNvSpPr>
          <p:nvPr>
            <p:ph type="title"/>
          </p:nvPr>
        </p:nvSpPr>
        <p:spPr>
          <a:xfrm>
            <a:off x="899103" y="1089458"/>
            <a:ext cx="11521440" cy="1493520"/>
          </a:xfrm>
        </p:spPr>
        <p:txBody>
          <a:bodyPr>
            <a:normAutofit/>
          </a:bodyPr>
          <a:lstStyle/>
          <a:p>
            <a:r>
              <a:rPr lang="tr-TR" sz="4800" dirty="0">
                <a:solidFill>
                  <a:schemeClr val="accent1"/>
                </a:solidFill>
              </a:rPr>
              <a:t>Tek Nakit Girişli Formül</a:t>
            </a:r>
          </a:p>
        </p:txBody>
      </p:sp>
      <mc:AlternateContent xmlns:mc="http://schemas.openxmlformats.org/markup-compatibility/2006" xmlns:a14="http://schemas.microsoft.com/office/drawing/2010/main">
        <mc:Choice Requires="a14">
          <p:sp>
            <p:nvSpPr>
              <p:cNvPr id="65542" name="Rectangle 6"/>
              <p:cNvSpPr>
                <a:spLocks noChangeArrowheads="1"/>
              </p:cNvSpPr>
              <p:nvPr/>
            </p:nvSpPr>
            <p:spPr bwMode="auto">
              <a:xfrm>
                <a:off x="899103" y="2320723"/>
                <a:ext cx="5980750" cy="65074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p>
                <a:pPr marL="480060" indent="-480060" algn="just">
                  <a:spcBef>
                    <a:spcPct val="20000"/>
                  </a:spcBef>
                  <a:buFontTx/>
                  <a:buChar char="•"/>
                </a:pPr>
                <a:r>
                  <a:rPr lang="tr-TR" sz="2800" dirty="0">
                    <a:solidFill>
                      <a:srgbClr val="FF0066"/>
                    </a:solidFill>
                  </a:rPr>
                  <a:t>Tek ödeme, bileşik faiz, </a:t>
                </a:r>
                <a:r>
                  <a:rPr lang="tr-TR" sz="2800" u="sng" dirty="0">
                    <a:solidFill>
                      <a:srgbClr val="FF0066"/>
                    </a:solidFill>
                  </a:rPr>
                  <a:t>şimdiki (bugünkü)</a:t>
                </a:r>
                <a:r>
                  <a:rPr lang="tr-TR" sz="2800" dirty="0">
                    <a:solidFill>
                      <a:srgbClr val="FF0066"/>
                    </a:solidFill>
                  </a:rPr>
                  <a:t> değer</a:t>
                </a:r>
                <a:endParaRPr lang="en-US" sz="2800" dirty="0">
                  <a:solidFill>
                    <a:srgbClr val="FF0066"/>
                  </a:solidFill>
                </a:endParaRPr>
              </a:p>
              <a:p>
                <a:pPr marL="480060" indent="-480060" algn="just">
                  <a:spcBef>
                    <a:spcPct val="20000"/>
                  </a:spcBef>
                  <a:buFontTx/>
                  <a:buChar char="•"/>
                </a:pPr>
                <a:r>
                  <a:rPr lang="tr-TR" sz="2800" dirty="0">
                    <a:solidFill>
                      <a:srgbClr val="FF0066"/>
                    </a:solidFill>
                  </a:rPr>
                  <a:t>Verilen</a:t>
                </a:r>
                <a:r>
                  <a:rPr lang="en-US" sz="2800" dirty="0"/>
                  <a:t>:</a:t>
                </a:r>
              </a:p>
              <a:p>
                <a:pPr marL="480060" indent="-480060" algn="just">
                  <a:spcBef>
                    <a:spcPct val="20000"/>
                  </a:spcBef>
                  <a:buFontTx/>
                  <a:buChar char="•"/>
                </a:pPr>
                <a:endParaRPr lang="en-US" sz="2800" dirty="0"/>
              </a:p>
              <a:p>
                <a:pPr marL="480060" indent="-480060" algn="just">
                  <a:spcBef>
                    <a:spcPct val="20000"/>
                  </a:spcBef>
                  <a:buFontTx/>
                  <a:buChar char="•"/>
                </a:pPr>
                <a:endParaRPr lang="en-US" sz="2800" dirty="0"/>
              </a:p>
              <a:p>
                <a:pPr marL="480060" indent="-480060" algn="just">
                  <a:spcBef>
                    <a:spcPct val="20000"/>
                  </a:spcBef>
                  <a:buFontTx/>
                  <a:buChar char="•"/>
                </a:pPr>
                <a:endParaRPr lang="tr-TR" sz="2800" dirty="0">
                  <a:solidFill>
                    <a:srgbClr val="FF0066"/>
                  </a:solidFill>
                </a:endParaRPr>
              </a:p>
              <a:p>
                <a:pPr marL="480060" indent="-480060" algn="just">
                  <a:spcBef>
                    <a:spcPct val="20000"/>
                  </a:spcBef>
                  <a:buFontTx/>
                  <a:buChar char="•"/>
                </a:pPr>
                <a:r>
                  <a:rPr lang="tr-TR" sz="2800" dirty="0">
                    <a:solidFill>
                      <a:srgbClr val="FF0066"/>
                    </a:solidFill>
                  </a:rPr>
                  <a:t>İstenen</a:t>
                </a:r>
                <a:r>
                  <a:rPr lang="en-US" sz="2800" dirty="0"/>
                  <a:t>:</a:t>
                </a:r>
                <a:endParaRPr lang="tr-TR" sz="2800" dirty="0"/>
              </a:p>
              <a:p>
                <a:pPr marL="480060" indent="-480060">
                  <a:spcBef>
                    <a:spcPct val="20000"/>
                  </a:spcBef>
                  <a:buFontTx/>
                  <a:buChar char="•"/>
                </a:pPr>
                <a:r>
                  <a:rPr lang="tr-TR" sz="2800" dirty="0"/>
                  <a:t>P</a:t>
                </a:r>
                <a14:m>
                  <m:oMath xmlns:m="http://schemas.openxmlformats.org/officeDocument/2006/math">
                    <m:r>
                      <a:rPr lang="tr-TR" sz="2800" i="1">
                        <a:latin typeface="Cambria Math" panose="02040503050406030204" pitchFamily="18" charset="0"/>
                      </a:rPr>
                      <m:t>=1.000 ∗</m:t>
                    </m:r>
                    <m:sSup>
                      <m:sSupPr>
                        <m:ctrlPr>
                          <a:rPr lang="tr-TR" sz="2800" i="1">
                            <a:latin typeface="Cambria Math" panose="02040503050406030204" pitchFamily="18" charset="0"/>
                          </a:rPr>
                        </m:ctrlPr>
                      </m:sSupPr>
                      <m:e>
                        <m:d>
                          <m:dPr>
                            <m:ctrlPr>
                              <a:rPr lang="tr-TR" sz="2800" i="1">
                                <a:latin typeface="Cambria Math" panose="02040503050406030204" pitchFamily="18" charset="0"/>
                              </a:rPr>
                            </m:ctrlPr>
                          </m:dPr>
                          <m:e>
                            <m:r>
                              <a:rPr lang="tr-TR" sz="2800" i="1">
                                <a:latin typeface="Cambria Math" panose="02040503050406030204" pitchFamily="18" charset="0"/>
                              </a:rPr>
                              <m:t>1+0,12</m:t>
                            </m:r>
                          </m:e>
                        </m:d>
                      </m:e>
                      <m:sup>
                        <m:r>
                          <a:rPr lang="tr-TR" sz="2800" i="1">
                            <a:latin typeface="Cambria Math" panose="02040503050406030204" pitchFamily="18" charset="0"/>
                          </a:rPr>
                          <m:t>−5</m:t>
                        </m:r>
                      </m:sup>
                    </m:sSup>
                  </m:oMath>
                </a14:m>
                <a:endParaRPr lang="tr-TR" sz="2800" dirty="0"/>
              </a:p>
              <a:p>
                <a:pPr>
                  <a:spcBef>
                    <a:spcPct val="20000"/>
                  </a:spcBef>
                </a:pPr>
                <a14:m>
                  <m:oMathPara xmlns:m="http://schemas.openxmlformats.org/officeDocument/2006/math">
                    <m:oMathParaPr>
                      <m:jc m:val="centerGroup"/>
                    </m:oMathParaPr>
                    <m:oMath xmlns:m="http://schemas.openxmlformats.org/officeDocument/2006/math">
                      <m:r>
                        <a:rPr lang="tr-TR" sz="2800" i="1">
                          <a:latin typeface="Cambria Math" panose="02040503050406030204" pitchFamily="18" charset="0"/>
                        </a:rPr>
                        <m:t>𝑃</m:t>
                      </m:r>
                      <m:r>
                        <a:rPr lang="tr-TR" sz="2800" i="1">
                          <a:latin typeface="Cambria Math" panose="02040503050406030204" pitchFamily="18" charset="0"/>
                        </a:rPr>
                        <m:t>=1.000∗</m:t>
                      </m:r>
                      <m:d>
                        <m:dPr>
                          <m:ctrlPr>
                            <a:rPr lang="tr-TR" sz="2800" i="1">
                              <a:latin typeface="Cambria Math" panose="02040503050406030204" pitchFamily="18" charset="0"/>
                            </a:rPr>
                          </m:ctrlPr>
                        </m:dPr>
                        <m:e>
                          <m:f>
                            <m:fPr>
                              <m:type m:val="lin"/>
                              <m:ctrlPr>
                                <a:rPr lang="tr-TR" sz="2800" i="1">
                                  <a:latin typeface="Cambria Math" panose="02040503050406030204" pitchFamily="18" charset="0"/>
                                </a:rPr>
                              </m:ctrlPr>
                            </m:fPr>
                            <m:num>
                              <m:r>
                                <a:rPr lang="tr-TR" sz="2800" i="1">
                                  <a:latin typeface="Cambria Math" panose="02040503050406030204" pitchFamily="18" charset="0"/>
                                </a:rPr>
                                <m:t>𝑃</m:t>
                              </m:r>
                            </m:num>
                            <m:den>
                              <m:r>
                                <a:rPr lang="tr-TR" sz="2800" i="1">
                                  <a:latin typeface="Cambria Math" panose="02040503050406030204" pitchFamily="18" charset="0"/>
                                </a:rPr>
                                <m:t>𝐹</m:t>
                              </m:r>
                            </m:den>
                          </m:f>
                          <m:r>
                            <a:rPr lang="tr-TR" sz="2800" i="1">
                              <a:latin typeface="Cambria Math" panose="02040503050406030204" pitchFamily="18" charset="0"/>
                            </a:rPr>
                            <m:t>,%10,8</m:t>
                          </m:r>
                        </m:e>
                      </m:d>
                    </m:oMath>
                  </m:oMathPara>
                </a14:m>
                <a:endParaRPr lang="tr-TR" sz="2800" dirty="0"/>
              </a:p>
              <a:p>
                <a:pPr>
                  <a:spcBef>
                    <a:spcPct val="20000"/>
                  </a:spcBef>
                </a:pPr>
                <a14:m>
                  <m:oMathPara xmlns:m="http://schemas.openxmlformats.org/officeDocument/2006/math">
                    <m:oMathParaPr>
                      <m:jc m:val="centerGroup"/>
                    </m:oMathParaPr>
                    <m:oMath xmlns:m="http://schemas.openxmlformats.org/officeDocument/2006/math">
                      <m:r>
                        <a:rPr lang="tr-TR" sz="2800" i="1">
                          <a:latin typeface="Cambria Math" panose="02040503050406030204" pitchFamily="18" charset="0"/>
                        </a:rPr>
                        <m:t>𝑃</m:t>
                      </m:r>
                      <m:r>
                        <a:rPr lang="tr-TR" sz="2800" i="1">
                          <a:latin typeface="Cambria Math" panose="02040503050406030204" pitchFamily="18" charset="0"/>
                        </a:rPr>
                        <m:t>=567,40 $</m:t>
                      </m:r>
                    </m:oMath>
                  </m:oMathPara>
                </a14:m>
                <a:endParaRPr lang="tr-TR" sz="2800" dirty="0"/>
              </a:p>
              <a:p>
                <a:pPr marL="480060" indent="-480060" algn="just">
                  <a:spcBef>
                    <a:spcPct val="20000"/>
                  </a:spcBef>
                  <a:buFontTx/>
                  <a:buChar char="•"/>
                </a:pPr>
                <a14:m>
                  <m:oMath xmlns:m="http://schemas.openxmlformats.org/officeDocument/2006/math">
                    <m:f>
                      <m:fPr>
                        <m:type m:val="lin"/>
                        <m:ctrlPr>
                          <a:rPr lang="tr-TR" sz="2800" i="1">
                            <a:latin typeface="Cambria Math" panose="02040503050406030204" pitchFamily="18" charset="0"/>
                          </a:rPr>
                        </m:ctrlPr>
                      </m:fPr>
                      <m:num>
                        <m:r>
                          <a:rPr lang="tr-TR" sz="2800" i="1">
                            <a:latin typeface="Cambria Math" panose="02040503050406030204" pitchFamily="18" charset="0"/>
                          </a:rPr>
                          <m:t>𝑃</m:t>
                        </m:r>
                      </m:num>
                      <m:den>
                        <m:r>
                          <a:rPr lang="tr-TR" sz="2800" i="1">
                            <a:latin typeface="Cambria Math" panose="02040503050406030204" pitchFamily="18" charset="0"/>
                          </a:rPr>
                          <m:t>𝐹</m:t>
                        </m:r>
                      </m:den>
                    </m:f>
                  </m:oMath>
                </a14:m>
                <a:r>
                  <a:rPr lang="tr-TR" sz="2800" i="1" dirty="0"/>
                  <a:t> : Present </a:t>
                </a:r>
                <a:r>
                  <a:rPr lang="tr-TR" sz="2800" i="1" dirty="0" err="1"/>
                  <a:t>Worth</a:t>
                </a:r>
                <a:r>
                  <a:rPr lang="tr-TR" sz="2800" i="1" dirty="0"/>
                  <a:t>       </a:t>
                </a:r>
              </a:p>
              <a:p>
                <a:pPr algn="just">
                  <a:spcBef>
                    <a:spcPct val="20000"/>
                  </a:spcBef>
                </a:pPr>
                <a:r>
                  <a:rPr lang="tr-TR" sz="2800" i="1" dirty="0"/>
                  <a:t>               (</a:t>
                </a:r>
                <a:r>
                  <a:rPr lang="en-US" sz="2800" i="1" dirty="0"/>
                  <a:t>Discount factor</a:t>
                </a:r>
                <a:r>
                  <a:rPr lang="tr-TR" sz="2800" i="1" dirty="0"/>
                  <a:t>)</a:t>
                </a:r>
                <a:endParaRPr lang="en-US" sz="2800" i="1" dirty="0"/>
              </a:p>
            </p:txBody>
          </p:sp>
        </mc:Choice>
        <mc:Fallback xmlns="">
          <p:sp>
            <p:nvSpPr>
              <p:cNvPr id="65542" name="Rectangle 6"/>
              <p:cNvSpPr>
                <a:spLocks noRot="1" noChangeAspect="1" noMove="1" noResize="1" noEditPoints="1" noAdjustHandles="1" noChangeArrowheads="1" noChangeShapeType="1" noTextEdit="1"/>
              </p:cNvSpPr>
              <p:nvPr/>
            </p:nvSpPr>
            <p:spPr bwMode="auto">
              <a:xfrm>
                <a:off x="899103" y="2320723"/>
                <a:ext cx="5980750" cy="6507480"/>
              </a:xfrm>
              <a:prstGeom prst="rect">
                <a:avLst/>
              </a:prstGeom>
              <a:blipFill>
                <a:blip r:embed="rId3"/>
                <a:stretch>
                  <a:fillRect l="-1731" t="-1031" r="-203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p:sp>
        <p:nvSpPr>
          <p:cNvPr id="65543" name="Line 7"/>
          <p:cNvSpPr>
            <a:spLocks noChangeShapeType="1"/>
          </p:cNvSpPr>
          <p:nvPr/>
        </p:nvSpPr>
        <p:spPr bwMode="auto">
          <a:xfrm>
            <a:off x="7467600" y="4907280"/>
            <a:ext cx="37338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964"/>
          </a:p>
        </p:txBody>
      </p:sp>
      <p:sp>
        <p:nvSpPr>
          <p:cNvPr id="65544" name="Line 8"/>
          <p:cNvSpPr>
            <a:spLocks noChangeShapeType="1"/>
          </p:cNvSpPr>
          <p:nvPr/>
        </p:nvSpPr>
        <p:spPr bwMode="auto">
          <a:xfrm flipV="1">
            <a:off x="11201400" y="2773680"/>
            <a:ext cx="0" cy="21336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964"/>
          </a:p>
        </p:txBody>
      </p:sp>
      <p:sp>
        <p:nvSpPr>
          <p:cNvPr id="65545" name="Line 9"/>
          <p:cNvSpPr>
            <a:spLocks noChangeShapeType="1"/>
          </p:cNvSpPr>
          <p:nvPr/>
        </p:nvSpPr>
        <p:spPr bwMode="auto">
          <a:xfrm>
            <a:off x="7467600" y="4907280"/>
            <a:ext cx="0" cy="1280160"/>
          </a:xfrm>
          <a:prstGeom prst="line">
            <a:avLst/>
          </a:prstGeom>
          <a:noFill/>
          <a:ln w="76200">
            <a:solidFill>
              <a:srgbClr val="FF00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964"/>
          </a:p>
        </p:txBody>
      </p:sp>
      <p:sp>
        <p:nvSpPr>
          <p:cNvPr id="65546" name="Rectangle 10"/>
          <p:cNvSpPr>
            <a:spLocks noChangeArrowheads="1"/>
          </p:cNvSpPr>
          <p:nvPr/>
        </p:nvSpPr>
        <p:spPr bwMode="auto">
          <a:xfrm>
            <a:off x="7163118" y="6294120"/>
            <a:ext cx="447558"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360" b="1" i="1">
                <a:latin typeface="Times New Roman" pitchFamily="18" charset="0"/>
              </a:rPr>
              <a:t>P</a:t>
            </a:r>
          </a:p>
        </p:txBody>
      </p:sp>
      <p:sp>
        <p:nvSpPr>
          <p:cNvPr id="65547" name="Text Box 11"/>
          <p:cNvSpPr txBox="1">
            <a:spLocks noChangeArrowheads="1"/>
          </p:cNvSpPr>
          <p:nvPr/>
        </p:nvSpPr>
        <p:spPr bwMode="auto">
          <a:xfrm>
            <a:off x="10881360" y="2133600"/>
            <a:ext cx="471604"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360" b="1" i="1">
                <a:latin typeface="Times New Roman" pitchFamily="18" charset="0"/>
              </a:rPr>
              <a:t>F</a:t>
            </a:r>
          </a:p>
        </p:txBody>
      </p:sp>
      <p:sp>
        <p:nvSpPr>
          <p:cNvPr id="65548" name="Text Box 12"/>
          <p:cNvSpPr txBox="1">
            <a:spLocks noChangeArrowheads="1"/>
          </p:cNvSpPr>
          <p:nvPr/>
        </p:nvSpPr>
        <p:spPr bwMode="auto">
          <a:xfrm>
            <a:off x="10859136" y="4965065"/>
            <a:ext cx="495649"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360" b="1" i="1">
                <a:latin typeface="Times New Roman" pitchFamily="18" charset="0"/>
              </a:rPr>
              <a:t>N</a:t>
            </a:r>
          </a:p>
        </p:txBody>
      </p:sp>
      <p:sp>
        <p:nvSpPr>
          <p:cNvPr id="65549" name="Text Box 13"/>
          <p:cNvSpPr txBox="1">
            <a:spLocks noChangeArrowheads="1"/>
          </p:cNvSpPr>
          <p:nvPr/>
        </p:nvSpPr>
        <p:spPr bwMode="auto">
          <a:xfrm>
            <a:off x="7254240" y="4160520"/>
            <a:ext cx="399468"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360" b="1">
                <a:latin typeface="Times New Roman" pitchFamily="18" charset="0"/>
              </a:rPr>
              <a:t>0</a:t>
            </a:r>
          </a:p>
        </p:txBody>
      </p:sp>
      <p:graphicFrame>
        <p:nvGraphicFramePr>
          <p:cNvPr id="65550" name="Object 14"/>
          <p:cNvGraphicFramePr>
            <a:graphicFrameLocks noChangeAspect="1"/>
          </p:cNvGraphicFramePr>
          <p:nvPr/>
        </p:nvGraphicFramePr>
        <p:xfrm>
          <a:off x="7226979" y="2133600"/>
          <a:ext cx="3307080" cy="1493520"/>
        </p:xfrm>
        <a:graphic>
          <a:graphicData uri="http://schemas.openxmlformats.org/presentationml/2006/ole">
            <mc:AlternateContent xmlns:mc="http://schemas.openxmlformats.org/markup-compatibility/2006">
              <mc:Choice xmlns:v="urn:schemas-microsoft-com:vml" Requires="v">
                <p:oleObj spid="_x0000_s2071" name="MathType Equation" r:id="rId4" imgW="1066800" imgH="431800" progId="Equation">
                  <p:embed/>
                </p:oleObj>
              </mc:Choice>
              <mc:Fallback>
                <p:oleObj name="MathType Equation" r:id="rId4" imgW="1066800" imgH="431800" progId="Equation">
                  <p:embed/>
                  <p:pic>
                    <p:nvPicPr>
                      <p:cNvPr id="6555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6979" y="2133600"/>
                        <a:ext cx="3307080" cy="1493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63486" y="3790720"/>
            <a:ext cx="3187065" cy="1706880"/>
          </a:xfrm>
          <a:prstGeom prst="rect">
            <a:avLst/>
          </a:prstGeom>
        </p:spPr>
      </p:pic>
    </p:spTree>
    <p:extLst>
      <p:ext uri="{BB962C8B-B14F-4D97-AF65-F5344CB8AC3E}">
        <p14:creationId xmlns:p14="http://schemas.microsoft.com/office/powerpoint/2010/main" val="41449781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103</TotalTime>
  <Words>2599</Words>
  <Application>Microsoft Office PowerPoint</Application>
  <PresentationFormat>A3 Paper (297x420 mm)</PresentationFormat>
  <Paragraphs>461</Paragraphs>
  <Slides>37</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4</vt:i4>
      </vt:variant>
      <vt:variant>
        <vt:lpstr>Slide Titles</vt:lpstr>
      </vt:variant>
      <vt:variant>
        <vt:i4>37</vt:i4>
      </vt:variant>
    </vt:vector>
  </HeadingPairs>
  <TitlesOfParts>
    <vt:vector size="51" baseType="lpstr">
      <vt:lpstr>Arial</vt:lpstr>
      <vt:lpstr>Calibri</vt:lpstr>
      <vt:lpstr>Cambria Math</vt:lpstr>
      <vt:lpstr>Candara</vt:lpstr>
      <vt:lpstr>Times New Roman</vt:lpstr>
      <vt:lpstr>Tw Cen MT</vt:lpstr>
      <vt:lpstr>Tw Cen MT Condensed</vt:lpstr>
      <vt:lpstr>Wingdings</vt:lpstr>
      <vt:lpstr>Wingdings 3</vt:lpstr>
      <vt:lpstr>Integral</vt:lpstr>
      <vt:lpstr>Denklem</vt:lpstr>
      <vt:lpstr>MathType Equation</vt:lpstr>
      <vt:lpstr>Equation</vt:lpstr>
      <vt:lpstr>Photo Editor Photo</vt:lpstr>
      <vt:lpstr>İNŞAAT YÖNETİMİ</vt:lpstr>
      <vt:lpstr> Paranın Zaman Değeri</vt:lpstr>
      <vt:lpstr> Nakit Akış (Cash Flow) Diyagramı</vt:lpstr>
      <vt:lpstr> Nakit Akış (Cash Flow) Diyagramı</vt:lpstr>
      <vt:lpstr>Ekonomik Eşdeğerlik</vt:lpstr>
      <vt:lpstr>Ekonomik Eşdeğerlik</vt:lpstr>
      <vt:lpstr>PowerPoint Presentation</vt:lpstr>
      <vt:lpstr>Tek Nakit Çıkışlı Formül</vt:lpstr>
      <vt:lpstr>Tek Nakit Girişli Formül</vt:lpstr>
      <vt:lpstr>Eşit Seri Ödemeli Birikim Fonu </vt:lpstr>
      <vt:lpstr>Eşit Seri Ödemeli Kapital Geri Kazanım </vt:lpstr>
      <vt:lpstr>Eşit Ödemeli Seri – Bileşik değer faktörü</vt:lpstr>
      <vt:lpstr>Eşit Ödemeli Seri – Birikim Hesabı </vt:lpstr>
      <vt:lpstr>Sürekli Artan/Eksilen Seri Ödemeler</vt:lpstr>
      <vt:lpstr>Örnek 1:  10. yıl sonundaki F değeri ne olmalıdır ki aşağıdaki nakit akış diyagramının ekonomik eşdeğerliliği sağlanabilsin. Yıllık faiz oranını 10% olarak alınız.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Operation planning example</vt:lpstr>
      <vt:lpstr>PowerPoint Presentation</vt:lpstr>
      <vt:lpstr>Örnek 7:  </vt:lpstr>
      <vt:lpstr>Cevap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İNŞAAT YÖNETİMİ</dc:title>
  <dc:creator>OZAN OKUDAN</dc:creator>
  <cp:lastModifiedBy>OZAN OKUDAN</cp:lastModifiedBy>
  <cp:revision>10</cp:revision>
  <dcterms:created xsi:type="dcterms:W3CDTF">2020-04-19T17:27:34Z</dcterms:created>
  <dcterms:modified xsi:type="dcterms:W3CDTF">2020-04-20T07:02:50Z</dcterms:modified>
</cp:coreProperties>
</file>