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Lst>
  <p:notesMasterIdLst>
    <p:notesMasterId r:id="rId20"/>
  </p:notesMasterIdLst>
  <p:handoutMasterIdLst>
    <p:handoutMasterId r:id="rId21"/>
  </p:handoutMasterIdLst>
  <p:sldIdLst>
    <p:sldId id="256" r:id="rId2"/>
    <p:sldId id="298" r:id="rId3"/>
    <p:sldId id="299" r:id="rId4"/>
    <p:sldId id="300" r:id="rId5"/>
    <p:sldId id="301" r:id="rId6"/>
    <p:sldId id="302" r:id="rId7"/>
    <p:sldId id="303" r:id="rId8"/>
    <p:sldId id="304" r:id="rId9"/>
    <p:sldId id="305" r:id="rId10"/>
    <p:sldId id="306" r:id="rId11"/>
    <p:sldId id="307" r:id="rId12"/>
    <p:sldId id="308" r:id="rId13"/>
    <p:sldId id="309" r:id="rId14"/>
    <p:sldId id="293" r:id="rId15"/>
    <p:sldId id="292" r:id="rId16"/>
    <p:sldId id="289" r:id="rId17"/>
    <p:sldId id="290" r:id="rId18"/>
    <p:sldId id="291" r:id="rId19"/>
  </p:sldIdLst>
  <p:sldSz cx="12801600" cy="9601200" type="A3"/>
  <p:notesSz cx="6797675" cy="9928225"/>
  <p:defaultTextStyle>
    <a:defPPr>
      <a:defRPr lang="en-US"/>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C1EAF3-AE0B-4B3C-8030-CAAC01C02C8F}" v="9" dt="2019-11-28T07:43:21.792"/>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8" autoAdjust="0"/>
    <p:restoredTop sz="94660"/>
  </p:normalViewPr>
  <p:slideViewPr>
    <p:cSldViewPr snapToGrid="0">
      <p:cViewPr varScale="1">
        <p:scale>
          <a:sx n="65" d="100"/>
          <a:sy n="65" d="100"/>
        </p:scale>
        <p:origin x="9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ZAN OKUDAN" userId="0ee7b6bd-cc69-4ee0-9d75-2618e0e1ed1f" providerId="ADAL" clId="{84C1EAF3-AE0B-4B3C-8030-CAAC01C02C8F}"/>
    <pc:docChg chg="undo custSel addSld delSld modSld">
      <pc:chgData name="OZAN OKUDAN" userId="0ee7b6bd-cc69-4ee0-9d75-2618e0e1ed1f" providerId="ADAL" clId="{84C1EAF3-AE0B-4B3C-8030-CAAC01C02C8F}" dt="2019-11-28T08:32:30.626" v="1524" actId="20577"/>
      <pc:docMkLst>
        <pc:docMk/>
      </pc:docMkLst>
      <pc:sldChg chg="modSp">
        <pc:chgData name="OZAN OKUDAN" userId="0ee7b6bd-cc69-4ee0-9d75-2618e0e1ed1f" providerId="ADAL" clId="{84C1EAF3-AE0B-4B3C-8030-CAAC01C02C8F}" dt="2019-11-28T07:10:59.071" v="45" actId="20577"/>
        <pc:sldMkLst>
          <pc:docMk/>
          <pc:sldMk cId="348129882" sldId="256"/>
        </pc:sldMkLst>
        <pc:spChg chg="mod">
          <ac:chgData name="OZAN OKUDAN" userId="0ee7b6bd-cc69-4ee0-9d75-2618e0e1ed1f" providerId="ADAL" clId="{84C1EAF3-AE0B-4B3C-8030-CAAC01C02C8F}" dt="2019-11-28T07:10:46.128" v="31" actId="20577"/>
          <ac:spMkLst>
            <pc:docMk/>
            <pc:sldMk cId="348129882" sldId="256"/>
            <ac:spMk id="2" creationId="{00000000-0000-0000-0000-000000000000}"/>
          </ac:spMkLst>
        </pc:spChg>
        <pc:spChg chg="mod">
          <ac:chgData name="OZAN OKUDAN" userId="0ee7b6bd-cc69-4ee0-9d75-2618e0e1ed1f" providerId="ADAL" clId="{84C1EAF3-AE0B-4B3C-8030-CAAC01C02C8F}" dt="2019-11-28T07:10:59.071" v="45" actId="20577"/>
          <ac:spMkLst>
            <pc:docMk/>
            <pc:sldMk cId="348129882" sldId="256"/>
            <ac:spMk id="3" creationId="{00000000-0000-0000-0000-000000000000}"/>
          </ac:spMkLst>
        </pc:spChg>
      </pc:sldChg>
      <pc:sldChg chg="del">
        <pc:chgData name="OZAN OKUDAN" userId="0ee7b6bd-cc69-4ee0-9d75-2618e0e1ed1f" providerId="ADAL" clId="{84C1EAF3-AE0B-4B3C-8030-CAAC01C02C8F}" dt="2019-11-28T07:36:50.505" v="1082" actId="2696"/>
        <pc:sldMkLst>
          <pc:docMk/>
          <pc:sldMk cId="382373139" sldId="282"/>
        </pc:sldMkLst>
      </pc:sldChg>
      <pc:sldChg chg="del">
        <pc:chgData name="OZAN OKUDAN" userId="0ee7b6bd-cc69-4ee0-9d75-2618e0e1ed1f" providerId="ADAL" clId="{84C1EAF3-AE0B-4B3C-8030-CAAC01C02C8F}" dt="2019-11-28T07:36:51.901" v="1083" actId="2696"/>
        <pc:sldMkLst>
          <pc:docMk/>
          <pc:sldMk cId="3828317061" sldId="283"/>
        </pc:sldMkLst>
      </pc:sldChg>
      <pc:sldChg chg="modSp">
        <pc:chgData name="OZAN OKUDAN" userId="0ee7b6bd-cc69-4ee0-9d75-2618e0e1ed1f" providerId="ADAL" clId="{84C1EAF3-AE0B-4B3C-8030-CAAC01C02C8F}" dt="2019-11-28T07:43:24.334" v="1484" actId="6549"/>
        <pc:sldMkLst>
          <pc:docMk/>
          <pc:sldMk cId="1524620003" sldId="289"/>
        </pc:sldMkLst>
        <pc:spChg chg="mod">
          <ac:chgData name="OZAN OKUDAN" userId="0ee7b6bd-cc69-4ee0-9d75-2618e0e1ed1f" providerId="ADAL" clId="{84C1EAF3-AE0B-4B3C-8030-CAAC01C02C8F}" dt="2019-11-28T07:42:45.269" v="1427" actId="20577"/>
          <ac:spMkLst>
            <pc:docMk/>
            <pc:sldMk cId="1524620003" sldId="289"/>
            <ac:spMk id="2" creationId="{00000000-0000-0000-0000-000000000000}"/>
          </ac:spMkLst>
        </pc:spChg>
        <pc:spChg chg="mod">
          <ac:chgData name="OZAN OKUDAN" userId="0ee7b6bd-cc69-4ee0-9d75-2618e0e1ed1f" providerId="ADAL" clId="{84C1EAF3-AE0B-4B3C-8030-CAAC01C02C8F}" dt="2019-11-28T07:43:24.334" v="1484" actId="6549"/>
          <ac:spMkLst>
            <pc:docMk/>
            <pc:sldMk cId="1524620003" sldId="289"/>
            <ac:spMk id="5" creationId="{00000000-0000-0000-0000-000000000000}"/>
          </ac:spMkLst>
        </pc:spChg>
        <pc:graphicFrameChg chg="modGraphic">
          <ac:chgData name="OZAN OKUDAN" userId="0ee7b6bd-cc69-4ee0-9d75-2618e0e1ed1f" providerId="ADAL" clId="{84C1EAF3-AE0B-4B3C-8030-CAAC01C02C8F}" dt="2019-11-28T07:43:08.307" v="1481" actId="20577"/>
          <ac:graphicFrameMkLst>
            <pc:docMk/>
            <pc:sldMk cId="1524620003" sldId="289"/>
            <ac:graphicFrameMk id="4" creationId="{00000000-0000-0000-0000-000000000000}"/>
          </ac:graphicFrameMkLst>
        </pc:graphicFrameChg>
      </pc:sldChg>
      <pc:sldChg chg="modSp">
        <pc:chgData name="OZAN OKUDAN" userId="0ee7b6bd-cc69-4ee0-9d75-2618e0e1ed1f" providerId="ADAL" clId="{84C1EAF3-AE0B-4B3C-8030-CAAC01C02C8F}" dt="2019-11-28T07:43:29.868" v="1492" actId="20577"/>
        <pc:sldMkLst>
          <pc:docMk/>
          <pc:sldMk cId="2681616796" sldId="290"/>
        </pc:sldMkLst>
        <pc:spChg chg="mod">
          <ac:chgData name="OZAN OKUDAN" userId="0ee7b6bd-cc69-4ee0-9d75-2618e0e1ed1f" providerId="ADAL" clId="{84C1EAF3-AE0B-4B3C-8030-CAAC01C02C8F}" dt="2019-11-28T07:43:29.868" v="1492" actId="20577"/>
          <ac:spMkLst>
            <pc:docMk/>
            <pc:sldMk cId="2681616796" sldId="290"/>
            <ac:spMk id="2" creationId="{00000000-0000-0000-0000-000000000000}"/>
          </ac:spMkLst>
        </pc:spChg>
      </pc:sldChg>
      <pc:sldChg chg="modSp">
        <pc:chgData name="OZAN OKUDAN" userId="0ee7b6bd-cc69-4ee0-9d75-2618e0e1ed1f" providerId="ADAL" clId="{84C1EAF3-AE0B-4B3C-8030-CAAC01C02C8F}" dt="2019-11-28T07:41:34.747" v="1419" actId="20577"/>
        <pc:sldMkLst>
          <pc:docMk/>
          <pc:sldMk cId="4187764627" sldId="292"/>
        </pc:sldMkLst>
        <pc:spChg chg="mod">
          <ac:chgData name="OZAN OKUDAN" userId="0ee7b6bd-cc69-4ee0-9d75-2618e0e1ed1f" providerId="ADAL" clId="{84C1EAF3-AE0B-4B3C-8030-CAAC01C02C8F}" dt="2019-11-28T07:41:34.747" v="1419" actId="20577"/>
          <ac:spMkLst>
            <pc:docMk/>
            <pc:sldMk cId="4187764627" sldId="292"/>
            <ac:spMk id="4" creationId="{00000000-0000-0000-0000-000000000000}"/>
          </ac:spMkLst>
        </pc:spChg>
      </pc:sldChg>
      <pc:sldChg chg="modSp add">
        <pc:chgData name="OZAN OKUDAN" userId="0ee7b6bd-cc69-4ee0-9d75-2618e0e1ed1f" providerId="ADAL" clId="{84C1EAF3-AE0B-4B3C-8030-CAAC01C02C8F}" dt="2019-11-28T08:32:30.626" v="1524" actId="20577"/>
        <pc:sldMkLst>
          <pc:docMk/>
          <pc:sldMk cId="1592623617" sldId="293"/>
        </pc:sldMkLst>
        <pc:spChg chg="mod">
          <ac:chgData name="OZAN OKUDAN" userId="0ee7b6bd-cc69-4ee0-9d75-2618e0e1ed1f" providerId="ADAL" clId="{84C1EAF3-AE0B-4B3C-8030-CAAC01C02C8F}" dt="2019-11-28T08:32:30.626" v="1524" actId="20577"/>
          <ac:spMkLst>
            <pc:docMk/>
            <pc:sldMk cId="1592623617" sldId="293"/>
            <ac:spMk id="4" creationId="{00000000-0000-0000-0000-000000000000}"/>
          </ac:spMkLst>
        </pc:spChg>
      </pc:sldChg>
      <pc:sldChg chg="modSp">
        <pc:chgData name="OZAN OKUDAN" userId="0ee7b6bd-cc69-4ee0-9d75-2618e0e1ed1f" providerId="ADAL" clId="{84C1EAF3-AE0B-4B3C-8030-CAAC01C02C8F}" dt="2019-11-28T07:12:14.951" v="211" actId="20577"/>
        <pc:sldMkLst>
          <pc:docMk/>
          <pc:sldMk cId="2855095077" sldId="298"/>
        </pc:sldMkLst>
        <pc:spChg chg="mod">
          <ac:chgData name="OZAN OKUDAN" userId="0ee7b6bd-cc69-4ee0-9d75-2618e0e1ed1f" providerId="ADAL" clId="{84C1EAF3-AE0B-4B3C-8030-CAAC01C02C8F}" dt="2019-11-28T07:12:14.951" v="211" actId="20577"/>
          <ac:spMkLst>
            <pc:docMk/>
            <pc:sldMk cId="2855095077" sldId="298"/>
            <ac:spMk id="4" creationId="{00000000-0000-0000-0000-000000000000}"/>
          </ac:spMkLst>
        </pc:spChg>
        <pc:spChg chg="mod">
          <ac:chgData name="OZAN OKUDAN" userId="0ee7b6bd-cc69-4ee0-9d75-2618e0e1ed1f" providerId="ADAL" clId="{84C1EAF3-AE0B-4B3C-8030-CAAC01C02C8F}" dt="2019-11-28T07:11:08.408" v="59" actId="6549"/>
          <ac:spMkLst>
            <pc:docMk/>
            <pc:sldMk cId="2855095077" sldId="298"/>
            <ac:spMk id="10" creationId="{00000000-0000-0000-0000-000000000000}"/>
          </ac:spMkLst>
        </pc:spChg>
      </pc:sldChg>
      <pc:sldChg chg="modSp">
        <pc:chgData name="OZAN OKUDAN" userId="0ee7b6bd-cc69-4ee0-9d75-2618e0e1ed1f" providerId="ADAL" clId="{84C1EAF3-AE0B-4B3C-8030-CAAC01C02C8F}" dt="2019-11-28T07:12:58.110" v="256" actId="20577"/>
        <pc:sldMkLst>
          <pc:docMk/>
          <pc:sldMk cId="1082543786" sldId="299"/>
        </pc:sldMkLst>
        <pc:spChg chg="mod">
          <ac:chgData name="OZAN OKUDAN" userId="0ee7b6bd-cc69-4ee0-9d75-2618e0e1ed1f" providerId="ADAL" clId="{84C1EAF3-AE0B-4B3C-8030-CAAC01C02C8F}" dt="2019-11-28T07:12:52.238" v="248" actId="404"/>
          <ac:spMkLst>
            <pc:docMk/>
            <pc:sldMk cId="1082543786" sldId="299"/>
            <ac:spMk id="4" creationId="{00000000-0000-0000-0000-000000000000}"/>
          </ac:spMkLst>
        </pc:spChg>
        <pc:spChg chg="mod">
          <ac:chgData name="OZAN OKUDAN" userId="0ee7b6bd-cc69-4ee0-9d75-2618e0e1ed1f" providerId="ADAL" clId="{84C1EAF3-AE0B-4B3C-8030-CAAC01C02C8F}" dt="2019-11-28T07:12:58.110" v="256" actId="20577"/>
          <ac:spMkLst>
            <pc:docMk/>
            <pc:sldMk cId="1082543786" sldId="299"/>
            <ac:spMk id="38" creationId="{00000000-0000-0000-0000-000000000000}"/>
          </ac:spMkLst>
        </pc:spChg>
      </pc:sldChg>
      <pc:sldChg chg="addSp delSp modSp">
        <pc:chgData name="OZAN OKUDAN" userId="0ee7b6bd-cc69-4ee0-9d75-2618e0e1ed1f" providerId="ADAL" clId="{84C1EAF3-AE0B-4B3C-8030-CAAC01C02C8F}" dt="2019-11-28T07:13:20.690" v="261" actId="1076"/>
        <pc:sldMkLst>
          <pc:docMk/>
          <pc:sldMk cId="1480940997" sldId="300"/>
        </pc:sldMkLst>
        <pc:spChg chg="add del">
          <ac:chgData name="OZAN OKUDAN" userId="0ee7b6bd-cc69-4ee0-9d75-2618e0e1ed1f" providerId="ADAL" clId="{84C1EAF3-AE0B-4B3C-8030-CAAC01C02C8F}" dt="2019-11-28T07:13:04.536" v="258"/>
          <ac:spMkLst>
            <pc:docMk/>
            <pc:sldMk cId="1480940997" sldId="300"/>
            <ac:spMk id="2" creationId="{E19A7AB0-8FEB-4CE4-994F-25B2D15F95C5}"/>
          </ac:spMkLst>
        </pc:spChg>
        <pc:spChg chg="add mod">
          <ac:chgData name="OZAN OKUDAN" userId="0ee7b6bd-cc69-4ee0-9d75-2618e0e1ed1f" providerId="ADAL" clId="{84C1EAF3-AE0B-4B3C-8030-CAAC01C02C8F}" dt="2019-11-28T07:13:20.690" v="261" actId="1076"/>
          <ac:spMkLst>
            <pc:docMk/>
            <pc:sldMk cId="1480940997" sldId="300"/>
            <ac:spMk id="8" creationId="{12BB0C86-D168-4904-B41D-AA72D57F3921}"/>
          </ac:spMkLst>
        </pc:spChg>
        <pc:spChg chg="del">
          <ac:chgData name="OZAN OKUDAN" userId="0ee7b6bd-cc69-4ee0-9d75-2618e0e1ed1f" providerId="ADAL" clId="{84C1EAF3-AE0B-4B3C-8030-CAAC01C02C8F}" dt="2019-11-28T07:13:14.851" v="260" actId="478"/>
          <ac:spMkLst>
            <pc:docMk/>
            <pc:sldMk cId="1480940997" sldId="300"/>
            <ac:spMk id="38" creationId="{00000000-0000-0000-0000-000000000000}"/>
          </ac:spMkLst>
        </pc:spChg>
      </pc:sldChg>
      <pc:sldChg chg="modSp">
        <pc:chgData name="OZAN OKUDAN" userId="0ee7b6bd-cc69-4ee0-9d75-2618e0e1ed1f" providerId="ADAL" clId="{84C1EAF3-AE0B-4B3C-8030-CAAC01C02C8F}" dt="2019-11-28T07:16:26.718" v="554" actId="20577"/>
        <pc:sldMkLst>
          <pc:docMk/>
          <pc:sldMk cId="3215648953" sldId="301"/>
        </pc:sldMkLst>
        <pc:spChg chg="mod">
          <ac:chgData name="OZAN OKUDAN" userId="0ee7b6bd-cc69-4ee0-9d75-2618e0e1ed1f" providerId="ADAL" clId="{84C1EAF3-AE0B-4B3C-8030-CAAC01C02C8F}" dt="2019-11-28T07:16:26.718" v="554" actId="20577"/>
          <ac:spMkLst>
            <pc:docMk/>
            <pc:sldMk cId="3215648953" sldId="301"/>
            <ac:spMk id="8" creationId="{00000000-0000-0000-0000-000000000000}"/>
          </ac:spMkLst>
        </pc:spChg>
        <pc:spChg chg="mod">
          <ac:chgData name="OZAN OKUDAN" userId="0ee7b6bd-cc69-4ee0-9d75-2618e0e1ed1f" providerId="ADAL" clId="{84C1EAF3-AE0B-4B3C-8030-CAAC01C02C8F}" dt="2019-11-28T07:14:39.783" v="375" actId="6549"/>
          <ac:spMkLst>
            <pc:docMk/>
            <pc:sldMk cId="3215648953" sldId="301"/>
            <ac:spMk id="36" creationId="{00000000-0000-0000-0000-000000000000}"/>
          </ac:spMkLst>
        </pc:spChg>
        <pc:spChg chg="mod">
          <ac:chgData name="OZAN OKUDAN" userId="0ee7b6bd-cc69-4ee0-9d75-2618e0e1ed1f" providerId="ADAL" clId="{84C1EAF3-AE0B-4B3C-8030-CAAC01C02C8F}" dt="2019-11-28T07:15:39.976" v="463" actId="6549"/>
          <ac:spMkLst>
            <pc:docMk/>
            <pc:sldMk cId="3215648953" sldId="301"/>
            <ac:spMk id="42" creationId="{00000000-0000-0000-0000-000000000000}"/>
          </ac:spMkLst>
        </pc:spChg>
        <pc:spChg chg="mod">
          <ac:chgData name="OZAN OKUDAN" userId="0ee7b6bd-cc69-4ee0-9d75-2618e0e1ed1f" providerId="ADAL" clId="{84C1EAF3-AE0B-4B3C-8030-CAAC01C02C8F}" dt="2019-11-28T07:16:04.750" v="518" actId="6549"/>
          <ac:spMkLst>
            <pc:docMk/>
            <pc:sldMk cId="3215648953" sldId="301"/>
            <ac:spMk id="45" creationId="{00000000-0000-0000-0000-000000000000}"/>
          </ac:spMkLst>
        </pc:spChg>
      </pc:sldChg>
      <pc:sldChg chg="modSp">
        <pc:chgData name="OZAN OKUDAN" userId="0ee7b6bd-cc69-4ee0-9d75-2618e0e1ed1f" providerId="ADAL" clId="{84C1EAF3-AE0B-4B3C-8030-CAAC01C02C8F}" dt="2019-11-28T07:32:20.251" v="594" actId="6549"/>
        <pc:sldMkLst>
          <pc:docMk/>
          <pc:sldMk cId="1594062703" sldId="302"/>
        </pc:sldMkLst>
        <pc:spChg chg="mod">
          <ac:chgData name="OZAN OKUDAN" userId="0ee7b6bd-cc69-4ee0-9d75-2618e0e1ed1f" providerId="ADAL" clId="{84C1EAF3-AE0B-4B3C-8030-CAAC01C02C8F}" dt="2019-11-28T07:32:20.251" v="594" actId="6549"/>
          <ac:spMkLst>
            <pc:docMk/>
            <pc:sldMk cId="1594062703" sldId="302"/>
            <ac:spMk id="7" creationId="{00000000-0000-0000-0000-000000000000}"/>
          </ac:spMkLst>
        </pc:spChg>
        <pc:spChg chg="mod">
          <ac:chgData name="OZAN OKUDAN" userId="0ee7b6bd-cc69-4ee0-9d75-2618e0e1ed1f" providerId="ADAL" clId="{84C1EAF3-AE0B-4B3C-8030-CAAC01C02C8F}" dt="2019-11-28T07:16:35.776" v="555"/>
          <ac:spMkLst>
            <pc:docMk/>
            <pc:sldMk cId="1594062703" sldId="302"/>
            <ac:spMk id="16" creationId="{00000000-0000-0000-0000-000000000000}"/>
          </ac:spMkLst>
        </pc:spChg>
        <pc:spChg chg="mod">
          <ac:chgData name="OZAN OKUDAN" userId="0ee7b6bd-cc69-4ee0-9d75-2618e0e1ed1f" providerId="ADAL" clId="{84C1EAF3-AE0B-4B3C-8030-CAAC01C02C8F}" dt="2019-11-28T07:32:01.846" v="556"/>
          <ac:spMkLst>
            <pc:docMk/>
            <pc:sldMk cId="1594062703" sldId="302"/>
            <ac:spMk id="25" creationId="{00000000-0000-0000-0000-000000000000}"/>
          </ac:spMkLst>
        </pc:spChg>
      </pc:sldChg>
      <pc:sldChg chg="modSp">
        <pc:chgData name="OZAN OKUDAN" userId="0ee7b6bd-cc69-4ee0-9d75-2618e0e1ed1f" providerId="ADAL" clId="{84C1EAF3-AE0B-4B3C-8030-CAAC01C02C8F}" dt="2019-11-28T07:33:24.349" v="738" actId="20577"/>
        <pc:sldMkLst>
          <pc:docMk/>
          <pc:sldMk cId="1109444138" sldId="304"/>
        </pc:sldMkLst>
        <pc:spChg chg="mod">
          <ac:chgData name="OZAN OKUDAN" userId="0ee7b6bd-cc69-4ee0-9d75-2618e0e1ed1f" providerId="ADAL" clId="{84C1EAF3-AE0B-4B3C-8030-CAAC01C02C8F}" dt="2019-11-28T07:33:24.349" v="738" actId="20577"/>
          <ac:spMkLst>
            <pc:docMk/>
            <pc:sldMk cId="1109444138" sldId="304"/>
            <ac:spMk id="52" creationId="{00000000-0000-0000-0000-000000000000}"/>
          </ac:spMkLst>
        </pc:spChg>
      </pc:sldChg>
      <pc:sldChg chg="modSp">
        <pc:chgData name="OZAN OKUDAN" userId="0ee7b6bd-cc69-4ee0-9d75-2618e0e1ed1f" providerId="ADAL" clId="{84C1EAF3-AE0B-4B3C-8030-CAAC01C02C8F}" dt="2019-11-28T07:33:11.373" v="716" actId="20577"/>
        <pc:sldMkLst>
          <pc:docMk/>
          <pc:sldMk cId="2176552957" sldId="305"/>
        </pc:sldMkLst>
        <pc:spChg chg="mod">
          <ac:chgData name="OZAN OKUDAN" userId="0ee7b6bd-cc69-4ee0-9d75-2618e0e1ed1f" providerId="ADAL" clId="{84C1EAF3-AE0B-4B3C-8030-CAAC01C02C8F}" dt="2019-11-28T07:33:11.373" v="716" actId="20577"/>
          <ac:spMkLst>
            <pc:docMk/>
            <pc:sldMk cId="2176552957" sldId="305"/>
            <ac:spMk id="53" creationId="{00000000-0000-0000-0000-000000000000}"/>
          </ac:spMkLst>
        </pc:spChg>
      </pc:sldChg>
      <pc:sldChg chg="modSp">
        <pc:chgData name="OZAN OKUDAN" userId="0ee7b6bd-cc69-4ee0-9d75-2618e0e1ed1f" providerId="ADAL" clId="{84C1EAF3-AE0B-4B3C-8030-CAAC01C02C8F}" dt="2019-11-28T07:33:16.541" v="731" actId="20577"/>
        <pc:sldMkLst>
          <pc:docMk/>
          <pc:sldMk cId="1369932841" sldId="306"/>
        </pc:sldMkLst>
        <pc:spChg chg="mod">
          <ac:chgData name="OZAN OKUDAN" userId="0ee7b6bd-cc69-4ee0-9d75-2618e0e1ed1f" providerId="ADAL" clId="{84C1EAF3-AE0B-4B3C-8030-CAAC01C02C8F}" dt="2019-11-28T07:33:16.541" v="731" actId="20577"/>
          <ac:spMkLst>
            <pc:docMk/>
            <pc:sldMk cId="1369932841" sldId="306"/>
            <ac:spMk id="53" creationId="{00000000-0000-0000-0000-000000000000}"/>
          </ac:spMkLst>
        </pc:spChg>
      </pc:sldChg>
      <pc:sldChg chg="modSp">
        <pc:chgData name="OZAN OKUDAN" userId="0ee7b6bd-cc69-4ee0-9d75-2618e0e1ed1f" providerId="ADAL" clId="{84C1EAF3-AE0B-4B3C-8030-CAAC01C02C8F}" dt="2019-11-28T07:35:25.917" v="957" actId="20577"/>
        <pc:sldMkLst>
          <pc:docMk/>
          <pc:sldMk cId="1651919675" sldId="307"/>
        </pc:sldMkLst>
        <pc:spChg chg="mod">
          <ac:chgData name="OZAN OKUDAN" userId="0ee7b6bd-cc69-4ee0-9d75-2618e0e1ed1f" providerId="ADAL" clId="{84C1EAF3-AE0B-4B3C-8030-CAAC01C02C8F}" dt="2019-11-28T07:34:19.605" v="905" actId="6549"/>
          <ac:spMkLst>
            <pc:docMk/>
            <pc:sldMk cId="1651919675" sldId="307"/>
            <ac:spMk id="4" creationId="{00000000-0000-0000-0000-000000000000}"/>
          </ac:spMkLst>
        </pc:spChg>
        <pc:spChg chg="mod">
          <ac:chgData name="OZAN OKUDAN" userId="0ee7b6bd-cc69-4ee0-9d75-2618e0e1ed1f" providerId="ADAL" clId="{84C1EAF3-AE0B-4B3C-8030-CAAC01C02C8F}" dt="2019-11-28T07:35:25.917" v="957" actId="20577"/>
          <ac:spMkLst>
            <pc:docMk/>
            <pc:sldMk cId="1651919675" sldId="307"/>
            <ac:spMk id="133" creationId="{00000000-0000-0000-0000-000000000000}"/>
          </ac:spMkLst>
        </pc:spChg>
      </pc:sldChg>
      <pc:sldChg chg="modSp">
        <pc:chgData name="OZAN OKUDAN" userId="0ee7b6bd-cc69-4ee0-9d75-2618e0e1ed1f" providerId="ADAL" clId="{84C1EAF3-AE0B-4B3C-8030-CAAC01C02C8F}" dt="2019-11-28T07:36:15.053" v="1080" actId="20577"/>
        <pc:sldMkLst>
          <pc:docMk/>
          <pc:sldMk cId="3239036701" sldId="308"/>
        </pc:sldMkLst>
        <pc:spChg chg="mod">
          <ac:chgData name="OZAN OKUDAN" userId="0ee7b6bd-cc69-4ee0-9d75-2618e0e1ed1f" providerId="ADAL" clId="{84C1EAF3-AE0B-4B3C-8030-CAAC01C02C8F}" dt="2019-11-28T07:36:06.173" v="1072" actId="6549"/>
          <ac:spMkLst>
            <pc:docMk/>
            <pc:sldMk cId="3239036701" sldId="308"/>
            <ac:spMk id="48" creationId="{00000000-0000-0000-0000-000000000000}"/>
          </ac:spMkLst>
        </pc:spChg>
        <pc:spChg chg="mod">
          <ac:chgData name="OZAN OKUDAN" userId="0ee7b6bd-cc69-4ee0-9d75-2618e0e1ed1f" providerId="ADAL" clId="{84C1EAF3-AE0B-4B3C-8030-CAAC01C02C8F}" dt="2019-11-28T07:36:15.053" v="1080" actId="20577"/>
          <ac:spMkLst>
            <pc:docMk/>
            <pc:sldMk cId="3239036701" sldId="308"/>
            <ac:spMk id="50" creationId="{00000000-0000-0000-0000-000000000000}"/>
          </ac:spMkLst>
        </pc:spChg>
      </pc:sldChg>
      <pc:sldChg chg="modSp add">
        <pc:chgData name="OZAN OKUDAN" userId="0ee7b6bd-cc69-4ee0-9d75-2618e0e1ed1f" providerId="ADAL" clId="{84C1EAF3-AE0B-4B3C-8030-CAAC01C02C8F}" dt="2019-11-28T08:32:12.563" v="1518" actId="20577"/>
        <pc:sldMkLst>
          <pc:docMk/>
          <pc:sldMk cId="2872738299" sldId="309"/>
        </pc:sldMkLst>
        <pc:spChg chg="mod">
          <ac:chgData name="OZAN OKUDAN" userId="0ee7b6bd-cc69-4ee0-9d75-2618e0e1ed1f" providerId="ADAL" clId="{84C1EAF3-AE0B-4B3C-8030-CAAC01C02C8F}" dt="2019-11-28T08:32:12.563" v="1518" actId="20577"/>
          <ac:spMkLst>
            <pc:docMk/>
            <pc:sldMk cId="2872738299" sldId="309"/>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1"/>
            <a:ext cx="2945659" cy="498135"/>
          </a:xfrm>
          <a:prstGeom prst="rect">
            <a:avLst/>
          </a:prstGeom>
        </p:spPr>
        <p:txBody>
          <a:bodyPr vert="horz" lIns="91440" tIns="45720" rIns="91440" bIns="45720" rtlCol="0"/>
          <a:lstStyle>
            <a:lvl1pPr algn="r">
              <a:defRPr sz="1200"/>
            </a:lvl1pPr>
          </a:lstStyle>
          <a:p>
            <a:fld id="{85B21990-2468-4180-A373-0750C2000D4A}" type="datetimeFigureOut">
              <a:rPr lang="tr-TR" smtClean="0"/>
              <a:t>28.11.2019</a:t>
            </a:fld>
            <a:endParaRPr lang="tr-TR"/>
          </a:p>
        </p:txBody>
      </p:sp>
      <p:sp>
        <p:nvSpPr>
          <p:cNvPr id="4" name="Altbilgi Yer Tutucusu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9845408F-7B8A-42D9-B8FE-8338DE47CC03}" type="slidenum">
              <a:rPr lang="tr-TR" smtClean="0"/>
              <a:t>‹#›</a:t>
            </a:fld>
            <a:endParaRPr lang="tr-TR"/>
          </a:p>
        </p:txBody>
      </p:sp>
    </p:spTree>
    <p:extLst>
      <p:ext uri="{BB962C8B-B14F-4D97-AF65-F5344CB8AC3E}">
        <p14:creationId xmlns:p14="http://schemas.microsoft.com/office/powerpoint/2010/main" val="3730619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9D84AE8C-ECFE-44D3-817B-88871D4AAC57}" type="datetimeFigureOut">
              <a:rPr lang="tr-TR" smtClean="0"/>
              <a:t>28.11.2019</a:t>
            </a:fld>
            <a:endParaRPr lang="tr-TR"/>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AE26469F-CE01-47C9-BB43-90244E2145EF}" type="slidenum">
              <a:rPr lang="tr-TR" smtClean="0"/>
              <a:t>‹#›</a:t>
            </a:fld>
            <a:endParaRPr lang="tr-TR"/>
          </a:p>
        </p:txBody>
      </p:sp>
    </p:spTree>
    <p:extLst>
      <p:ext uri="{BB962C8B-B14F-4D97-AF65-F5344CB8AC3E}">
        <p14:creationId xmlns:p14="http://schemas.microsoft.com/office/powerpoint/2010/main" val="395115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600200" y="1571308"/>
            <a:ext cx="9601200" cy="3342640"/>
          </a:xfrm>
        </p:spPr>
        <p:txBody>
          <a:bodyPr anchor="b"/>
          <a:lstStyle>
            <a:lvl1pPr algn="ctr">
              <a:defRPr sz="6300"/>
            </a:lvl1pPr>
          </a:lstStyle>
          <a:p>
            <a:r>
              <a:rPr lang="tr-TR"/>
              <a:t>Asıl başlık stili için tıklatın</a:t>
            </a:r>
            <a:endParaRPr lang="en-US"/>
          </a:p>
        </p:txBody>
      </p:sp>
      <p:sp>
        <p:nvSpPr>
          <p:cNvPr id="3" name="Alt Başlık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tr-TR"/>
              <a:t>Asıl alt başlık stilini düzenlemek için tıklatın</a:t>
            </a:r>
            <a:endParaRPr lang="en-US"/>
          </a:p>
        </p:txBody>
      </p:sp>
      <p:sp>
        <p:nvSpPr>
          <p:cNvPr id="4" name="Veri Yer Tutucusu 3"/>
          <p:cNvSpPr>
            <a:spLocks noGrp="1"/>
          </p:cNvSpPr>
          <p:nvPr>
            <p:ph type="dt" sz="half" idx="10"/>
          </p:nvPr>
        </p:nvSpPr>
        <p:spPr/>
        <p:txBody>
          <a:bodyPr/>
          <a:lstStyle/>
          <a:p>
            <a:fld id="{6216D332-CA99-4AE0-AB57-112C2A3CB9A3}" type="datetimeFigureOut">
              <a:rPr lang="en-US" smtClean="0"/>
              <a:t>11/28/2019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42617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6216D332-CA99-4AE0-AB57-112C2A3CB9A3}" type="datetimeFigureOut">
              <a:rPr lang="en-US" smtClean="0"/>
              <a:t>11/28/2019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211899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9161145" y="511175"/>
            <a:ext cx="2760345" cy="8136573"/>
          </a:xfrm>
        </p:spPr>
        <p:txBody>
          <a:bodyPr vert="eaVert"/>
          <a:lstStyle/>
          <a:p>
            <a:r>
              <a:rPr lang="tr-TR"/>
              <a:t>Asıl başlık stili için tıklatın</a:t>
            </a:r>
            <a:endParaRPr lang="en-US"/>
          </a:p>
        </p:txBody>
      </p:sp>
      <p:sp>
        <p:nvSpPr>
          <p:cNvPr id="3" name="Dikey Metin Yer Tutucusu 2"/>
          <p:cNvSpPr>
            <a:spLocks noGrp="1"/>
          </p:cNvSpPr>
          <p:nvPr>
            <p:ph type="body" orient="vert" idx="1"/>
          </p:nvPr>
        </p:nvSpPr>
        <p:spPr>
          <a:xfrm>
            <a:off x="880110" y="511175"/>
            <a:ext cx="8121015" cy="813657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6216D332-CA99-4AE0-AB57-112C2A3CB9A3}" type="datetimeFigureOut">
              <a:rPr lang="en-US" smtClean="0"/>
              <a:t>11/28/2019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4039154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6216D332-CA99-4AE0-AB57-112C2A3CB9A3}" type="datetimeFigureOut">
              <a:rPr lang="en-US" smtClean="0"/>
              <a:t>11/28/2019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361387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73443" y="2393634"/>
            <a:ext cx="11041380" cy="3993832"/>
          </a:xfrm>
        </p:spPr>
        <p:txBody>
          <a:bodyPr anchor="b"/>
          <a:lstStyle>
            <a:lvl1pPr>
              <a:defRPr sz="6300"/>
            </a:lvl1pPr>
          </a:lstStyle>
          <a:p>
            <a:r>
              <a:rPr lang="tr-TR"/>
              <a:t>Asıl başlık stili için tıklatın</a:t>
            </a:r>
            <a:endParaRPr lang="en-US"/>
          </a:p>
        </p:txBody>
      </p:sp>
      <p:sp>
        <p:nvSpPr>
          <p:cNvPr id="3" name="Metin Yer Tutucusu 2"/>
          <p:cNvSpPr>
            <a:spLocks noGrp="1"/>
          </p:cNvSpPr>
          <p:nvPr>
            <p:ph type="body" idx="1"/>
          </p:nvPr>
        </p:nvSpPr>
        <p:spPr>
          <a:xfrm>
            <a:off x="873443" y="6425249"/>
            <a:ext cx="11041380" cy="2100262"/>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6216D332-CA99-4AE0-AB57-112C2A3CB9A3}" type="datetimeFigureOut">
              <a:rPr lang="en-US" smtClean="0"/>
              <a:t>11/28/2019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373050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sz="half" idx="1"/>
          </p:nvPr>
        </p:nvSpPr>
        <p:spPr>
          <a:xfrm>
            <a:off x="880110" y="2555875"/>
            <a:ext cx="5440680" cy="60918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p:cNvSpPr>
            <a:spLocks noGrp="1"/>
          </p:cNvSpPr>
          <p:nvPr>
            <p:ph sz="half" idx="2"/>
          </p:nvPr>
        </p:nvSpPr>
        <p:spPr>
          <a:xfrm>
            <a:off x="6480810" y="2555875"/>
            <a:ext cx="5440680" cy="60918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p:cNvSpPr>
            <a:spLocks noGrp="1"/>
          </p:cNvSpPr>
          <p:nvPr>
            <p:ph type="dt" sz="half" idx="10"/>
          </p:nvPr>
        </p:nvSpPr>
        <p:spPr/>
        <p:txBody>
          <a:bodyPr/>
          <a:lstStyle/>
          <a:p>
            <a:fld id="{6216D332-CA99-4AE0-AB57-112C2A3CB9A3}" type="datetimeFigureOut">
              <a:rPr lang="en-US" smtClean="0"/>
              <a:t>11/28/2019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781983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81777" y="511176"/>
            <a:ext cx="11041380" cy="1855788"/>
          </a:xfrm>
        </p:spPr>
        <p:txBody>
          <a:bodyPr/>
          <a:lstStyle/>
          <a:p>
            <a:r>
              <a:rPr lang="tr-TR"/>
              <a:t>Asıl başlık stili için tıklatın</a:t>
            </a:r>
            <a:endParaRPr lang="en-US"/>
          </a:p>
        </p:txBody>
      </p:sp>
      <p:sp>
        <p:nvSpPr>
          <p:cNvPr id="3" name="Metin Yer Tutucusu 2"/>
          <p:cNvSpPr>
            <a:spLocks noGrp="1"/>
          </p:cNvSpPr>
          <p:nvPr>
            <p:ph type="body" idx="1"/>
          </p:nvPr>
        </p:nvSpPr>
        <p:spPr>
          <a:xfrm>
            <a:off x="881778" y="2353628"/>
            <a:ext cx="5415676"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tr-TR"/>
              <a:t>Asıl metin stillerini düzenlemek için tıklatın</a:t>
            </a:r>
          </a:p>
        </p:txBody>
      </p:sp>
      <p:sp>
        <p:nvSpPr>
          <p:cNvPr id="4" name="İçerik Yer Tutucusu 3"/>
          <p:cNvSpPr>
            <a:spLocks noGrp="1"/>
          </p:cNvSpPr>
          <p:nvPr>
            <p:ph sz="half" idx="2"/>
          </p:nvPr>
        </p:nvSpPr>
        <p:spPr>
          <a:xfrm>
            <a:off x="881778" y="3507105"/>
            <a:ext cx="5415676" cy="515842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p:cNvSpPr>
            <a:spLocks noGrp="1"/>
          </p:cNvSpPr>
          <p:nvPr>
            <p:ph type="body" sz="quarter" idx="3"/>
          </p:nvPr>
        </p:nvSpPr>
        <p:spPr>
          <a:xfrm>
            <a:off x="6480810" y="2353628"/>
            <a:ext cx="5442347"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tr-TR"/>
              <a:t>Asıl metin stillerini düzenlemek için tıklatın</a:t>
            </a:r>
          </a:p>
        </p:txBody>
      </p:sp>
      <p:sp>
        <p:nvSpPr>
          <p:cNvPr id="6" name="İçerik Yer Tutucusu 5"/>
          <p:cNvSpPr>
            <a:spLocks noGrp="1"/>
          </p:cNvSpPr>
          <p:nvPr>
            <p:ph sz="quarter" idx="4"/>
          </p:nvPr>
        </p:nvSpPr>
        <p:spPr>
          <a:xfrm>
            <a:off x="6480810" y="3507105"/>
            <a:ext cx="5442347" cy="515842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p:cNvSpPr>
            <a:spLocks noGrp="1"/>
          </p:cNvSpPr>
          <p:nvPr>
            <p:ph type="dt" sz="half" idx="10"/>
          </p:nvPr>
        </p:nvSpPr>
        <p:spPr/>
        <p:txBody>
          <a:bodyPr/>
          <a:lstStyle/>
          <a:p>
            <a:fld id="{6216D332-CA99-4AE0-AB57-112C2A3CB9A3}" type="datetimeFigureOut">
              <a:rPr lang="en-US" smtClean="0"/>
              <a:t>11/28/2019</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791411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Veri Yer Tutucusu 2"/>
          <p:cNvSpPr>
            <a:spLocks noGrp="1"/>
          </p:cNvSpPr>
          <p:nvPr>
            <p:ph type="dt" sz="half" idx="10"/>
          </p:nvPr>
        </p:nvSpPr>
        <p:spPr/>
        <p:txBody>
          <a:bodyPr/>
          <a:lstStyle/>
          <a:p>
            <a:fld id="{6216D332-CA99-4AE0-AB57-112C2A3CB9A3}" type="datetimeFigureOut">
              <a:rPr lang="en-US" smtClean="0"/>
              <a:t>11/28/2019</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2577260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16D332-CA99-4AE0-AB57-112C2A3CB9A3}" type="datetimeFigureOut">
              <a:rPr lang="en-US" smtClean="0"/>
              <a:t>11/28/2019</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3763445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81778" y="640080"/>
            <a:ext cx="4128849" cy="2240280"/>
          </a:xfrm>
        </p:spPr>
        <p:txBody>
          <a:bodyPr anchor="b"/>
          <a:lstStyle>
            <a:lvl1pPr>
              <a:defRPr sz="3360"/>
            </a:lvl1pPr>
          </a:lstStyle>
          <a:p>
            <a:r>
              <a:rPr lang="tr-TR"/>
              <a:t>Asıl başlık stili için tıklatın</a:t>
            </a:r>
            <a:endParaRPr lang="en-US"/>
          </a:p>
        </p:txBody>
      </p:sp>
      <p:sp>
        <p:nvSpPr>
          <p:cNvPr id="3" name="İçerik Yer Tutucusu 2"/>
          <p:cNvSpPr>
            <a:spLocks noGrp="1"/>
          </p:cNvSpPr>
          <p:nvPr>
            <p:ph idx="1"/>
          </p:nvPr>
        </p:nvSpPr>
        <p:spPr>
          <a:xfrm>
            <a:off x="5442347" y="1382396"/>
            <a:ext cx="6480810" cy="6823075"/>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216D332-CA99-4AE0-AB57-112C2A3CB9A3}" type="datetimeFigureOut">
              <a:rPr lang="en-US" smtClean="0"/>
              <a:t>11/28/2019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208115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81778" y="640080"/>
            <a:ext cx="4128849" cy="2240280"/>
          </a:xfrm>
        </p:spPr>
        <p:txBody>
          <a:bodyPr anchor="b"/>
          <a:lstStyle>
            <a:lvl1pPr>
              <a:defRPr sz="3360"/>
            </a:lvl1pPr>
          </a:lstStyle>
          <a:p>
            <a:r>
              <a:rPr lang="tr-TR"/>
              <a:t>Asıl başlık stili için tıklatın</a:t>
            </a:r>
            <a:endParaRPr lang="en-US"/>
          </a:p>
        </p:txBody>
      </p:sp>
      <p:sp>
        <p:nvSpPr>
          <p:cNvPr id="3" name="Resim Yer Tutucusu 2"/>
          <p:cNvSpPr>
            <a:spLocks noGrp="1"/>
          </p:cNvSpPr>
          <p:nvPr>
            <p:ph type="pic" idx="1"/>
          </p:nvPr>
        </p:nvSpPr>
        <p:spPr>
          <a:xfrm>
            <a:off x="5442347" y="1382396"/>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Metin Yer Tutucusu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216D332-CA99-4AE0-AB57-112C2A3CB9A3}" type="datetimeFigureOut">
              <a:rPr lang="en-US" smtClean="0"/>
              <a:t>11/28/2019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267065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lang="tr-TR"/>
              <a:t>Asıl başlık stili için tıklatın</a:t>
            </a:r>
            <a:endParaRPr lang="en-US"/>
          </a:p>
        </p:txBody>
      </p:sp>
      <p:sp>
        <p:nvSpPr>
          <p:cNvPr id="3" name="Metin Yer Tutucusu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6216D332-CA99-4AE0-AB57-112C2A3CB9A3}" type="datetimeFigureOut">
              <a:rPr lang="en-US" smtClean="0"/>
              <a:t>11/28/2019</a:t>
            </a:fld>
            <a:endParaRPr lang="en-US"/>
          </a:p>
        </p:txBody>
      </p:sp>
      <p:sp>
        <p:nvSpPr>
          <p:cNvPr id="5" name="Altbilgi Yer Tutucusu 4"/>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03A8B467-0DD9-4B1C-8CA1-75E4BCA8DF8F}" type="slidenum">
              <a:rPr lang="en-US" smtClean="0"/>
              <a:t>‹#›</a:t>
            </a:fld>
            <a:endParaRPr lang="en-US"/>
          </a:p>
        </p:txBody>
      </p:sp>
    </p:spTree>
    <p:extLst>
      <p:ext uri="{BB962C8B-B14F-4D97-AF65-F5344CB8AC3E}">
        <p14:creationId xmlns:p14="http://schemas.microsoft.com/office/powerpoint/2010/main" val="1564353906"/>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tr-TR"/>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png"/><Relationship Id="rId7" Type="http://schemas.openxmlformats.org/officeDocument/2006/relationships/image" Target="../media/image10.em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GB" b="1" dirty="0">
                <a:latin typeface="Candara" panose="020E0502030303020204" pitchFamily="34" charset="0"/>
              </a:rPr>
              <a:t>Construction Management</a:t>
            </a:r>
            <a:endParaRPr lang="en-US" b="1" dirty="0">
              <a:latin typeface="Candara" panose="020E0502030303020204" pitchFamily="34" charset="0"/>
            </a:endParaRPr>
          </a:p>
        </p:txBody>
      </p:sp>
      <p:sp>
        <p:nvSpPr>
          <p:cNvPr id="3" name="Alt Başlık 2"/>
          <p:cNvSpPr>
            <a:spLocks noGrp="1"/>
          </p:cNvSpPr>
          <p:nvPr>
            <p:ph type="subTitle" idx="1"/>
          </p:nvPr>
        </p:nvSpPr>
        <p:spPr/>
        <p:txBody>
          <a:bodyPr>
            <a:normAutofit/>
          </a:bodyPr>
          <a:lstStyle/>
          <a:p>
            <a:r>
              <a:rPr lang="en-GB" sz="3200" b="1" dirty="0">
                <a:latin typeface="Candara" panose="020E0502030303020204" pitchFamily="34" charset="0"/>
              </a:rPr>
              <a:t>Recitation-2</a:t>
            </a:r>
            <a:endParaRPr lang="en-US" sz="3200" b="1" dirty="0">
              <a:latin typeface="Candara" panose="020E0502030303020204" pitchFamily="34" charset="0"/>
            </a:endParaRPr>
          </a:p>
        </p:txBody>
      </p:sp>
    </p:spTree>
    <p:extLst>
      <p:ext uri="{BB962C8B-B14F-4D97-AF65-F5344CB8AC3E}">
        <p14:creationId xmlns:p14="http://schemas.microsoft.com/office/powerpoint/2010/main" val="348129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Metin kutusu 47"/>
          <p:cNvSpPr txBox="1"/>
          <p:nvPr/>
        </p:nvSpPr>
        <p:spPr>
          <a:xfrm>
            <a:off x="388093" y="5734094"/>
            <a:ext cx="12801600" cy="3354765"/>
          </a:xfrm>
          <a:prstGeom prst="rect">
            <a:avLst/>
          </a:prstGeom>
          <a:noFill/>
        </p:spPr>
        <p:txBody>
          <a:bodyPr wrap="square" rtlCol="0">
            <a:spAutoFit/>
          </a:bodyPr>
          <a:lstStyle/>
          <a:p>
            <a:r>
              <a:rPr lang="tr-TR" sz="2400" dirty="0"/>
              <a:t>P</a:t>
            </a:r>
            <a:r>
              <a:rPr lang="tr-TR" sz="2400"/>
              <a:t>= </a:t>
            </a:r>
            <a:r>
              <a:rPr lang="tr-TR" sz="2400">
                <a:cs typeface="Times New Roman" panose="02020603050405020304" pitchFamily="18" charset="0"/>
              </a:rPr>
              <a:t>[</a:t>
            </a:r>
            <a:r>
              <a:rPr lang="tr-TR" sz="2400"/>
              <a:t>A1+ G*(A/G, %10,3)</a:t>
            </a:r>
            <a:r>
              <a:rPr lang="tr-TR" sz="2400">
                <a:cs typeface="Times New Roman" panose="02020603050405020304" pitchFamily="18" charset="0"/>
              </a:rPr>
              <a:t>]*</a:t>
            </a:r>
            <a:r>
              <a:rPr lang="tr-TR" sz="2400"/>
              <a:t>(P/A, %10, 3) + A2(P/A,%10,6)*(P/F, %10, 4)</a:t>
            </a:r>
          </a:p>
          <a:p>
            <a:r>
              <a:rPr lang="tr-TR" sz="2400"/>
              <a:t>P= </a:t>
            </a:r>
            <a:r>
              <a:rPr lang="tr-TR" sz="2400">
                <a:cs typeface="Times New Roman" panose="02020603050405020304" pitchFamily="18" charset="0"/>
              </a:rPr>
              <a:t>[</a:t>
            </a:r>
            <a:r>
              <a:rPr lang="tr-TR" sz="2400"/>
              <a:t>200+50(0.9366)</a:t>
            </a:r>
            <a:r>
              <a:rPr lang="tr-TR" sz="2400">
                <a:cs typeface="Times New Roman" panose="02020603050405020304" pitchFamily="18" charset="0"/>
              </a:rPr>
              <a:t>]* </a:t>
            </a:r>
            <a:r>
              <a:rPr lang="tr-TR" sz="2400"/>
              <a:t>2.4869 + 650*(4.3553)*(0.6830)</a:t>
            </a:r>
          </a:p>
          <a:p>
            <a:r>
              <a:rPr lang="tr-TR" sz="2400"/>
              <a:t>  = (246.83*2.4869) + 1933.54 =613.84+1933.54</a:t>
            </a:r>
          </a:p>
          <a:p>
            <a:endParaRPr lang="tr-TR" sz="2800"/>
          </a:p>
          <a:p>
            <a:r>
              <a:rPr lang="tr-TR" sz="2800"/>
              <a:t>P=2547</a:t>
            </a:r>
          </a:p>
          <a:p>
            <a:pPr algn="ctr"/>
            <a:endParaRPr lang="en-US" sz="2800"/>
          </a:p>
          <a:p>
            <a:pPr algn="ctr"/>
            <a:endParaRPr lang="tr-TR" sz="2800"/>
          </a:p>
          <a:p>
            <a:pPr algn="ctr"/>
            <a:endParaRPr lang="en-US" sz="2800" dirty="0"/>
          </a:p>
        </p:txBody>
      </p:sp>
      <p:sp>
        <p:nvSpPr>
          <p:cNvPr id="53" name="Metin kutusu 52"/>
          <p:cNvSpPr txBox="1"/>
          <p:nvPr/>
        </p:nvSpPr>
        <p:spPr>
          <a:xfrm>
            <a:off x="391202" y="5284928"/>
            <a:ext cx="11178539" cy="461665"/>
          </a:xfrm>
          <a:prstGeom prst="rect">
            <a:avLst/>
          </a:prstGeom>
          <a:noFill/>
        </p:spPr>
        <p:txBody>
          <a:bodyPr wrap="square" rtlCol="0">
            <a:spAutoFit/>
          </a:bodyPr>
          <a:lstStyle/>
          <a:p>
            <a:r>
              <a:rPr lang="en-GB" sz="2400" b="1" u="sng" dirty="0">
                <a:solidFill>
                  <a:srgbClr val="FF0000"/>
                </a:solidFill>
                <a:latin typeface="+mj-lt"/>
                <a:cs typeface="Arial" panose="020B0604020202020204" pitchFamily="34" charset="0"/>
              </a:rPr>
              <a:t>Second Solution</a:t>
            </a:r>
            <a:endParaRPr lang="en-US" sz="2400" b="1" u="sng" dirty="0">
              <a:solidFill>
                <a:srgbClr val="FF0000"/>
              </a:solidFill>
              <a:latin typeface="+mj-lt"/>
              <a:cs typeface="Arial" panose="020B0604020202020204" pitchFamily="34" charset="0"/>
            </a:endParaRPr>
          </a:p>
        </p:txBody>
      </p:sp>
      <p:grpSp>
        <p:nvGrpSpPr>
          <p:cNvPr id="51" name="Grup 50"/>
          <p:cNvGrpSpPr/>
          <p:nvPr/>
        </p:nvGrpSpPr>
        <p:grpSpPr>
          <a:xfrm>
            <a:off x="2140487" y="1804136"/>
            <a:ext cx="7843182" cy="3126143"/>
            <a:chOff x="1725362" y="1395677"/>
            <a:chExt cx="5078886" cy="2199518"/>
          </a:xfrm>
        </p:grpSpPr>
        <p:grpSp>
          <p:nvGrpSpPr>
            <p:cNvPr id="54" name="Grup 53"/>
            <p:cNvGrpSpPr/>
            <p:nvPr/>
          </p:nvGrpSpPr>
          <p:grpSpPr>
            <a:xfrm>
              <a:off x="1871700" y="1474844"/>
              <a:ext cx="4104456" cy="1882148"/>
              <a:chOff x="1871700" y="1474844"/>
              <a:chExt cx="4104456" cy="1882148"/>
            </a:xfrm>
          </p:grpSpPr>
          <p:grpSp>
            <p:nvGrpSpPr>
              <p:cNvPr id="71" name="Grup 70"/>
              <p:cNvGrpSpPr/>
              <p:nvPr/>
            </p:nvGrpSpPr>
            <p:grpSpPr>
              <a:xfrm>
                <a:off x="1871700" y="2255845"/>
                <a:ext cx="4104456" cy="317443"/>
                <a:chOff x="611560" y="2276872"/>
                <a:chExt cx="4104456" cy="317443"/>
              </a:xfrm>
            </p:grpSpPr>
            <p:cxnSp>
              <p:nvCxnSpPr>
                <p:cNvPr id="83" name="Düz Bağlayıcı 82"/>
                <p:cNvCxnSpPr/>
                <p:nvPr/>
              </p:nvCxnSpPr>
              <p:spPr>
                <a:xfrm>
                  <a:off x="611560" y="2420888"/>
                  <a:ext cx="41044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Düz Bağlayıcı 83"/>
                <p:cNvCxnSpPr/>
                <p:nvPr/>
              </p:nvCxnSpPr>
              <p:spPr>
                <a:xfrm>
                  <a:off x="611560" y="227687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Düz Bağlayıcı 84"/>
                <p:cNvCxnSpPr/>
                <p:nvPr/>
              </p:nvCxnSpPr>
              <p:spPr>
                <a:xfrm>
                  <a:off x="971600" y="2285256"/>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Düz Bağlayıcı 85"/>
                <p:cNvCxnSpPr/>
                <p:nvPr/>
              </p:nvCxnSpPr>
              <p:spPr>
                <a:xfrm>
                  <a:off x="1331640" y="227687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Düz Bağlayıcı 86"/>
                <p:cNvCxnSpPr/>
                <p:nvPr/>
              </p:nvCxnSpPr>
              <p:spPr>
                <a:xfrm>
                  <a:off x="1763688"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Düz Bağlayıcı 87"/>
                <p:cNvCxnSpPr/>
                <p:nvPr/>
              </p:nvCxnSpPr>
              <p:spPr>
                <a:xfrm>
                  <a:off x="2195736"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Düz Bağlayıcı 88"/>
                <p:cNvCxnSpPr/>
                <p:nvPr/>
              </p:nvCxnSpPr>
              <p:spPr>
                <a:xfrm>
                  <a:off x="2627784"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Düz Bağlayıcı 89"/>
                <p:cNvCxnSpPr/>
                <p:nvPr/>
              </p:nvCxnSpPr>
              <p:spPr>
                <a:xfrm>
                  <a:off x="3059832" y="2297899"/>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Düz Bağlayıcı 90"/>
                <p:cNvCxnSpPr/>
                <p:nvPr/>
              </p:nvCxnSpPr>
              <p:spPr>
                <a:xfrm>
                  <a:off x="3491880" y="2297899"/>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Düz Bağlayıcı 91"/>
                <p:cNvCxnSpPr/>
                <p:nvPr/>
              </p:nvCxnSpPr>
              <p:spPr>
                <a:xfrm>
                  <a:off x="3923928" y="2306283"/>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Düz Bağlayıcı 92"/>
                <p:cNvCxnSpPr/>
                <p:nvPr/>
              </p:nvCxnSpPr>
              <p:spPr>
                <a:xfrm>
                  <a:off x="4283968" y="2296411"/>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Düz Bağlayıcı 93"/>
                <p:cNvCxnSpPr/>
                <p:nvPr/>
              </p:nvCxnSpPr>
              <p:spPr>
                <a:xfrm>
                  <a:off x="4716016" y="2306283"/>
                  <a:ext cx="0" cy="28803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72" name="Düz Ok Bağlayıcısı 71"/>
              <p:cNvCxnSpPr/>
              <p:nvPr/>
            </p:nvCxnSpPr>
            <p:spPr>
              <a:xfrm>
                <a:off x="1871700" y="2399861"/>
                <a:ext cx="0" cy="9571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Düz Ok Bağlayıcısı 72"/>
              <p:cNvCxnSpPr/>
              <p:nvPr/>
            </p:nvCxnSpPr>
            <p:spPr>
              <a:xfrm flipV="1">
                <a:off x="2231740" y="2060848"/>
                <a:ext cx="0" cy="3390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Düz Ok Bağlayıcısı 73"/>
              <p:cNvCxnSpPr/>
              <p:nvPr/>
            </p:nvCxnSpPr>
            <p:spPr>
              <a:xfrm flipV="1">
                <a:off x="2591780" y="1830075"/>
                <a:ext cx="0" cy="5697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Düz Ok Bağlayıcısı 74"/>
              <p:cNvCxnSpPr/>
              <p:nvPr/>
            </p:nvCxnSpPr>
            <p:spPr>
              <a:xfrm flipV="1">
                <a:off x="3023828" y="1772816"/>
                <a:ext cx="0" cy="6270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Düz Ok Bağlayıcısı 75"/>
              <p:cNvCxnSpPr/>
              <p:nvPr/>
            </p:nvCxnSpPr>
            <p:spPr>
              <a:xfrm flipV="1">
                <a:off x="3887924" y="1484784"/>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Düz Ok Bağlayıcısı 76"/>
              <p:cNvCxnSpPr/>
              <p:nvPr/>
            </p:nvCxnSpPr>
            <p:spPr>
              <a:xfrm flipV="1">
                <a:off x="4319972" y="1476400"/>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Düz Ok Bağlayıcısı 77"/>
              <p:cNvCxnSpPr/>
              <p:nvPr/>
            </p:nvCxnSpPr>
            <p:spPr>
              <a:xfrm flipV="1">
                <a:off x="4757869" y="1484783"/>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Düz Ok Bağlayıcısı 78"/>
              <p:cNvCxnSpPr/>
              <p:nvPr/>
            </p:nvCxnSpPr>
            <p:spPr>
              <a:xfrm flipV="1">
                <a:off x="5184068" y="1484783"/>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Düz Ok Bağlayıcısı 79"/>
              <p:cNvCxnSpPr/>
              <p:nvPr/>
            </p:nvCxnSpPr>
            <p:spPr>
              <a:xfrm flipV="1">
                <a:off x="5544108" y="1474844"/>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Düz Ok Bağlayıcısı 80"/>
              <p:cNvCxnSpPr/>
              <p:nvPr/>
            </p:nvCxnSpPr>
            <p:spPr>
              <a:xfrm flipV="1">
                <a:off x="5976156" y="1495939"/>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Düz Bağlayıcı 81"/>
              <p:cNvCxnSpPr/>
              <p:nvPr/>
            </p:nvCxnSpPr>
            <p:spPr>
              <a:xfrm>
                <a:off x="3887924" y="1495939"/>
                <a:ext cx="20882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55" name="Metin kutusu 54"/>
            <p:cNvSpPr txBox="1"/>
            <p:nvPr/>
          </p:nvSpPr>
          <p:spPr>
            <a:xfrm>
              <a:off x="2079257" y="2059969"/>
              <a:ext cx="432048" cy="238203"/>
            </a:xfrm>
            <a:prstGeom prst="rect">
              <a:avLst/>
            </a:prstGeom>
            <a:noFill/>
          </p:spPr>
          <p:txBody>
            <a:bodyPr wrap="square" rtlCol="0">
              <a:spAutoFit/>
            </a:bodyPr>
            <a:lstStyle/>
            <a:p>
              <a:r>
                <a:rPr lang="tr-TR" sz="1600" dirty="0"/>
                <a:t>200</a:t>
              </a:r>
              <a:endParaRPr lang="en-US" sz="1600" dirty="0"/>
            </a:p>
          </p:txBody>
        </p:sp>
        <p:sp>
          <p:nvSpPr>
            <p:cNvPr id="56" name="Metin kutusu 55"/>
            <p:cNvSpPr txBox="1"/>
            <p:nvPr/>
          </p:nvSpPr>
          <p:spPr>
            <a:xfrm>
              <a:off x="2457576" y="1608301"/>
              <a:ext cx="432048" cy="238203"/>
            </a:xfrm>
            <a:prstGeom prst="rect">
              <a:avLst/>
            </a:prstGeom>
            <a:noFill/>
          </p:spPr>
          <p:txBody>
            <a:bodyPr wrap="square" rtlCol="0">
              <a:spAutoFit/>
            </a:bodyPr>
            <a:lstStyle>
              <a:defPPr>
                <a:defRPr lang="en-US"/>
              </a:defPPr>
              <a:lvl1pPr>
                <a:defRPr sz="1600"/>
              </a:lvl1pPr>
            </a:lstStyle>
            <a:p>
              <a:r>
                <a:rPr lang="tr-TR"/>
                <a:t>250</a:t>
              </a:r>
              <a:endParaRPr lang="en-US" dirty="0"/>
            </a:p>
          </p:txBody>
        </p:sp>
        <p:sp>
          <p:nvSpPr>
            <p:cNvPr id="57" name="Metin kutusu 56"/>
            <p:cNvSpPr txBox="1"/>
            <p:nvPr/>
          </p:nvSpPr>
          <p:spPr>
            <a:xfrm>
              <a:off x="2862878" y="1484208"/>
              <a:ext cx="432048" cy="238203"/>
            </a:xfrm>
            <a:prstGeom prst="rect">
              <a:avLst/>
            </a:prstGeom>
            <a:noFill/>
          </p:spPr>
          <p:txBody>
            <a:bodyPr wrap="square" rtlCol="0">
              <a:spAutoFit/>
            </a:bodyPr>
            <a:lstStyle>
              <a:defPPr>
                <a:defRPr lang="en-US"/>
              </a:defPPr>
              <a:lvl1pPr>
                <a:defRPr sz="1600"/>
              </a:lvl1pPr>
            </a:lstStyle>
            <a:p>
              <a:r>
                <a:rPr lang="tr-TR"/>
                <a:t>300</a:t>
              </a:r>
              <a:endParaRPr lang="en-US" dirty="0"/>
            </a:p>
          </p:txBody>
        </p:sp>
        <p:sp>
          <p:nvSpPr>
            <p:cNvPr id="58" name="Metin kutusu 57"/>
            <p:cNvSpPr txBox="1"/>
            <p:nvPr/>
          </p:nvSpPr>
          <p:spPr>
            <a:xfrm>
              <a:off x="6156176" y="1395677"/>
              <a:ext cx="648072" cy="238203"/>
            </a:xfrm>
            <a:prstGeom prst="rect">
              <a:avLst/>
            </a:prstGeom>
            <a:noFill/>
          </p:spPr>
          <p:txBody>
            <a:bodyPr wrap="square" rtlCol="0">
              <a:spAutoFit/>
            </a:bodyPr>
            <a:lstStyle>
              <a:defPPr>
                <a:defRPr lang="en-US"/>
              </a:defPPr>
              <a:lvl1pPr>
                <a:defRPr sz="1600"/>
              </a:lvl1pPr>
            </a:lstStyle>
            <a:p>
              <a:r>
                <a:rPr lang="tr-TR" dirty="0"/>
                <a:t>A=650</a:t>
              </a:r>
              <a:endParaRPr lang="en-US" dirty="0"/>
            </a:p>
          </p:txBody>
        </p:sp>
        <p:sp>
          <p:nvSpPr>
            <p:cNvPr id="59" name="Metin kutusu 58"/>
            <p:cNvSpPr txBox="1"/>
            <p:nvPr/>
          </p:nvSpPr>
          <p:spPr>
            <a:xfrm>
              <a:off x="1725362" y="2019057"/>
              <a:ext cx="216024" cy="238203"/>
            </a:xfrm>
            <a:prstGeom prst="rect">
              <a:avLst/>
            </a:prstGeom>
            <a:noFill/>
          </p:spPr>
          <p:txBody>
            <a:bodyPr wrap="square" rtlCol="0">
              <a:spAutoFit/>
            </a:bodyPr>
            <a:lstStyle>
              <a:defPPr>
                <a:defRPr lang="en-US"/>
              </a:defPPr>
              <a:lvl1pPr>
                <a:defRPr sz="1600"/>
              </a:lvl1pPr>
            </a:lstStyle>
            <a:p>
              <a:r>
                <a:rPr lang="tr-TR" dirty="0"/>
                <a:t>0</a:t>
              </a:r>
              <a:endParaRPr lang="en-US" dirty="0"/>
            </a:p>
          </p:txBody>
        </p:sp>
        <p:sp>
          <p:nvSpPr>
            <p:cNvPr id="60" name="Metin kutusu 59"/>
            <p:cNvSpPr txBox="1"/>
            <p:nvPr/>
          </p:nvSpPr>
          <p:spPr>
            <a:xfrm>
              <a:off x="2123728" y="2499163"/>
              <a:ext cx="216024" cy="238203"/>
            </a:xfrm>
            <a:prstGeom prst="rect">
              <a:avLst/>
            </a:prstGeom>
            <a:noFill/>
          </p:spPr>
          <p:txBody>
            <a:bodyPr wrap="square" rtlCol="0">
              <a:spAutoFit/>
            </a:bodyPr>
            <a:lstStyle>
              <a:defPPr>
                <a:defRPr lang="en-US"/>
              </a:defPPr>
              <a:lvl1pPr>
                <a:defRPr sz="1600"/>
              </a:lvl1pPr>
            </a:lstStyle>
            <a:p>
              <a:r>
                <a:rPr lang="tr-TR" dirty="0"/>
                <a:t>1</a:t>
              </a:r>
              <a:endParaRPr lang="en-US" dirty="0"/>
            </a:p>
          </p:txBody>
        </p:sp>
        <p:sp>
          <p:nvSpPr>
            <p:cNvPr id="61" name="Metin kutusu 60"/>
            <p:cNvSpPr txBox="1"/>
            <p:nvPr/>
          </p:nvSpPr>
          <p:spPr>
            <a:xfrm>
              <a:off x="2483768" y="2499163"/>
              <a:ext cx="216024" cy="238203"/>
            </a:xfrm>
            <a:prstGeom prst="rect">
              <a:avLst/>
            </a:prstGeom>
            <a:noFill/>
          </p:spPr>
          <p:txBody>
            <a:bodyPr wrap="square" rtlCol="0">
              <a:spAutoFit/>
            </a:bodyPr>
            <a:lstStyle>
              <a:defPPr>
                <a:defRPr lang="en-US"/>
              </a:defPPr>
              <a:lvl1pPr>
                <a:defRPr sz="1600"/>
              </a:lvl1pPr>
            </a:lstStyle>
            <a:p>
              <a:r>
                <a:rPr lang="tr-TR" dirty="0"/>
                <a:t>2</a:t>
              </a:r>
              <a:endParaRPr lang="en-US" dirty="0"/>
            </a:p>
          </p:txBody>
        </p:sp>
        <p:sp>
          <p:nvSpPr>
            <p:cNvPr id="62" name="Metin kutusu 61"/>
            <p:cNvSpPr txBox="1"/>
            <p:nvPr/>
          </p:nvSpPr>
          <p:spPr>
            <a:xfrm>
              <a:off x="2915816" y="2499163"/>
              <a:ext cx="216024" cy="238203"/>
            </a:xfrm>
            <a:prstGeom prst="rect">
              <a:avLst/>
            </a:prstGeom>
            <a:noFill/>
          </p:spPr>
          <p:txBody>
            <a:bodyPr wrap="square" rtlCol="0">
              <a:spAutoFit/>
            </a:bodyPr>
            <a:lstStyle>
              <a:defPPr>
                <a:defRPr lang="en-US"/>
              </a:defPPr>
              <a:lvl1pPr>
                <a:defRPr sz="1600"/>
              </a:lvl1pPr>
            </a:lstStyle>
            <a:p>
              <a:r>
                <a:rPr lang="tr-TR" dirty="0"/>
                <a:t>3</a:t>
              </a:r>
              <a:endParaRPr lang="en-US" dirty="0"/>
            </a:p>
          </p:txBody>
        </p:sp>
        <p:sp>
          <p:nvSpPr>
            <p:cNvPr id="63" name="Metin kutusu 62"/>
            <p:cNvSpPr txBox="1"/>
            <p:nvPr/>
          </p:nvSpPr>
          <p:spPr>
            <a:xfrm>
              <a:off x="3347864" y="2499163"/>
              <a:ext cx="216024" cy="238203"/>
            </a:xfrm>
            <a:prstGeom prst="rect">
              <a:avLst/>
            </a:prstGeom>
            <a:noFill/>
          </p:spPr>
          <p:txBody>
            <a:bodyPr wrap="square" rtlCol="0">
              <a:spAutoFit/>
            </a:bodyPr>
            <a:lstStyle>
              <a:defPPr>
                <a:defRPr lang="en-US"/>
              </a:defPPr>
              <a:lvl1pPr>
                <a:defRPr sz="1600"/>
              </a:lvl1pPr>
            </a:lstStyle>
            <a:p>
              <a:r>
                <a:rPr lang="tr-TR" dirty="0"/>
                <a:t>4</a:t>
              </a:r>
              <a:endParaRPr lang="en-US" dirty="0"/>
            </a:p>
          </p:txBody>
        </p:sp>
        <p:sp>
          <p:nvSpPr>
            <p:cNvPr id="64" name="Metin kutusu 63"/>
            <p:cNvSpPr txBox="1"/>
            <p:nvPr/>
          </p:nvSpPr>
          <p:spPr>
            <a:xfrm>
              <a:off x="3779912" y="2499163"/>
              <a:ext cx="216024" cy="238203"/>
            </a:xfrm>
            <a:prstGeom prst="rect">
              <a:avLst/>
            </a:prstGeom>
            <a:noFill/>
          </p:spPr>
          <p:txBody>
            <a:bodyPr wrap="square" rtlCol="0">
              <a:spAutoFit/>
            </a:bodyPr>
            <a:lstStyle>
              <a:defPPr>
                <a:defRPr lang="en-US"/>
              </a:defPPr>
              <a:lvl1pPr>
                <a:defRPr sz="1600"/>
              </a:lvl1pPr>
            </a:lstStyle>
            <a:p>
              <a:r>
                <a:rPr lang="tr-TR" dirty="0"/>
                <a:t>5</a:t>
              </a:r>
              <a:endParaRPr lang="en-US" dirty="0"/>
            </a:p>
          </p:txBody>
        </p:sp>
        <p:sp>
          <p:nvSpPr>
            <p:cNvPr id="65" name="Metin kutusu 64"/>
            <p:cNvSpPr txBox="1"/>
            <p:nvPr/>
          </p:nvSpPr>
          <p:spPr>
            <a:xfrm>
              <a:off x="4211960" y="2499163"/>
              <a:ext cx="216024" cy="238203"/>
            </a:xfrm>
            <a:prstGeom prst="rect">
              <a:avLst/>
            </a:prstGeom>
            <a:noFill/>
          </p:spPr>
          <p:txBody>
            <a:bodyPr wrap="square" rtlCol="0">
              <a:spAutoFit/>
            </a:bodyPr>
            <a:lstStyle>
              <a:defPPr>
                <a:defRPr lang="en-US"/>
              </a:defPPr>
              <a:lvl1pPr>
                <a:defRPr sz="1600"/>
              </a:lvl1pPr>
            </a:lstStyle>
            <a:p>
              <a:r>
                <a:rPr lang="tr-TR" dirty="0"/>
                <a:t>6</a:t>
              </a:r>
              <a:endParaRPr lang="en-US" dirty="0"/>
            </a:p>
          </p:txBody>
        </p:sp>
        <p:sp>
          <p:nvSpPr>
            <p:cNvPr id="66" name="Metin kutusu 65"/>
            <p:cNvSpPr txBox="1"/>
            <p:nvPr/>
          </p:nvSpPr>
          <p:spPr>
            <a:xfrm>
              <a:off x="4649857" y="2499163"/>
              <a:ext cx="216024" cy="238203"/>
            </a:xfrm>
            <a:prstGeom prst="rect">
              <a:avLst/>
            </a:prstGeom>
            <a:noFill/>
          </p:spPr>
          <p:txBody>
            <a:bodyPr wrap="square" rtlCol="0">
              <a:spAutoFit/>
            </a:bodyPr>
            <a:lstStyle>
              <a:defPPr>
                <a:defRPr lang="en-US"/>
              </a:defPPr>
              <a:lvl1pPr>
                <a:defRPr sz="1600"/>
              </a:lvl1pPr>
            </a:lstStyle>
            <a:p>
              <a:r>
                <a:rPr lang="tr-TR" dirty="0"/>
                <a:t>7</a:t>
              </a:r>
              <a:endParaRPr lang="en-US" dirty="0"/>
            </a:p>
          </p:txBody>
        </p:sp>
        <p:sp>
          <p:nvSpPr>
            <p:cNvPr id="67" name="Metin kutusu 66"/>
            <p:cNvSpPr txBox="1"/>
            <p:nvPr/>
          </p:nvSpPr>
          <p:spPr>
            <a:xfrm>
              <a:off x="5076056" y="2499163"/>
              <a:ext cx="216024" cy="238203"/>
            </a:xfrm>
            <a:prstGeom prst="rect">
              <a:avLst/>
            </a:prstGeom>
            <a:noFill/>
          </p:spPr>
          <p:txBody>
            <a:bodyPr wrap="square" rtlCol="0">
              <a:spAutoFit/>
            </a:bodyPr>
            <a:lstStyle>
              <a:defPPr>
                <a:defRPr lang="en-US"/>
              </a:defPPr>
              <a:lvl1pPr>
                <a:defRPr sz="1600"/>
              </a:lvl1pPr>
            </a:lstStyle>
            <a:p>
              <a:r>
                <a:rPr lang="tr-TR" dirty="0"/>
                <a:t>8</a:t>
              </a:r>
              <a:endParaRPr lang="en-US" dirty="0"/>
            </a:p>
          </p:txBody>
        </p:sp>
        <p:sp>
          <p:nvSpPr>
            <p:cNvPr id="68" name="Metin kutusu 67"/>
            <p:cNvSpPr txBox="1"/>
            <p:nvPr/>
          </p:nvSpPr>
          <p:spPr>
            <a:xfrm>
              <a:off x="5436096" y="2499163"/>
              <a:ext cx="216024" cy="238203"/>
            </a:xfrm>
            <a:prstGeom prst="rect">
              <a:avLst/>
            </a:prstGeom>
            <a:noFill/>
          </p:spPr>
          <p:txBody>
            <a:bodyPr wrap="square" rtlCol="0">
              <a:spAutoFit/>
            </a:bodyPr>
            <a:lstStyle>
              <a:defPPr>
                <a:defRPr lang="en-US"/>
              </a:defPPr>
              <a:lvl1pPr>
                <a:defRPr sz="1600"/>
              </a:lvl1pPr>
            </a:lstStyle>
            <a:p>
              <a:r>
                <a:rPr lang="tr-TR" dirty="0"/>
                <a:t>9</a:t>
              </a:r>
              <a:endParaRPr lang="en-US" dirty="0"/>
            </a:p>
          </p:txBody>
        </p:sp>
        <p:sp>
          <p:nvSpPr>
            <p:cNvPr id="69" name="Metin kutusu 68"/>
            <p:cNvSpPr txBox="1"/>
            <p:nvPr/>
          </p:nvSpPr>
          <p:spPr>
            <a:xfrm>
              <a:off x="5812769" y="2494612"/>
              <a:ext cx="360040" cy="238203"/>
            </a:xfrm>
            <a:prstGeom prst="rect">
              <a:avLst/>
            </a:prstGeom>
            <a:noFill/>
          </p:spPr>
          <p:txBody>
            <a:bodyPr wrap="square" rtlCol="0">
              <a:spAutoFit/>
            </a:bodyPr>
            <a:lstStyle>
              <a:defPPr>
                <a:defRPr lang="en-US"/>
              </a:defPPr>
              <a:lvl1pPr>
                <a:defRPr sz="1600"/>
              </a:lvl1pPr>
            </a:lstStyle>
            <a:p>
              <a:r>
                <a:rPr lang="tr-TR" dirty="0"/>
                <a:t>10</a:t>
              </a:r>
              <a:endParaRPr lang="en-US" dirty="0"/>
            </a:p>
          </p:txBody>
        </p:sp>
        <p:sp>
          <p:nvSpPr>
            <p:cNvPr id="70" name="Metin kutusu 69"/>
            <p:cNvSpPr txBox="1"/>
            <p:nvPr/>
          </p:nvSpPr>
          <p:spPr>
            <a:xfrm>
              <a:off x="1763688" y="3356992"/>
              <a:ext cx="576064" cy="238203"/>
            </a:xfrm>
            <a:prstGeom prst="rect">
              <a:avLst/>
            </a:prstGeom>
            <a:noFill/>
          </p:spPr>
          <p:txBody>
            <a:bodyPr wrap="square" rtlCol="0">
              <a:spAutoFit/>
            </a:bodyPr>
            <a:lstStyle>
              <a:defPPr>
                <a:defRPr lang="en-US"/>
              </a:defPPr>
              <a:lvl1pPr>
                <a:defRPr sz="1600"/>
              </a:lvl1pPr>
            </a:lstStyle>
            <a:p>
              <a:r>
                <a:rPr lang="tr-TR" dirty="0"/>
                <a:t>P=?</a:t>
              </a:r>
              <a:endParaRPr lang="en-US" dirty="0"/>
            </a:p>
          </p:txBody>
        </p:sp>
      </p:grpSp>
      <p:sp>
        <p:nvSpPr>
          <p:cNvPr id="96" name="Oval 95"/>
          <p:cNvSpPr/>
          <p:nvPr/>
        </p:nvSpPr>
        <p:spPr>
          <a:xfrm>
            <a:off x="2588378" y="1798636"/>
            <a:ext cx="1975943" cy="1357157"/>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97" name="Oval 96"/>
          <p:cNvSpPr/>
          <p:nvPr/>
        </p:nvSpPr>
        <p:spPr>
          <a:xfrm>
            <a:off x="5026348" y="1585485"/>
            <a:ext cx="3795966" cy="699154"/>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cxnSp>
        <p:nvCxnSpPr>
          <p:cNvPr id="98" name="Düz Bağlayıcı 97"/>
          <p:cNvCxnSpPr/>
          <p:nvPr/>
        </p:nvCxnSpPr>
        <p:spPr>
          <a:xfrm>
            <a:off x="2922472" y="2690136"/>
            <a:ext cx="1223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9932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48860" y="694723"/>
            <a:ext cx="10927080" cy="1711238"/>
          </a:xfrm>
          <a:prstGeom prst="rect">
            <a:avLst/>
          </a:prstGeom>
          <a:noFill/>
        </p:spPr>
        <p:txBody>
          <a:bodyPr wrap="square" rtlCol="0">
            <a:spAutoFit/>
          </a:bodyPr>
          <a:lstStyle/>
          <a:p>
            <a:r>
              <a:rPr lang="en-GB" sz="3920" b="1" dirty="0">
                <a:solidFill>
                  <a:srgbClr val="FF0000"/>
                </a:solidFill>
                <a:cs typeface="Arial" panose="020B0604020202020204" pitchFamily="34" charset="0"/>
              </a:rPr>
              <a:t>Example</a:t>
            </a:r>
            <a:r>
              <a:rPr lang="tr-TR" sz="3920" b="1" dirty="0">
                <a:solidFill>
                  <a:srgbClr val="FF0000"/>
                </a:solidFill>
                <a:cs typeface="Arial" panose="020B0604020202020204" pitchFamily="34" charset="0"/>
              </a:rPr>
              <a:t> 3: </a:t>
            </a:r>
          </a:p>
          <a:p>
            <a:r>
              <a:rPr lang="en-GB" sz="2400" dirty="0">
                <a:cs typeface="Times New Roman" panose="02020603050405020304" pitchFamily="18" charset="0"/>
              </a:rPr>
              <a:t>The two cash flow given below are equal to each other for an interest rate of 10%.</a:t>
            </a:r>
            <a:r>
              <a:rPr lang="tr-TR" sz="2400" dirty="0">
                <a:cs typeface="Times New Roman" panose="02020603050405020304" pitchFamily="18" charset="0"/>
              </a:rPr>
              <a:t> </a:t>
            </a:r>
            <a:r>
              <a:rPr lang="en-GB" sz="2400" dirty="0">
                <a:cs typeface="Times New Roman" panose="02020603050405020304" pitchFamily="18" charset="0"/>
              </a:rPr>
              <a:t>. Please calculate the X value.</a:t>
            </a:r>
            <a:endParaRPr lang="en-US" sz="1800" dirty="0">
              <a:latin typeface="Times New Roman" panose="02020603050405020304" pitchFamily="18" charset="0"/>
              <a:cs typeface="Times New Roman" panose="02020603050405020304" pitchFamily="18" charset="0"/>
            </a:endParaRPr>
          </a:p>
          <a:p>
            <a:endParaRPr lang="en-US" sz="1800" dirty="0"/>
          </a:p>
        </p:txBody>
      </p:sp>
      <p:grpSp>
        <p:nvGrpSpPr>
          <p:cNvPr id="70" name="Group 207"/>
          <p:cNvGrpSpPr>
            <a:grpSpLocks/>
          </p:cNvGrpSpPr>
          <p:nvPr/>
        </p:nvGrpSpPr>
        <p:grpSpPr bwMode="auto">
          <a:xfrm>
            <a:off x="2165377" y="2495985"/>
            <a:ext cx="7359243" cy="1451542"/>
            <a:chOff x="1905" y="3540"/>
            <a:chExt cx="8487" cy="1277"/>
          </a:xfrm>
        </p:grpSpPr>
        <p:grpSp>
          <p:nvGrpSpPr>
            <p:cNvPr id="71" name="Group 66"/>
            <p:cNvGrpSpPr>
              <a:grpSpLocks/>
            </p:cNvGrpSpPr>
            <p:nvPr/>
          </p:nvGrpSpPr>
          <p:grpSpPr bwMode="auto">
            <a:xfrm>
              <a:off x="2100" y="4290"/>
              <a:ext cx="480" cy="105"/>
              <a:chOff x="1800" y="4035"/>
              <a:chExt cx="480" cy="105"/>
            </a:xfrm>
          </p:grpSpPr>
          <p:cxnSp>
            <p:nvCxnSpPr>
              <p:cNvPr id="131" name="Line 67"/>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2" name="Line 68"/>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72" name="Group 69"/>
            <p:cNvGrpSpPr>
              <a:grpSpLocks/>
            </p:cNvGrpSpPr>
            <p:nvPr/>
          </p:nvGrpSpPr>
          <p:grpSpPr bwMode="auto">
            <a:xfrm>
              <a:off x="2595" y="4290"/>
              <a:ext cx="480" cy="105"/>
              <a:chOff x="1800" y="4035"/>
              <a:chExt cx="480" cy="105"/>
            </a:xfrm>
          </p:grpSpPr>
          <p:cxnSp>
            <p:nvCxnSpPr>
              <p:cNvPr id="129" name="Line 70"/>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0" name="Line 71"/>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73" name="Group 72"/>
            <p:cNvGrpSpPr>
              <a:grpSpLocks/>
            </p:cNvGrpSpPr>
            <p:nvPr/>
          </p:nvGrpSpPr>
          <p:grpSpPr bwMode="auto">
            <a:xfrm>
              <a:off x="3090" y="4290"/>
              <a:ext cx="480" cy="105"/>
              <a:chOff x="1800" y="4035"/>
              <a:chExt cx="480" cy="105"/>
            </a:xfrm>
          </p:grpSpPr>
          <p:cxnSp>
            <p:nvCxnSpPr>
              <p:cNvPr id="127" name="Line 73"/>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8" name="Line 74"/>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74" name="Group 75"/>
            <p:cNvGrpSpPr>
              <a:grpSpLocks/>
            </p:cNvGrpSpPr>
            <p:nvPr/>
          </p:nvGrpSpPr>
          <p:grpSpPr bwMode="auto">
            <a:xfrm>
              <a:off x="3585" y="4290"/>
              <a:ext cx="480" cy="105"/>
              <a:chOff x="1800" y="4035"/>
              <a:chExt cx="480" cy="105"/>
            </a:xfrm>
          </p:grpSpPr>
          <p:cxnSp>
            <p:nvCxnSpPr>
              <p:cNvPr id="125" name="Line 76"/>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6" name="Line 77"/>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75" name="Group 78"/>
            <p:cNvGrpSpPr>
              <a:grpSpLocks/>
            </p:cNvGrpSpPr>
            <p:nvPr/>
          </p:nvGrpSpPr>
          <p:grpSpPr bwMode="auto">
            <a:xfrm>
              <a:off x="4080" y="4290"/>
              <a:ext cx="480" cy="105"/>
              <a:chOff x="1800" y="4035"/>
              <a:chExt cx="480" cy="105"/>
            </a:xfrm>
          </p:grpSpPr>
          <p:cxnSp>
            <p:nvCxnSpPr>
              <p:cNvPr id="123" name="Line 79"/>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4" name="Line 80"/>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76" name="Group 81"/>
            <p:cNvGrpSpPr>
              <a:grpSpLocks/>
            </p:cNvGrpSpPr>
            <p:nvPr/>
          </p:nvGrpSpPr>
          <p:grpSpPr bwMode="auto">
            <a:xfrm>
              <a:off x="4560" y="4290"/>
              <a:ext cx="480" cy="105"/>
              <a:chOff x="1800" y="4035"/>
              <a:chExt cx="480" cy="105"/>
            </a:xfrm>
          </p:grpSpPr>
          <p:cxnSp>
            <p:nvCxnSpPr>
              <p:cNvPr id="121" name="Line 82"/>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2" name="Line 83"/>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77" name="Group 84"/>
            <p:cNvGrpSpPr>
              <a:grpSpLocks/>
            </p:cNvGrpSpPr>
            <p:nvPr/>
          </p:nvGrpSpPr>
          <p:grpSpPr bwMode="auto">
            <a:xfrm>
              <a:off x="5055" y="4290"/>
              <a:ext cx="480" cy="105"/>
              <a:chOff x="1800" y="4035"/>
              <a:chExt cx="480" cy="105"/>
            </a:xfrm>
          </p:grpSpPr>
          <p:cxnSp>
            <p:nvCxnSpPr>
              <p:cNvPr id="119" name="Line 85"/>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0" name="Line 86"/>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78" name="Group 87"/>
            <p:cNvGrpSpPr>
              <a:grpSpLocks/>
            </p:cNvGrpSpPr>
            <p:nvPr/>
          </p:nvGrpSpPr>
          <p:grpSpPr bwMode="auto">
            <a:xfrm>
              <a:off x="6510" y="4290"/>
              <a:ext cx="480" cy="105"/>
              <a:chOff x="1800" y="4035"/>
              <a:chExt cx="480" cy="105"/>
            </a:xfrm>
          </p:grpSpPr>
          <p:cxnSp>
            <p:nvCxnSpPr>
              <p:cNvPr id="117" name="Line 88"/>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8" name="Line 89"/>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79" name="Group 90"/>
            <p:cNvGrpSpPr>
              <a:grpSpLocks/>
            </p:cNvGrpSpPr>
            <p:nvPr/>
          </p:nvGrpSpPr>
          <p:grpSpPr bwMode="auto">
            <a:xfrm>
              <a:off x="7005" y="4290"/>
              <a:ext cx="480" cy="105"/>
              <a:chOff x="1800" y="4035"/>
              <a:chExt cx="480" cy="105"/>
            </a:xfrm>
          </p:grpSpPr>
          <p:cxnSp>
            <p:nvCxnSpPr>
              <p:cNvPr id="115" name="Line 91"/>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6" name="Line 92"/>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80" name="Group 93"/>
            <p:cNvGrpSpPr>
              <a:grpSpLocks/>
            </p:cNvGrpSpPr>
            <p:nvPr/>
          </p:nvGrpSpPr>
          <p:grpSpPr bwMode="auto">
            <a:xfrm>
              <a:off x="7500" y="4290"/>
              <a:ext cx="480" cy="105"/>
              <a:chOff x="1800" y="4035"/>
              <a:chExt cx="480" cy="105"/>
            </a:xfrm>
          </p:grpSpPr>
          <p:cxnSp>
            <p:nvCxnSpPr>
              <p:cNvPr id="113" name="Line 94"/>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4" name="Line 95"/>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81" name="Group 96"/>
            <p:cNvGrpSpPr>
              <a:grpSpLocks/>
            </p:cNvGrpSpPr>
            <p:nvPr/>
          </p:nvGrpSpPr>
          <p:grpSpPr bwMode="auto">
            <a:xfrm>
              <a:off x="7995" y="4290"/>
              <a:ext cx="480" cy="105"/>
              <a:chOff x="1800" y="4035"/>
              <a:chExt cx="480" cy="105"/>
            </a:xfrm>
          </p:grpSpPr>
          <p:cxnSp>
            <p:nvCxnSpPr>
              <p:cNvPr id="111" name="Line 97"/>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2" name="Line 98"/>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82" name="Group 99"/>
            <p:cNvGrpSpPr>
              <a:grpSpLocks/>
            </p:cNvGrpSpPr>
            <p:nvPr/>
          </p:nvGrpSpPr>
          <p:grpSpPr bwMode="auto">
            <a:xfrm>
              <a:off x="8490" y="4290"/>
              <a:ext cx="480" cy="105"/>
              <a:chOff x="1800" y="4035"/>
              <a:chExt cx="480" cy="105"/>
            </a:xfrm>
          </p:grpSpPr>
          <p:cxnSp>
            <p:nvCxnSpPr>
              <p:cNvPr id="109" name="Line 100"/>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0" name="Line 101"/>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83" name="Group 102"/>
            <p:cNvGrpSpPr>
              <a:grpSpLocks/>
            </p:cNvGrpSpPr>
            <p:nvPr/>
          </p:nvGrpSpPr>
          <p:grpSpPr bwMode="auto">
            <a:xfrm>
              <a:off x="8970" y="4290"/>
              <a:ext cx="480" cy="105"/>
              <a:chOff x="1800" y="4035"/>
              <a:chExt cx="480" cy="105"/>
            </a:xfrm>
          </p:grpSpPr>
          <p:cxnSp>
            <p:nvCxnSpPr>
              <p:cNvPr id="107" name="Line 103"/>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8" name="Line 104"/>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sp>
          <p:nvSpPr>
            <p:cNvPr id="84" name="Text Box 105"/>
            <p:cNvSpPr txBox="1">
              <a:spLocks noChangeArrowheads="1"/>
            </p:cNvSpPr>
            <p:nvPr/>
          </p:nvSpPr>
          <p:spPr bwMode="auto">
            <a:xfrm>
              <a:off x="1973" y="4463"/>
              <a:ext cx="4005" cy="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tr-TR" sz="1000" dirty="0">
                  <a:latin typeface="Times New Roman" panose="02020603050405020304" pitchFamily="18" charset="0"/>
                  <a:ea typeface="Times New Roman" panose="02020603050405020304" pitchFamily="18" charset="0"/>
                </a:rPr>
                <a:t>0           1            2           3           4           5           6             7</a:t>
              </a:r>
              <a:endParaRPr lang="en-US" sz="1200" dirty="0">
                <a:latin typeface="Times New Roman" panose="02020603050405020304" pitchFamily="18" charset="0"/>
                <a:ea typeface="Times New Roman" panose="02020603050405020304" pitchFamily="18" charset="0"/>
              </a:endParaRPr>
            </a:p>
          </p:txBody>
        </p:sp>
        <p:sp>
          <p:nvSpPr>
            <p:cNvPr id="85" name="Text Box 106"/>
            <p:cNvSpPr txBox="1">
              <a:spLocks noChangeArrowheads="1"/>
            </p:cNvSpPr>
            <p:nvPr/>
          </p:nvSpPr>
          <p:spPr bwMode="auto">
            <a:xfrm>
              <a:off x="6387" y="4472"/>
              <a:ext cx="4005" cy="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tr-TR" sz="1000" dirty="0">
                  <a:latin typeface="Times New Roman" panose="02020603050405020304" pitchFamily="18" charset="0"/>
                  <a:ea typeface="Times New Roman" panose="02020603050405020304" pitchFamily="18" charset="0"/>
                </a:rPr>
                <a:t>0           1           2            3           4            5          6</a:t>
              </a:r>
              <a:endParaRPr lang="en-US" sz="1200" dirty="0">
                <a:latin typeface="Times New Roman" panose="02020603050405020304" pitchFamily="18" charset="0"/>
                <a:ea typeface="Times New Roman" panose="02020603050405020304" pitchFamily="18" charset="0"/>
              </a:endParaRPr>
            </a:p>
          </p:txBody>
        </p:sp>
        <p:sp>
          <p:nvSpPr>
            <p:cNvPr id="86" name="Text Box 107"/>
            <p:cNvSpPr txBox="1">
              <a:spLocks noChangeArrowheads="1"/>
            </p:cNvSpPr>
            <p:nvPr/>
          </p:nvSpPr>
          <p:spPr bwMode="auto">
            <a:xfrm>
              <a:off x="5715" y="4185"/>
              <a:ext cx="615"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en-US" sz="1000" b="1">
                  <a:latin typeface="Times New Roman" panose="02020603050405020304" pitchFamily="18" charset="0"/>
                  <a:ea typeface="Times New Roman" panose="02020603050405020304" pitchFamily="18" charset="0"/>
                </a:rPr>
                <a:t>≡</a:t>
              </a:r>
              <a:endParaRPr lang="en-US" sz="1200">
                <a:latin typeface="Times New Roman" panose="02020603050405020304" pitchFamily="18" charset="0"/>
                <a:ea typeface="Times New Roman" panose="02020603050405020304" pitchFamily="18" charset="0"/>
              </a:endParaRPr>
            </a:p>
          </p:txBody>
        </p:sp>
        <p:cxnSp>
          <p:nvCxnSpPr>
            <p:cNvPr id="87" name="Line 108"/>
            <p:cNvCxnSpPr/>
            <p:nvPr/>
          </p:nvCxnSpPr>
          <p:spPr bwMode="auto">
            <a:xfrm flipV="1">
              <a:off x="2580" y="3882"/>
              <a:ext cx="0" cy="45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88" name="Line 109"/>
            <p:cNvCxnSpPr/>
            <p:nvPr/>
          </p:nvCxnSpPr>
          <p:spPr bwMode="auto">
            <a:xfrm flipV="1">
              <a:off x="3570" y="3875"/>
              <a:ext cx="0" cy="45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89" name="Line 110"/>
            <p:cNvCxnSpPr/>
            <p:nvPr/>
          </p:nvCxnSpPr>
          <p:spPr bwMode="auto">
            <a:xfrm flipV="1">
              <a:off x="4054" y="3867"/>
              <a:ext cx="0" cy="45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90" name="Line 111"/>
            <p:cNvCxnSpPr/>
            <p:nvPr/>
          </p:nvCxnSpPr>
          <p:spPr bwMode="auto">
            <a:xfrm flipV="1">
              <a:off x="4560" y="3874"/>
              <a:ext cx="0" cy="45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91" name="Line 112"/>
            <p:cNvCxnSpPr/>
            <p:nvPr/>
          </p:nvCxnSpPr>
          <p:spPr bwMode="auto">
            <a:xfrm flipV="1">
              <a:off x="5040" y="3867"/>
              <a:ext cx="0" cy="45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92" name="Line 113"/>
            <p:cNvCxnSpPr/>
            <p:nvPr/>
          </p:nvCxnSpPr>
          <p:spPr bwMode="auto">
            <a:xfrm flipV="1">
              <a:off x="5536" y="3875"/>
              <a:ext cx="0" cy="45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93" name="Line 114"/>
            <p:cNvCxnSpPr/>
            <p:nvPr/>
          </p:nvCxnSpPr>
          <p:spPr bwMode="auto">
            <a:xfrm flipV="1">
              <a:off x="6518" y="3891"/>
              <a:ext cx="0" cy="45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94" name="Line 115"/>
            <p:cNvCxnSpPr/>
            <p:nvPr/>
          </p:nvCxnSpPr>
          <p:spPr bwMode="auto">
            <a:xfrm flipV="1">
              <a:off x="7486" y="3860"/>
              <a:ext cx="0" cy="45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95" name="Line 116"/>
            <p:cNvCxnSpPr/>
            <p:nvPr/>
          </p:nvCxnSpPr>
          <p:spPr bwMode="auto">
            <a:xfrm flipV="1">
              <a:off x="8476" y="3859"/>
              <a:ext cx="0" cy="45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96" name="Line 117"/>
            <p:cNvCxnSpPr/>
            <p:nvPr/>
          </p:nvCxnSpPr>
          <p:spPr bwMode="auto">
            <a:xfrm flipV="1">
              <a:off x="9452" y="3860"/>
              <a:ext cx="0" cy="45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cxnSp>
        <p:sp>
          <p:nvSpPr>
            <p:cNvPr id="97" name="Text Box 118"/>
            <p:cNvSpPr txBox="1">
              <a:spLocks noChangeArrowheads="1"/>
            </p:cNvSpPr>
            <p:nvPr/>
          </p:nvSpPr>
          <p:spPr bwMode="auto">
            <a:xfrm>
              <a:off x="1905" y="3563"/>
              <a:ext cx="1365" cy="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tr-TR" sz="1000" dirty="0">
                  <a:latin typeface="Times New Roman" panose="02020603050405020304" pitchFamily="18" charset="0"/>
                  <a:ea typeface="Times New Roman" panose="02020603050405020304" pitchFamily="18" charset="0"/>
                </a:rPr>
                <a:t> 100 $</a:t>
              </a:r>
              <a:endParaRPr lang="en-US" sz="1200" dirty="0">
                <a:latin typeface="Times New Roman" panose="02020603050405020304" pitchFamily="18" charset="0"/>
                <a:ea typeface="Times New Roman" panose="02020603050405020304" pitchFamily="18" charset="0"/>
              </a:endParaRPr>
            </a:p>
          </p:txBody>
        </p:sp>
        <p:sp>
          <p:nvSpPr>
            <p:cNvPr id="103" name="Text Box 124"/>
            <p:cNvSpPr txBox="1">
              <a:spLocks noChangeArrowheads="1"/>
            </p:cNvSpPr>
            <p:nvPr/>
          </p:nvSpPr>
          <p:spPr bwMode="auto">
            <a:xfrm>
              <a:off x="6105" y="3540"/>
              <a:ext cx="855" cy="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tr-TR" sz="1000">
                  <a:latin typeface="Times New Roman" panose="02020603050405020304" pitchFamily="18" charset="0"/>
                  <a:ea typeface="Times New Roman" panose="02020603050405020304" pitchFamily="18" charset="0"/>
                </a:rPr>
                <a:t> X</a:t>
              </a:r>
              <a:endParaRPr lang="en-US" sz="1200">
                <a:latin typeface="Times New Roman" panose="02020603050405020304" pitchFamily="18" charset="0"/>
                <a:ea typeface="Times New Roman" panose="02020603050405020304" pitchFamily="18" charset="0"/>
              </a:endParaRPr>
            </a:p>
          </p:txBody>
        </p:sp>
        <p:sp>
          <p:nvSpPr>
            <p:cNvPr id="104" name="Text Box 125"/>
            <p:cNvSpPr txBox="1">
              <a:spLocks noChangeArrowheads="1"/>
            </p:cNvSpPr>
            <p:nvPr/>
          </p:nvSpPr>
          <p:spPr bwMode="auto">
            <a:xfrm>
              <a:off x="7050" y="3555"/>
              <a:ext cx="855" cy="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tr-TR" sz="1000">
                  <a:latin typeface="Times New Roman" panose="02020603050405020304" pitchFamily="18" charset="0"/>
                  <a:ea typeface="Times New Roman" panose="02020603050405020304" pitchFamily="18" charset="0"/>
                </a:rPr>
                <a:t> X</a:t>
              </a:r>
              <a:endParaRPr lang="en-US" sz="1200">
                <a:latin typeface="Times New Roman" panose="02020603050405020304" pitchFamily="18" charset="0"/>
                <a:ea typeface="Times New Roman" panose="02020603050405020304" pitchFamily="18" charset="0"/>
              </a:endParaRPr>
            </a:p>
          </p:txBody>
        </p:sp>
        <p:sp>
          <p:nvSpPr>
            <p:cNvPr id="105" name="Text Box 126"/>
            <p:cNvSpPr txBox="1">
              <a:spLocks noChangeArrowheads="1"/>
            </p:cNvSpPr>
            <p:nvPr/>
          </p:nvSpPr>
          <p:spPr bwMode="auto">
            <a:xfrm>
              <a:off x="8040" y="3555"/>
              <a:ext cx="855" cy="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tr-TR" sz="1000">
                  <a:latin typeface="Times New Roman" panose="02020603050405020304" pitchFamily="18" charset="0"/>
                  <a:ea typeface="Times New Roman" panose="02020603050405020304" pitchFamily="18" charset="0"/>
                </a:rPr>
                <a:t> X</a:t>
              </a:r>
              <a:endParaRPr lang="en-US" sz="1200">
                <a:latin typeface="Times New Roman" panose="02020603050405020304" pitchFamily="18" charset="0"/>
                <a:ea typeface="Times New Roman" panose="02020603050405020304" pitchFamily="18" charset="0"/>
              </a:endParaRPr>
            </a:p>
          </p:txBody>
        </p:sp>
        <p:sp>
          <p:nvSpPr>
            <p:cNvPr id="106" name="Text Box 127"/>
            <p:cNvSpPr txBox="1">
              <a:spLocks noChangeArrowheads="1"/>
            </p:cNvSpPr>
            <p:nvPr/>
          </p:nvSpPr>
          <p:spPr bwMode="auto">
            <a:xfrm>
              <a:off x="9015" y="3555"/>
              <a:ext cx="855" cy="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tr-TR" sz="1000">
                  <a:latin typeface="Times New Roman" panose="02020603050405020304" pitchFamily="18" charset="0"/>
                  <a:ea typeface="Times New Roman" panose="02020603050405020304" pitchFamily="18" charset="0"/>
                </a:rPr>
                <a:t> X</a:t>
              </a:r>
              <a:endParaRPr lang="en-US" sz="1200">
                <a:latin typeface="Times New Roman" panose="02020603050405020304" pitchFamily="18" charset="0"/>
                <a:ea typeface="Times New Roman" panose="02020603050405020304" pitchFamily="18" charset="0"/>
              </a:endParaRPr>
            </a:p>
          </p:txBody>
        </p:sp>
      </p:grpSp>
      <p:sp>
        <p:nvSpPr>
          <p:cNvPr id="133" name="Metin kutusu 132"/>
          <p:cNvSpPr txBox="1"/>
          <p:nvPr/>
        </p:nvSpPr>
        <p:spPr>
          <a:xfrm>
            <a:off x="750880" y="5597206"/>
            <a:ext cx="9475470" cy="3693319"/>
          </a:xfrm>
          <a:prstGeom prst="rect">
            <a:avLst/>
          </a:prstGeom>
          <a:noFill/>
        </p:spPr>
        <p:txBody>
          <a:bodyPr wrap="square" rtlCol="0">
            <a:spAutoFit/>
          </a:bodyPr>
          <a:lstStyle/>
          <a:p>
            <a:r>
              <a:rPr lang="en-GB" sz="1800" b="1" dirty="0">
                <a:solidFill>
                  <a:srgbClr val="FF0000"/>
                </a:solidFill>
                <a:cs typeface="Times New Roman" panose="02020603050405020304" pitchFamily="18" charset="0"/>
              </a:rPr>
              <a:t>Solution</a:t>
            </a:r>
            <a:endParaRPr lang="en-US" sz="1800" dirty="0">
              <a:solidFill>
                <a:srgbClr val="FF0000"/>
              </a:solidFill>
              <a:cs typeface="Times New Roman" panose="02020603050405020304" pitchFamily="18" charset="0"/>
            </a:endParaRPr>
          </a:p>
          <a:p>
            <a:r>
              <a:rPr lang="tr-TR" sz="1800" dirty="0"/>
              <a:t> </a:t>
            </a:r>
            <a:endParaRPr lang="en-US" sz="1800" dirty="0"/>
          </a:p>
          <a:p>
            <a:r>
              <a:rPr lang="tr-TR" sz="1800" dirty="0">
                <a:cs typeface="Times New Roman" panose="02020603050405020304" pitchFamily="18" charset="0"/>
              </a:rPr>
              <a:t>P = 100 ( P/A, 10%, 7 ) – 100  ( P/F, 10%, 2 ) =  (100 x 4,8684) – (100 x 0,826) = 404,19 $</a:t>
            </a:r>
            <a:br>
              <a:rPr lang="tr-TR" sz="1800" dirty="0">
                <a:cs typeface="Times New Roman" panose="02020603050405020304" pitchFamily="18" charset="0"/>
              </a:rPr>
            </a:br>
            <a:r>
              <a:rPr lang="tr-TR" sz="1800" dirty="0">
                <a:cs typeface="Times New Roman" panose="02020603050405020304" pitchFamily="18" charset="0"/>
              </a:rPr>
              <a:t>             </a:t>
            </a:r>
          </a:p>
          <a:p>
            <a:r>
              <a:rPr lang="tr-TR" sz="1800" dirty="0">
                <a:cs typeface="Times New Roman" panose="02020603050405020304" pitchFamily="18" charset="0"/>
              </a:rPr>
              <a:t>         </a:t>
            </a:r>
          </a:p>
          <a:p>
            <a:r>
              <a:rPr lang="tr-TR" sz="1800" i="1" dirty="0">
                <a:solidFill>
                  <a:schemeClr val="accent1">
                    <a:lumMod val="75000"/>
                  </a:schemeClr>
                </a:solidFill>
                <a:cs typeface="Times New Roman" panose="02020603050405020304" pitchFamily="18" charset="0"/>
              </a:rPr>
              <a:t>                   (4,8684)                      (0,8265) </a:t>
            </a:r>
            <a:r>
              <a:rPr lang="en-GB" sz="1800" i="1" dirty="0">
                <a:solidFill>
                  <a:schemeClr val="accent1">
                    <a:lumMod val="75000"/>
                  </a:schemeClr>
                </a:solidFill>
                <a:cs typeface="Times New Roman" panose="02020603050405020304" pitchFamily="18" charset="0"/>
              </a:rPr>
              <a:t>read from interest table</a:t>
            </a:r>
            <a:endParaRPr lang="en-US" sz="1800" i="1" dirty="0">
              <a:solidFill>
                <a:schemeClr val="accent1">
                  <a:lumMod val="75000"/>
                </a:schemeClr>
              </a:solidFill>
              <a:cs typeface="Times New Roman" panose="02020603050405020304" pitchFamily="18" charset="0"/>
            </a:endParaRPr>
          </a:p>
          <a:p>
            <a:r>
              <a:rPr lang="tr-TR" sz="1800" dirty="0">
                <a:cs typeface="Times New Roman" panose="02020603050405020304" pitchFamily="18" charset="0"/>
              </a:rPr>
              <a:t> </a:t>
            </a:r>
            <a:endParaRPr lang="en-US" sz="1800" dirty="0">
              <a:cs typeface="Times New Roman" panose="02020603050405020304" pitchFamily="18" charset="0"/>
            </a:endParaRPr>
          </a:p>
          <a:p>
            <a:r>
              <a:rPr lang="tr-TR" sz="1800" dirty="0">
                <a:cs typeface="Times New Roman" panose="02020603050405020304" pitchFamily="18" charset="0"/>
              </a:rPr>
              <a:t>404,19 = X + X ( P/F, 10%, 2 ) + X ( P/F, 10%, 4 ) + X ( P/F, 10%, 6 )</a:t>
            </a:r>
            <a:endParaRPr lang="en-US" sz="1800" dirty="0">
              <a:cs typeface="Times New Roman" panose="02020603050405020304" pitchFamily="18" charset="0"/>
            </a:endParaRPr>
          </a:p>
          <a:p>
            <a:r>
              <a:rPr lang="tr-TR" sz="1800" dirty="0">
                <a:cs typeface="Times New Roman" panose="02020603050405020304" pitchFamily="18" charset="0"/>
              </a:rPr>
              <a:t> </a:t>
            </a:r>
            <a:endParaRPr lang="en-US" sz="1800" dirty="0">
              <a:cs typeface="Times New Roman" panose="02020603050405020304" pitchFamily="18" charset="0"/>
            </a:endParaRPr>
          </a:p>
          <a:p>
            <a:r>
              <a:rPr lang="tr-TR" sz="1800" dirty="0">
                <a:cs typeface="Times New Roman" panose="02020603050405020304" pitchFamily="18" charset="0"/>
              </a:rPr>
              <a:t>404,19 = 3,074X</a:t>
            </a:r>
            <a:endParaRPr lang="en-US" sz="1800" dirty="0">
              <a:cs typeface="Times New Roman" panose="02020603050405020304" pitchFamily="18" charset="0"/>
            </a:endParaRPr>
          </a:p>
          <a:p>
            <a:r>
              <a:rPr lang="tr-TR" sz="1800" dirty="0">
                <a:cs typeface="Times New Roman" panose="02020603050405020304" pitchFamily="18" charset="0"/>
              </a:rPr>
              <a:t> </a:t>
            </a:r>
            <a:endParaRPr lang="en-US" sz="1800" dirty="0">
              <a:cs typeface="Times New Roman" panose="02020603050405020304" pitchFamily="18" charset="0"/>
            </a:endParaRPr>
          </a:p>
          <a:p>
            <a:r>
              <a:rPr lang="tr-TR" sz="1800" b="1" dirty="0">
                <a:cs typeface="Times New Roman" panose="02020603050405020304" pitchFamily="18" charset="0"/>
              </a:rPr>
              <a:t>X = 131,49 $</a:t>
            </a:r>
            <a:endParaRPr lang="en-US" sz="1800" dirty="0">
              <a:cs typeface="Times New Roman" panose="02020603050405020304" pitchFamily="18" charset="0"/>
            </a:endParaRPr>
          </a:p>
          <a:p>
            <a:endParaRPr lang="en-US" sz="1800" dirty="0"/>
          </a:p>
        </p:txBody>
      </p:sp>
      <p:sp>
        <p:nvSpPr>
          <p:cNvPr id="2" name="Sol Ayraç 1"/>
          <p:cNvSpPr/>
          <p:nvPr/>
        </p:nvSpPr>
        <p:spPr>
          <a:xfrm rot="16200000">
            <a:off x="2159480" y="6106809"/>
            <a:ext cx="344908" cy="1387642"/>
          </a:xfrm>
          <a:prstGeom prst="leftBrace">
            <a:avLst>
              <a:gd name="adj1" fmla="val 9398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68" name="Sol Ayraç 67"/>
          <p:cNvSpPr/>
          <p:nvPr/>
        </p:nvSpPr>
        <p:spPr>
          <a:xfrm rot="16200000">
            <a:off x="3990893" y="6140416"/>
            <a:ext cx="344908" cy="1387642"/>
          </a:xfrm>
          <a:prstGeom prst="leftBrace">
            <a:avLst>
              <a:gd name="adj1" fmla="val 73592"/>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69" name="Text Box 118"/>
          <p:cNvSpPr txBox="1">
            <a:spLocks noChangeArrowheads="1"/>
          </p:cNvSpPr>
          <p:nvPr/>
        </p:nvSpPr>
        <p:spPr bwMode="auto">
          <a:xfrm>
            <a:off x="4304997" y="2562339"/>
            <a:ext cx="1183617" cy="494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tr-TR" sz="1000" dirty="0">
                <a:latin typeface="Times New Roman" panose="02020603050405020304" pitchFamily="18" charset="0"/>
                <a:ea typeface="Times New Roman" panose="02020603050405020304" pitchFamily="18" charset="0"/>
              </a:rPr>
              <a:t> 100 $</a:t>
            </a:r>
            <a:endParaRPr lang="en-US" sz="1200" dirty="0">
              <a:latin typeface="Times New Roman" panose="02020603050405020304" pitchFamily="18" charset="0"/>
              <a:ea typeface="Times New Roman" panose="02020603050405020304" pitchFamily="18" charset="0"/>
            </a:endParaRPr>
          </a:p>
        </p:txBody>
      </p:sp>
      <p:sp>
        <p:nvSpPr>
          <p:cNvPr id="98" name="Text Box 118"/>
          <p:cNvSpPr txBox="1">
            <a:spLocks noChangeArrowheads="1"/>
          </p:cNvSpPr>
          <p:nvPr/>
        </p:nvSpPr>
        <p:spPr bwMode="auto">
          <a:xfrm>
            <a:off x="3469526" y="2543306"/>
            <a:ext cx="1183617" cy="494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tr-TR" sz="1000" dirty="0">
                <a:latin typeface="Times New Roman" panose="02020603050405020304" pitchFamily="18" charset="0"/>
                <a:ea typeface="Times New Roman" panose="02020603050405020304" pitchFamily="18" charset="0"/>
              </a:rPr>
              <a:t> 100 $</a:t>
            </a:r>
            <a:endParaRPr lang="en-US" sz="1200" dirty="0">
              <a:latin typeface="Times New Roman" panose="02020603050405020304" pitchFamily="18" charset="0"/>
              <a:ea typeface="Times New Roman" panose="02020603050405020304" pitchFamily="18" charset="0"/>
            </a:endParaRPr>
          </a:p>
        </p:txBody>
      </p:sp>
      <p:sp>
        <p:nvSpPr>
          <p:cNvPr id="99" name="Text Box 118"/>
          <p:cNvSpPr txBox="1">
            <a:spLocks noChangeArrowheads="1"/>
          </p:cNvSpPr>
          <p:nvPr/>
        </p:nvSpPr>
        <p:spPr bwMode="auto">
          <a:xfrm>
            <a:off x="3885193" y="2552714"/>
            <a:ext cx="1183617" cy="494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tr-TR" sz="1000" dirty="0">
                <a:latin typeface="Times New Roman" panose="02020603050405020304" pitchFamily="18" charset="0"/>
                <a:ea typeface="Times New Roman" panose="02020603050405020304" pitchFamily="18" charset="0"/>
              </a:rPr>
              <a:t> 100 $</a:t>
            </a:r>
            <a:endParaRPr lang="en-US" sz="1200" dirty="0">
              <a:latin typeface="Times New Roman" panose="02020603050405020304" pitchFamily="18" charset="0"/>
              <a:ea typeface="Times New Roman" panose="02020603050405020304" pitchFamily="18" charset="0"/>
            </a:endParaRPr>
          </a:p>
        </p:txBody>
      </p:sp>
      <p:sp>
        <p:nvSpPr>
          <p:cNvPr id="100" name="Text Box 118"/>
          <p:cNvSpPr txBox="1">
            <a:spLocks noChangeArrowheads="1"/>
          </p:cNvSpPr>
          <p:nvPr/>
        </p:nvSpPr>
        <p:spPr bwMode="auto">
          <a:xfrm>
            <a:off x="4722079" y="2563698"/>
            <a:ext cx="1183617" cy="494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tr-TR" sz="1000" dirty="0">
                <a:latin typeface="Times New Roman" panose="02020603050405020304" pitchFamily="18" charset="0"/>
                <a:ea typeface="Times New Roman" panose="02020603050405020304" pitchFamily="18" charset="0"/>
              </a:rPr>
              <a:t> 100 $</a:t>
            </a:r>
            <a:endParaRPr lang="en-US" sz="1200" dirty="0">
              <a:latin typeface="Times New Roman" panose="02020603050405020304" pitchFamily="18" charset="0"/>
              <a:ea typeface="Times New Roman" panose="02020603050405020304" pitchFamily="18" charset="0"/>
            </a:endParaRPr>
          </a:p>
        </p:txBody>
      </p:sp>
      <p:sp>
        <p:nvSpPr>
          <p:cNvPr id="101" name="Text Box 118"/>
          <p:cNvSpPr txBox="1">
            <a:spLocks noChangeArrowheads="1"/>
          </p:cNvSpPr>
          <p:nvPr/>
        </p:nvSpPr>
        <p:spPr bwMode="auto">
          <a:xfrm>
            <a:off x="3053092" y="2539178"/>
            <a:ext cx="1183617" cy="494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tr-TR" sz="1000" dirty="0">
                <a:latin typeface="Times New Roman" panose="02020603050405020304" pitchFamily="18" charset="0"/>
                <a:ea typeface="Times New Roman" panose="02020603050405020304" pitchFamily="18" charset="0"/>
              </a:rPr>
              <a:t> 100 $</a:t>
            </a:r>
            <a:endParaRPr lang="en-US" sz="1200" dirty="0">
              <a:latin typeface="Times New Roman" panose="02020603050405020304" pitchFamily="18" charset="0"/>
              <a:ea typeface="Times New Roman" panose="02020603050405020304" pitchFamily="18" charset="0"/>
            </a:endParaRPr>
          </a:p>
        </p:txBody>
      </p:sp>
      <p:grpSp>
        <p:nvGrpSpPr>
          <p:cNvPr id="102" name="Group 207"/>
          <p:cNvGrpSpPr>
            <a:grpSpLocks/>
          </p:cNvGrpSpPr>
          <p:nvPr/>
        </p:nvGrpSpPr>
        <p:grpSpPr bwMode="auto">
          <a:xfrm>
            <a:off x="2221811" y="4277165"/>
            <a:ext cx="3472813" cy="1069618"/>
            <a:chOff x="1973" y="3867"/>
            <a:chExt cx="4005" cy="941"/>
          </a:xfrm>
        </p:grpSpPr>
        <p:grpSp>
          <p:nvGrpSpPr>
            <p:cNvPr id="138" name="Group 66"/>
            <p:cNvGrpSpPr>
              <a:grpSpLocks/>
            </p:cNvGrpSpPr>
            <p:nvPr/>
          </p:nvGrpSpPr>
          <p:grpSpPr bwMode="auto">
            <a:xfrm>
              <a:off x="2100" y="4290"/>
              <a:ext cx="480" cy="105"/>
              <a:chOff x="1800" y="4035"/>
              <a:chExt cx="480" cy="105"/>
            </a:xfrm>
          </p:grpSpPr>
          <p:cxnSp>
            <p:nvCxnSpPr>
              <p:cNvPr id="193" name="Line 67"/>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94" name="Line 68"/>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139" name="Group 69"/>
            <p:cNvGrpSpPr>
              <a:grpSpLocks/>
            </p:cNvGrpSpPr>
            <p:nvPr/>
          </p:nvGrpSpPr>
          <p:grpSpPr bwMode="auto">
            <a:xfrm>
              <a:off x="2595" y="4290"/>
              <a:ext cx="480" cy="105"/>
              <a:chOff x="1800" y="4035"/>
              <a:chExt cx="480" cy="105"/>
            </a:xfrm>
          </p:grpSpPr>
          <p:cxnSp>
            <p:nvCxnSpPr>
              <p:cNvPr id="191" name="Line 70"/>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92" name="Line 71"/>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140" name="Group 72"/>
            <p:cNvGrpSpPr>
              <a:grpSpLocks/>
            </p:cNvGrpSpPr>
            <p:nvPr/>
          </p:nvGrpSpPr>
          <p:grpSpPr bwMode="auto">
            <a:xfrm>
              <a:off x="3090" y="4290"/>
              <a:ext cx="480" cy="105"/>
              <a:chOff x="1800" y="4035"/>
              <a:chExt cx="480" cy="105"/>
            </a:xfrm>
          </p:grpSpPr>
          <p:cxnSp>
            <p:nvCxnSpPr>
              <p:cNvPr id="189" name="Line 73"/>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90" name="Line 74"/>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141" name="Group 75"/>
            <p:cNvGrpSpPr>
              <a:grpSpLocks/>
            </p:cNvGrpSpPr>
            <p:nvPr/>
          </p:nvGrpSpPr>
          <p:grpSpPr bwMode="auto">
            <a:xfrm>
              <a:off x="3585" y="4290"/>
              <a:ext cx="480" cy="105"/>
              <a:chOff x="1800" y="4035"/>
              <a:chExt cx="480" cy="105"/>
            </a:xfrm>
          </p:grpSpPr>
          <p:cxnSp>
            <p:nvCxnSpPr>
              <p:cNvPr id="187" name="Line 76"/>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88" name="Line 77"/>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142" name="Group 78"/>
            <p:cNvGrpSpPr>
              <a:grpSpLocks/>
            </p:cNvGrpSpPr>
            <p:nvPr/>
          </p:nvGrpSpPr>
          <p:grpSpPr bwMode="auto">
            <a:xfrm>
              <a:off x="4080" y="4290"/>
              <a:ext cx="480" cy="105"/>
              <a:chOff x="1800" y="4035"/>
              <a:chExt cx="480" cy="105"/>
            </a:xfrm>
          </p:grpSpPr>
          <p:cxnSp>
            <p:nvCxnSpPr>
              <p:cNvPr id="185" name="Line 79"/>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86" name="Line 80"/>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143" name="Group 81"/>
            <p:cNvGrpSpPr>
              <a:grpSpLocks/>
            </p:cNvGrpSpPr>
            <p:nvPr/>
          </p:nvGrpSpPr>
          <p:grpSpPr bwMode="auto">
            <a:xfrm>
              <a:off x="4560" y="4290"/>
              <a:ext cx="480" cy="105"/>
              <a:chOff x="1800" y="4035"/>
              <a:chExt cx="480" cy="105"/>
            </a:xfrm>
          </p:grpSpPr>
          <p:cxnSp>
            <p:nvCxnSpPr>
              <p:cNvPr id="183" name="Line 82"/>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84" name="Line 83"/>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144" name="Group 84"/>
            <p:cNvGrpSpPr>
              <a:grpSpLocks/>
            </p:cNvGrpSpPr>
            <p:nvPr/>
          </p:nvGrpSpPr>
          <p:grpSpPr bwMode="auto">
            <a:xfrm>
              <a:off x="5055" y="4290"/>
              <a:ext cx="480" cy="105"/>
              <a:chOff x="1800" y="4035"/>
              <a:chExt cx="480" cy="105"/>
            </a:xfrm>
          </p:grpSpPr>
          <p:cxnSp>
            <p:nvCxnSpPr>
              <p:cNvPr id="181" name="Line 85"/>
              <p:cNvCxnSpPr/>
              <p:nvPr/>
            </p:nvCxnSpPr>
            <p:spPr bwMode="auto">
              <a:xfrm>
                <a:off x="1800" y="4080"/>
                <a:ext cx="4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82" name="Line 86"/>
              <p:cNvCxnSpPr/>
              <p:nvPr/>
            </p:nvCxnSpPr>
            <p:spPr bwMode="auto">
              <a:xfrm>
                <a:off x="2280" y="4035"/>
                <a:ext cx="0" cy="1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sp>
          <p:nvSpPr>
            <p:cNvPr id="151" name="Text Box 105"/>
            <p:cNvSpPr txBox="1">
              <a:spLocks noChangeArrowheads="1"/>
            </p:cNvSpPr>
            <p:nvPr/>
          </p:nvSpPr>
          <p:spPr bwMode="auto">
            <a:xfrm>
              <a:off x="1973" y="4463"/>
              <a:ext cx="4005" cy="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tr-TR" sz="1000" dirty="0">
                  <a:latin typeface="Times New Roman" panose="02020603050405020304" pitchFamily="18" charset="0"/>
                  <a:ea typeface="Times New Roman" panose="02020603050405020304" pitchFamily="18" charset="0"/>
                </a:rPr>
                <a:t>0           1            2           3           4           5           6             7</a:t>
              </a:r>
              <a:endParaRPr lang="en-US" sz="1200" dirty="0">
                <a:latin typeface="Times New Roman" panose="02020603050405020304" pitchFamily="18" charset="0"/>
                <a:ea typeface="Times New Roman" panose="02020603050405020304" pitchFamily="18" charset="0"/>
              </a:endParaRPr>
            </a:p>
          </p:txBody>
        </p:sp>
        <p:cxnSp>
          <p:nvCxnSpPr>
            <p:cNvPr id="154" name="Line 108"/>
            <p:cNvCxnSpPr/>
            <p:nvPr/>
          </p:nvCxnSpPr>
          <p:spPr bwMode="auto">
            <a:xfrm flipV="1">
              <a:off x="2580" y="3882"/>
              <a:ext cx="0" cy="45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155" name="Line 109"/>
            <p:cNvCxnSpPr/>
            <p:nvPr/>
          </p:nvCxnSpPr>
          <p:spPr bwMode="auto">
            <a:xfrm flipV="1">
              <a:off x="3570" y="3875"/>
              <a:ext cx="0" cy="45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156" name="Line 110"/>
            <p:cNvCxnSpPr/>
            <p:nvPr/>
          </p:nvCxnSpPr>
          <p:spPr bwMode="auto">
            <a:xfrm flipV="1">
              <a:off x="4054" y="3867"/>
              <a:ext cx="0" cy="45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157" name="Line 111"/>
            <p:cNvCxnSpPr/>
            <p:nvPr/>
          </p:nvCxnSpPr>
          <p:spPr bwMode="auto">
            <a:xfrm flipV="1">
              <a:off x="4560" y="3874"/>
              <a:ext cx="0" cy="45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158" name="Line 112"/>
            <p:cNvCxnSpPr/>
            <p:nvPr/>
          </p:nvCxnSpPr>
          <p:spPr bwMode="auto">
            <a:xfrm flipV="1">
              <a:off x="5040" y="3867"/>
              <a:ext cx="0" cy="45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159" name="Line 113"/>
            <p:cNvCxnSpPr/>
            <p:nvPr/>
          </p:nvCxnSpPr>
          <p:spPr bwMode="auto">
            <a:xfrm flipV="1">
              <a:off x="5536" y="3875"/>
              <a:ext cx="0" cy="45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cxnSp>
      </p:grpSp>
      <p:cxnSp>
        <p:nvCxnSpPr>
          <p:cNvPr id="195" name="Line 109"/>
          <p:cNvCxnSpPr/>
          <p:nvPr/>
        </p:nvCxnSpPr>
        <p:spPr bwMode="auto">
          <a:xfrm flipV="1">
            <a:off x="3177975" y="4305307"/>
            <a:ext cx="0" cy="511507"/>
          </a:xfrm>
          <a:prstGeom prst="line">
            <a:avLst/>
          </a:prstGeom>
          <a:noFill/>
          <a:ln w="9525">
            <a:solidFill>
              <a:srgbClr val="FF0000"/>
            </a:solidFill>
            <a:round/>
            <a:headEnd/>
            <a:tailEnd type="triangle" w="sm" len="med"/>
          </a:ln>
          <a:extLst>
            <a:ext uri="{909E8E84-426E-40DD-AFC4-6F175D3DCCD1}">
              <a14:hiddenFill xmlns:a14="http://schemas.microsoft.com/office/drawing/2010/main">
                <a:noFill/>
              </a14:hiddenFill>
            </a:ext>
          </a:extLst>
        </p:spPr>
      </p:cxnSp>
      <p:cxnSp>
        <p:nvCxnSpPr>
          <p:cNvPr id="196" name="Line 109"/>
          <p:cNvCxnSpPr/>
          <p:nvPr/>
        </p:nvCxnSpPr>
        <p:spPr bwMode="auto">
          <a:xfrm>
            <a:off x="3176610" y="4841303"/>
            <a:ext cx="6563" cy="563450"/>
          </a:xfrm>
          <a:prstGeom prst="line">
            <a:avLst/>
          </a:prstGeom>
          <a:noFill/>
          <a:ln w="9525">
            <a:solidFill>
              <a:srgbClr val="FF0000"/>
            </a:solidFill>
            <a:round/>
            <a:headEnd/>
            <a:tailEnd type="triangle" w="sm" len="med"/>
          </a:ln>
          <a:extLst>
            <a:ext uri="{909E8E84-426E-40DD-AFC4-6F175D3DCCD1}">
              <a14:hiddenFill xmlns:a14="http://schemas.microsoft.com/office/drawing/2010/main">
                <a:noFill/>
              </a14:hiddenFill>
            </a:ext>
          </a:extLst>
        </p:spPr>
      </p:cxnSp>
      <p:sp>
        <p:nvSpPr>
          <p:cNvPr id="197" name="Sol Ayraç 196"/>
          <p:cNvSpPr/>
          <p:nvPr/>
        </p:nvSpPr>
        <p:spPr>
          <a:xfrm rot="16200000">
            <a:off x="3633241" y="2224588"/>
            <a:ext cx="304016" cy="3406731"/>
          </a:xfrm>
          <a:prstGeom prst="leftBrace">
            <a:avLst>
              <a:gd name="adj1" fmla="val 9398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Tree>
    <p:extLst>
      <p:ext uri="{BB962C8B-B14F-4D97-AF65-F5344CB8AC3E}">
        <p14:creationId xmlns:p14="http://schemas.microsoft.com/office/powerpoint/2010/main" val="1651919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 4"/>
          <p:cNvGrpSpPr/>
          <p:nvPr/>
        </p:nvGrpSpPr>
        <p:grpSpPr>
          <a:xfrm>
            <a:off x="2088468" y="2206524"/>
            <a:ext cx="8624664" cy="2701817"/>
            <a:chOff x="2195736" y="1374884"/>
            <a:chExt cx="4541726" cy="1982108"/>
          </a:xfrm>
        </p:grpSpPr>
        <p:grpSp>
          <p:nvGrpSpPr>
            <p:cNvPr id="6" name="Grup 5"/>
            <p:cNvGrpSpPr/>
            <p:nvPr/>
          </p:nvGrpSpPr>
          <p:grpSpPr>
            <a:xfrm>
              <a:off x="2195736" y="1628800"/>
              <a:ext cx="4435795" cy="1728192"/>
              <a:chOff x="2195736" y="1628800"/>
              <a:chExt cx="4435795" cy="1728192"/>
            </a:xfrm>
          </p:grpSpPr>
          <p:grpSp>
            <p:nvGrpSpPr>
              <p:cNvPr id="14" name="Grup 13"/>
              <p:cNvGrpSpPr/>
              <p:nvPr/>
            </p:nvGrpSpPr>
            <p:grpSpPr>
              <a:xfrm>
                <a:off x="2332449" y="1628800"/>
                <a:ext cx="4191070" cy="1728192"/>
                <a:chOff x="2332449" y="1628800"/>
                <a:chExt cx="4191070" cy="1728192"/>
              </a:xfrm>
            </p:grpSpPr>
            <p:grpSp>
              <p:nvGrpSpPr>
                <p:cNvPr id="24" name="Grup 23"/>
                <p:cNvGrpSpPr/>
                <p:nvPr/>
              </p:nvGrpSpPr>
              <p:grpSpPr>
                <a:xfrm>
                  <a:off x="2332449" y="2289854"/>
                  <a:ext cx="4191070" cy="157268"/>
                  <a:chOff x="1317034" y="2340699"/>
                  <a:chExt cx="4191070" cy="157268"/>
                </a:xfrm>
              </p:grpSpPr>
              <p:cxnSp>
                <p:nvCxnSpPr>
                  <p:cNvPr id="34" name="Düz Bağlayıcı 33"/>
                  <p:cNvCxnSpPr/>
                  <p:nvPr/>
                </p:nvCxnSpPr>
                <p:spPr>
                  <a:xfrm>
                    <a:off x="1317034" y="2353951"/>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Düz Bağlayıcı 34"/>
                  <p:cNvCxnSpPr/>
                  <p:nvPr/>
                </p:nvCxnSpPr>
                <p:spPr>
                  <a:xfrm>
                    <a:off x="1875249" y="23488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Düz Bağlayıcı 35"/>
                  <p:cNvCxnSpPr/>
                  <p:nvPr/>
                </p:nvCxnSpPr>
                <p:spPr>
                  <a:xfrm>
                    <a:off x="2411760" y="23488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Düz Bağlayıcı 36"/>
                  <p:cNvCxnSpPr/>
                  <p:nvPr/>
                </p:nvCxnSpPr>
                <p:spPr>
                  <a:xfrm>
                    <a:off x="2915816" y="23488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Düz Bağlayıcı 37"/>
                  <p:cNvCxnSpPr/>
                  <p:nvPr/>
                </p:nvCxnSpPr>
                <p:spPr>
                  <a:xfrm>
                    <a:off x="3419872" y="234225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Düz Bağlayıcı 38"/>
                  <p:cNvCxnSpPr/>
                  <p:nvPr/>
                </p:nvCxnSpPr>
                <p:spPr>
                  <a:xfrm>
                    <a:off x="3923928" y="2353951"/>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Düz Bağlayıcı 39"/>
                  <p:cNvCxnSpPr/>
                  <p:nvPr/>
                </p:nvCxnSpPr>
                <p:spPr>
                  <a:xfrm>
                    <a:off x="4427984" y="2340699"/>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Düz Bağlayıcı 40"/>
                  <p:cNvCxnSpPr/>
                  <p:nvPr/>
                </p:nvCxnSpPr>
                <p:spPr>
                  <a:xfrm>
                    <a:off x="4932040" y="2340699"/>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Düz Bağlayıcı 41"/>
                  <p:cNvCxnSpPr/>
                  <p:nvPr/>
                </p:nvCxnSpPr>
                <p:spPr>
                  <a:xfrm>
                    <a:off x="5508104" y="2340699"/>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1317034" y="2412707"/>
                    <a:ext cx="4191070" cy="1555"/>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25" name="Düz Ok Bağlayıcısı 24"/>
                <p:cNvCxnSpPr/>
                <p:nvPr/>
              </p:nvCxnSpPr>
              <p:spPr>
                <a:xfrm>
                  <a:off x="2332449" y="2361862"/>
                  <a:ext cx="0" cy="995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Düz Ok Bağlayıcısı 25"/>
                <p:cNvCxnSpPr/>
                <p:nvPr/>
              </p:nvCxnSpPr>
              <p:spPr>
                <a:xfrm flipV="1">
                  <a:off x="2890664" y="2060848"/>
                  <a:ext cx="0" cy="3010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Düz Ok Bağlayıcısı 26"/>
                <p:cNvCxnSpPr/>
                <p:nvPr/>
              </p:nvCxnSpPr>
              <p:spPr>
                <a:xfrm>
                  <a:off x="3427175" y="2352227"/>
                  <a:ext cx="0" cy="1897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Düz Ok Bağlayıcısı 27"/>
                <p:cNvCxnSpPr/>
                <p:nvPr/>
              </p:nvCxnSpPr>
              <p:spPr>
                <a:xfrm flipV="1">
                  <a:off x="4435287" y="2211355"/>
                  <a:ext cx="0" cy="1505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Düz Ok Bağlayıcısı 28"/>
                <p:cNvCxnSpPr/>
                <p:nvPr/>
              </p:nvCxnSpPr>
              <p:spPr>
                <a:xfrm flipV="1">
                  <a:off x="4939343" y="2060848"/>
                  <a:ext cx="0" cy="3010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Düz Ok Bağlayıcısı 29"/>
                <p:cNvCxnSpPr/>
                <p:nvPr/>
              </p:nvCxnSpPr>
              <p:spPr>
                <a:xfrm flipV="1">
                  <a:off x="5443399" y="1916832"/>
                  <a:ext cx="0" cy="4450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Düz Ok Bağlayıcısı 30"/>
                <p:cNvCxnSpPr/>
                <p:nvPr/>
              </p:nvCxnSpPr>
              <p:spPr>
                <a:xfrm flipV="1">
                  <a:off x="5947455" y="1772816"/>
                  <a:ext cx="0" cy="5890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Düz Ok Bağlayıcısı 31"/>
                <p:cNvCxnSpPr/>
                <p:nvPr/>
              </p:nvCxnSpPr>
              <p:spPr>
                <a:xfrm flipV="1">
                  <a:off x="6523519" y="1628800"/>
                  <a:ext cx="0" cy="733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Düz Bağlayıcı 32"/>
                <p:cNvCxnSpPr/>
                <p:nvPr/>
              </p:nvCxnSpPr>
              <p:spPr>
                <a:xfrm flipV="1">
                  <a:off x="3425350" y="1628800"/>
                  <a:ext cx="3098169" cy="899965"/>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15" name="Metin kutusu 14"/>
              <p:cNvSpPr txBox="1"/>
              <p:nvPr/>
            </p:nvSpPr>
            <p:spPr>
              <a:xfrm>
                <a:off x="2195736" y="2139347"/>
                <a:ext cx="216024" cy="270950"/>
              </a:xfrm>
              <a:prstGeom prst="rect">
                <a:avLst/>
              </a:prstGeom>
              <a:noFill/>
            </p:spPr>
            <p:txBody>
              <a:bodyPr wrap="square" rtlCol="0">
                <a:spAutoFit/>
              </a:bodyPr>
              <a:lstStyle>
                <a:defPPr>
                  <a:defRPr lang="en-US"/>
                </a:defPPr>
                <a:lvl1pPr>
                  <a:defRPr sz="1800"/>
                </a:lvl1pPr>
              </a:lstStyle>
              <a:p>
                <a:r>
                  <a:rPr lang="tr-TR" dirty="0"/>
                  <a:t>0</a:t>
                </a:r>
                <a:endParaRPr lang="en-US" dirty="0"/>
              </a:p>
            </p:txBody>
          </p:sp>
          <p:sp>
            <p:nvSpPr>
              <p:cNvPr id="16" name="Metin kutusu 15"/>
              <p:cNvSpPr txBox="1"/>
              <p:nvPr/>
            </p:nvSpPr>
            <p:spPr>
              <a:xfrm>
                <a:off x="2758418" y="2447122"/>
                <a:ext cx="216024" cy="270950"/>
              </a:xfrm>
              <a:prstGeom prst="rect">
                <a:avLst/>
              </a:prstGeom>
              <a:noFill/>
            </p:spPr>
            <p:txBody>
              <a:bodyPr wrap="square" rtlCol="0">
                <a:spAutoFit/>
              </a:bodyPr>
              <a:lstStyle>
                <a:defPPr>
                  <a:defRPr lang="en-US"/>
                </a:defPPr>
                <a:lvl1pPr>
                  <a:defRPr sz="1800"/>
                </a:lvl1pPr>
              </a:lstStyle>
              <a:p>
                <a:r>
                  <a:rPr lang="tr-TR" dirty="0"/>
                  <a:t>1</a:t>
                </a:r>
                <a:endParaRPr lang="en-US" dirty="0"/>
              </a:p>
            </p:txBody>
          </p:sp>
          <p:sp>
            <p:nvSpPr>
              <p:cNvPr id="17" name="Metin kutusu 16"/>
              <p:cNvSpPr txBox="1"/>
              <p:nvPr/>
            </p:nvSpPr>
            <p:spPr>
              <a:xfrm>
                <a:off x="3317338" y="2110318"/>
                <a:ext cx="216024" cy="270950"/>
              </a:xfrm>
              <a:prstGeom prst="rect">
                <a:avLst/>
              </a:prstGeom>
              <a:noFill/>
            </p:spPr>
            <p:txBody>
              <a:bodyPr wrap="square" rtlCol="0">
                <a:spAutoFit/>
              </a:bodyPr>
              <a:lstStyle>
                <a:defPPr>
                  <a:defRPr lang="en-US"/>
                </a:defPPr>
                <a:lvl1pPr>
                  <a:defRPr sz="1800"/>
                </a:lvl1pPr>
              </a:lstStyle>
              <a:p>
                <a:r>
                  <a:rPr lang="tr-TR" dirty="0"/>
                  <a:t>2</a:t>
                </a:r>
                <a:endParaRPr lang="en-US" dirty="0"/>
              </a:p>
            </p:txBody>
          </p:sp>
          <p:sp>
            <p:nvSpPr>
              <p:cNvPr id="18" name="Metin kutusu 17"/>
              <p:cNvSpPr txBox="1"/>
              <p:nvPr/>
            </p:nvSpPr>
            <p:spPr>
              <a:xfrm>
                <a:off x="3823219" y="2447122"/>
                <a:ext cx="216024" cy="270950"/>
              </a:xfrm>
              <a:prstGeom prst="rect">
                <a:avLst/>
              </a:prstGeom>
              <a:noFill/>
            </p:spPr>
            <p:txBody>
              <a:bodyPr wrap="square" rtlCol="0">
                <a:spAutoFit/>
              </a:bodyPr>
              <a:lstStyle>
                <a:defPPr>
                  <a:defRPr lang="en-US"/>
                </a:defPPr>
                <a:lvl1pPr>
                  <a:defRPr sz="1800"/>
                </a:lvl1pPr>
              </a:lstStyle>
              <a:p>
                <a:r>
                  <a:rPr lang="tr-TR" dirty="0"/>
                  <a:t>3</a:t>
                </a:r>
                <a:endParaRPr lang="en-US" dirty="0"/>
              </a:p>
            </p:txBody>
          </p:sp>
          <p:sp>
            <p:nvSpPr>
              <p:cNvPr id="19" name="Metin kutusu 18"/>
              <p:cNvSpPr txBox="1"/>
              <p:nvPr/>
            </p:nvSpPr>
            <p:spPr>
              <a:xfrm>
                <a:off x="4327275" y="2447122"/>
                <a:ext cx="216024" cy="270950"/>
              </a:xfrm>
              <a:prstGeom prst="rect">
                <a:avLst/>
              </a:prstGeom>
              <a:noFill/>
            </p:spPr>
            <p:txBody>
              <a:bodyPr wrap="square" rtlCol="0">
                <a:spAutoFit/>
              </a:bodyPr>
              <a:lstStyle>
                <a:defPPr>
                  <a:defRPr lang="en-US"/>
                </a:defPPr>
                <a:lvl1pPr>
                  <a:defRPr sz="1800"/>
                </a:lvl1pPr>
              </a:lstStyle>
              <a:p>
                <a:r>
                  <a:rPr lang="tr-TR" dirty="0"/>
                  <a:t>4</a:t>
                </a:r>
                <a:endParaRPr lang="en-US" dirty="0"/>
              </a:p>
            </p:txBody>
          </p:sp>
          <p:sp>
            <p:nvSpPr>
              <p:cNvPr id="20" name="Metin kutusu 19"/>
              <p:cNvSpPr txBox="1"/>
              <p:nvPr/>
            </p:nvSpPr>
            <p:spPr>
              <a:xfrm>
                <a:off x="4831331" y="2447122"/>
                <a:ext cx="216024" cy="270950"/>
              </a:xfrm>
              <a:prstGeom prst="rect">
                <a:avLst/>
              </a:prstGeom>
              <a:noFill/>
            </p:spPr>
            <p:txBody>
              <a:bodyPr wrap="square" rtlCol="0">
                <a:spAutoFit/>
              </a:bodyPr>
              <a:lstStyle>
                <a:defPPr>
                  <a:defRPr lang="en-US"/>
                </a:defPPr>
                <a:lvl1pPr>
                  <a:defRPr sz="1800"/>
                </a:lvl1pPr>
              </a:lstStyle>
              <a:p>
                <a:r>
                  <a:rPr lang="tr-TR" dirty="0"/>
                  <a:t>5</a:t>
                </a:r>
                <a:endParaRPr lang="en-US" dirty="0"/>
              </a:p>
            </p:txBody>
          </p:sp>
          <p:sp>
            <p:nvSpPr>
              <p:cNvPr id="21" name="Metin kutusu 20"/>
              <p:cNvSpPr txBox="1"/>
              <p:nvPr/>
            </p:nvSpPr>
            <p:spPr>
              <a:xfrm>
                <a:off x="5335387" y="2447122"/>
                <a:ext cx="216024" cy="270950"/>
              </a:xfrm>
              <a:prstGeom prst="rect">
                <a:avLst/>
              </a:prstGeom>
              <a:noFill/>
            </p:spPr>
            <p:txBody>
              <a:bodyPr wrap="square" rtlCol="0">
                <a:spAutoFit/>
              </a:bodyPr>
              <a:lstStyle>
                <a:defPPr>
                  <a:defRPr lang="en-US"/>
                </a:defPPr>
                <a:lvl1pPr>
                  <a:defRPr sz="1800"/>
                </a:lvl1pPr>
              </a:lstStyle>
              <a:p>
                <a:r>
                  <a:rPr lang="tr-TR" dirty="0"/>
                  <a:t>6</a:t>
                </a:r>
                <a:endParaRPr lang="en-US" dirty="0"/>
              </a:p>
            </p:txBody>
          </p:sp>
          <p:sp>
            <p:nvSpPr>
              <p:cNvPr id="22" name="Metin kutusu 21"/>
              <p:cNvSpPr txBox="1"/>
              <p:nvPr/>
            </p:nvSpPr>
            <p:spPr>
              <a:xfrm>
                <a:off x="5839443" y="2447122"/>
                <a:ext cx="216024" cy="270950"/>
              </a:xfrm>
              <a:prstGeom prst="rect">
                <a:avLst/>
              </a:prstGeom>
              <a:noFill/>
            </p:spPr>
            <p:txBody>
              <a:bodyPr wrap="square" rtlCol="0">
                <a:spAutoFit/>
              </a:bodyPr>
              <a:lstStyle>
                <a:defPPr>
                  <a:defRPr lang="en-US"/>
                </a:defPPr>
                <a:lvl1pPr>
                  <a:defRPr sz="1800"/>
                </a:lvl1pPr>
              </a:lstStyle>
              <a:p>
                <a:r>
                  <a:rPr lang="tr-TR" dirty="0"/>
                  <a:t>7</a:t>
                </a:r>
                <a:endParaRPr lang="en-US" dirty="0"/>
              </a:p>
            </p:txBody>
          </p:sp>
          <p:sp>
            <p:nvSpPr>
              <p:cNvPr id="23" name="Metin kutusu 22"/>
              <p:cNvSpPr txBox="1"/>
              <p:nvPr/>
            </p:nvSpPr>
            <p:spPr>
              <a:xfrm>
                <a:off x="6415507" y="2447122"/>
                <a:ext cx="216024" cy="270950"/>
              </a:xfrm>
              <a:prstGeom prst="rect">
                <a:avLst/>
              </a:prstGeom>
              <a:noFill/>
            </p:spPr>
            <p:txBody>
              <a:bodyPr wrap="square" rtlCol="0">
                <a:spAutoFit/>
              </a:bodyPr>
              <a:lstStyle>
                <a:defPPr>
                  <a:defRPr lang="en-US"/>
                </a:defPPr>
                <a:lvl1pPr>
                  <a:defRPr sz="1800"/>
                </a:lvl1pPr>
              </a:lstStyle>
              <a:p>
                <a:r>
                  <a:rPr lang="tr-TR" dirty="0"/>
                  <a:t>8</a:t>
                </a:r>
                <a:endParaRPr lang="en-US" dirty="0"/>
              </a:p>
            </p:txBody>
          </p:sp>
        </p:grpSp>
        <p:sp>
          <p:nvSpPr>
            <p:cNvPr id="7" name="Metin kutusu 6"/>
            <p:cNvSpPr txBox="1"/>
            <p:nvPr/>
          </p:nvSpPr>
          <p:spPr>
            <a:xfrm>
              <a:off x="2676720" y="1815698"/>
              <a:ext cx="427887" cy="270949"/>
            </a:xfrm>
            <a:prstGeom prst="rect">
              <a:avLst/>
            </a:prstGeom>
            <a:noFill/>
          </p:spPr>
          <p:txBody>
            <a:bodyPr wrap="square" rtlCol="0">
              <a:spAutoFit/>
            </a:bodyPr>
            <a:lstStyle/>
            <a:p>
              <a:r>
                <a:rPr lang="tr-TR" sz="1800" dirty="0"/>
                <a:t>200</a:t>
              </a:r>
              <a:endParaRPr lang="en-US" sz="1800" dirty="0"/>
            </a:p>
          </p:txBody>
        </p:sp>
        <p:sp>
          <p:nvSpPr>
            <p:cNvPr id="8" name="Metin kutusu 7"/>
            <p:cNvSpPr txBox="1"/>
            <p:nvPr/>
          </p:nvSpPr>
          <p:spPr>
            <a:xfrm>
              <a:off x="3211406" y="2542017"/>
              <a:ext cx="427887" cy="270949"/>
            </a:xfrm>
            <a:prstGeom prst="rect">
              <a:avLst/>
            </a:prstGeom>
            <a:noFill/>
          </p:spPr>
          <p:txBody>
            <a:bodyPr wrap="square" rtlCol="0">
              <a:spAutoFit/>
            </a:bodyPr>
            <a:lstStyle>
              <a:defPPr>
                <a:defRPr lang="en-US"/>
              </a:defPPr>
              <a:lvl1pPr>
                <a:defRPr sz="1800"/>
              </a:lvl1pPr>
            </a:lstStyle>
            <a:p>
              <a:r>
                <a:rPr lang="tr-TR" dirty="0"/>
                <a:t>100</a:t>
              </a:r>
              <a:endParaRPr lang="en-US" dirty="0"/>
            </a:p>
          </p:txBody>
        </p:sp>
        <p:sp>
          <p:nvSpPr>
            <p:cNvPr id="9" name="Metin kutusu 8"/>
            <p:cNvSpPr txBox="1"/>
            <p:nvPr/>
          </p:nvSpPr>
          <p:spPr>
            <a:xfrm>
              <a:off x="4725399" y="1789874"/>
              <a:ext cx="427887" cy="270949"/>
            </a:xfrm>
            <a:prstGeom prst="rect">
              <a:avLst/>
            </a:prstGeom>
            <a:noFill/>
          </p:spPr>
          <p:txBody>
            <a:bodyPr wrap="square" rtlCol="0">
              <a:spAutoFit/>
            </a:bodyPr>
            <a:lstStyle>
              <a:defPPr>
                <a:defRPr lang="en-US"/>
              </a:defPPr>
              <a:lvl1pPr>
                <a:defRPr sz="1800"/>
              </a:lvl1pPr>
            </a:lstStyle>
            <a:p>
              <a:r>
                <a:rPr lang="tr-TR" dirty="0"/>
                <a:t>200</a:t>
              </a:r>
              <a:endParaRPr lang="en-US" dirty="0"/>
            </a:p>
          </p:txBody>
        </p:sp>
        <p:sp>
          <p:nvSpPr>
            <p:cNvPr id="10" name="Metin kutusu 9"/>
            <p:cNvSpPr txBox="1"/>
            <p:nvPr/>
          </p:nvSpPr>
          <p:spPr>
            <a:xfrm>
              <a:off x="4214040" y="1957439"/>
              <a:ext cx="427887" cy="270949"/>
            </a:xfrm>
            <a:prstGeom prst="rect">
              <a:avLst/>
            </a:prstGeom>
            <a:noFill/>
          </p:spPr>
          <p:txBody>
            <a:bodyPr wrap="square" rtlCol="0">
              <a:spAutoFit/>
            </a:bodyPr>
            <a:lstStyle>
              <a:defPPr>
                <a:defRPr lang="en-US"/>
              </a:defPPr>
              <a:lvl1pPr>
                <a:defRPr sz="1800"/>
              </a:lvl1pPr>
            </a:lstStyle>
            <a:p>
              <a:r>
                <a:rPr lang="tr-TR" dirty="0"/>
                <a:t>100</a:t>
              </a:r>
              <a:endParaRPr lang="en-US" dirty="0"/>
            </a:p>
          </p:txBody>
        </p:sp>
        <p:sp>
          <p:nvSpPr>
            <p:cNvPr id="11" name="Metin kutusu 10"/>
            <p:cNvSpPr txBox="1"/>
            <p:nvPr/>
          </p:nvSpPr>
          <p:spPr>
            <a:xfrm>
              <a:off x="5229455" y="1684508"/>
              <a:ext cx="427887" cy="270949"/>
            </a:xfrm>
            <a:prstGeom prst="rect">
              <a:avLst/>
            </a:prstGeom>
            <a:noFill/>
          </p:spPr>
          <p:txBody>
            <a:bodyPr wrap="square" rtlCol="0">
              <a:spAutoFit/>
            </a:bodyPr>
            <a:lstStyle>
              <a:defPPr>
                <a:defRPr lang="en-US"/>
              </a:defPPr>
              <a:lvl1pPr>
                <a:defRPr sz="1800"/>
              </a:lvl1pPr>
            </a:lstStyle>
            <a:p>
              <a:r>
                <a:rPr lang="tr-TR" dirty="0"/>
                <a:t>300</a:t>
              </a:r>
              <a:endParaRPr lang="en-US" dirty="0"/>
            </a:p>
          </p:txBody>
        </p:sp>
        <p:sp>
          <p:nvSpPr>
            <p:cNvPr id="12" name="Metin kutusu 11"/>
            <p:cNvSpPr txBox="1"/>
            <p:nvPr/>
          </p:nvSpPr>
          <p:spPr>
            <a:xfrm>
              <a:off x="5733511" y="1535958"/>
              <a:ext cx="427887" cy="270949"/>
            </a:xfrm>
            <a:prstGeom prst="rect">
              <a:avLst/>
            </a:prstGeom>
            <a:noFill/>
          </p:spPr>
          <p:txBody>
            <a:bodyPr wrap="square" rtlCol="0">
              <a:spAutoFit/>
            </a:bodyPr>
            <a:lstStyle>
              <a:defPPr>
                <a:defRPr lang="en-US"/>
              </a:defPPr>
              <a:lvl1pPr>
                <a:defRPr sz="1800"/>
              </a:lvl1pPr>
            </a:lstStyle>
            <a:p>
              <a:r>
                <a:rPr lang="tr-TR" dirty="0"/>
                <a:t>400</a:t>
              </a:r>
              <a:endParaRPr lang="en-US" dirty="0"/>
            </a:p>
          </p:txBody>
        </p:sp>
        <p:sp>
          <p:nvSpPr>
            <p:cNvPr id="13" name="Metin kutusu 12"/>
            <p:cNvSpPr txBox="1"/>
            <p:nvPr/>
          </p:nvSpPr>
          <p:spPr>
            <a:xfrm>
              <a:off x="6309575" y="1374884"/>
              <a:ext cx="427887" cy="270949"/>
            </a:xfrm>
            <a:prstGeom prst="rect">
              <a:avLst/>
            </a:prstGeom>
            <a:noFill/>
          </p:spPr>
          <p:txBody>
            <a:bodyPr wrap="square" rtlCol="0">
              <a:spAutoFit/>
            </a:bodyPr>
            <a:lstStyle>
              <a:defPPr>
                <a:defRPr lang="en-US"/>
              </a:defPPr>
              <a:lvl1pPr>
                <a:defRPr sz="1800"/>
              </a:lvl1pPr>
            </a:lstStyle>
            <a:p>
              <a:r>
                <a:rPr lang="tr-TR" dirty="0"/>
                <a:t>500</a:t>
              </a:r>
              <a:endParaRPr lang="en-US" dirty="0"/>
            </a:p>
          </p:txBody>
        </p:sp>
      </p:grpSp>
      <p:sp>
        <p:nvSpPr>
          <p:cNvPr id="44" name="Sağ Ayraç 43"/>
          <p:cNvSpPr/>
          <p:nvPr/>
        </p:nvSpPr>
        <p:spPr>
          <a:xfrm rot="5400000">
            <a:off x="3778125" y="2749574"/>
            <a:ext cx="185499" cy="30265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5" name="Sağ Ayraç 44"/>
          <p:cNvSpPr/>
          <p:nvPr/>
        </p:nvSpPr>
        <p:spPr>
          <a:xfrm rot="5400000">
            <a:off x="7761953" y="1801490"/>
            <a:ext cx="185500" cy="49227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6" name="Metin kutusu 45"/>
          <p:cNvSpPr txBox="1"/>
          <p:nvPr/>
        </p:nvSpPr>
        <p:spPr>
          <a:xfrm>
            <a:off x="3408124" y="4536782"/>
            <a:ext cx="812210" cy="369332"/>
          </a:xfrm>
          <a:prstGeom prst="rect">
            <a:avLst/>
          </a:prstGeom>
          <a:noFill/>
        </p:spPr>
        <p:txBody>
          <a:bodyPr wrap="square" rtlCol="0">
            <a:spAutoFit/>
          </a:bodyPr>
          <a:lstStyle>
            <a:defPPr>
              <a:defRPr lang="en-US"/>
            </a:defPPr>
            <a:lvl1pPr>
              <a:defRPr sz="1800"/>
            </a:lvl1pPr>
          </a:lstStyle>
          <a:p>
            <a:r>
              <a:rPr lang="tr-TR" dirty="0"/>
              <a:t>i=%8</a:t>
            </a:r>
            <a:endParaRPr lang="en-US" dirty="0"/>
          </a:p>
        </p:txBody>
      </p:sp>
      <p:sp>
        <p:nvSpPr>
          <p:cNvPr id="47" name="Metin kutusu 46"/>
          <p:cNvSpPr txBox="1"/>
          <p:nvPr/>
        </p:nvSpPr>
        <p:spPr>
          <a:xfrm>
            <a:off x="7498755" y="4532223"/>
            <a:ext cx="1082509" cy="369332"/>
          </a:xfrm>
          <a:prstGeom prst="rect">
            <a:avLst/>
          </a:prstGeom>
          <a:noFill/>
        </p:spPr>
        <p:txBody>
          <a:bodyPr wrap="square" rtlCol="0">
            <a:spAutoFit/>
          </a:bodyPr>
          <a:lstStyle>
            <a:defPPr>
              <a:defRPr lang="en-US"/>
            </a:defPPr>
            <a:lvl1pPr>
              <a:defRPr sz="1800"/>
            </a:lvl1pPr>
          </a:lstStyle>
          <a:p>
            <a:r>
              <a:rPr lang="tr-TR" dirty="0"/>
              <a:t>i=%10</a:t>
            </a:r>
            <a:endParaRPr lang="en-US" dirty="0"/>
          </a:p>
        </p:txBody>
      </p:sp>
      <p:sp>
        <p:nvSpPr>
          <p:cNvPr id="48" name="Dikdörtgen 47"/>
          <p:cNvSpPr/>
          <p:nvPr/>
        </p:nvSpPr>
        <p:spPr>
          <a:xfrm>
            <a:off x="0" y="261872"/>
            <a:ext cx="12801600" cy="1126462"/>
          </a:xfrm>
          <a:prstGeom prst="rect">
            <a:avLst/>
          </a:prstGeom>
        </p:spPr>
        <p:txBody>
          <a:bodyPr wrap="square">
            <a:spAutoFit/>
          </a:bodyPr>
          <a:lstStyle/>
          <a:p>
            <a:r>
              <a:rPr lang="en-GB" sz="3920" b="1" dirty="0">
                <a:solidFill>
                  <a:srgbClr val="FF0000"/>
                </a:solidFill>
                <a:cs typeface="Arial" panose="020B0604020202020204" pitchFamily="34" charset="0"/>
              </a:rPr>
              <a:t>Solution</a:t>
            </a:r>
            <a:r>
              <a:rPr lang="tr-TR" sz="3920" b="1" dirty="0">
                <a:solidFill>
                  <a:srgbClr val="FF0000"/>
                </a:solidFill>
                <a:cs typeface="Arial" panose="020B0604020202020204" pitchFamily="34" charset="0"/>
              </a:rPr>
              <a:t> 4: </a:t>
            </a:r>
          </a:p>
          <a:p>
            <a:r>
              <a:rPr lang="en-GB" sz="2800" dirty="0"/>
              <a:t>Please calculate the net present value of cash flow given below.</a:t>
            </a:r>
            <a:endParaRPr lang="tr-TR" sz="2800" dirty="0"/>
          </a:p>
        </p:txBody>
      </p:sp>
      <mc:AlternateContent xmlns:mc="http://schemas.openxmlformats.org/markup-compatibility/2006" xmlns:a14="http://schemas.microsoft.com/office/drawing/2010/main">
        <mc:Choice Requires="a14">
          <p:sp>
            <p:nvSpPr>
              <p:cNvPr id="49" name="Metin kutusu 48"/>
              <p:cNvSpPr txBox="1"/>
              <p:nvPr/>
            </p:nvSpPr>
            <p:spPr>
              <a:xfrm>
                <a:off x="0" y="7919865"/>
                <a:ext cx="12801600" cy="81073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tr-TR" sz="1800" i="1">
                          <a:latin typeface="Cambria Math"/>
                        </a:rPr>
                        <m:t>𝑃</m:t>
                      </m:r>
                      <m:r>
                        <a:rPr lang="tr-TR" sz="1800" i="1">
                          <a:latin typeface="Cambria Math"/>
                        </a:rPr>
                        <m:t>=</m:t>
                      </m:r>
                      <m:f>
                        <m:fPr>
                          <m:ctrlPr>
                            <a:rPr lang="tr-TR" sz="1800" i="1">
                              <a:latin typeface="Cambria Math" panose="02040503050406030204" pitchFamily="18" charset="0"/>
                            </a:rPr>
                          </m:ctrlPr>
                        </m:fPr>
                        <m:num>
                          <m:r>
                            <a:rPr lang="tr-TR" sz="1800" i="1">
                              <a:latin typeface="Cambria Math"/>
                            </a:rPr>
                            <m:t>200</m:t>
                          </m:r>
                        </m:num>
                        <m:den>
                          <m:r>
                            <a:rPr lang="tr-TR" sz="1800" i="1">
                              <a:latin typeface="Cambria Math"/>
                            </a:rPr>
                            <m:t>(1+0,08)</m:t>
                          </m:r>
                        </m:den>
                      </m:f>
                      <m:r>
                        <a:rPr lang="tr-TR" sz="1800" i="1">
                          <a:latin typeface="Cambria Math"/>
                        </a:rPr>
                        <m:t>−</m:t>
                      </m:r>
                      <m:f>
                        <m:fPr>
                          <m:ctrlPr>
                            <a:rPr lang="tr-TR" sz="1800" i="1">
                              <a:latin typeface="Cambria Math" panose="02040503050406030204" pitchFamily="18" charset="0"/>
                            </a:rPr>
                          </m:ctrlPr>
                        </m:fPr>
                        <m:num>
                          <m:r>
                            <a:rPr lang="tr-TR" sz="1800" i="1">
                              <a:latin typeface="Cambria Math"/>
                            </a:rPr>
                            <m:t>100</m:t>
                          </m:r>
                        </m:num>
                        <m:den>
                          <m:sSup>
                            <m:sSupPr>
                              <m:ctrlPr>
                                <a:rPr lang="tr-TR" sz="1800" i="1">
                                  <a:latin typeface="Cambria Math" panose="02040503050406030204" pitchFamily="18" charset="0"/>
                                </a:rPr>
                              </m:ctrlPr>
                            </m:sSupPr>
                            <m:e>
                              <m:d>
                                <m:dPr>
                                  <m:ctrlPr>
                                    <a:rPr lang="tr-TR" sz="1800" i="1">
                                      <a:latin typeface="Cambria Math" panose="02040503050406030204" pitchFamily="18" charset="0"/>
                                    </a:rPr>
                                  </m:ctrlPr>
                                </m:dPr>
                                <m:e>
                                  <m:r>
                                    <a:rPr lang="tr-TR" sz="1800" i="1">
                                      <a:latin typeface="Cambria Math"/>
                                    </a:rPr>
                                    <m:t>1+0,08</m:t>
                                  </m:r>
                                </m:e>
                              </m:d>
                            </m:e>
                            <m:sup>
                              <m:r>
                                <a:rPr lang="tr-TR" sz="1800" i="1">
                                  <a:latin typeface="Cambria Math"/>
                                </a:rPr>
                                <m:t>2</m:t>
                              </m:r>
                            </m:sup>
                          </m:sSup>
                        </m:den>
                      </m:f>
                      <m:r>
                        <a:rPr lang="tr-TR" sz="1800" i="1">
                          <a:latin typeface="Cambria Math"/>
                        </a:rPr>
                        <m:t>+</m:t>
                      </m:r>
                      <m:d>
                        <m:dPr>
                          <m:begChr m:val="["/>
                          <m:endChr m:val="]"/>
                          <m:ctrlPr>
                            <a:rPr lang="tr-TR" sz="1800" i="1">
                              <a:latin typeface="Cambria Math" panose="02040503050406030204" pitchFamily="18" charset="0"/>
                            </a:rPr>
                          </m:ctrlPr>
                        </m:dPr>
                        <m:e>
                          <m:r>
                            <a:rPr lang="tr-TR" sz="1800" i="1">
                              <a:latin typeface="Cambria Math"/>
                            </a:rPr>
                            <m:t>100+100∗</m:t>
                          </m:r>
                          <m:d>
                            <m:dPr>
                              <m:begChr m:val="["/>
                              <m:endChr m:val="]"/>
                              <m:ctrlPr>
                                <a:rPr lang="tr-TR" sz="1800" i="1">
                                  <a:latin typeface="Cambria Math" panose="02040503050406030204" pitchFamily="18" charset="0"/>
                                </a:rPr>
                              </m:ctrlPr>
                            </m:dPr>
                            <m:e>
                              <m:f>
                                <m:fPr>
                                  <m:ctrlPr>
                                    <a:rPr lang="tr-TR" sz="1800" i="1">
                                      <a:latin typeface="Cambria Math" panose="02040503050406030204" pitchFamily="18" charset="0"/>
                                    </a:rPr>
                                  </m:ctrlPr>
                                </m:fPr>
                                <m:num>
                                  <m:r>
                                    <a:rPr lang="tr-TR" sz="1800" i="1">
                                      <a:latin typeface="Cambria Math"/>
                                    </a:rPr>
                                    <m:t>1</m:t>
                                  </m:r>
                                </m:num>
                                <m:den>
                                  <m:r>
                                    <a:rPr lang="tr-TR" sz="1800" i="1">
                                      <a:latin typeface="Cambria Math"/>
                                    </a:rPr>
                                    <m:t>0,1</m:t>
                                  </m:r>
                                </m:den>
                              </m:f>
                              <m:r>
                                <a:rPr lang="tr-TR" sz="1800" i="1">
                                  <a:latin typeface="Cambria Math"/>
                                </a:rPr>
                                <m:t>−</m:t>
                              </m:r>
                              <m:f>
                                <m:fPr>
                                  <m:ctrlPr>
                                    <a:rPr lang="tr-TR" sz="1800" i="1">
                                      <a:latin typeface="Cambria Math" panose="02040503050406030204" pitchFamily="18" charset="0"/>
                                    </a:rPr>
                                  </m:ctrlPr>
                                </m:fPr>
                                <m:num>
                                  <m:r>
                                    <a:rPr lang="tr-TR" sz="1800" i="1">
                                      <a:latin typeface="Cambria Math"/>
                                    </a:rPr>
                                    <m:t>5</m:t>
                                  </m:r>
                                </m:num>
                                <m:den>
                                  <m:sSup>
                                    <m:sSupPr>
                                      <m:ctrlPr>
                                        <a:rPr lang="tr-TR" sz="1800" i="1">
                                          <a:latin typeface="Cambria Math" panose="02040503050406030204" pitchFamily="18" charset="0"/>
                                        </a:rPr>
                                      </m:ctrlPr>
                                    </m:sSupPr>
                                    <m:e>
                                      <m:d>
                                        <m:dPr>
                                          <m:ctrlPr>
                                            <a:rPr lang="tr-TR" sz="1800" i="1">
                                              <a:latin typeface="Cambria Math" panose="02040503050406030204" pitchFamily="18" charset="0"/>
                                            </a:rPr>
                                          </m:ctrlPr>
                                        </m:dPr>
                                        <m:e>
                                          <m:r>
                                            <a:rPr lang="tr-TR" sz="1800" i="1">
                                              <a:latin typeface="Cambria Math"/>
                                            </a:rPr>
                                            <m:t>1+0,1</m:t>
                                          </m:r>
                                        </m:e>
                                      </m:d>
                                    </m:e>
                                    <m:sup>
                                      <m:r>
                                        <a:rPr lang="tr-TR" sz="1800" i="1">
                                          <a:latin typeface="Cambria Math"/>
                                        </a:rPr>
                                        <m:t>5</m:t>
                                      </m:r>
                                    </m:sup>
                                  </m:sSup>
                                  <m:r>
                                    <a:rPr lang="tr-TR" sz="1800" i="1">
                                      <a:latin typeface="Cambria Math"/>
                                    </a:rPr>
                                    <m:t>−1</m:t>
                                  </m:r>
                                </m:den>
                              </m:f>
                            </m:e>
                          </m:d>
                        </m:e>
                      </m:d>
                      <m:r>
                        <a:rPr lang="tr-TR" sz="1800">
                          <a:latin typeface="Cambria Math"/>
                        </a:rPr>
                        <m:t>∗</m:t>
                      </m:r>
                      <m:d>
                        <m:dPr>
                          <m:begChr m:val="["/>
                          <m:endChr m:val="]"/>
                          <m:ctrlPr>
                            <a:rPr lang="tr-TR" sz="1800" i="1">
                              <a:latin typeface="Cambria Math" panose="02040503050406030204" pitchFamily="18" charset="0"/>
                            </a:rPr>
                          </m:ctrlPr>
                        </m:dPr>
                        <m:e>
                          <m:f>
                            <m:fPr>
                              <m:ctrlPr>
                                <a:rPr lang="tr-TR" sz="1800" i="1">
                                  <a:latin typeface="Cambria Math" panose="02040503050406030204" pitchFamily="18" charset="0"/>
                                </a:rPr>
                              </m:ctrlPr>
                            </m:fPr>
                            <m:num>
                              <m:sSup>
                                <m:sSupPr>
                                  <m:ctrlPr>
                                    <a:rPr lang="tr-TR" sz="1800" i="1">
                                      <a:latin typeface="Cambria Math" panose="02040503050406030204" pitchFamily="18" charset="0"/>
                                    </a:rPr>
                                  </m:ctrlPr>
                                </m:sSupPr>
                                <m:e>
                                  <m:d>
                                    <m:dPr>
                                      <m:ctrlPr>
                                        <a:rPr lang="tr-TR" sz="1800" i="1">
                                          <a:latin typeface="Cambria Math" panose="02040503050406030204" pitchFamily="18" charset="0"/>
                                        </a:rPr>
                                      </m:ctrlPr>
                                    </m:dPr>
                                    <m:e>
                                      <m:r>
                                        <a:rPr lang="tr-TR" sz="1800" i="1">
                                          <a:latin typeface="Cambria Math"/>
                                        </a:rPr>
                                        <m:t>1+0,1</m:t>
                                      </m:r>
                                    </m:e>
                                  </m:d>
                                </m:e>
                                <m:sup>
                                  <m:r>
                                    <a:rPr lang="tr-TR" sz="1800" i="1">
                                      <a:latin typeface="Cambria Math"/>
                                    </a:rPr>
                                    <m:t>5</m:t>
                                  </m:r>
                                </m:sup>
                              </m:sSup>
                              <m:r>
                                <a:rPr lang="tr-TR" sz="1800" i="1">
                                  <a:latin typeface="Cambria Math"/>
                                </a:rPr>
                                <m:t>−1</m:t>
                              </m:r>
                            </m:num>
                            <m:den>
                              <m:r>
                                <a:rPr lang="tr-TR" sz="1800" i="1">
                                  <a:latin typeface="Cambria Math"/>
                                </a:rPr>
                                <m:t>0,1∗</m:t>
                              </m:r>
                              <m:sSup>
                                <m:sSupPr>
                                  <m:ctrlPr>
                                    <a:rPr lang="tr-TR" sz="1800" i="1">
                                      <a:latin typeface="Cambria Math" panose="02040503050406030204" pitchFamily="18" charset="0"/>
                                    </a:rPr>
                                  </m:ctrlPr>
                                </m:sSupPr>
                                <m:e>
                                  <m:d>
                                    <m:dPr>
                                      <m:ctrlPr>
                                        <a:rPr lang="tr-TR" sz="1800" i="1">
                                          <a:latin typeface="Cambria Math" panose="02040503050406030204" pitchFamily="18" charset="0"/>
                                        </a:rPr>
                                      </m:ctrlPr>
                                    </m:dPr>
                                    <m:e>
                                      <m:r>
                                        <a:rPr lang="tr-TR" sz="1800" i="1">
                                          <a:latin typeface="Cambria Math"/>
                                        </a:rPr>
                                        <m:t>1+0,1</m:t>
                                      </m:r>
                                    </m:e>
                                  </m:d>
                                </m:e>
                                <m:sup>
                                  <m:r>
                                    <a:rPr lang="tr-TR" sz="1800" i="1">
                                      <a:latin typeface="Cambria Math"/>
                                    </a:rPr>
                                    <m:t>5</m:t>
                                  </m:r>
                                </m:sup>
                              </m:sSup>
                            </m:den>
                          </m:f>
                        </m:e>
                      </m:d>
                      <m:r>
                        <a:rPr lang="tr-TR" sz="1800" i="1">
                          <a:latin typeface="Cambria Math"/>
                        </a:rPr>
                        <m:t>∗</m:t>
                      </m:r>
                      <m:f>
                        <m:fPr>
                          <m:ctrlPr>
                            <a:rPr lang="tr-TR" sz="1800" i="1">
                              <a:latin typeface="Cambria Math" panose="02040503050406030204" pitchFamily="18" charset="0"/>
                            </a:rPr>
                          </m:ctrlPr>
                        </m:fPr>
                        <m:num>
                          <m:r>
                            <a:rPr lang="tr-TR" sz="1800" i="1">
                              <a:latin typeface="Cambria Math"/>
                            </a:rPr>
                            <m:t>1</m:t>
                          </m:r>
                        </m:num>
                        <m:den>
                          <m:sSup>
                            <m:sSupPr>
                              <m:ctrlPr>
                                <a:rPr lang="tr-TR" sz="1800" i="1">
                                  <a:latin typeface="Cambria Math" panose="02040503050406030204" pitchFamily="18" charset="0"/>
                                </a:rPr>
                              </m:ctrlPr>
                            </m:sSupPr>
                            <m:e>
                              <m:d>
                                <m:dPr>
                                  <m:ctrlPr>
                                    <a:rPr lang="tr-TR" sz="1800" i="1">
                                      <a:latin typeface="Cambria Math" panose="02040503050406030204" pitchFamily="18" charset="0"/>
                                    </a:rPr>
                                  </m:ctrlPr>
                                </m:dPr>
                                <m:e>
                                  <m:r>
                                    <a:rPr lang="tr-TR" sz="1800" i="1">
                                      <a:latin typeface="Cambria Math"/>
                                    </a:rPr>
                                    <m:t>1+0,08</m:t>
                                  </m:r>
                                </m:e>
                              </m:d>
                            </m:e>
                            <m:sup>
                              <m:r>
                                <a:rPr lang="tr-TR" sz="1800" i="1">
                                  <a:latin typeface="Cambria Math"/>
                                </a:rPr>
                                <m:t>3</m:t>
                              </m:r>
                            </m:sup>
                          </m:sSup>
                        </m:den>
                      </m:f>
                    </m:oMath>
                  </m:oMathPara>
                </a14:m>
                <a:endParaRPr lang="en-US" sz="1800" dirty="0"/>
              </a:p>
            </p:txBody>
          </p:sp>
        </mc:Choice>
        <mc:Fallback xmlns="">
          <p:sp>
            <p:nvSpPr>
              <p:cNvPr id="49" name="Metin kutusu 48"/>
              <p:cNvSpPr txBox="1">
                <a:spLocks noRot="1" noChangeAspect="1" noMove="1" noResize="1" noEditPoints="1" noAdjustHandles="1" noChangeArrowheads="1" noChangeShapeType="1" noTextEdit="1"/>
              </p:cNvSpPr>
              <p:nvPr/>
            </p:nvSpPr>
            <p:spPr>
              <a:xfrm>
                <a:off x="0" y="7919864"/>
                <a:ext cx="12801600" cy="937244"/>
              </a:xfrm>
              <a:prstGeom prst="rect">
                <a:avLst/>
              </a:prstGeom>
              <a:blipFill rotWithShape="1">
                <a:blip r:embed="rId2"/>
                <a:stretch>
                  <a:fillRect/>
                </a:stretch>
              </a:blipFill>
            </p:spPr>
            <p:txBody>
              <a:bodyPr/>
              <a:lstStyle/>
              <a:p>
                <a:r>
                  <a:rPr lang="en-US">
                    <a:noFill/>
                  </a:rPr>
                  <a:t> </a:t>
                </a:r>
              </a:p>
            </p:txBody>
          </p:sp>
        </mc:Fallback>
      </mc:AlternateContent>
      <p:sp>
        <p:nvSpPr>
          <p:cNvPr id="50" name="Dikdörtgen 49"/>
          <p:cNvSpPr/>
          <p:nvPr/>
        </p:nvSpPr>
        <p:spPr>
          <a:xfrm>
            <a:off x="1034519" y="5654952"/>
            <a:ext cx="1966240" cy="400238"/>
          </a:xfrm>
          <a:prstGeom prst="rect">
            <a:avLst/>
          </a:prstGeom>
          <a:solidFill>
            <a:schemeClr val="bg1"/>
          </a:solidFill>
        </p:spPr>
        <p:txBody>
          <a:bodyPr wrap="square">
            <a:spAutoFit/>
          </a:bodyPr>
          <a:lstStyle/>
          <a:p>
            <a:r>
              <a:rPr lang="en-GB" sz="2001" b="1" dirty="0">
                <a:solidFill>
                  <a:srgbClr val="FF0000"/>
                </a:solidFill>
                <a:latin typeface="Arial" panose="020B0604020202020204" pitchFamily="34" charset="0"/>
                <a:cs typeface="Arial" panose="020B0604020202020204" pitchFamily="34" charset="0"/>
              </a:rPr>
              <a:t>Solution</a:t>
            </a:r>
            <a:endParaRPr lang="en-US" sz="2001" b="1" dirty="0">
              <a:solidFill>
                <a:srgbClr val="FF0000"/>
              </a:solidFill>
              <a:latin typeface="Arial" panose="020B0604020202020204" pitchFamily="34" charset="0"/>
              <a:cs typeface="Arial" panose="020B0604020202020204" pitchFamily="34" charset="0"/>
            </a:endParaRPr>
          </a:p>
        </p:txBody>
      </p:sp>
      <p:sp>
        <p:nvSpPr>
          <p:cNvPr id="51" name="Metin kutusu 50"/>
          <p:cNvSpPr txBox="1"/>
          <p:nvPr/>
        </p:nvSpPr>
        <p:spPr>
          <a:xfrm>
            <a:off x="491457" y="6662563"/>
            <a:ext cx="12801600" cy="548483"/>
          </a:xfrm>
          <a:prstGeom prst="rect">
            <a:avLst/>
          </a:prstGeom>
          <a:noFill/>
        </p:spPr>
        <p:txBody>
          <a:bodyPr wrap="square" rtlCol="0">
            <a:spAutoFit/>
          </a:bodyPr>
          <a:lstStyle/>
          <a:p>
            <a:r>
              <a:rPr lang="tr-TR" sz="2964" dirty="0"/>
              <a:t>P= F</a:t>
            </a:r>
            <a:r>
              <a:rPr lang="tr-TR" sz="1680" dirty="0"/>
              <a:t>1</a:t>
            </a:r>
            <a:r>
              <a:rPr lang="tr-TR" sz="2964" dirty="0"/>
              <a:t>(P/F, %8, 1)- F</a:t>
            </a:r>
            <a:r>
              <a:rPr lang="tr-TR" sz="1680" dirty="0"/>
              <a:t>2</a:t>
            </a:r>
            <a:r>
              <a:rPr lang="tr-TR" sz="2964" dirty="0"/>
              <a:t>(P/F, %8, 2)+(A</a:t>
            </a:r>
            <a:r>
              <a:rPr lang="tr-TR" sz="1680" dirty="0"/>
              <a:t>1</a:t>
            </a:r>
            <a:r>
              <a:rPr lang="tr-TR" sz="2964" dirty="0"/>
              <a:t>+G(A/G, %10, 5)*(P/A, %10, 5)*(P/F, %8, 3) </a:t>
            </a:r>
            <a:endParaRPr lang="en-US" sz="2964" dirty="0"/>
          </a:p>
        </p:txBody>
      </p:sp>
      <p:sp>
        <p:nvSpPr>
          <p:cNvPr id="52" name="Metin kutusu 51"/>
          <p:cNvSpPr txBox="1"/>
          <p:nvPr/>
        </p:nvSpPr>
        <p:spPr>
          <a:xfrm>
            <a:off x="88137" y="8739014"/>
            <a:ext cx="12801600" cy="523220"/>
          </a:xfrm>
          <a:prstGeom prst="rect">
            <a:avLst/>
          </a:prstGeom>
          <a:noFill/>
        </p:spPr>
        <p:txBody>
          <a:bodyPr wrap="square" rtlCol="0">
            <a:spAutoFit/>
          </a:bodyPr>
          <a:lstStyle/>
          <a:p>
            <a:pPr algn="ctr"/>
            <a:r>
              <a:rPr lang="tr-TR" sz="2800" dirty="0"/>
              <a:t>P=945,306</a:t>
            </a:r>
            <a:endParaRPr lang="en-US" sz="2800" dirty="0"/>
          </a:p>
        </p:txBody>
      </p:sp>
    </p:spTree>
    <p:extLst>
      <p:ext uri="{BB962C8B-B14F-4D97-AF65-F5344CB8AC3E}">
        <p14:creationId xmlns:p14="http://schemas.microsoft.com/office/powerpoint/2010/main" val="3239036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434340" y="468630"/>
            <a:ext cx="11178540" cy="1938992"/>
          </a:xfrm>
          <a:prstGeom prst="rect">
            <a:avLst/>
          </a:prstGeom>
          <a:noFill/>
        </p:spPr>
        <p:txBody>
          <a:bodyPr wrap="square" rtlCol="0">
            <a:spAutoFit/>
          </a:bodyPr>
          <a:lstStyle/>
          <a:p>
            <a:r>
              <a:rPr lang="tr-TR" sz="2400" b="1" dirty="0">
                <a:solidFill>
                  <a:srgbClr val="FF0000"/>
                </a:solidFill>
                <a:cs typeface="Arial" panose="020B0604020202020204" pitchFamily="34" charset="0"/>
              </a:rPr>
              <a:t>P</a:t>
            </a:r>
            <a:r>
              <a:rPr lang="en-GB" sz="2400" b="1" dirty="0">
                <a:solidFill>
                  <a:srgbClr val="FF0000"/>
                </a:solidFill>
                <a:cs typeface="Arial" panose="020B0604020202020204" pitchFamily="34" charset="0"/>
              </a:rPr>
              <a:t>roblem</a:t>
            </a:r>
            <a:r>
              <a:rPr lang="tr-TR" sz="2400" b="1" dirty="0">
                <a:solidFill>
                  <a:srgbClr val="FF0000"/>
                </a:solidFill>
                <a:cs typeface="Arial" panose="020B0604020202020204" pitchFamily="34" charset="0"/>
              </a:rPr>
              <a:t>-3: </a:t>
            </a:r>
            <a:r>
              <a:rPr lang="en-US" sz="2400" dirty="0">
                <a:cs typeface="Arial" panose="020B0604020202020204" pitchFamily="34" charset="0"/>
              </a:rPr>
              <a:t>With an interest rate of 8% per annum, 10000 liras was withdrawn from the bank. In the first year, a certain amount was paid, in the following years respectively 500 TL, 1500 TL, 3000 TL and 5000 TL were added to the amount paid in the first year. Find the amount of the first payment accordingly?</a:t>
            </a:r>
            <a:r>
              <a:rPr lang="tr-TR" sz="2400" dirty="0">
                <a:cs typeface="Times New Roman" panose="02020603050405020304" pitchFamily="18" charset="0"/>
              </a:rPr>
              <a:t> </a:t>
            </a:r>
            <a:endParaRPr lang="en-US" sz="2400" dirty="0">
              <a:cs typeface="Times New Roman" panose="02020603050405020304" pitchFamily="18" charset="0"/>
            </a:endParaRPr>
          </a:p>
          <a:p>
            <a:r>
              <a:rPr lang="en-GB" sz="2400" b="1" dirty="0">
                <a:solidFill>
                  <a:srgbClr val="FF0000"/>
                </a:solidFill>
                <a:cs typeface="Arial" panose="020B0604020202020204" pitchFamily="34" charset="0"/>
              </a:rPr>
              <a:t>Solution</a:t>
            </a:r>
            <a:r>
              <a:rPr lang="tr-TR" sz="2400" b="1" dirty="0">
                <a:solidFill>
                  <a:srgbClr val="FF0000"/>
                </a:solidFill>
                <a:cs typeface="Arial" panose="020B0604020202020204" pitchFamily="34" charset="0"/>
              </a:rPr>
              <a:t> </a:t>
            </a:r>
            <a:endParaRPr lang="en-US" sz="2400" b="1" dirty="0">
              <a:solidFill>
                <a:srgbClr val="FF0000"/>
              </a:solidFill>
              <a:cs typeface="Arial" panose="020B0604020202020204" pitchFamily="34" charset="0"/>
            </a:endParaRPr>
          </a:p>
        </p:txBody>
      </p:sp>
      <p:sp>
        <p:nvSpPr>
          <p:cNvPr id="32" name="Metin kutusu 31"/>
          <p:cNvSpPr txBox="1"/>
          <p:nvPr/>
        </p:nvSpPr>
        <p:spPr>
          <a:xfrm>
            <a:off x="434496" y="6602035"/>
            <a:ext cx="12088808" cy="2664897"/>
          </a:xfrm>
          <a:prstGeom prst="rect">
            <a:avLst/>
          </a:prstGeom>
          <a:noFill/>
        </p:spPr>
        <p:txBody>
          <a:bodyPr wrap="square" rtlCol="0">
            <a:spAutoFit/>
          </a:bodyPr>
          <a:lstStyle/>
          <a:p>
            <a:r>
              <a:rPr lang="tr-TR" sz="1600" dirty="0">
                <a:cs typeface="Times New Roman" panose="02020603050405020304" pitchFamily="18" charset="0"/>
              </a:rPr>
              <a:t>10.000(A/P, 8%, 5) = X + </a:t>
            </a:r>
            <a:r>
              <a:rPr lang="tr-TR" sz="2000" dirty="0">
                <a:cs typeface="Times New Roman" panose="02020603050405020304" pitchFamily="18" charset="0"/>
              </a:rPr>
              <a:t>[</a:t>
            </a:r>
            <a:r>
              <a:rPr lang="tr-TR" sz="1600" dirty="0">
                <a:cs typeface="Times New Roman" panose="02020603050405020304" pitchFamily="18" charset="0"/>
              </a:rPr>
              <a:t>500(P/F, 8%, 2) (A/P, 8%, 5)</a:t>
            </a:r>
            <a:r>
              <a:rPr lang="tr-TR" sz="2000" dirty="0">
                <a:cs typeface="Times New Roman" panose="02020603050405020304" pitchFamily="18" charset="0"/>
              </a:rPr>
              <a:t>]</a:t>
            </a:r>
            <a:r>
              <a:rPr lang="tr-TR" sz="1600" dirty="0">
                <a:cs typeface="Times New Roman" panose="02020603050405020304" pitchFamily="18" charset="0"/>
              </a:rPr>
              <a:t> + </a:t>
            </a:r>
            <a:r>
              <a:rPr lang="tr-TR" sz="2000" dirty="0">
                <a:cs typeface="Times New Roman" panose="02020603050405020304" pitchFamily="18" charset="0"/>
              </a:rPr>
              <a:t>[</a:t>
            </a:r>
            <a:r>
              <a:rPr lang="tr-TR" sz="1600" dirty="0">
                <a:cs typeface="Times New Roman" panose="02020603050405020304" pitchFamily="18" charset="0"/>
              </a:rPr>
              <a:t>1.500(P/F, 8%, 3) (A/P, 8%, 5)</a:t>
            </a:r>
            <a:r>
              <a:rPr lang="tr-TR" sz="2000" dirty="0">
                <a:cs typeface="Times New Roman" panose="02020603050405020304" pitchFamily="18" charset="0"/>
              </a:rPr>
              <a:t>]</a:t>
            </a:r>
            <a:r>
              <a:rPr lang="tr-TR" sz="1600" dirty="0">
                <a:cs typeface="Times New Roman" panose="02020603050405020304" pitchFamily="18" charset="0"/>
              </a:rPr>
              <a:t> + </a:t>
            </a:r>
            <a:r>
              <a:rPr lang="tr-TR" sz="2000" dirty="0">
                <a:cs typeface="Times New Roman" panose="02020603050405020304" pitchFamily="18" charset="0"/>
              </a:rPr>
              <a:t>[</a:t>
            </a:r>
            <a:r>
              <a:rPr lang="tr-TR" sz="1600" dirty="0">
                <a:cs typeface="Times New Roman" panose="02020603050405020304" pitchFamily="18" charset="0"/>
              </a:rPr>
              <a:t>3.000(P/F, 8%, 4) (A/P, 8%, 5)</a:t>
            </a:r>
            <a:r>
              <a:rPr lang="tr-TR" sz="2000" dirty="0">
                <a:cs typeface="Times New Roman" panose="02020603050405020304" pitchFamily="18" charset="0"/>
              </a:rPr>
              <a:t>]</a:t>
            </a:r>
            <a:r>
              <a:rPr lang="tr-TR" sz="1600" dirty="0">
                <a:cs typeface="Times New Roman" panose="02020603050405020304" pitchFamily="18" charset="0"/>
              </a:rPr>
              <a:t> + 5000(A/F, 8%, 5)</a:t>
            </a:r>
            <a:endParaRPr lang="en-US" sz="1600" dirty="0">
              <a:cs typeface="Times New Roman" panose="02020603050405020304" pitchFamily="18" charset="0"/>
            </a:endParaRPr>
          </a:p>
          <a:p>
            <a:endParaRPr lang="tr-TR" sz="1800" dirty="0">
              <a:cs typeface="Times New Roman" panose="02020603050405020304" pitchFamily="18" charset="0"/>
            </a:endParaRPr>
          </a:p>
          <a:p>
            <a:r>
              <a:rPr lang="tr-TR" sz="1800" dirty="0">
                <a:cs typeface="Times New Roman" panose="02020603050405020304" pitchFamily="18" charset="0"/>
              </a:rPr>
              <a:t>10.000 x 0,25046 = X + (500 x 0,8573 x 0,25046) + (1.500 x 0,7938 x 0,25046) + (3.000 x 0,7350 x 0,25046) + 5.000 x 0,17046</a:t>
            </a:r>
            <a:endParaRPr lang="en-US" sz="1800" dirty="0">
              <a:cs typeface="Times New Roman" panose="02020603050405020304" pitchFamily="18" charset="0"/>
            </a:endParaRPr>
          </a:p>
          <a:p>
            <a:endParaRPr lang="tr-TR" sz="1800" dirty="0">
              <a:cs typeface="Times New Roman" panose="02020603050405020304" pitchFamily="18" charset="0"/>
            </a:endParaRPr>
          </a:p>
          <a:p>
            <a:r>
              <a:rPr lang="tr-TR" sz="1800" dirty="0">
                <a:cs typeface="Times New Roman" panose="02020603050405020304" pitchFamily="18" charset="0"/>
              </a:rPr>
              <a:t>2.504,60 = X + 107,36 + 298,22 + 552,26 + 852,30</a:t>
            </a:r>
            <a:br>
              <a:rPr lang="tr-TR" sz="1800" dirty="0">
                <a:cs typeface="Times New Roman" panose="02020603050405020304" pitchFamily="18" charset="0"/>
              </a:rPr>
            </a:br>
            <a:endParaRPr lang="tr-TR" sz="1800" dirty="0">
              <a:cs typeface="Times New Roman" panose="02020603050405020304" pitchFamily="18" charset="0"/>
            </a:endParaRPr>
          </a:p>
          <a:p>
            <a:r>
              <a:rPr lang="tr-TR" sz="1800" b="1" dirty="0">
                <a:cs typeface="Times New Roman" panose="02020603050405020304" pitchFamily="18" charset="0"/>
              </a:rPr>
              <a:t>X </a:t>
            </a:r>
            <a:r>
              <a:rPr lang="tr-TR" sz="1800" dirty="0">
                <a:cs typeface="Times New Roman" panose="02020603050405020304" pitchFamily="18" charset="0"/>
              </a:rPr>
              <a:t>= 2.504,60 - 1.810,14</a:t>
            </a:r>
            <a:endParaRPr lang="en-US" sz="1800" dirty="0">
              <a:cs typeface="Times New Roman" panose="02020603050405020304" pitchFamily="18" charset="0"/>
            </a:endParaRPr>
          </a:p>
          <a:p>
            <a:r>
              <a:rPr lang="tr-TR" sz="1800" dirty="0">
                <a:cs typeface="Times New Roman" panose="02020603050405020304" pitchFamily="18" charset="0"/>
              </a:rPr>
              <a:t>   = 694,46 TL</a:t>
            </a:r>
            <a:endParaRPr lang="en-US" sz="1800" dirty="0">
              <a:cs typeface="Times New Roman" panose="02020603050405020304" pitchFamily="18" charset="0"/>
            </a:endParaRPr>
          </a:p>
          <a:p>
            <a:endParaRPr lang="en-US" dirty="0"/>
          </a:p>
        </p:txBody>
      </p:sp>
      <p:sp>
        <p:nvSpPr>
          <p:cNvPr id="33" name="Metin kutusu 32"/>
          <p:cNvSpPr txBox="1"/>
          <p:nvPr/>
        </p:nvSpPr>
        <p:spPr>
          <a:xfrm>
            <a:off x="434340" y="6062764"/>
            <a:ext cx="11178540" cy="461665"/>
          </a:xfrm>
          <a:prstGeom prst="rect">
            <a:avLst/>
          </a:prstGeom>
          <a:noFill/>
        </p:spPr>
        <p:txBody>
          <a:bodyPr wrap="square" rtlCol="0">
            <a:spAutoFit/>
          </a:bodyPr>
          <a:lstStyle/>
          <a:p>
            <a:r>
              <a:rPr lang="en-US" sz="2400" b="1" u="sng" dirty="0">
                <a:solidFill>
                  <a:srgbClr val="FF0000"/>
                </a:solidFill>
                <a:cs typeface="Arial" panose="020B0604020202020204" pitchFamily="34" charset="0"/>
              </a:rPr>
              <a:t>1- First Solution</a:t>
            </a:r>
          </a:p>
        </p:txBody>
      </p:sp>
      <p:grpSp>
        <p:nvGrpSpPr>
          <p:cNvPr id="62" name="Canvas 2472"/>
          <p:cNvGrpSpPr/>
          <p:nvPr/>
        </p:nvGrpSpPr>
        <p:grpSpPr>
          <a:xfrm>
            <a:off x="266699" y="2335530"/>
            <a:ext cx="7459317" cy="3501312"/>
            <a:chOff x="0" y="0"/>
            <a:chExt cx="4686300" cy="2240280"/>
          </a:xfrm>
        </p:grpSpPr>
        <p:sp>
          <p:nvSpPr>
            <p:cNvPr id="63" name="Dikdörtgen 62"/>
            <p:cNvSpPr/>
            <p:nvPr/>
          </p:nvSpPr>
          <p:spPr>
            <a:xfrm>
              <a:off x="0" y="0"/>
              <a:ext cx="4686300" cy="2240280"/>
            </a:xfrm>
            <a:prstGeom prst="rect">
              <a:avLst/>
            </a:prstGeom>
            <a:noFill/>
            <a:ln>
              <a:noFill/>
            </a:ln>
          </p:spPr>
        </p:sp>
        <p:cxnSp>
          <p:nvCxnSpPr>
            <p:cNvPr id="64" name="Line 986"/>
            <p:cNvCxnSpPr/>
            <p:nvPr/>
          </p:nvCxnSpPr>
          <p:spPr bwMode="auto">
            <a:xfrm>
              <a:off x="457200" y="914400"/>
              <a:ext cx="2857500" cy="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5" name="Line 987"/>
            <p:cNvCxnSpPr/>
            <p:nvPr/>
          </p:nvCxnSpPr>
          <p:spPr bwMode="auto">
            <a:xfrm>
              <a:off x="2171065" y="85344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6" name="Line 988"/>
            <p:cNvCxnSpPr/>
            <p:nvPr/>
          </p:nvCxnSpPr>
          <p:spPr bwMode="auto">
            <a:xfrm>
              <a:off x="2742565" y="85344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7" name="Line 989"/>
            <p:cNvCxnSpPr/>
            <p:nvPr/>
          </p:nvCxnSpPr>
          <p:spPr bwMode="auto">
            <a:xfrm>
              <a:off x="10280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8" name="Line 990"/>
            <p:cNvCxnSpPr/>
            <p:nvPr/>
          </p:nvCxnSpPr>
          <p:spPr bwMode="auto">
            <a:xfrm>
              <a:off x="15995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9" name="Line 991"/>
            <p:cNvCxnSpPr/>
            <p:nvPr/>
          </p:nvCxnSpPr>
          <p:spPr bwMode="auto">
            <a:xfrm>
              <a:off x="33140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0" name="Line 992"/>
            <p:cNvCxnSpPr/>
            <p:nvPr/>
          </p:nvCxnSpPr>
          <p:spPr bwMode="auto">
            <a:xfrm flipH="1">
              <a:off x="1028065" y="914400"/>
              <a:ext cx="635"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1" name="Line 993"/>
            <p:cNvCxnSpPr/>
            <p:nvPr/>
          </p:nvCxnSpPr>
          <p:spPr bwMode="auto">
            <a:xfrm flipH="1">
              <a:off x="2170430" y="914400"/>
              <a:ext cx="1905"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2" name="Line 994"/>
            <p:cNvCxnSpPr/>
            <p:nvPr/>
          </p:nvCxnSpPr>
          <p:spPr bwMode="auto">
            <a:xfrm flipH="1">
              <a:off x="1598930" y="914400"/>
              <a:ext cx="1270"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3" name="Line 995"/>
            <p:cNvCxnSpPr/>
            <p:nvPr/>
          </p:nvCxnSpPr>
          <p:spPr bwMode="auto">
            <a:xfrm flipH="1">
              <a:off x="2743200" y="914400"/>
              <a:ext cx="635" cy="800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4" name="Line 996"/>
            <p:cNvCxnSpPr/>
            <p:nvPr/>
          </p:nvCxnSpPr>
          <p:spPr bwMode="auto">
            <a:xfrm flipH="1">
              <a:off x="3312795" y="914400"/>
              <a:ext cx="3175" cy="1028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5" name="Line 997"/>
            <p:cNvCxnSpPr/>
            <p:nvPr/>
          </p:nvCxnSpPr>
          <p:spPr bwMode="auto">
            <a:xfrm flipV="1">
              <a:off x="454660" y="228600"/>
              <a:ext cx="3175" cy="685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6" name="Text Box 998"/>
            <p:cNvSpPr txBox="1">
              <a:spLocks noChangeArrowheads="1"/>
            </p:cNvSpPr>
            <p:nvPr/>
          </p:nvSpPr>
          <p:spPr bwMode="auto">
            <a:xfrm>
              <a:off x="3192780" y="662940"/>
              <a:ext cx="23622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endParaRPr>
            </a:p>
          </p:txBody>
        </p:sp>
        <p:sp>
          <p:nvSpPr>
            <p:cNvPr id="77" name="Text Box 999"/>
            <p:cNvSpPr txBox="1">
              <a:spLocks noChangeArrowheads="1"/>
            </p:cNvSpPr>
            <p:nvPr/>
          </p:nvSpPr>
          <p:spPr bwMode="auto">
            <a:xfrm>
              <a:off x="2621280" y="662940"/>
              <a:ext cx="23622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p:txBody>
        </p:sp>
        <p:sp>
          <p:nvSpPr>
            <p:cNvPr id="78" name="Text Box 1000"/>
            <p:cNvSpPr txBox="1">
              <a:spLocks noChangeArrowheads="1"/>
            </p:cNvSpPr>
            <p:nvPr/>
          </p:nvSpPr>
          <p:spPr bwMode="auto">
            <a:xfrm>
              <a:off x="2057400" y="647700"/>
              <a:ext cx="2286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p:txBody>
        </p:sp>
        <p:sp>
          <p:nvSpPr>
            <p:cNvPr id="79" name="Text Box 1001"/>
            <p:cNvSpPr txBox="1">
              <a:spLocks noChangeArrowheads="1"/>
            </p:cNvSpPr>
            <p:nvPr/>
          </p:nvSpPr>
          <p:spPr bwMode="auto">
            <a:xfrm>
              <a:off x="1470660" y="647700"/>
              <a:ext cx="24384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endParaRPr>
            </a:p>
          </p:txBody>
        </p:sp>
        <p:sp>
          <p:nvSpPr>
            <p:cNvPr id="80" name="Text Box 1002"/>
            <p:cNvSpPr txBox="1">
              <a:spLocks noChangeArrowheads="1"/>
            </p:cNvSpPr>
            <p:nvPr/>
          </p:nvSpPr>
          <p:spPr bwMode="auto">
            <a:xfrm>
              <a:off x="899160" y="647700"/>
              <a:ext cx="24384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p:txBody>
        </p:sp>
        <p:sp>
          <p:nvSpPr>
            <p:cNvPr id="81" name="Text Box 1003"/>
            <p:cNvSpPr txBox="1">
              <a:spLocks noChangeArrowheads="1"/>
            </p:cNvSpPr>
            <p:nvPr/>
          </p:nvSpPr>
          <p:spPr bwMode="auto">
            <a:xfrm>
              <a:off x="457200" y="228600"/>
              <a:ext cx="12573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P = 10.000 TL</a:t>
              </a:r>
              <a:endParaRPr lang="en-US" sz="1200">
                <a:effectLst/>
                <a:latin typeface="Times New Roman" panose="02020603050405020304" pitchFamily="18" charset="0"/>
                <a:ea typeface="Times New Roman" panose="02020603050405020304" pitchFamily="18" charset="0"/>
              </a:endParaRPr>
            </a:p>
          </p:txBody>
        </p:sp>
        <p:cxnSp>
          <p:nvCxnSpPr>
            <p:cNvPr id="82" name="Line 1004"/>
            <p:cNvCxnSpPr/>
            <p:nvPr/>
          </p:nvCxnSpPr>
          <p:spPr bwMode="auto">
            <a:xfrm>
              <a:off x="457200"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83" name="Text Box 1005"/>
            <p:cNvSpPr txBox="1">
              <a:spLocks noChangeArrowheads="1"/>
            </p:cNvSpPr>
            <p:nvPr/>
          </p:nvSpPr>
          <p:spPr bwMode="auto">
            <a:xfrm>
              <a:off x="883920" y="1112520"/>
              <a:ext cx="3429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a:t>
              </a:r>
              <a:endParaRPr lang="en-US" sz="1200">
                <a:effectLst/>
                <a:latin typeface="Times New Roman" panose="02020603050405020304" pitchFamily="18" charset="0"/>
                <a:ea typeface="Times New Roman" panose="02020603050405020304" pitchFamily="18" charset="0"/>
              </a:endParaRPr>
            </a:p>
          </p:txBody>
        </p:sp>
        <p:sp>
          <p:nvSpPr>
            <p:cNvPr id="84" name="Text Box 1006"/>
            <p:cNvSpPr txBox="1">
              <a:spLocks noChangeArrowheads="1"/>
            </p:cNvSpPr>
            <p:nvPr/>
          </p:nvSpPr>
          <p:spPr bwMode="auto">
            <a:xfrm>
              <a:off x="1257300" y="1257300"/>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 + 500</a:t>
              </a:r>
              <a:endParaRPr lang="en-US" sz="1200">
                <a:effectLst/>
                <a:latin typeface="Times New Roman" panose="02020603050405020304" pitchFamily="18" charset="0"/>
                <a:ea typeface="Times New Roman" panose="02020603050405020304" pitchFamily="18" charset="0"/>
              </a:endParaRPr>
            </a:p>
          </p:txBody>
        </p:sp>
        <p:sp>
          <p:nvSpPr>
            <p:cNvPr id="85" name="Text Box 1007"/>
            <p:cNvSpPr txBox="1">
              <a:spLocks noChangeArrowheads="1"/>
            </p:cNvSpPr>
            <p:nvPr/>
          </p:nvSpPr>
          <p:spPr bwMode="auto">
            <a:xfrm>
              <a:off x="1903728" y="1468196"/>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dirty="0">
                  <a:effectLst/>
                  <a:latin typeface="Times New Roman" panose="02020603050405020304" pitchFamily="18" charset="0"/>
                  <a:ea typeface="Times New Roman" panose="02020603050405020304" pitchFamily="18" charset="0"/>
                </a:rPr>
                <a:t>X + 1500</a:t>
              </a:r>
              <a:endParaRPr lang="en-US" sz="1200" dirty="0">
                <a:effectLst/>
                <a:latin typeface="Times New Roman" panose="02020603050405020304" pitchFamily="18" charset="0"/>
                <a:ea typeface="Times New Roman" panose="02020603050405020304" pitchFamily="18" charset="0"/>
              </a:endParaRPr>
            </a:p>
          </p:txBody>
        </p:sp>
        <p:sp>
          <p:nvSpPr>
            <p:cNvPr id="86" name="Text Box 1008"/>
            <p:cNvSpPr txBox="1">
              <a:spLocks noChangeArrowheads="1"/>
            </p:cNvSpPr>
            <p:nvPr/>
          </p:nvSpPr>
          <p:spPr bwMode="auto">
            <a:xfrm>
              <a:off x="2398392" y="1727275"/>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dirty="0">
                  <a:effectLst/>
                  <a:latin typeface="Times New Roman" panose="02020603050405020304" pitchFamily="18" charset="0"/>
                  <a:ea typeface="Times New Roman" panose="02020603050405020304" pitchFamily="18" charset="0"/>
                </a:rPr>
                <a:t>X + 3000</a:t>
              </a:r>
              <a:endParaRPr lang="en-US" sz="1200" dirty="0">
                <a:effectLst/>
                <a:latin typeface="Times New Roman" panose="02020603050405020304" pitchFamily="18" charset="0"/>
                <a:ea typeface="Times New Roman" panose="02020603050405020304" pitchFamily="18" charset="0"/>
              </a:endParaRPr>
            </a:p>
          </p:txBody>
        </p:sp>
        <p:sp>
          <p:nvSpPr>
            <p:cNvPr id="87" name="Text Box 1009"/>
            <p:cNvSpPr txBox="1">
              <a:spLocks noChangeArrowheads="1"/>
            </p:cNvSpPr>
            <p:nvPr/>
          </p:nvSpPr>
          <p:spPr bwMode="auto">
            <a:xfrm>
              <a:off x="2971800" y="1943100"/>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 + 5000</a:t>
              </a:r>
              <a:endParaRPr lang="en-US" sz="1200">
                <a:effectLst/>
                <a:latin typeface="Times New Roman" panose="02020603050405020304" pitchFamily="18" charset="0"/>
                <a:ea typeface="Times New Roman" panose="02020603050405020304" pitchFamily="18" charset="0"/>
              </a:endParaRPr>
            </a:p>
          </p:txBody>
        </p:sp>
        <p:sp>
          <p:nvSpPr>
            <p:cNvPr id="88" name="Text Box 1010"/>
            <p:cNvSpPr txBox="1">
              <a:spLocks noChangeArrowheads="1"/>
            </p:cNvSpPr>
            <p:nvPr/>
          </p:nvSpPr>
          <p:spPr bwMode="auto">
            <a:xfrm>
              <a:off x="3429000" y="1257300"/>
              <a:ext cx="9144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i = 8 %</a:t>
              </a:r>
              <a:endParaRPr lang="en-US" sz="120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2872738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434340" y="468630"/>
            <a:ext cx="11178540" cy="1938992"/>
          </a:xfrm>
          <a:prstGeom prst="rect">
            <a:avLst/>
          </a:prstGeom>
          <a:noFill/>
        </p:spPr>
        <p:txBody>
          <a:bodyPr wrap="square" rtlCol="0">
            <a:spAutoFit/>
          </a:bodyPr>
          <a:lstStyle/>
          <a:p>
            <a:r>
              <a:rPr lang="tr-TR" sz="2400" b="1" dirty="0">
                <a:solidFill>
                  <a:srgbClr val="FF0000"/>
                </a:solidFill>
                <a:cs typeface="Arial" panose="020B0604020202020204" pitchFamily="34" charset="0"/>
              </a:rPr>
              <a:t>P</a:t>
            </a:r>
            <a:r>
              <a:rPr lang="en-GB" sz="2400" b="1" dirty="0">
                <a:solidFill>
                  <a:srgbClr val="FF0000"/>
                </a:solidFill>
                <a:cs typeface="Arial" panose="020B0604020202020204" pitchFamily="34" charset="0"/>
              </a:rPr>
              <a:t>roblem</a:t>
            </a:r>
            <a:r>
              <a:rPr lang="tr-TR" sz="2400" b="1" dirty="0">
                <a:solidFill>
                  <a:srgbClr val="FF0000"/>
                </a:solidFill>
                <a:cs typeface="Arial" panose="020B0604020202020204" pitchFamily="34" charset="0"/>
              </a:rPr>
              <a:t>-3: </a:t>
            </a:r>
            <a:r>
              <a:rPr lang="en-US" sz="2400" dirty="0">
                <a:cs typeface="Arial" panose="020B0604020202020204" pitchFamily="34" charset="0"/>
              </a:rPr>
              <a:t>With an interest rate of 8% per annum, 10000 liras was withdrawn from the bank. In the first year, a certain amount was paid, in the following years respectively 500 TL, 1500 TL, 3000 TL and 5000 TL were added to the amount paid in the first year. Find the amount of the first payment accordingly?</a:t>
            </a:r>
            <a:r>
              <a:rPr lang="tr-TR" sz="2400" dirty="0">
                <a:cs typeface="Times New Roman" panose="02020603050405020304" pitchFamily="18" charset="0"/>
              </a:rPr>
              <a:t>  </a:t>
            </a:r>
            <a:endParaRPr lang="en-US" sz="2400" dirty="0">
              <a:cs typeface="Times New Roman" panose="02020603050405020304" pitchFamily="18" charset="0"/>
            </a:endParaRPr>
          </a:p>
          <a:p>
            <a:r>
              <a:rPr lang="en-GB" sz="2400" b="1" dirty="0">
                <a:solidFill>
                  <a:srgbClr val="FF0000"/>
                </a:solidFill>
                <a:cs typeface="Arial" panose="020B0604020202020204" pitchFamily="34" charset="0"/>
              </a:rPr>
              <a:t>Solution</a:t>
            </a:r>
            <a:r>
              <a:rPr lang="tr-TR" sz="2400" b="1" dirty="0">
                <a:solidFill>
                  <a:srgbClr val="FF0000"/>
                </a:solidFill>
                <a:cs typeface="Arial" panose="020B0604020202020204" pitchFamily="34" charset="0"/>
              </a:rPr>
              <a:t> </a:t>
            </a:r>
            <a:endParaRPr lang="en-US" sz="2400" b="1" dirty="0">
              <a:solidFill>
                <a:srgbClr val="FF0000"/>
              </a:solidFill>
              <a:cs typeface="Arial" panose="020B0604020202020204" pitchFamily="34" charset="0"/>
            </a:endParaRPr>
          </a:p>
        </p:txBody>
      </p:sp>
      <p:grpSp>
        <p:nvGrpSpPr>
          <p:cNvPr id="5" name="Canvas 2472"/>
          <p:cNvGrpSpPr/>
          <p:nvPr/>
        </p:nvGrpSpPr>
        <p:grpSpPr>
          <a:xfrm>
            <a:off x="6143109" y="2678925"/>
            <a:ext cx="7459317" cy="3545451"/>
            <a:chOff x="0" y="0"/>
            <a:chExt cx="4686300" cy="2268522"/>
          </a:xfrm>
        </p:grpSpPr>
        <p:sp>
          <p:nvSpPr>
            <p:cNvPr id="6" name="Dikdörtgen 5"/>
            <p:cNvSpPr/>
            <p:nvPr/>
          </p:nvSpPr>
          <p:spPr>
            <a:xfrm>
              <a:off x="0" y="0"/>
              <a:ext cx="4686300" cy="2240280"/>
            </a:xfrm>
            <a:prstGeom prst="rect">
              <a:avLst/>
            </a:prstGeom>
            <a:noFill/>
            <a:ln>
              <a:noFill/>
            </a:ln>
          </p:spPr>
        </p:sp>
        <p:cxnSp>
          <p:nvCxnSpPr>
            <p:cNvPr id="7" name="Line 986"/>
            <p:cNvCxnSpPr/>
            <p:nvPr/>
          </p:nvCxnSpPr>
          <p:spPr bwMode="auto">
            <a:xfrm>
              <a:off x="457200" y="914400"/>
              <a:ext cx="2857500" cy="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 name="Line 987"/>
            <p:cNvCxnSpPr/>
            <p:nvPr/>
          </p:nvCxnSpPr>
          <p:spPr bwMode="auto">
            <a:xfrm>
              <a:off x="2171065" y="85344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 name="Line 988"/>
            <p:cNvCxnSpPr/>
            <p:nvPr/>
          </p:nvCxnSpPr>
          <p:spPr bwMode="auto">
            <a:xfrm>
              <a:off x="2742565" y="85344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 name="Line 989"/>
            <p:cNvCxnSpPr/>
            <p:nvPr/>
          </p:nvCxnSpPr>
          <p:spPr bwMode="auto">
            <a:xfrm>
              <a:off x="10280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Line 990"/>
            <p:cNvCxnSpPr/>
            <p:nvPr/>
          </p:nvCxnSpPr>
          <p:spPr bwMode="auto">
            <a:xfrm>
              <a:off x="15995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Line 991"/>
            <p:cNvCxnSpPr/>
            <p:nvPr/>
          </p:nvCxnSpPr>
          <p:spPr bwMode="auto">
            <a:xfrm>
              <a:off x="33140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Line 992"/>
            <p:cNvCxnSpPr/>
            <p:nvPr/>
          </p:nvCxnSpPr>
          <p:spPr bwMode="auto">
            <a:xfrm flipH="1">
              <a:off x="1028065" y="914400"/>
              <a:ext cx="635"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Line 993"/>
            <p:cNvCxnSpPr/>
            <p:nvPr/>
          </p:nvCxnSpPr>
          <p:spPr bwMode="auto">
            <a:xfrm flipH="1">
              <a:off x="2170430" y="914400"/>
              <a:ext cx="1905"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Line 994"/>
            <p:cNvCxnSpPr/>
            <p:nvPr/>
          </p:nvCxnSpPr>
          <p:spPr bwMode="auto">
            <a:xfrm flipH="1">
              <a:off x="1598930" y="914400"/>
              <a:ext cx="1270"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Line 995"/>
            <p:cNvCxnSpPr/>
            <p:nvPr/>
          </p:nvCxnSpPr>
          <p:spPr bwMode="auto">
            <a:xfrm flipH="1">
              <a:off x="2743200" y="914400"/>
              <a:ext cx="635" cy="800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996"/>
            <p:cNvCxnSpPr/>
            <p:nvPr/>
          </p:nvCxnSpPr>
          <p:spPr bwMode="auto">
            <a:xfrm flipH="1">
              <a:off x="3312795" y="914400"/>
              <a:ext cx="3175" cy="1028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997"/>
            <p:cNvCxnSpPr/>
            <p:nvPr/>
          </p:nvCxnSpPr>
          <p:spPr bwMode="auto">
            <a:xfrm flipV="1">
              <a:off x="454660" y="228600"/>
              <a:ext cx="3175" cy="685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9" name="Text Box 998"/>
            <p:cNvSpPr txBox="1">
              <a:spLocks noChangeArrowheads="1"/>
            </p:cNvSpPr>
            <p:nvPr/>
          </p:nvSpPr>
          <p:spPr bwMode="auto">
            <a:xfrm>
              <a:off x="3192780" y="662940"/>
              <a:ext cx="23622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endParaRPr>
            </a:p>
          </p:txBody>
        </p:sp>
        <p:sp>
          <p:nvSpPr>
            <p:cNvPr id="20" name="Text Box 999"/>
            <p:cNvSpPr txBox="1">
              <a:spLocks noChangeArrowheads="1"/>
            </p:cNvSpPr>
            <p:nvPr/>
          </p:nvSpPr>
          <p:spPr bwMode="auto">
            <a:xfrm>
              <a:off x="2621280" y="662940"/>
              <a:ext cx="23622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p:txBody>
        </p:sp>
        <p:sp>
          <p:nvSpPr>
            <p:cNvPr id="21" name="Text Box 1000"/>
            <p:cNvSpPr txBox="1">
              <a:spLocks noChangeArrowheads="1"/>
            </p:cNvSpPr>
            <p:nvPr/>
          </p:nvSpPr>
          <p:spPr bwMode="auto">
            <a:xfrm>
              <a:off x="2057400" y="647700"/>
              <a:ext cx="2286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p:txBody>
        </p:sp>
        <p:sp>
          <p:nvSpPr>
            <p:cNvPr id="22" name="Text Box 1001"/>
            <p:cNvSpPr txBox="1">
              <a:spLocks noChangeArrowheads="1"/>
            </p:cNvSpPr>
            <p:nvPr/>
          </p:nvSpPr>
          <p:spPr bwMode="auto">
            <a:xfrm>
              <a:off x="1470660" y="647700"/>
              <a:ext cx="24384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endParaRPr>
            </a:p>
          </p:txBody>
        </p:sp>
        <p:sp>
          <p:nvSpPr>
            <p:cNvPr id="23" name="Text Box 1002"/>
            <p:cNvSpPr txBox="1">
              <a:spLocks noChangeArrowheads="1"/>
            </p:cNvSpPr>
            <p:nvPr/>
          </p:nvSpPr>
          <p:spPr bwMode="auto">
            <a:xfrm>
              <a:off x="899160" y="647700"/>
              <a:ext cx="24384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p:txBody>
        </p:sp>
        <p:sp>
          <p:nvSpPr>
            <p:cNvPr id="24" name="Text Box 1003"/>
            <p:cNvSpPr txBox="1">
              <a:spLocks noChangeArrowheads="1"/>
            </p:cNvSpPr>
            <p:nvPr/>
          </p:nvSpPr>
          <p:spPr bwMode="auto">
            <a:xfrm>
              <a:off x="457200" y="228600"/>
              <a:ext cx="12573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P = 10.000 TL</a:t>
              </a:r>
              <a:endParaRPr lang="en-US" sz="1200">
                <a:effectLst/>
                <a:latin typeface="Times New Roman" panose="02020603050405020304" pitchFamily="18" charset="0"/>
                <a:ea typeface="Times New Roman" panose="02020603050405020304" pitchFamily="18" charset="0"/>
              </a:endParaRPr>
            </a:p>
          </p:txBody>
        </p:sp>
        <p:cxnSp>
          <p:nvCxnSpPr>
            <p:cNvPr id="25" name="Line 1004"/>
            <p:cNvCxnSpPr/>
            <p:nvPr/>
          </p:nvCxnSpPr>
          <p:spPr bwMode="auto">
            <a:xfrm>
              <a:off x="457200"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6" name="Text Box 1005"/>
            <p:cNvSpPr txBox="1">
              <a:spLocks noChangeArrowheads="1"/>
            </p:cNvSpPr>
            <p:nvPr/>
          </p:nvSpPr>
          <p:spPr bwMode="auto">
            <a:xfrm>
              <a:off x="883920" y="1112520"/>
              <a:ext cx="3429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a:t>
              </a:r>
              <a:endParaRPr lang="en-US" sz="1200">
                <a:effectLst/>
                <a:latin typeface="Times New Roman" panose="02020603050405020304" pitchFamily="18" charset="0"/>
                <a:ea typeface="Times New Roman" panose="02020603050405020304" pitchFamily="18" charset="0"/>
              </a:endParaRPr>
            </a:p>
          </p:txBody>
        </p:sp>
        <p:sp>
          <p:nvSpPr>
            <p:cNvPr id="27" name="Text Box 1006"/>
            <p:cNvSpPr txBox="1">
              <a:spLocks noChangeArrowheads="1"/>
            </p:cNvSpPr>
            <p:nvPr/>
          </p:nvSpPr>
          <p:spPr bwMode="auto">
            <a:xfrm>
              <a:off x="1462946" y="1282206"/>
              <a:ext cx="485799"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500</a:t>
              </a:r>
              <a:endParaRPr lang="en-US" sz="1200">
                <a:effectLst/>
                <a:latin typeface="Times New Roman" panose="02020603050405020304" pitchFamily="18" charset="0"/>
                <a:ea typeface="Times New Roman" panose="02020603050405020304" pitchFamily="18" charset="0"/>
              </a:endParaRPr>
            </a:p>
          </p:txBody>
        </p:sp>
        <p:sp>
          <p:nvSpPr>
            <p:cNvPr id="28" name="Text Box 1007"/>
            <p:cNvSpPr txBox="1">
              <a:spLocks noChangeArrowheads="1"/>
            </p:cNvSpPr>
            <p:nvPr/>
          </p:nvSpPr>
          <p:spPr bwMode="auto">
            <a:xfrm>
              <a:off x="2027331" y="1495316"/>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1500</a:t>
              </a:r>
              <a:endParaRPr lang="en-US" sz="1200" dirty="0">
                <a:effectLst/>
                <a:latin typeface="Times New Roman" panose="02020603050405020304" pitchFamily="18" charset="0"/>
                <a:ea typeface="Times New Roman" panose="02020603050405020304" pitchFamily="18" charset="0"/>
              </a:endParaRPr>
            </a:p>
          </p:txBody>
        </p:sp>
        <p:sp>
          <p:nvSpPr>
            <p:cNvPr id="29" name="Text Box 1008"/>
            <p:cNvSpPr txBox="1">
              <a:spLocks noChangeArrowheads="1"/>
            </p:cNvSpPr>
            <p:nvPr/>
          </p:nvSpPr>
          <p:spPr bwMode="auto">
            <a:xfrm>
              <a:off x="2590800" y="1718053"/>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3000</a:t>
              </a:r>
              <a:endParaRPr lang="en-US" sz="1200" dirty="0">
                <a:effectLst/>
                <a:latin typeface="Times New Roman" panose="02020603050405020304" pitchFamily="18" charset="0"/>
                <a:ea typeface="Times New Roman" panose="02020603050405020304" pitchFamily="18" charset="0"/>
              </a:endParaRPr>
            </a:p>
          </p:txBody>
        </p:sp>
        <p:sp>
          <p:nvSpPr>
            <p:cNvPr id="30" name="Text Box 1009"/>
            <p:cNvSpPr txBox="1">
              <a:spLocks noChangeArrowheads="1"/>
            </p:cNvSpPr>
            <p:nvPr/>
          </p:nvSpPr>
          <p:spPr bwMode="auto">
            <a:xfrm>
              <a:off x="3154269" y="1971342"/>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5000</a:t>
              </a:r>
              <a:endParaRPr lang="en-US" sz="1200">
                <a:effectLst/>
                <a:latin typeface="Times New Roman" panose="02020603050405020304" pitchFamily="18" charset="0"/>
                <a:ea typeface="Times New Roman" panose="02020603050405020304" pitchFamily="18" charset="0"/>
              </a:endParaRPr>
            </a:p>
          </p:txBody>
        </p:sp>
        <p:sp>
          <p:nvSpPr>
            <p:cNvPr id="31" name="Text Box 1010"/>
            <p:cNvSpPr txBox="1">
              <a:spLocks noChangeArrowheads="1"/>
            </p:cNvSpPr>
            <p:nvPr/>
          </p:nvSpPr>
          <p:spPr bwMode="auto">
            <a:xfrm>
              <a:off x="3429000" y="1257300"/>
              <a:ext cx="9144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i = 8 %</a:t>
              </a:r>
              <a:endParaRPr lang="en-US" sz="1200">
                <a:effectLst/>
                <a:latin typeface="Times New Roman" panose="02020603050405020304" pitchFamily="18" charset="0"/>
                <a:ea typeface="Times New Roman" panose="02020603050405020304" pitchFamily="18" charset="0"/>
              </a:endParaRPr>
            </a:p>
          </p:txBody>
        </p:sp>
      </p:grpSp>
      <p:sp>
        <p:nvSpPr>
          <p:cNvPr id="32" name="Metin kutusu 31"/>
          <p:cNvSpPr txBox="1"/>
          <p:nvPr/>
        </p:nvSpPr>
        <p:spPr>
          <a:xfrm>
            <a:off x="434496" y="6602035"/>
            <a:ext cx="12088808" cy="2695674"/>
          </a:xfrm>
          <a:prstGeom prst="rect">
            <a:avLst/>
          </a:prstGeom>
          <a:noFill/>
        </p:spPr>
        <p:txBody>
          <a:bodyPr wrap="square" rtlCol="0">
            <a:spAutoFit/>
          </a:bodyPr>
          <a:lstStyle/>
          <a:p>
            <a:r>
              <a:rPr lang="tr-TR" sz="1600">
                <a:cs typeface="Times New Roman" panose="02020603050405020304" pitchFamily="18" charset="0"/>
              </a:rPr>
              <a:t>10.000 - [500 *(P/F, 8%, 2)  + 1500* (P/F, 8%, 3)  + 3000* (P/F, 8%, 4)  + 5000 *(P/F, 8%, 5)  - X *(P/A, 8%, 5) ] = 0</a:t>
            </a:r>
          </a:p>
          <a:p>
            <a:endParaRPr lang="tr-TR" sz="1600">
              <a:cs typeface="Times New Roman" panose="02020603050405020304" pitchFamily="18" charset="0"/>
            </a:endParaRPr>
          </a:p>
          <a:p>
            <a:r>
              <a:rPr lang="tr-TR" sz="1600">
                <a:cs typeface="Times New Roman" panose="02020603050405020304" pitchFamily="18" charset="0"/>
              </a:rPr>
              <a:t>10.000 - [(500*</a:t>
            </a:r>
            <a:r>
              <a:rPr lang="tr-TR" sz="1600"/>
              <a:t> 0.8573) + </a:t>
            </a:r>
            <a:r>
              <a:rPr lang="tr-TR" sz="1600">
                <a:cs typeface="Times New Roman" panose="02020603050405020304" pitchFamily="18" charset="0"/>
              </a:rPr>
              <a:t>(1500*</a:t>
            </a:r>
            <a:r>
              <a:rPr lang="tr-TR" sz="1600"/>
              <a:t>0.7938) + </a:t>
            </a:r>
            <a:r>
              <a:rPr lang="tr-TR" sz="1600">
                <a:cs typeface="Times New Roman" panose="02020603050405020304" pitchFamily="18" charset="0"/>
              </a:rPr>
              <a:t>(3000*</a:t>
            </a:r>
            <a:r>
              <a:rPr lang="tr-TR" sz="1600"/>
              <a:t>0.7350) + </a:t>
            </a:r>
            <a:r>
              <a:rPr lang="tr-TR" sz="1600">
                <a:cs typeface="Times New Roman" panose="02020603050405020304" pitchFamily="18" charset="0"/>
              </a:rPr>
              <a:t>(5000*</a:t>
            </a:r>
            <a:r>
              <a:rPr lang="tr-TR" sz="1600"/>
              <a:t> 0.6806) – (3.9927 X )</a:t>
            </a:r>
            <a:r>
              <a:rPr lang="tr-TR" sz="1600">
                <a:cs typeface="Times New Roman" panose="02020603050405020304" pitchFamily="18" charset="0"/>
              </a:rPr>
              <a:t> ] = 0</a:t>
            </a:r>
          </a:p>
          <a:p>
            <a:endParaRPr lang="tr-TR" sz="1600">
              <a:cs typeface="Times New Roman" panose="02020603050405020304" pitchFamily="18" charset="0"/>
            </a:endParaRPr>
          </a:p>
          <a:p>
            <a:endParaRPr lang="tr-TR" sz="1600"/>
          </a:p>
          <a:p>
            <a:r>
              <a:rPr lang="tr-TR" sz="1600"/>
              <a:t>10.000 -        428.65        +         1190.7      +         2205           +           3403         - 3.9927 X = 0</a:t>
            </a:r>
          </a:p>
          <a:p>
            <a:r>
              <a:rPr lang="tr-TR" sz="1600">
                <a:solidFill>
                  <a:srgbClr val="FF0000"/>
                </a:solidFill>
              </a:rPr>
              <a:t> </a:t>
            </a:r>
          </a:p>
          <a:p>
            <a:r>
              <a:rPr lang="tr-TR" sz="1800"/>
              <a:t>3.9927 X = 2772,65</a:t>
            </a:r>
            <a:endParaRPr lang="tr-TR" sz="1800" dirty="0">
              <a:cs typeface="Times New Roman" panose="02020603050405020304" pitchFamily="18" charset="0"/>
            </a:endParaRPr>
          </a:p>
          <a:p>
            <a:r>
              <a:rPr lang="tr-TR" sz="1800" b="1" dirty="0">
                <a:cs typeface="Times New Roman" panose="02020603050405020304" pitchFamily="18" charset="0"/>
              </a:rPr>
              <a:t>X </a:t>
            </a:r>
            <a:r>
              <a:rPr lang="tr-TR" sz="1800">
                <a:cs typeface="Times New Roman" panose="02020603050405020304" pitchFamily="18" charset="0"/>
              </a:rPr>
              <a:t>= 694,46 </a:t>
            </a:r>
            <a:r>
              <a:rPr lang="tr-TR" sz="1800" dirty="0">
                <a:cs typeface="Times New Roman" panose="02020603050405020304" pitchFamily="18" charset="0"/>
              </a:rPr>
              <a:t>TL</a:t>
            </a:r>
            <a:endParaRPr lang="en-US" sz="1800" dirty="0">
              <a:cs typeface="Times New Roman" panose="02020603050405020304" pitchFamily="18" charset="0"/>
            </a:endParaRPr>
          </a:p>
          <a:p>
            <a:endParaRPr lang="en-US" dirty="0"/>
          </a:p>
        </p:txBody>
      </p:sp>
      <p:sp>
        <p:nvSpPr>
          <p:cNvPr id="39" name="Metin kutusu 38"/>
          <p:cNvSpPr txBox="1"/>
          <p:nvPr/>
        </p:nvSpPr>
        <p:spPr>
          <a:xfrm>
            <a:off x="468225" y="6140370"/>
            <a:ext cx="11178540" cy="461665"/>
          </a:xfrm>
          <a:prstGeom prst="rect">
            <a:avLst/>
          </a:prstGeom>
          <a:noFill/>
        </p:spPr>
        <p:txBody>
          <a:bodyPr wrap="square" rtlCol="0">
            <a:spAutoFit/>
          </a:bodyPr>
          <a:lstStyle/>
          <a:p>
            <a:r>
              <a:rPr lang="en-GB" sz="2400" b="1" u="sng" dirty="0">
                <a:solidFill>
                  <a:srgbClr val="FF0000"/>
                </a:solidFill>
                <a:cs typeface="Arial" panose="020B0604020202020204" pitchFamily="34" charset="0"/>
              </a:rPr>
              <a:t>Second Solution</a:t>
            </a:r>
            <a:endParaRPr lang="en-US" sz="2400" b="1" u="sng" dirty="0">
              <a:solidFill>
                <a:srgbClr val="FF0000"/>
              </a:solidFill>
              <a:cs typeface="Arial" panose="020B0604020202020204" pitchFamily="34" charset="0"/>
            </a:endParaRPr>
          </a:p>
        </p:txBody>
      </p:sp>
      <p:grpSp>
        <p:nvGrpSpPr>
          <p:cNvPr id="40" name="Canvas 2472"/>
          <p:cNvGrpSpPr/>
          <p:nvPr/>
        </p:nvGrpSpPr>
        <p:grpSpPr>
          <a:xfrm>
            <a:off x="266699" y="2335530"/>
            <a:ext cx="7459317" cy="3501312"/>
            <a:chOff x="0" y="0"/>
            <a:chExt cx="4686300" cy="2240280"/>
          </a:xfrm>
        </p:grpSpPr>
        <p:sp>
          <p:nvSpPr>
            <p:cNvPr id="41" name="Dikdörtgen 40"/>
            <p:cNvSpPr/>
            <p:nvPr/>
          </p:nvSpPr>
          <p:spPr>
            <a:xfrm>
              <a:off x="0" y="0"/>
              <a:ext cx="4686300" cy="2240280"/>
            </a:xfrm>
            <a:prstGeom prst="rect">
              <a:avLst/>
            </a:prstGeom>
            <a:noFill/>
            <a:ln>
              <a:noFill/>
            </a:ln>
          </p:spPr>
        </p:sp>
        <p:cxnSp>
          <p:nvCxnSpPr>
            <p:cNvPr id="42" name="Line 986"/>
            <p:cNvCxnSpPr/>
            <p:nvPr/>
          </p:nvCxnSpPr>
          <p:spPr bwMode="auto">
            <a:xfrm>
              <a:off x="457200" y="914400"/>
              <a:ext cx="2857500" cy="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3" name="Line 987"/>
            <p:cNvCxnSpPr/>
            <p:nvPr/>
          </p:nvCxnSpPr>
          <p:spPr bwMode="auto">
            <a:xfrm>
              <a:off x="2171065" y="85344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4" name="Line 988"/>
            <p:cNvCxnSpPr/>
            <p:nvPr/>
          </p:nvCxnSpPr>
          <p:spPr bwMode="auto">
            <a:xfrm>
              <a:off x="2742565" y="85344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5" name="Line 989"/>
            <p:cNvCxnSpPr/>
            <p:nvPr/>
          </p:nvCxnSpPr>
          <p:spPr bwMode="auto">
            <a:xfrm>
              <a:off x="10280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6" name="Line 990"/>
            <p:cNvCxnSpPr/>
            <p:nvPr/>
          </p:nvCxnSpPr>
          <p:spPr bwMode="auto">
            <a:xfrm>
              <a:off x="15995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7" name="Line 991"/>
            <p:cNvCxnSpPr/>
            <p:nvPr/>
          </p:nvCxnSpPr>
          <p:spPr bwMode="auto">
            <a:xfrm>
              <a:off x="33140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8" name="Line 992"/>
            <p:cNvCxnSpPr/>
            <p:nvPr/>
          </p:nvCxnSpPr>
          <p:spPr bwMode="auto">
            <a:xfrm flipH="1">
              <a:off x="1028065" y="914400"/>
              <a:ext cx="635"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Line 993"/>
            <p:cNvCxnSpPr/>
            <p:nvPr/>
          </p:nvCxnSpPr>
          <p:spPr bwMode="auto">
            <a:xfrm flipH="1">
              <a:off x="2170430" y="914400"/>
              <a:ext cx="1905"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0" name="Line 994"/>
            <p:cNvCxnSpPr/>
            <p:nvPr/>
          </p:nvCxnSpPr>
          <p:spPr bwMode="auto">
            <a:xfrm flipH="1">
              <a:off x="1598930" y="914400"/>
              <a:ext cx="1270"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1" name="Line 995"/>
            <p:cNvCxnSpPr/>
            <p:nvPr/>
          </p:nvCxnSpPr>
          <p:spPr bwMode="auto">
            <a:xfrm flipH="1">
              <a:off x="2743200" y="914400"/>
              <a:ext cx="635" cy="800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2" name="Line 996"/>
            <p:cNvCxnSpPr/>
            <p:nvPr/>
          </p:nvCxnSpPr>
          <p:spPr bwMode="auto">
            <a:xfrm flipH="1">
              <a:off x="3312795" y="914400"/>
              <a:ext cx="3175" cy="1028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3" name="Line 997"/>
            <p:cNvCxnSpPr/>
            <p:nvPr/>
          </p:nvCxnSpPr>
          <p:spPr bwMode="auto">
            <a:xfrm flipV="1">
              <a:off x="454660" y="228600"/>
              <a:ext cx="3175" cy="685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4" name="Text Box 998"/>
            <p:cNvSpPr txBox="1">
              <a:spLocks noChangeArrowheads="1"/>
            </p:cNvSpPr>
            <p:nvPr/>
          </p:nvSpPr>
          <p:spPr bwMode="auto">
            <a:xfrm>
              <a:off x="3192780" y="662940"/>
              <a:ext cx="23622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endParaRPr>
            </a:p>
          </p:txBody>
        </p:sp>
        <p:sp>
          <p:nvSpPr>
            <p:cNvPr id="55" name="Text Box 999"/>
            <p:cNvSpPr txBox="1">
              <a:spLocks noChangeArrowheads="1"/>
            </p:cNvSpPr>
            <p:nvPr/>
          </p:nvSpPr>
          <p:spPr bwMode="auto">
            <a:xfrm>
              <a:off x="2621280" y="662940"/>
              <a:ext cx="23622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p:txBody>
        </p:sp>
        <p:sp>
          <p:nvSpPr>
            <p:cNvPr id="56" name="Text Box 1000"/>
            <p:cNvSpPr txBox="1">
              <a:spLocks noChangeArrowheads="1"/>
            </p:cNvSpPr>
            <p:nvPr/>
          </p:nvSpPr>
          <p:spPr bwMode="auto">
            <a:xfrm>
              <a:off x="2057400" y="647700"/>
              <a:ext cx="2286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p:txBody>
        </p:sp>
        <p:sp>
          <p:nvSpPr>
            <p:cNvPr id="57" name="Text Box 1001"/>
            <p:cNvSpPr txBox="1">
              <a:spLocks noChangeArrowheads="1"/>
            </p:cNvSpPr>
            <p:nvPr/>
          </p:nvSpPr>
          <p:spPr bwMode="auto">
            <a:xfrm>
              <a:off x="1470660" y="647700"/>
              <a:ext cx="24384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endParaRPr>
            </a:p>
          </p:txBody>
        </p:sp>
        <p:sp>
          <p:nvSpPr>
            <p:cNvPr id="58" name="Text Box 1002"/>
            <p:cNvSpPr txBox="1">
              <a:spLocks noChangeArrowheads="1"/>
            </p:cNvSpPr>
            <p:nvPr/>
          </p:nvSpPr>
          <p:spPr bwMode="auto">
            <a:xfrm>
              <a:off x="899160" y="647700"/>
              <a:ext cx="24384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p:txBody>
        </p:sp>
        <p:sp>
          <p:nvSpPr>
            <p:cNvPr id="59" name="Text Box 1003"/>
            <p:cNvSpPr txBox="1">
              <a:spLocks noChangeArrowheads="1"/>
            </p:cNvSpPr>
            <p:nvPr/>
          </p:nvSpPr>
          <p:spPr bwMode="auto">
            <a:xfrm>
              <a:off x="457200" y="228600"/>
              <a:ext cx="12573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P = 10.000 TL</a:t>
              </a:r>
              <a:endParaRPr lang="en-US" sz="1200">
                <a:effectLst/>
                <a:latin typeface="Times New Roman" panose="02020603050405020304" pitchFamily="18" charset="0"/>
                <a:ea typeface="Times New Roman" panose="02020603050405020304" pitchFamily="18" charset="0"/>
              </a:endParaRPr>
            </a:p>
          </p:txBody>
        </p:sp>
        <p:cxnSp>
          <p:nvCxnSpPr>
            <p:cNvPr id="60" name="Line 1004"/>
            <p:cNvCxnSpPr/>
            <p:nvPr/>
          </p:nvCxnSpPr>
          <p:spPr bwMode="auto">
            <a:xfrm>
              <a:off x="457200"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61" name="Text Box 1005"/>
            <p:cNvSpPr txBox="1">
              <a:spLocks noChangeArrowheads="1"/>
            </p:cNvSpPr>
            <p:nvPr/>
          </p:nvSpPr>
          <p:spPr bwMode="auto">
            <a:xfrm>
              <a:off x="883920" y="1112520"/>
              <a:ext cx="3429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a:t>
              </a:r>
              <a:endParaRPr lang="en-US" sz="1200">
                <a:effectLst/>
                <a:latin typeface="Times New Roman" panose="02020603050405020304" pitchFamily="18" charset="0"/>
                <a:ea typeface="Times New Roman" panose="02020603050405020304" pitchFamily="18" charset="0"/>
              </a:endParaRPr>
            </a:p>
          </p:txBody>
        </p:sp>
        <p:sp>
          <p:nvSpPr>
            <p:cNvPr id="62" name="Text Box 1006"/>
            <p:cNvSpPr txBox="1">
              <a:spLocks noChangeArrowheads="1"/>
            </p:cNvSpPr>
            <p:nvPr/>
          </p:nvSpPr>
          <p:spPr bwMode="auto">
            <a:xfrm>
              <a:off x="1257300" y="1257300"/>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 + 500</a:t>
              </a:r>
              <a:endParaRPr lang="en-US" sz="1200">
                <a:effectLst/>
                <a:latin typeface="Times New Roman" panose="02020603050405020304" pitchFamily="18" charset="0"/>
                <a:ea typeface="Times New Roman" panose="02020603050405020304" pitchFamily="18" charset="0"/>
              </a:endParaRPr>
            </a:p>
          </p:txBody>
        </p:sp>
        <p:sp>
          <p:nvSpPr>
            <p:cNvPr id="63" name="Text Box 1007"/>
            <p:cNvSpPr txBox="1">
              <a:spLocks noChangeArrowheads="1"/>
            </p:cNvSpPr>
            <p:nvPr/>
          </p:nvSpPr>
          <p:spPr bwMode="auto">
            <a:xfrm>
              <a:off x="1903728" y="1468196"/>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dirty="0">
                  <a:effectLst/>
                  <a:latin typeface="Times New Roman" panose="02020603050405020304" pitchFamily="18" charset="0"/>
                  <a:ea typeface="Times New Roman" panose="02020603050405020304" pitchFamily="18" charset="0"/>
                </a:rPr>
                <a:t>X + 1500</a:t>
              </a:r>
              <a:endParaRPr lang="en-US" sz="1200" dirty="0">
                <a:effectLst/>
                <a:latin typeface="Times New Roman" panose="02020603050405020304" pitchFamily="18" charset="0"/>
                <a:ea typeface="Times New Roman" panose="02020603050405020304" pitchFamily="18" charset="0"/>
              </a:endParaRPr>
            </a:p>
          </p:txBody>
        </p:sp>
        <p:sp>
          <p:nvSpPr>
            <p:cNvPr id="64" name="Text Box 1008"/>
            <p:cNvSpPr txBox="1">
              <a:spLocks noChangeArrowheads="1"/>
            </p:cNvSpPr>
            <p:nvPr/>
          </p:nvSpPr>
          <p:spPr bwMode="auto">
            <a:xfrm>
              <a:off x="2398392" y="1727275"/>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dirty="0">
                  <a:effectLst/>
                  <a:latin typeface="Times New Roman" panose="02020603050405020304" pitchFamily="18" charset="0"/>
                  <a:ea typeface="Times New Roman" panose="02020603050405020304" pitchFamily="18" charset="0"/>
                </a:rPr>
                <a:t>X + 3000</a:t>
              </a:r>
              <a:endParaRPr lang="en-US" sz="1200" dirty="0">
                <a:effectLst/>
                <a:latin typeface="Times New Roman" panose="02020603050405020304" pitchFamily="18" charset="0"/>
                <a:ea typeface="Times New Roman" panose="02020603050405020304" pitchFamily="18" charset="0"/>
              </a:endParaRPr>
            </a:p>
          </p:txBody>
        </p:sp>
        <p:sp>
          <p:nvSpPr>
            <p:cNvPr id="65" name="Text Box 1009"/>
            <p:cNvSpPr txBox="1">
              <a:spLocks noChangeArrowheads="1"/>
            </p:cNvSpPr>
            <p:nvPr/>
          </p:nvSpPr>
          <p:spPr bwMode="auto">
            <a:xfrm>
              <a:off x="2971800" y="1943100"/>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 + 5000</a:t>
              </a:r>
              <a:endParaRPr lang="en-US" sz="1200">
                <a:effectLst/>
                <a:latin typeface="Times New Roman" panose="02020603050405020304" pitchFamily="18" charset="0"/>
                <a:ea typeface="Times New Roman" panose="02020603050405020304" pitchFamily="18" charset="0"/>
              </a:endParaRPr>
            </a:p>
          </p:txBody>
        </p:sp>
        <p:sp>
          <p:nvSpPr>
            <p:cNvPr id="66" name="Text Box 1010"/>
            <p:cNvSpPr txBox="1">
              <a:spLocks noChangeArrowheads="1"/>
            </p:cNvSpPr>
            <p:nvPr/>
          </p:nvSpPr>
          <p:spPr bwMode="auto">
            <a:xfrm>
              <a:off x="3429000" y="1257300"/>
              <a:ext cx="9144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i = 8 %</a:t>
              </a:r>
              <a:endParaRPr lang="en-US" sz="1200">
                <a:effectLst/>
                <a:latin typeface="Times New Roman" panose="02020603050405020304" pitchFamily="18" charset="0"/>
                <a:ea typeface="Times New Roman" panose="02020603050405020304" pitchFamily="18" charset="0"/>
              </a:endParaRPr>
            </a:p>
          </p:txBody>
        </p:sp>
      </p:grpSp>
      <p:cxnSp>
        <p:nvCxnSpPr>
          <p:cNvPr id="67" name="Düz Bağlayıcı 66"/>
          <p:cNvCxnSpPr/>
          <p:nvPr/>
        </p:nvCxnSpPr>
        <p:spPr>
          <a:xfrm>
            <a:off x="7822972" y="4445382"/>
            <a:ext cx="3593207" cy="0"/>
          </a:xfrm>
          <a:prstGeom prst="line">
            <a:avLst/>
          </a:prstGeom>
        </p:spPr>
        <p:style>
          <a:lnRef idx="1">
            <a:schemeClr val="dk1"/>
          </a:lnRef>
          <a:fillRef idx="0">
            <a:schemeClr val="dk1"/>
          </a:fillRef>
          <a:effectRef idx="0">
            <a:schemeClr val="dk1"/>
          </a:effectRef>
          <a:fontRef idx="minor">
            <a:schemeClr val="tx1"/>
          </a:fontRef>
        </p:style>
      </p:cxnSp>
      <p:cxnSp>
        <p:nvCxnSpPr>
          <p:cNvPr id="68" name="Line 992"/>
          <p:cNvCxnSpPr/>
          <p:nvPr/>
        </p:nvCxnSpPr>
        <p:spPr bwMode="auto">
          <a:xfrm flipH="1">
            <a:off x="8684249" y="4076312"/>
            <a:ext cx="1011" cy="35727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9" name="Line 992"/>
          <p:cNvCxnSpPr/>
          <p:nvPr/>
        </p:nvCxnSpPr>
        <p:spPr bwMode="auto">
          <a:xfrm flipH="1">
            <a:off x="9599865" y="4104303"/>
            <a:ext cx="1011" cy="35727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0" name="Line 992"/>
          <p:cNvCxnSpPr/>
          <p:nvPr/>
        </p:nvCxnSpPr>
        <p:spPr bwMode="auto">
          <a:xfrm flipH="1">
            <a:off x="10499279" y="4090659"/>
            <a:ext cx="1011" cy="35727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1" name="Line 992"/>
          <p:cNvCxnSpPr/>
          <p:nvPr/>
        </p:nvCxnSpPr>
        <p:spPr bwMode="auto">
          <a:xfrm flipH="1">
            <a:off x="11397682" y="4106658"/>
            <a:ext cx="1011" cy="35727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2" name="Sol Ayraç 71"/>
          <p:cNvSpPr/>
          <p:nvPr/>
        </p:nvSpPr>
        <p:spPr>
          <a:xfrm rot="16200000">
            <a:off x="1659863" y="6923657"/>
            <a:ext cx="344908" cy="1268314"/>
          </a:xfrm>
          <a:prstGeom prst="leftBrace">
            <a:avLst>
              <a:gd name="adj1" fmla="val 9398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ol Ayraç 72"/>
          <p:cNvSpPr/>
          <p:nvPr/>
        </p:nvSpPr>
        <p:spPr>
          <a:xfrm rot="16200000">
            <a:off x="3096165" y="6884719"/>
            <a:ext cx="344908" cy="1268314"/>
          </a:xfrm>
          <a:prstGeom prst="leftBrace">
            <a:avLst>
              <a:gd name="adj1" fmla="val 9398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ol Ayraç 73"/>
          <p:cNvSpPr/>
          <p:nvPr/>
        </p:nvSpPr>
        <p:spPr>
          <a:xfrm rot="16200000">
            <a:off x="4461179" y="6915528"/>
            <a:ext cx="344908" cy="1268314"/>
          </a:xfrm>
          <a:prstGeom prst="leftBrace">
            <a:avLst>
              <a:gd name="adj1" fmla="val 9398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ol Ayraç 74"/>
          <p:cNvSpPr/>
          <p:nvPr/>
        </p:nvSpPr>
        <p:spPr>
          <a:xfrm rot="16200000">
            <a:off x="5909366" y="6915528"/>
            <a:ext cx="344908" cy="1268314"/>
          </a:xfrm>
          <a:prstGeom prst="leftBrace">
            <a:avLst>
              <a:gd name="adj1" fmla="val 9398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Text Box 1005"/>
          <p:cNvSpPr txBox="1">
            <a:spLocks noChangeArrowheads="1"/>
          </p:cNvSpPr>
          <p:nvPr/>
        </p:nvSpPr>
        <p:spPr bwMode="auto">
          <a:xfrm>
            <a:off x="8411852" y="4412873"/>
            <a:ext cx="545804" cy="464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a:t>
            </a:r>
            <a:endParaRPr lang="en-US" sz="1200">
              <a:effectLst/>
              <a:latin typeface="Times New Roman" panose="02020603050405020304" pitchFamily="18" charset="0"/>
              <a:ea typeface="Times New Roman" panose="02020603050405020304" pitchFamily="18" charset="0"/>
            </a:endParaRPr>
          </a:p>
        </p:txBody>
      </p:sp>
      <p:sp>
        <p:nvSpPr>
          <p:cNvPr id="77" name="Text Box 1005"/>
          <p:cNvSpPr txBox="1">
            <a:spLocks noChangeArrowheads="1"/>
          </p:cNvSpPr>
          <p:nvPr/>
        </p:nvSpPr>
        <p:spPr bwMode="auto">
          <a:xfrm>
            <a:off x="9304423" y="4440249"/>
            <a:ext cx="545804" cy="464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a:t>
            </a:r>
            <a:endParaRPr lang="en-US" sz="1200">
              <a:effectLst/>
              <a:latin typeface="Times New Roman" panose="02020603050405020304" pitchFamily="18" charset="0"/>
              <a:ea typeface="Times New Roman" panose="02020603050405020304" pitchFamily="18" charset="0"/>
            </a:endParaRPr>
          </a:p>
        </p:txBody>
      </p:sp>
      <p:sp>
        <p:nvSpPr>
          <p:cNvPr id="78" name="Text Box 1005"/>
          <p:cNvSpPr txBox="1">
            <a:spLocks noChangeArrowheads="1"/>
          </p:cNvSpPr>
          <p:nvPr/>
        </p:nvSpPr>
        <p:spPr bwMode="auto">
          <a:xfrm>
            <a:off x="10226377" y="4449534"/>
            <a:ext cx="545804" cy="464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a:t>
            </a:r>
            <a:endParaRPr lang="en-US" sz="1200">
              <a:effectLst/>
              <a:latin typeface="Times New Roman" panose="02020603050405020304" pitchFamily="18" charset="0"/>
              <a:ea typeface="Times New Roman" panose="02020603050405020304" pitchFamily="18" charset="0"/>
            </a:endParaRPr>
          </a:p>
        </p:txBody>
      </p:sp>
      <p:sp>
        <p:nvSpPr>
          <p:cNvPr id="79" name="Text Box 1005"/>
          <p:cNvSpPr txBox="1">
            <a:spLocks noChangeArrowheads="1"/>
          </p:cNvSpPr>
          <p:nvPr/>
        </p:nvSpPr>
        <p:spPr bwMode="auto">
          <a:xfrm>
            <a:off x="11083571" y="4448295"/>
            <a:ext cx="545804" cy="464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a:t>
            </a:r>
            <a:endParaRPr lang="en-US" sz="1200">
              <a:effectLst/>
              <a:latin typeface="Times New Roman" panose="02020603050405020304" pitchFamily="18" charset="0"/>
              <a:ea typeface="Times New Roman" panose="02020603050405020304" pitchFamily="18" charset="0"/>
            </a:endParaRPr>
          </a:p>
        </p:txBody>
      </p:sp>
      <p:sp>
        <p:nvSpPr>
          <p:cNvPr id="81" name="Sağ Ayraç 80"/>
          <p:cNvSpPr/>
          <p:nvPr/>
        </p:nvSpPr>
        <p:spPr>
          <a:xfrm>
            <a:off x="6143794" y="2574230"/>
            <a:ext cx="693075" cy="3617511"/>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1592623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20090" y="354330"/>
            <a:ext cx="10881360" cy="9325630"/>
          </a:xfrm>
          <a:prstGeom prst="rect">
            <a:avLst/>
          </a:prstGeom>
          <a:noFill/>
        </p:spPr>
        <p:txBody>
          <a:bodyPr wrap="square" rtlCol="0">
            <a:spAutoFit/>
          </a:bodyPr>
          <a:lstStyle/>
          <a:p>
            <a:r>
              <a:rPr lang="en-GB" sz="2400" b="1" dirty="0">
                <a:solidFill>
                  <a:srgbClr val="FF0000"/>
                </a:solidFill>
                <a:cs typeface="Arial" panose="020B0604020202020204" pitchFamily="34" charset="0"/>
              </a:rPr>
              <a:t>Example</a:t>
            </a:r>
            <a:r>
              <a:rPr lang="tr-TR" sz="2400" b="1" dirty="0">
                <a:solidFill>
                  <a:srgbClr val="FF0000"/>
                </a:solidFill>
                <a:cs typeface="Arial" panose="020B0604020202020204" pitchFamily="34" charset="0"/>
              </a:rPr>
              <a:t> 6:  </a:t>
            </a:r>
            <a:endParaRPr lang="en-US" sz="2400" b="1" dirty="0">
              <a:solidFill>
                <a:srgbClr val="FF0000"/>
              </a:solidFill>
              <a:cs typeface="Arial" panose="020B0604020202020204" pitchFamily="34" charset="0"/>
            </a:endParaRPr>
          </a:p>
          <a:p>
            <a:pPr algn="just"/>
            <a:r>
              <a:rPr lang="en-US" sz="1800" dirty="0">
                <a:solidFill>
                  <a:srgbClr val="000000"/>
                </a:solidFill>
                <a:ea typeface="Times New Roman" panose="02020603050405020304" pitchFamily="18" charset="0"/>
                <a:cs typeface="Arial" panose="020B0604020202020204" pitchFamily="34" charset="0"/>
              </a:rPr>
              <a:t>A construction company compares two alternatives. The first alternative is an automatic feeding machine, the other is a manual feeding machine.</a:t>
            </a:r>
          </a:p>
          <a:p>
            <a:pPr marL="285750" indent="-285750" algn="just">
              <a:buFont typeface="Arial" panose="020B0604020202020204" pitchFamily="34" charset="0"/>
              <a:buChar char="•"/>
            </a:pPr>
            <a:r>
              <a:rPr lang="en-US" sz="1800" dirty="0">
                <a:solidFill>
                  <a:srgbClr val="000000"/>
                </a:solidFill>
                <a:ea typeface="Times New Roman" panose="02020603050405020304" pitchFamily="18" charset="0"/>
                <a:cs typeface="Arial" panose="020B0604020202020204" pitchFamily="34" charset="0"/>
              </a:rPr>
              <a:t>The initial cost of the first alternative, which is thought to have a 10-year economic life, is 23000 TL and the estimated salvage value is 4000 TL. Operation cost is 12 TL per hour. The expected production amount per hour is 8 tons. Annual maintenance and operation costs are considered to be 3500 TL.</a:t>
            </a:r>
          </a:p>
          <a:p>
            <a:pPr marL="285750" indent="-285750" algn="just">
              <a:buFont typeface="Arial" panose="020B0604020202020204" pitchFamily="34" charset="0"/>
              <a:buChar char="•"/>
            </a:pPr>
            <a:r>
              <a:rPr lang="en-US" sz="1800" dirty="0">
                <a:solidFill>
                  <a:srgbClr val="000000"/>
                </a:solidFill>
                <a:ea typeface="Times New Roman" panose="02020603050405020304" pitchFamily="18" charset="0"/>
                <a:cs typeface="Arial" panose="020B0604020202020204" pitchFamily="34" charset="0"/>
              </a:rPr>
              <a:t>The second machine, which is considered as an alternative, has an initial cost of 8000 TL and no salvage value. Its economic life is estimated to be 5 years. In order to make this machine 6 tons per hour, three workers must be employed for 8 TL per hour. Annual maintenance and operation costs are estimated to be 1500 TL.</a:t>
            </a:r>
          </a:p>
          <a:p>
            <a:pPr algn="just"/>
            <a:r>
              <a:rPr lang="en-US" sz="1800" dirty="0">
                <a:solidFill>
                  <a:srgbClr val="000000"/>
                </a:solidFill>
                <a:ea typeface="Times New Roman" panose="02020603050405020304" pitchFamily="18" charset="0"/>
                <a:cs typeface="Arial" panose="020B0604020202020204" pitchFamily="34" charset="0"/>
              </a:rPr>
              <a:t>Since the whole project is estimated to yield 10%, how many tons of production should be produced per year so that an automatic machine can be selected?</a:t>
            </a:r>
            <a:endParaRPr lang="en-US" sz="1800" dirty="0">
              <a:effectLst/>
              <a:ea typeface="Times New Roman" panose="02020603050405020304" pitchFamily="18" charset="0"/>
              <a:cs typeface="Arial" panose="020B0604020202020204" pitchFamily="34" charset="0"/>
            </a:endParaRPr>
          </a:p>
          <a:p>
            <a:endParaRPr lang="tr-TR" sz="1800" b="1" dirty="0">
              <a:solidFill>
                <a:srgbClr val="000000"/>
              </a:solidFill>
              <a:effectLst/>
              <a:ea typeface="Times New Roman" panose="02020603050405020304" pitchFamily="18" charset="0"/>
              <a:cs typeface="Times New Roman" panose="02020603050405020304" pitchFamily="18" charset="0"/>
            </a:endParaRPr>
          </a:p>
          <a:p>
            <a:r>
              <a:rPr lang="tr-TR" sz="1800" b="1" dirty="0">
                <a:solidFill>
                  <a:srgbClr val="000000"/>
                </a:solidFill>
                <a:ea typeface="Times New Roman" panose="02020603050405020304" pitchFamily="18" charset="0"/>
                <a:cs typeface="Times New Roman" panose="02020603050405020304" pitchFamily="18" charset="0"/>
              </a:rPr>
              <a:t>-----------------------------------------------------------------------------------------------------------------------------------------------------</a:t>
            </a:r>
            <a:r>
              <a:rPr lang="tr-TR" sz="1800" b="1" dirty="0">
                <a:solidFill>
                  <a:srgbClr val="000000"/>
                </a:solidFill>
                <a:effectLst/>
                <a:ea typeface="Times New Roman" panose="02020603050405020304" pitchFamily="18" charset="0"/>
                <a:cs typeface="Times New Roman" panose="02020603050405020304" pitchFamily="18" charset="0"/>
              </a:rPr>
              <a:t> </a:t>
            </a:r>
            <a:endParaRPr lang="en-US" sz="1800" dirty="0">
              <a:effectLst/>
              <a:ea typeface="Times New Roman" panose="02020603050405020304" pitchFamily="18" charset="0"/>
            </a:endParaRPr>
          </a:p>
          <a:p>
            <a:r>
              <a:rPr lang="en-GB" sz="1800" dirty="0">
                <a:solidFill>
                  <a:srgbClr val="000000"/>
                </a:solidFill>
                <a:effectLst/>
                <a:ea typeface="Times New Roman" panose="02020603050405020304" pitchFamily="18" charset="0"/>
                <a:cs typeface="Arial" panose="020B0604020202020204" pitchFamily="34" charset="0"/>
              </a:rPr>
              <a:t>X represents the annual production</a:t>
            </a:r>
            <a:endParaRPr lang="en-US" sz="1800" dirty="0">
              <a:effectLst/>
              <a:ea typeface="Times New Roman" panose="02020603050405020304" pitchFamily="18" charset="0"/>
              <a:cs typeface="Arial" panose="020B0604020202020204" pitchFamily="34" charset="0"/>
            </a:endParaRPr>
          </a:p>
          <a:p>
            <a:endParaRPr lang="tr-TR" sz="1800" dirty="0">
              <a:solidFill>
                <a:srgbClr val="000000"/>
              </a:solidFill>
              <a:effectLst/>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q"/>
            </a:pPr>
            <a:r>
              <a:rPr lang="en-GB" sz="1800" dirty="0">
                <a:solidFill>
                  <a:srgbClr val="000000"/>
                </a:solidFill>
                <a:effectLst/>
                <a:ea typeface="Times New Roman" panose="02020603050405020304" pitchFamily="18" charset="0"/>
                <a:cs typeface="Arial" panose="020B0604020202020204" pitchFamily="34" charset="0"/>
              </a:rPr>
              <a:t>Annual variable cost for alternative 1</a:t>
            </a:r>
            <a:r>
              <a:rPr lang="tr-TR" sz="1800" dirty="0">
                <a:solidFill>
                  <a:srgbClr val="000000"/>
                </a:solidFill>
                <a:effectLst/>
                <a:ea typeface="Times New Roman" panose="02020603050405020304" pitchFamily="18" charset="0"/>
                <a:cs typeface="Arial" panose="020B0604020202020204" pitchFamily="34" charset="0"/>
              </a:rPr>
              <a:t>= $12/</a:t>
            </a:r>
            <a:r>
              <a:rPr lang="en-GB" sz="1800" dirty="0">
                <a:solidFill>
                  <a:srgbClr val="000000"/>
                </a:solidFill>
                <a:ea typeface="Times New Roman" panose="02020603050405020304" pitchFamily="18" charset="0"/>
                <a:cs typeface="Arial" panose="020B0604020202020204" pitchFamily="34" charset="0"/>
              </a:rPr>
              <a:t>hour</a:t>
            </a:r>
            <a:r>
              <a:rPr lang="tr-TR" sz="1800" dirty="0">
                <a:solidFill>
                  <a:srgbClr val="000000"/>
                </a:solidFill>
                <a:effectLst/>
                <a:ea typeface="Times New Roman" panose="02020603050405020304" pitchFamily="18" charset="0"/>
                <a:cs typeface="Arial" panose="020B0604020202020204" pitchFamily="34" charset="0"/>
              </a:rPr>
              <a:t>* 1</a:t>
            </a:r>
            <a:r>
              <a:rPr lang="en-GB" sz="1800" dirty="0">
                <a:solidFill>
                  <a:srgbClr val="000000"/>
                </a:solidFill>
                <a:effectLst/>
                <a:ea typeface="Times New Roman" panose="02020603050405020304" pitchFamily="18" charset="0"/>
                <a:cs typeface="Arial" panose="020B0604020202020204" pitchFamily="34" charset="0"/>
              </a:rPr>
              <a:t>hour</a:t>
            </a:r>
            <a:r>
              <a:rPr lang="tr-TR" sz="1800" dirty="0">
                <a:solidFill>
                  <a:srgbClr val="000000"/>
                </a:solidFill>
                <a:effectLst/>
                <a:ea typeface="Times New Roman" panose="02020603050405020304" pitchFamily="18" charset="0"/>
                <a:cs typeface="Arial" panose="020B0604020202020204" pitchFamily="34" charset="0"/>
              </a:rPr>
              <a:t>/8ton* x ton/</a:t>
            </a:r>
            <a:r>
              <a:rPr lang="en-GB" sz="1800" dirty="0">
                <a:solidFill>
                  <a:srgbClr val="000000"/>
                </a:solidFill>
                <a:ea typeface="Times New Roman" panose="02020603050405020304" pitchFamily="18" charset="0"/>
                <a:cs typeface="Arial" panose="020B0604020202020204" pitchFamily="34" charset="0"/>
              </a:rPr>
              <a:t>year</a:t>
            </a:r>
            <a:endParaRPr lang="en-US" sz="1800" dirty="0">
              <a:effectLst/>
              <a:ea typeface="Times New Roman" panose="02020603050405020304" pitchFamily="18" charset="0"/>
              <a:cs typeface="Arial" panose="020B0604020202020204" pitchFamily="34" charset="0"/>
            </a:endParaRPr>
          </a:p>
          <a:p>
            <a:r>
              <a:rPr lang="tr-TR" sz="1800" dirty="0">
                <a:solidFill>
                  <a:srgbClr val="000000"/>
                </a:solidFill>
                <a:ea typeface="Times New Roman" panose="02020603050405020304" pitchFamily="18" charset="0"/>
                <a:cs typeface="Arial" panose="020B0604020202020204" pitchFamily="34" charset="0"/>
              </a:rPr>
              <a:t>      </a:t>
            </a:r>
            <a:r>
              <a:rPr lang="tr-TR" sz="1800" dirty="0">
                <a:solidFill>
                  <a:srgbClr val="000000"/>
                </a:solidFill>
                <a:effectLst/>
                <a:ea typeface="Times New Roman" panose="02020603050405020304" pitchFamily="18" charset="0"/>
                <a:cs typeface="Arial" panose="020B0604020202020204" pitchFamily="34" charset="0"/>
              </a:rPr>
              <a:t>D</a:t>
            </a:r>
            <a:r>
              <a:rPr lang="tr-TR" sz="1800" baseline="-25000" dirty="0">
                <a:solidFill>
                  <a:srgbClr val="000000"/>
                </a:solidFill>
                <a:effectLst/>
                <a:ea typeface="Times New Roman" panose="02020603050405020304" pitchFamily="18" charset="0"/>
                <a:cs typeface="Arial" panose="020B0604020202020204" pitchFamily="34" charset="0"/>
              </a:rPr>
              <a:t>1</a:t>
            </a:r>
            <a:r>
              <a:rPr lang="tr-TR" sz="1800" dirty="0">
                <a:solidFill>
                  <a:srgbClr val="000000"/>
                </a:solidFill>
                <a:effectLst/>
                <a:ea typeface="Times New Roman" panose="02020603050405020304" pitchFamily="18" charset="0"/>
                <a:cs typeface="Arial" panose="020B0604020202020204" pitchFamily="34" charset="0"/>
              </a:rPr>
              <a:t>= 1.5x</a:t>
            </a:r>
            <a:endParaRPr lang="tr-TR" sz="1800" dirty="0">
              <a:ea typeface="Times New Roman" panose="02020603050405020304" pitchFamily="18" charset="0"/>
              <a:cs typeface="Arial" panose="020B0604020202020204" pitchFamily="34" charset="0"/>
            </a:endParaRPr>
          </a:p>
          <a:p>
            <a:endParaRPr lang="en-US" sz="1800" dirty="0">
              <a:effectLst/>
              <a:ea typeface="Times New Roman" panose="02020603050405020304" pitchFamily="18" charset="0"/>
              <a:cs typeface="Arial" panose="020B0604020202020204" pitchFamily="34" charset="0"/>
            </a:endParaRPr>
          </a:p>
          <a:p>
            <a:r>
              <a:rPr lang="tr-TR" sz="1800" dirty="0">
                <a:solidFill>
                  <a:srgbClr val="000000"/>
                </a:solidFill>
                <a:ea typeface="Times New Roman" panose="02020603050405020304" pitchFamily="18" charset="0"/>
                <a:cs typeface="Arial" panose="020B0604020202020204" pitchFamily="34" charset="0"/>
              </a:rPr>
              <a:t>      </a:t>
            </a:r>
            <a:r>
              <a:rPr lang="tr-TR" sz="1800" dirty="0">
                <a:solidFill>
                  <a:srgbClr val="000000"/>
                </a:solidFill>
                <a:effectLst/>
                <a:ea typeface="Times New Roman" panose="02020603050405020304" pitchFamily="18" charset="0"/>
                <a:cs typeface="Arial" panose="020B0604020202020204" pitchFamily="34" charset="0"/>
              </a:rPr>
              <a:t>ENH</a:t>
            </a:r>
            <a:r>
              <a:rPr lang="tr-TR" sz="1800" baseline="-25000" dirty="0">
                <a:solidFill>
                  <a:srgbClr val="000000"/>
                </a:solidFill>
                <a:effectLst/>
                <a:ea typeface="Times New Roman" panose="02020603050405020304" pitchFamily="18" charset="0"/>
                <a:cs typeface="Arial" panose="020B0604020202020204" pitchFamily="34" charset="0"/>
              </a:rPr>
              <a:t>1</a:t>
            </a:r>
            <a:r>
              <a:rPr lang="tr-TR" sz="1800" dirty="0">
                <a:solidFill>
                  <a:srgbClr val="000000"/>
                </a:solidFill>
                <a:effectLst/>
                <a:ea typeface="Times New Roman" panose="02020603050405020304" pitchFamily="18" charset="0"/>
                <a:cs typeface="Arial" panose="020B0604020202020204" pitchFamily="34" charset="0"/>
              </a:rPr>
              <a:t>= - 23,000(A/P,10%,10)  + 4000(A/F, 10%,10)  - 3500  - 1.5x</a:t>
            </a:r>
            <a:endParaRPr lang="en-US" sz="1800" dirty="0">
              <a:effectLst/>
              <a:ea typeface="Times New Roman" panose="02020603050405020304" pitchFamily="18" charset="0"/>
              <a:cs typeface="Arial" panose="020B0604020202020204" pitchFamily="34" charset="0"/>
            </a:endParaRPr>
          </a:p>
          <a:p>
            <a:r>
              <a:rPr lang="tr-TR" sz="1800" dirty="0">
                <a:solidFill>
                  <a:srgbClr val="000000"/>
                </a:solidFill>
                <a:effectLst/>
                <a:ea typeface="Times New Roman" panose="02020603050405020304" pitchFamily="18" charset="0"/>
                <a:cs typeface="Arial" panose="020B0604020202020204" pitchFamily="34" charset="0"/>
              </a:rPr>
              <a:t>      ENH</a:t>
            </a:r>
            <a:r>
              <a:rPr lang="tr-TR" sz="1800" baseline="-25000" dirty="0">
                <a:solidFill>
                  <a:srgbClr val="000000"/>
                </a:solidFill>
                <a:effectLst/>
                <a:ea typeface="Times New Roman" panose="02020603050405020304" pitchFamily="18" charset="0"/>
                <a:cs typeface="Arial" panose="020B0604020202020204" pitchFamily="34" charset="0"/>
              </a:rPr>
              <a:t>1</a:t>
            </a:r>
            <a:r>
              <a:rPr lang="tr-TR" sz="1800" dirty="0">
                <a:solidFill>
                  <a:srgbClr val="000000"/>
                </a:solidFill>
                <a:effectLst/>
                <a:ea typeface="Times New Roman" panose="02020603050405020304" pitchFamily="18" charset="0"/>
                <a:cs typeface="Arial" panose="020B0604020202020204" pitchFamily="34" charset="0"/>
              </a:rPr>
              <a:t>= -6992-1.5x</a:t>
            </a:r>
            <a:endParaRPr lang="en-US" sz="1800" dirty="0">
              <a:effectLst/>
              <a:ea typeface="Times New Roman" panose="02020603050405020304" pitchFamily="18" charset="0"/>
              <a:cs typeface="Arial" panose="020B0604020202020204" pitchFamily="34" charset="0"/>
            </a:endParaRPr>
          </a:p>
          <a:p>
            <a:r>
              <a:rPr lang="tr-TR" sz="1800" dirty="0">
                <a:solidFill>
                  <a:srgbClr val="000000"/>
                </a:solidFill>
                <a:effectLst/>
                <a:ea typeface="Times New Roman" panose="02020603050405020304" pitchFamily="18" charset="0"/>
                <a:cs typeface="Arial" panose="020B0604020202020204" pitchFamily="34" charset="0"/>
              </a:rPr>
              <a:t> </a:t>
            </a:r>
            <a:endParaRPr lang="en-US" sz="1800" dirty="0">
              <a:effectLst/>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q"/>
            </a:pPr>
            <a:r>
              <a:rPr lang="en-GB" sz="1800" dirty="0">
                <a:solidFill>
                  <a:srgbClr val="000000"/>
                </a:solidFill>
                <a:effectLst/>
                <a:ea typeface="Times New Roman" panose="02020603050405020304" pitchFamily="18" charset="0"/>
                <a:cs typeface="Arial" panose="020B0604020202020204" pitchFamily="34" charset="0"/>
              </a:rPr>
              <a:t>Annual variable cost for alternative 2</a:t>
            </a:r>
            <a:r>
              <a:rPr lang="tr-TR" sz="1800" dirty="0">
                <a:solidFill>
                  <a:srgbClr val="000000"/>
                </a:solidFill>
                <a:effectLst/>
                <a:ea typeface="Times New Roman" panose="02020603050405020304" pitchFamily="18" charset="0"/>
                <a:cs typeface="Arial" panose="020B0604020202020204" pitchFamily="34" charset="0"/>
              </a:rPr>
              <a:t>= $8/</a:t>
            </a:r>
            <a:r>
              <a:rPr lang="en-GB" sz="1800" dirty="0">
                <a:solidFill>
                  <a:srgbClr val="000000"/>
                </a:solidFill>
                <a:effectLst/>
                <a:ea typeface="Times New Roman" panose="02020603050405020304" pitchFamily="18" charset="0"/>
                <a:cs typeface="Arial" panose="020B0604020202020204" pitchFamily="34" charset="0"/>
              </a:rPr>
              <a:t>hour</a:t>
            </a:r>
            <a:r>
              <a:rPr lang="tr-TR" sz="1800" dirty="0">
                <a:solidFill>
                  <a:srgbClr val="000000"/>
                </a:solidFill>
                <a:effectLst/>
                <a:ea typeface="Times New Roman" panose="02020603050405020304" pitchFamily="18" charset="0"/>
                <a:cs typeface="Arial" panose="020B0604020202020204" pitchFamily="34" charset="0"/>
              </a:rPr>
              <a:t>*3*1</a:t>
            </a:r>
            <a:r>
              <a:rPr lang="en-GB" sz="1800" dirty="0">
                <a:solidFill>
                  <a:srgbClr val="000000"/>
                </a:solidFill>
                <a:effectLst/>
                <a:ea typeface="Times New Roman" panose="02020603050405020304" pitchFamily="18" charset="0"/>
                <a:cs typeface="Arial" panose="020B0604020202020204" pitchFamily="34" charset="0"/>
              </a:rPr>
              <a:t>hour</a:t>
            </a:r>
            <a:r>
              <a:rPr lang="tr-TR" sz="1800" dirty="0">
                <a:solidFill>
                  <a:srgbClr val="000000"/>
                </a:solidFill>
                <a:effectLst/>
                <a:ea typeface="Times New Roman" panose="02020603050405020304" pitchFamily="18" charset="0"/>
                <a:cs typeface="Arial" panose="020B0604020202020204" pitchFamily="34" charset="0"/>
              </a:rPr>
              <a:t>/6ton* x ton/</a:t>
            </a:r>
            <a:r>
              <a:rPr lang="en-GB" sz="1800" dirty="0">
                <a:solidFill>
                  <a:srgbClr val="000000"/>
                </a:solidFill>
                <a:effectLst/>
                <a:ea typeface="Times New Roman" panose="02020603050405020304" pitchFamily="18" charset="0"/>
                <a:cs typeface="Arial" panose="020B0604020202020204" pitchFamily="34" charset="0"/>
              </a:rPr>
              <a:t>year</a:t>
            </a:r>
            <a:endParaRPr lang="en-US" sz="1800" dirty="0">
              <a:effectLst/>
              <a:ea typeface="Times New Roman" panose="02020603050405020304" pitchFamily="18" charset="0"/>
              <a:cs typeface="Arial" panose="020B0604020202020204" pitchFamily="34" charset="0"/>
            </a:endParaRPr>
          </a:p>
          <a:p>
            <a:r>
              <a:rPr lang="tr-TR" sz="1800" dirty="0">
                <a:solidFill>
                  <a:srgbClr val="000000"/>
                </a:solidFill>
                <a:effectLst/>
                <a:ea typeface="Times New Roman" panose="02020603050405020304" pitchFamily="18" charset="0"/>
                <a:cs typeface="Arial" panose="020B0604020202020204" pitchFamily="34" charset="0"/>
              </a:rPr>
              <a:t> </a:t>
            </a:r>
            <a:r>
              <a:rPr lang="tr-TR" sz="1800" dirty="0">
                <a:ea typeface="Times New Roman" panose="02020603050405020304" pitchFamily="18" charset="0"/>
                <a:cs typeface="Arial" panose="020B0604020202020204" pitchFamily="34" charset="0"/>
              </a:rPr>
              <a:t>     </a:t>
            </a:r>
            <a:r>
              <a:rPr lang="tr-TR" sz="1800" dirty="0">
                <a:solidFill>
                  <a:srgbClr val="000000"/>
                </a:solidFill>
                <a:effectLst/>
                <a:ea typeface="Times New Roman" panose="02020603050405020304" pitchFamily="18" charset="0"/>
                <a:cs typeface="Arial" panose="020B0604020202020204" pitchFamily="34" charset="0"/>
              </a:rPr>
              <a:t>D</a:t>
            </a:r>
            <a:r>
              <a:rPr lang="tr-TR" sz="1800" baseline="-25000" dirty="0">
                <a:solidFill>
                  <a:srgbClr val="000000"/>
                </a:solidFill>
                <a:effectLst/>
                <a:ea typeface="Times New Roman" panose="02020603050405020304" pitchFamily="18" charset="0"/>
                <a:cs typeface="Arial" panose="020B0604020202020204" pitchFamily="34" charset="0"/>
              </a:rPr>
              <a:t>2</a:t>
            </a:r>
            <a:r>
              <a:rPr lang="tr-TR" sz="1800" dirty="0">
                <a:solidFill>
                  <a:srgbClr val="000000"/>
                </a:solidFill>
                <a:effectLst/>
                <a:ea typeface="Times New Roman" panose="02020603050405020304" pitchFamily="18" charset="0"/>
                <a:cs typeface="Arial" panose="020B0604020202020204" pitchFamily="34" charset="0"/>
              </a:rPr>
              <a:t>= 4x</a:t>
            </a:r>
            <a:endParaRPr lang="en-US" sz="1800" dirty="0">
              <a:effectLst/>
              <a:ea typeface="Times New Roman" panose="02020603050405020304" pitchFamily="18" charset="0"/>
              <a:cs typeface="Arial" panose="020B0604020202020204" pitchFamily="34" charset="0"/>
            </a:endParaRPr>
          </a:p>
          <a:p>
            <a:r>
              <a:rPr lang="tr-TR" sz="1800" dirty="0">
                <a:solidFill>
                  <a:srgbClr val="000000"/>
                </a:solidFill>
                <a:effectLst/>
                <a:ea typeface="Times New Roman" panose="02020603050405020304" pitchFamily="18" charset="0"/>
                <a:cs typeface="Arial" panose="020B0604020202020204" pitchFamily="34" charset="0"/>
              </a:rPr>
              <a:t> </a:t>
            </a:r>
            <a:endParaRPr lang="en-US" sz="1800" dirty="0">
              <a:effectLst/>
              <a:ea typeface="Times New Roman" panose="02020603050405020304" pitchFamily="18" charset="0"/>
              <a:cs typeface="Arial" panose="020B0604020202020204" pitchFamily="34" charset="0"/>
            </a:endParaRPr>
          </a:p>
          <a:p>
            <a:r>
              <a:rPr lang="tr-TR" sz="1800" dirty="0">
                <a:solidFill>
                  <a:srgbClr val="000000"/>
                </a:solidFill>
                <a:effectLst/>
                <a:ea typeface="Times New Roman" panose="02020603050405020304" pitchFamily="18" charset="0"/>
                <a:cs typeface="Arial" panose="020B0604020202020204" pitchFamily="34" charset="0"/>
              </a:rPr>
              <a:t>      ENH</a:t>
            </a:r>
            <a:r>
              <a:rPr lang="tr-TR" sz="1800" baseline="-25000" dirty="0">
                <a:solidFill>
                  <a:srgbClr val="000000"/>
                </a:solidFill>
                <a:effectLst/>
                <a:ea typeface="Times New Roman" panose="02020603050405020304" pitchFamily="18" charset="0"/>
                <a:cs typeface="Arial" panose="020B0604020202020204" pitchFamily="34" charset="0"/>
              </a:rPr>
              <a:t>2</a:t>
            </a:r>
            <a:r>
              <a:rPr lang="tr-TR" sz="1800" dirty="0">
                <a:solidFill>
                  <a:srgbClr val="000000"/>
                </a:solidFill>
                <a:effectLst/>
                <a:ea typeface="Times New Roman" panose="02020603050405020304" pitchFamily="18" charset="0"/>
                <a:cs typeface="Arial" panose="020B0604020202020204" pitchFamily="34" charset="0"/>
              </a:rPr>
              <a:t>= - 8000(A/P,10%,5)  - 1500  - 4x</a:t>
            </a:r>
            <a:endParaRPr lang="en-US" sz="1800" dirty="0">
              <a:effectLst/>
              <a:ea typeface="Times New Roman" panose="02020603050405020304" pitchFamily="18" charset="0"/>
              <a:cs typeface="Arial" panose="020B0604020202020204" pitchFamily="34" charset="0"/>
            </a:endParaRPr>
          </a:p>
          <a:p>
            <a:r>
              <a:rPr lang="tr-TR" sz="1800" dirty="0">
                <a:solidFill>
                  <a:srgbClr val="000000"/>
                </a:solidFill>
                <a:effectLst/>
                <a:ea typeface="Times New Roman" panose="02020603050405020304" pitchFamily="18" charset="0"/>
                <a:cs typeface="Arial" panose="020B0604020202020204" pitchFamily="34" charset="0"/>
              </a:rPr>
              <a:t> </a:t>
            </a:r>
            <a:r>
              <a:rPr lang="tr-TR" sz="1800" dirty="0">
                <a:ea typeface="Times New Roman" panose="02020603050405020304" pitchFamily="18" charset="0"/>
                <a:cs typeface="Arial" panose="020B0604020202020204" pitchFamily="34" charset="0"/>
              </a:rPr>
              <a:t>     </a:t>
            </a:r>
            <a:r>
              <a:rPr lang="tr-TR" sz="1800" dirty="0">
                <a:solidFill>
                  <a:srgbClr val="000000"/>
                </a:solidFill>
                <a:effectLst/>
                <a:ea typeface="Times New Roman" panose="02020603050405020304" pitchFamily="18" charset="0"/>
                <a:cs typeface="Arial" panose="020B0604020202020204" pitchFamily="34" charset="0"/>
              </a:rPr>
              <a:t>ENH</a:t>
            </a:r>
            <a:r>
              <a:rPr lang="tr-TR" sz="1800" baseline="-25000" dirty="0">
                <a:solidFill>
                  <a:srgbClr val="000000"/>
                </a:solidFill>
                <a:effectLst/>
                <a:ea typeface="Times New Roman" panose="02020603050405020304" pitchFamily="18" charset="0"/>
                <a:cs typeface="Arial" panose="020B0604020202020204" pitchFamily="34" charset="0"/>
              </a:rPr>
              <a:t>2 </a:t>
            </a:r>
            <a:r>
              <a:rPr lang="tr-TR" sz="1800" dirty="0">
                <a:solidFill>
                  <a:srgbClr val="000000"/>
                </a:solidFill>
                <a:effectLst/>
                <a:ea typeface="Times New Roman" panose="02020603050405020304" pitchFamily="18" charset="0"/>
                <a:cs typeface="Arial" panose="020B0604020202020204" pitchFamily="34" charset="0"/>
              </a:rPr>
              <a:t>= -3610-4x</a:t>
            </a:r>
            <a:endParaRPr lang="en-US" sz="1800" dirty="0">
              <a:effectLst/>
              <a:ea typeface="Times New Roman" panose="02020603050405020304" pitchFamily="18" charset="0"/>
              <a:cs typeface="Arial" panose="020B0604020202020204" pitchFamily="34" charset="0"/>
            </a:endParaRPr>
          </a:p>
          <a:p>
            <a:r>
              <a:rPr lang="tr-TR" sz="1800" dirty="0">
                <a:solidFill>
                  <a:srgbClr val="000000"/>
                </a:solidFill>
                <a:effectLst/>
                <a:ea typeface="Times New Roman" panose="02020603050405020304" pitchFamily="18" charset="0"/>
                <a:cs typeface="Arial" panose="020B0604020202020204" pitchFamily="34" charset="0"/>
              </a:rPr>
              <a:t> </a:t>
            </a:r>
            <a:endParaRPr lang="en-US" sz="1800" dirty="0">
              <a:effectLst/>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q"/>
            </a:pPr>
            <a:r>
              <a:rPr lang="tr-TR" sz="1800" dirty="0">
                <a:solidFill>
                  <a:srgbClr val="000000"/>
                </a:solidFill>
                <a:effectLst/>
                <a:ea typeface="Times New Roman" panose="02020603050405020304" pitchFamily="18" charset="0"/>
                <a:cs typeface="Arial" panose="020B0604020202020204" pitchFamily="34" charset="0"/>
              </a:rPr>
              <a:t>ENH</a:t>
            </a:r>
            <a:r>
              <a:rPr lang="tr-TR" sz="1800" baseline="-25000" dirty="0">
                <a:solidFill>
                  <a:srgbClr val="000000"/>
                </a:solidFill>
                <a:effectLst/>
                <a:ea typeface="Times New Roman" panose="02020603050405020304" pitchFamily="18" charset="0"/>
                <a:cs typeface="Arial" panose="020B0604020202020204" pitchFamily="34" charset="0"/>
              </a:rPr>
              <a:t>1</a:t>
            </a:r>
            <a:r>
              <a:rPr lang="tr-TR" sz="1800" dirty="0">
                <a:solidFill>
                  <a:srgbClr val="000000"/>
                </a:solidFill>
                <a:effectLst/>
                <a:ea typeface="Times New Roman" panose="02020603050405020304" pitchFamily="18" charset="0"/>
                <a:cs typeface="Arial" panose="020B0604020202020204" pitchFamily="34" charset="0"/>
              </a:rPr>
              <a:t>= ENH</a:t>
            </a:r>
            <a:r>
              <a:rPr lang="tr-TR" sz="1800" baseline="-25000" dirty="0">
                <a:solidFill>
                  <a:srgbClr val="000000"/>
                </a:solidFill>
                <a:effectLst/>
                <a:ea typeface="Times New Roman" panose="02020603050405020304" pitchFamily="18" charset="0"/>
                <a:cs typeface="Arial" panose="020B0604020202020204" pitchFamily="34" charset="0"/>
              </a:rPr>
              <a:t>2</a:t>
            </a:r>
            <a:endParaRPr lang="en-US" sz="1800" dirty="0">
              <a:effectLst/>
              <a:ea typeface="Times New Roman" panose="02020603050405020304" pitchFamily="18" charset="0"/>
              <a:cs typeface="Arial" panose="020B0604020202020204" pitchFamily="34" charset="0"/>
            </a:endParaRPr>
          </a:p>
          <a:p>
            <a:r>
              <a:rPr lang="tr-TR" sz="1800" dirty="0">
                <a:solidFill>
                  <a:srgbClr val="000000"/>
                </a:solidFill>
                <a:effectLst/>
                <a:ea typeface="Times New Roman" panose="02020603050405020304" pitchFamily="18" charset="0"/>
                <a:cs typeface="Arial" panose="020B0604020202020204" pitchFamily="34" charset="0"/>
              </a:rPr>
              <a:t>-6992-1.5x  = -3610-4x</a:t>
            </a:r>
            <a:endParaRPr lang="en-US" sz="1800" dirty="0">
              <a:effectLst/>
              <a:ea typeface="Times New Roman" panose="02020603050405020304" pitchFamily="18" charset="0"/>
              <a:cs typeface="Arial" panose="020B0604020202020204" pitchFamily="34" charset="0"/>
            </a:endParaRPr>
          </a:p>
          <a:p>
            <a:r>
              <a:rPr lang="tr-TR" sz="1800" dirty="0">
                <a:solidFill>
                  <a:srgbClr val="000000"/>
                </a:solidFill>
                <a:effectLst/>
                <a:ea typeface="Times New Roman" panose="02020603050405020304" pitchFamily="18" charset="0"/>
                <a:cs typeface="Arial" panose="020B0604020202020204" pitchFamily="34" charset="0"/>
              </a:rPr>
              <a:t>x= 1353 ton/yıl</a:t>
            </a:r>
            <a:endParaRPr lang="en-US" sz="1800" dirty="0">
              <a:effectLst/>
              <a:ea typeface="Times New Roman" panose="02020603050405020304" pitchFamily="18" charset="0"/>
              <a:cs typeface="Arial" panose="020B0604020202020204" pitchFamily="34" charset="0"/>
            </a:endParaRPr>
          </a:p>
          <a:p>
            <a:r>
              <a:rPr lang="tr-TR" sz="1800" dirty="0">
                <a:solidFill>
                  <a:srgbClr val="000000"/>
                </a:solidFill>
                <a:effectLst/>
                <a:ea typeface="Times New Roman" panose="02020603050405020304" pitchFamily="18" charset="0"/>
                <a:cs typeface="Arial" panose="020B0604020202020204" pitchFamily="34" charset="0"/>
              </a:rPr>
              <a:t> </a:t>
            </a:r>
            <a:endParaRPr lang="en-US" sz="1800" dirty="0">
              <a:effectLst/>
              <a:ea typeface="Times New Roman" panose="02020603050405020304" pitchFamily="18" charset="0"/>
              <a:cs typeface="Arial" panose="020B0604020202020204" pitchFamily="34" charset="0"/>
            </a:endParaRPr>
          </a:p>
          <a:p>
            <a:r>
              <a:rPr lang="en-GB" sz="1800" dirty="0">
                <a:solidFill>
                  <a:srgbClr val="000000"/>
                </a:solidFill>
                <a:effectLst/>
                <a:ea typeface="Times New Roman" panose="02020603050405020304" pitchFamily="18" charset="0"/>
                <a:cs typeface="Arial" panose="020B0604020202020204" pitchFamily="34" charset="0"/>
              </a:rPr>
              <a:t>If annual production exceed the 1353 tons, automatic feeding machine should be acquired.</a:t>
            </a:r>
            <a:endParaRPr lang="en-US" sz="1800"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87764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GB" sz="4800" b="1" dirty="0">
                <a:solidFill>
                  <a:srgbClr val="FF0000"/>
                </a:solidFill>
                <a:cs typeface="Arial" panose="020B0604020202020204" pitchFamily="34" charset="0"/>
              </a:rPr>
              <a:t>Solution</a:t>
            </a:r>
            <a:r>
              <a:rPr lang="tr-TR" sz="4800" b="1" dirty="0">
                <a:solidFill>
                  <a:srgbClr val="FF0000"/>
                </a:solidFill>
                <a:cs typeface="Arial" panose="020B0604020202020204" pitchFamily="34" charset="0"/>
              </a:rPr>
              <a:t> 7:  </a:t>
            </a:r>
            <a:endParaRPr lang="en-US" sz="4800" b="1" dirty="0">
              <a:solidFill>
                <a:srgbClr val="FF0000"/>
              </a:solidFill>
              <a:cs typeface="Arial" panose="020B0604020202020204" pitchFamily="34"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797493389"/>
              </p:ext>
            </p:extLst>
          </p:nvPr>
        </p:nvGraphicFramePr>
        <p:xfrm>
          <a:off x="640080" y="2240280"/>
          <a:ext cx="11521440" cy="3187596"/>
        </p:xfrm>
        <a:graphic>
          <a:graphicData uri="http://schemas.openxmlformats.org/drawingml/2006/table">
            <a:tbl>
              <a:tblPr firstRow="1" bandRow="1">
                <a:tableStyleId>{5C22544A-7EE6-4342-B048-85BDC9FD1C3A}</a:tableStyleId>
              </a:tblPr>
              <a:tblGrid>
                <a:gridCol w="2880360">
                  <a:extLst>
                    <a:ext uri="{9D8B030D-6E8A-4147-A177-3AD203B41FA5}">
                      <a16:colId xmlns:a16="http://schemas.microsoft.com/office/drawing/2014/main" val="20000"/>
                    </a:ext>
                  </a:extLst>
                </a:gridCol>
                <a:gridCol w="2880360">
                  <a:extLst>
                    <a:ext uri="{9D8B030D-6E8A-4147-A177-3AD203B41FA5}">
                      <a16:colId xmlns:a16="http://schemas.microsoft.com/office/drawing/2014/main" val="20001"/>
                    </a:ext>
                  </a:extLst>
                </a:gridCol>
                <a:gridCol w="2880360">
                  <a:extLst>
                    <a:ext uri="{9D8B030D-6E8A-4147-A177-3AD203B41FA5}">
                      <a16:colId xmlns:a16="http://schemas.microsoft.com/office/drawing/2014/main" val="20002"/>
                    </a:ext>
                  </a:extLst>
                </a:gridCol>
                <a:gridCol w="2880360">
                  <a:extLst>
                    <a:ext uri="{9D8B030D-6E8A-4147-A177-3AD203B41FA5}">
                      <a16:colId xmlns:a16="http://schemas.microsoft.com/office/drawing/2014/main" val="20003"/>
                    </a:ext>
                  </a:extLst>
                </a:gridCol>
              </a:tblGrid>
              <a:tr h="531266">
                <a:tc>
                  <a:txBody>
                    <a:bodyPr/>
                    <a:lstStyle/>
                    <a:p>
                      <a:r>
                        <a:rPr lang="en-GB" sz="2600" dirty="0"/>
                        <a:t>Activity</a:t>
                      </a:r>
                      <a:endParaRPr lang="en-US" sz="2600" dirty="0"/>
                    </a:p>
                  </a:txBody>
                  <a:tcPr marL="128016" marR="128016" marT="64008" marB="64008"/>
                </a:tc>
                <a:tc>
                  <a:txBody>
                    <a:bodyPr/>
                    <a:lstStyle/>
                    <a:p>
                      <a:r>
                        <a:rPr lang="en-GB" sz="2600" dirty="0"/>
                        <a:t>Predecessor</a:t>
                      </a:r>
                      <a:endParaRPr lang="en-US" sz="2600" dirty="0"/>
                    </a:p>
                  </a:txBody>
                  <a:tcPr marL="128016" marR="128016" marT="64008" marB="64008"/>
                </a:tc>
                <a:tc>
                  <a:txBody>
                    <a:bodyPr/>
                    <a:lstStyle/>
                    <a:p>
                      <a:r>
                        <a:rPr lang="en-GB" sz="2600" dirty="0"/>
                        <a:t>Normal Duration</a:t>
                      </a:r>
                      <a:endParaRPr lang="en-US" sz="2600" dirty="0"/>
                    </a:p>
                  </a:txBody>
                  <a:tcPr marL="128016" marR="128016" marT="64008" marB="64008"/>
                </a:tc>
                <a:tc>
                  <a:txBody>
                    <a:bodyPr/>
                    <a:lstStyle/>
                    <a:p>
                      <a:r>
                        <a:rPr lang="en-GB" sz="2600" dirty="0"/>
                        <a:t>Activity Cost</a:t>
                      </a:r>
                      <a:endParaRPr lang="en-US" sz="2600" dirty="0"/>
                    </a:p>
                  </a:txBody>
                  <a:tcPr marL="128016" marR="128016" marT="64008" marB="64008"/>
                </a:tc>
                <a:extLst>
                  <a:ext uri="{0D108BD9-81ED-4DB2-BD59-A6C34878D82A}">
                    <a16:rowId xmlns:a16="http://schemas.microsoft.com/office/drawing/2014/main" val="10000"/>
                  </a:ext>
                </a:extLst>
              </a:tr>
              <a:tr h="531266">
                <a:tc>
                  <a:txBody>
                    <a:bodyPr/>
                    <a:lstStyle/>
                    <a:p>
                      <a:r>
                        <a:rPr lang="tr-TR" sz="2600" dirty="0"/>
                        <a:t>A,</a:t>
                      </a:r>
                      <a:r>
                        <a:rPr lang="tr-TR" sz="2600" baseline="0" dirty="0"/>
                        <a:t> B, C</a:t>
                      </a:r>
                      <a:endParaRPr lang="en-US" sz="2600" dirty="0"/>
                    </a:p>
                  </a:txBody>
                  <a:tcPr marL="128016" marR="128016" marT="64008" marB="64008"/>
                </a:tc>
                <a:tc>
                  <a:txBody>
                    <a:bodyPr/>
                    <a:lstStyle/>
                    <a:p>
                      <a:r>
                        <a:rPr lang="tr-TR" sz="2600" dirty="0"/>
                        <a:t>-</a:t>
                      </a:r>
                      <a:endParaRPr lang="en-US" sz="2600" dirty="0"/>
                    </a:p>
                  </a:txBody>
                  <a:tcPr marL="128016" marR="128016" marT="64008" marB="64008"/>
                </a:tc>
                <a:tc>
                  <a:txBody>
                    <a:bodyPr/>
                    <a:lstStyle/>
                    <a:p>
                      <a:r>
                        <a:rPr lang="tr-TR" sz="2600" dirty="0"/>
                        <a:t>4 </a:t>
                      </a:r>
                      <a:endParaRPr lang="en-US" sz="2600" dirty="0"/>
                    </a:p>
                  </a:txBody>
                  <a:tcPr marL="128016" marR="128016" marT="64008" marB="64008"/>
                </a:tc>
                <a:tc>
                  <a:txBody>
                    <a:bodyPr/>
                    <a:lstStyle/>
                    <a:p>
                      <a:r>
                        <a:rPr lang="tr-TR" sz="2600" dirty="0"/>
                        <a:t>2500</a:t>
                      </a:r>
                      <a:endParaRPr lang="en-US" sz="2600" dirty="0"/>
                    </a:p>
                  </a:txBody>
                  <a:tcPr marL="128016" marR="128016" marT="64008" marB="64008"/>
                </a:tc>
                <a:extLst>
                  <a:ext uri="{0D108BD9-81ED-4DB2-BD59-A6C34878D82A}">
                    <a16:rowId xmlns:a16="http://schemas.microsoft.com/office/drawing/2014/main" val="10001"/>
                  </a:ext>
                </a:extLst>
              </a:tr>
              <a:tr h="531266">
                <a:tc>
                  <a:txBody>
                    <a:bodyPr/>
                    <a:lstStyle/>
                    <a:p>
                      <a:r>
                        <a:rPr lang="tr-TR" sz="2600" dirty="0"/>
                        <a:t>D, E</a:t>
                      </a:r>
                      <a:endParaRPr lang="en-US" sz="2600" dirty="0"/>
                    </a:p>
                  </a:txBody>
                  <a:tcPr marL="128016" marR="128016" marT="64008" marB="64008"/>
                </a:tc>
                <a:tc>
                  <a:txBody>
                    <a:bodyPr/>
                    <a:lstStyle/>
                    <a:p>
                      <a:r>
                        <a:rPr lang="tr-TR" sz="2600" dirty="0"/>
                        <a:t>C, B</a:t>
                      </a:r>
                      <a:endParaRPr lang="en-US" sz="2600" dirty="0"/>
                    </a:p>
                  </a:txBody>
                  <a:tcPr marL="128016" marR="128016" marT="64008" marB="64008"/>
                </a:tc>
                <a:tc>
                  <a:txBody>
                    <a:bodyPr/>
                    <a:lstStyle/>
                    <a:p>
                      <a:r>
                        <a:rPr lang="tr-TR" sz="2600" dirty="0"/>
                        <a:t>5</a:t>
                      </a:r>
                      <a:endParaRPr lang="en-US" sz="2600" dirty="0"/>
                    </a:p>
                  </a:txBody>
                  <a:tcPr marL="128016" marR="128016" marT="64008" marB="64008"/>
                </a:tc>
                <a:tc>
                  <a:txBody>
                    <a:bodyPr/>
                    <a:lstStyle/>
                    <a:p>
                      <a:r>
                        <a:rPr lang="tr-TR" sz="2600" dirty="0"/>
                        <a:t>3500</a:t>
                      </a:r>
                      <a:endParaRPr lang="en-US" sz="2600" dirty="0"/>
                    </a:p>
                  </a:txBody>
                  <a:tcPr marL="128016" marR="128016" marT="64008" marB="64008"/>
                </a:tc>
                <a:extLst>
                  <a:ext uri="{0D108BD9-81ED-4DB2-BD59-A6C34878D82A}">
                    <a16:rowId xmlns:a16="http://schemas.microsoft.com/office/drawing/2014/main" val="10002"/>
                  </a:ext>
                </a:extLst>
              </a:tr>
              <a:tr h="531266">
                <a:tc>
                  <a:txBody>
                    <a:bodyPr/>
                    <a:lstStyle/>
                    <a:p>
                      <a:r>
                        <a:rPr lang="tr-TR" sz="2600" dirty="0"/>
                        <a:t>F</a:t>
                      </a:r>
                      <a:endParaRPr lang="en-US" sz="2600" dirty="0"/>
                    </a:p>
                  </a:txBody>
                  <a:tcPr marL="128016" marR="128016" marT="64008" marB="64008"/>
                </a:tc>
                <a:tc>
                  <a:txBody>
                    <a:bodyPr/>
                    <a:lstStyle/>
                    <a:p>
                      <a:r>
                        <a:rPr lang="tr-TR" sz="2600" dirty="0"/>
                        <a:t>A</a:t>
                      </a:r>
                      <a:endParaRPr lang="en-US" sz="2600" dirty="0"/>
                    </a:p>
                  </a:txBody>
                  <a:tcPr marL="128016" marR="128016" marT="64008" marB="64008"/>
                </a:tc>
                <a:tc>
                  <a:txBody>
                    <a:bodyPr/>
                    <a:lstStyle/>
                    <a:p>
                      <a:r>
                        <a:rPr lang="tr-TR" sz="2600" dirty="0"/>
                        <a:t>2</a:t>
                      </a:r>
                      <a:endParaRPr lang="en-US" sz="2600" dirty="0"/>
                    </a:p>
                  </a:txBody>
                  <a:tcPr marL="128016" marR="128016" marT="64008" marB="64008"/>
                </a:tc>
                <a:tc>
                  <a:txBody>
                    <a:bodyPr/>
                    <a:lstStyle/>
                    <a:p>
                      <a:r>
                        <a:rPr lang="tr-TR" sz="2600" dirty="0"/>
                        <a:t>750</a:t>
                      </a:r>
                      <a:endParaRPr lang="en-US" sz="2600" dirty="0"/>
                    </a:p>
                  </a:txBody>
                  <a:tcPr marL="128016" marR="128016" marT="64008" marB="64008"/>
                </a:tc>
                <a:extLst>
                  <a:ext uri="{0D108BD9-81ED-4DB2-BD59-A6C34878D82A}">
                    <a16:rowId xmlns:a16="http://schemas.microsoft.com/office/drawing/2014/main" val="10003"/>
                  </a:ext>
                </a:extLst>
              </a:tr>
              <a:tr h="531266">
                <a:tc>
                  <a:txBody>
                    <a:bodyPr/>
                    <a:lstStyle/>
                    <a:p>
                      <a:r>
                        <a:rPr lang="tr-TR" sz="2600" dirty="0"/>
                        <a:t>G</a:t>
                      </a:r>
                      <a:endParaRPr lang="en-US" sz="2600" dirty="0"/>
                    </a:p>
                  </a:txBody>
                  <a:tcPr marL="128016" marR="128016" marT="64008" marB="64008"/>
                </a:tc>
                <a:tc>
                  <a:txBody>
                    <a:bodyPr/>
                    <a:lstStyle/>
                    <a:p>
                      <a:r>
                        <a:rPr lang="tr-TR" sz="2600" dirty="0"/>
                        <a:t>F, E</a:t>
                      </a:r>
                      <a:endParaRPr lang="en-US" sz="2600" dirty="0"/>
                    </a:p>
                  </a:txBody>
                  <a:tcPr marL="128016" marR="128016" marT="64008" marB="64008"/>
                </a:tc>
                <a:tc>
                  <a:txBody>
                    <a:bodyPr/>
                    <a:lstStyle/>
                    <a:p>
                      <a:r>
                        <a:rPr lang="tr-TR" sz="2600" dirty="0"/>
                        <a:t>7</a:t>
                      </a:r>
                      <a:endParaRPr lang="en-US" sz="2600" dirty="0"/>
                    </a:p>
                  </a:txBody>
                  <a:tcPr marL="128016" marR="128016" marT="64008" marB="64008"/>
                </a:tc>
                <a:tc>
                  <a:txBody>
                    <a:bodyPr/>
                    <a:lstStyle/>
                    <a:p>
                      <a:r>
                        <a:rPr lang="tr-TR" sz="2600" dirty="0"/>
                        <a:t>450</a:t>
                      </a:r>
                      <a:endParaRPr lang="en-US" sz="2600" dirty="0"/>
                    </a:p>
                  </a:txBody>
                  <a:tcPr marL="128016" marR="128016" marT="64008" marB="64008"/>
                </a:tc>
                <a:extLst>
                  <a:ext uri="{0D108BD9-81ED-4DB2-BD59-A6C34878D82A}">
                    <a16:rowId xmlns:a16="http://schemas.microsoft.com/office/drawing/2014/main" val="10004"/>
                  </a:ext>
                </a:extLst>
              </a:tr>
              <a:tr h="531266">
                <a:tc>
                  <a:txBody>
                    <a:bodyPr/>
                    <a:lstStyle/>
                    <a:p>
                      <a:r>
                        <a:rPr lang="tr-TR" sz="2600" dirty="0"/>
                        <a:t>H</a:t>
                      </a:r>
                      <a:endParaRPr lang="en-US" sz="2600" dirty="0"/>
                    </a:p>
                  </a:txBody>
                  <a:tcPr marL="128016" marR="128016" marT="64008" marB="64008"/>
                </a:tc>
                <a:tc>
                  <a:txBody>
                    <a:bodyPr/>
                    <a:lstStyle/>
                    <a:p>
                      <a:r>
                        <a:rPr lang="tr-TR" sz="2600" dirty="0"/>
                        <a:t>D, G</a:t>
                      </a:r>
                      <a:endParaRPr lang="en-US" sz="2600" dirty="0"/>
                    </a:p>
                  </a:txBody>
                  <a:tcPr marL="128016" marR="128016" marT="64008" marB="64008"/>
                </a:tc>
                <a:tc>
                  <a:txBody>
                    <a:bodyPr/>
                    <a:lstStyle/>
                    <a:p>
                      <a:r>
                        <a:rPr lang="tr-TR" sz="2600" dirty="0"/>
                        <a:t>8</a:t>
                      </a:r>
                      <a:endParaRPr lang="en-US" sz="2600" dirty="0"/>
                    </a:p>
                  </a:txBody>
                  <a:tcPr marL="128016" marR="128016" marT="64008" marB="64008"/>
                </a:tc>
                <a:tc>
                  <a:txBody>
                    <a:bodyPr/>
                    <a:lstStyle/>
                    <a:p>
                      <a:r>
                        <a:rPr lang="tr-TR" sz="2600" dirty="0"/>
                        <a:t>1000</a:t>
                      </a:r>
                      <a:endParaRPr lang="en-US" sz="2600" dirty="0"/>
                    </a:p>
                  </a:txBody>
                  <a:tcPr marL="128016" marR="128016" marT="64008" marB="64008"/>
                </a:tc>
                <a:extLst>
                  <a:ext uri="{0D108BD9-81ED-4DB2-BD59-A6C34878D82A}">
                    <a16:rowId xmlns:a16="http://schemas.microsoft.com/office/drawing/2014/main" val="10005"/>
                  </a:ext>
                </a:extLst>
              </a:tr>
            </a:tbl>
          </a:graphicData>
        </a:graphic>
      </p:graphicFrame>
      <p:sp>
        <p:nvSpPr>
          <p:cNvPr id="5" name="Metin kutusu 4"/>
          <p:cNvSpPr txBox="1"/>
          <p:nvPr/>
        </p:nvSpPr>
        <p:spPr>
          <a:xfrm>
            <a:off x="956995" y="5808713"/>
            <a:ext cx="10988421" cy="2829236"/>
          </a:xfrm>
          <a:prstGeom prst="rect">
            <a:avLst/>
          </a:prstGeom>
          <a:noFill/>
        </p:spPr>
        <p:txBody>
          <a:bodyPr wrap="square" rtlCol="0">
            <a:spAutoFit/>
          </a:bodyPr>
          <a:lstStyle/>
          <a:p>
            <a:r>
              <a:rPr lang="en-GB" sz="2964" dirty="0"/>
              <a:t>It is assumed that each activity will be completed without any delay and Cost of each activity will be paid right after its completion.</a:t>
            </a:r>
            <a:endParaRPr lang="tr-TR" sz="2964" dirty="0"/>
          </a:p>
          <a:p>
            <a:r>
              <a:rPr lang="en-GB" sz="2964" dirty="0"/>
              <a:t>A client thinks to deposit all money required to complete this project into a bank with an interest rate of 2%, in order pay less amount of money. How much money this client should deposit to be able to cover all the expenses of the project</a:t>
            </a:r>
            <a:r>
              <a:rPr lang="tr-TR" sz="2964" dirty="0"/>
              <a:t>. </a:t>
            </a:r>
            <a:endParaRPr lang="en-US" sz="2964" dirty="0"/>
          </a:p>
        </p:txBody>
      </p:sp>
    </p:spTree>
    <p:extLst>
      <p:ext uri="{BB962C8B-B14F-4D97-AF65-F5344CB8AC3E}">
        <p14:creationId xmlns:p14="http://schemas.microsoft.com/office/powerpoint/2010/main" val="1524620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en-GB" dirty="0"/>
              <a:t>Solution</a:t>
            </a:r>
            <a:endParaRPr lang="en-US" dirty="0"/>
          </a:p>
        </p:txBody>
      </p:sp>
      <p:grpSp>
        <p:nvGrpSpPr>
          <p:cNvPr id="70" name="Grup 69"/>
          <p:cNvGrpSpPr/>
          <p:nvPr/>
        </p:nvGrpSpPr>
        <p:grpSpPr>
          <a:xfrm>
            <a:off x="1821106" y="2732710"/>
            <a:ext cx="9446626" cy="3855023"/>
            <a:chOff x="245652" y="1971556"/>
            <a:chExt cx="6747590" cy="2753588"/>
          </a:xfrm>
        </p:grpSpPr>
        <p:grpSp>
          <p:nvGrpSpPr>
            <p:cNvPr id="40" name="Grup 39"/>
            <p:cNvGrpSpPr/>
            <p:nvPr/>
          </p:nvGrpSpPr>
          <p:grpSpPr>
            <a:xfrm>
              <a:off x="539552" y="2249143"/>
              <a:ext cx="6264696" cy="2476001"/>
              <a:chOff x="539552" y="2249143"/>
              <a:chExt cx="6264696" cy="2476001"/>
            </a:xfrm>
          </p:grpSpPr>
          <p:grpSp>
            <p:nvGrpSpPr>
              <p:cNvPr id="31" name="Grup 30"/>
              <p:cNvGrpSpPr/>
              <p:nvPr/>
            </p:nvGrpSpPr>
            <p:grpSpPr>
              <a:xfrm>
                <a:off x="539552" y="2276872"/>
                <a:ext cx="6264696" cy="2448272"/>
                <a:chOff x="539552" y="2276872"/>
                <a:chExt cx="6264696" cy="2448272"/>
              </a:xfrm>
            </p:grpSpPr>
            <p:sp>
              <p:nvSpPr>
                <p:cNvPr id="4" name="Oval 3"/>
                <p:cNvSpPr/>
                <p:nvPr/>
              </p:nvSpPr>
              <p:spPr>
                <a:xfrm>
                  <a:off x="539552" y="335699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64"/>
                </a:p>
              </p:txBody>
            </p:sp>
            <p:sp>
              <p:nvSpPr>
                <p:cNvPr id="5" name="Oval 4"/>
                <p:cNvSpPr/>
                <p:nvPr/>
              </p:nvSpPr>
              <p:spPr>
                <a:xfrm>
                  <a:off x="1619672" y="227687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64"/>
                </a:p>
              </p:txBody>
            </p:sp>
            <p:sp>
              <p:nvSpPr>
                <p:cNvPr id="6" name="Oval 5"/>
                <p:cNvSpPr/>
                <p:nvPr/>
              </p:nvSpPr>
              <p:spPr>
                <a:xfrm>
                  <a:off x="1619672" y="436510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64"/>
                </a:p>
              </p:txBody>
            </p:sp>
            <p:sp>
              <p:nvSpPr>
                <p:cNvPr id="7" name="Oval 6"/>
                <p:cNvSpPr/>
                <p:nvPr/>
              </p:nvSpPr>
              <p:spPr>
                <a:xfrm>
                  <a:off x="1619672" y="335699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64"/>
                </a:p>
              </p:txBody>
            </p:sp>
            <p:sp>
              <p:nvSpPr>
                <p:cNvPr id="8" name="Oval 7"/>
                <p:cNvSpPr/>
                <p:nvPr/>
              </p:nvSpPr>
              <p:spPr>
                <a:xfrm>
                  <a:off x="3059832" y="227687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64"/>
                </a:p>
              </p:txBody>
            </p:sp>
            <p:sp>
              <p:nvSpPr>
                <p:cNvPr id="9" name="Oval 8"/>
                <p:cNvSpPr/>
                <p:nvPr/>
              </p:nvSpPr>
              <p:spPr>
                <a:xfrm>
                  <a:off x="4788024" y="227687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64"/>
                </a:p>
              </p:txBody>
            </p:sp>
            <p:sp>
              <p:nvSpPr>
                <p:cNvPr id="10" name="Oval 9"/>
                <p:cNvSpPr/>
                <p:nvPr/>
              </p:nvSpPr>
              <p:spPr>
                <a:xfrm>
                  <a:off x="6444208" y="227687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64"/>
                </a:p>
              </p:txBody>
            </p:sp>
            <p:cxnSp>
              <p:nvCxnSpPr>
                <p:cNvPr id="12" name="Düz Ok Bağlayıcısı 11"/>
                <p:cNvCxnSpPr>
                  <a:stCxn id="4" idx="7"/>
                  <a:endCxn id="5" idx="3"/>
                </p:cNvCxnSpPr>
                <p:nvPr/>
              </p:nvCxnSpPr>
              <p:spPr>
                <a:xfrm flipV="1">
                  <a:off x="846865" y="2584185"/>
                  <a:ext cx="825534" cy="825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Düz Ok Bağlayıcısı 13"/>
                <p:cNvCxnSpPr>
                  <a:stCxn id="4" idx="6"/>
                  <a:endCxn id="7" idx="2"/>
                </p:cNvCxnSpPr>
                <p:nvPr/>
              </p:nvCxnSpPr>
              <p:spPr>
                <a:xfrm>
                  <a:off x="899592" y="3537012"/>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Düz Ok Bağlayıcısı 15"/>
                <p:cNvCxnSpPr>
                  <a:stCxn id="4" idx="5"/>
                  <a:endCxn id="6" idx="1"/>
                </p:cNvCxnSpPr>
                <p:nvPr/>
              </p:nvCxnSpPr>
              <p:spPr>
                <a:xfrm>
                  <a:off x="846865" y="3664305"/>
                  <a:ext cx="825534" cy="7535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a:stCxn id="5" idx="6"/>
                  <a:endCxn id="8" idx="2"/>
                </p:cNvCxnSpPr>
                <p:nvPr/>
              </p:nvCxnSpPr>
              <p:spPr>
                <a:xfrm>
                  <a:off x="1979712" y="2456892"/>
                  <a:ext cx="10801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Düz Ok Bağlayıcısı 19"/>
                <p:cNvCxnSpPr>
                  <a:stCxn id="8" idx="6"/>
                  <a:endCxn id="9" idx="2"/>
                </p:cNvCxnSpPr>
                <p:nvPr/>
              </p:nvCxnSpPr>
              <p:spPr>
                <a:xfrm>
                  <a:off x="3419872" y="2456892"/>
                  <a:ext cx="13681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Düz Ok Bağlayıcısı 21"/>
                <p:cNvCxnSpPr>
                  <a:stCxn id="9" idx="6"/>
                  <a:endCxn id="10" idx="2"/>
                </p:cNvCxnSpPr>
                <p:nvPr/>
              </p:nvCxnSpPr>
              <p:spPr>
                <a:xfrm>
                  <a:off x="5148064" y="2456892"/>
                  <a:ext cx="12961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Düz Ok Bağlayıcısı 23"/>
                <p:cNvCxnSpPr>
                  <a:stCxn id="7" idx="7"/>
                  <a:endCxn id="8" idx="3"/>
                </p:cNvCxnSpPr>
                <p:nvPr/>
              </p:nvCxnSpPr>
              <p:spPr>
                <a:xfrm flipV="1">
                  <a:off x="1926985" y="2584185"/>
                  <a:ext cx="1185574" cy="825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Düz Ok Bağlayıcısı 25"/>
                <p:cNvCxnSpPr>
                  <a:stCxn id="6" idx="0"/>
                  <a:endCxn id="7" idx="4"/>
                </p:cNvCxnSpPr>
                <p:nvPr/>
              </p:nvCxnSpPr>
              <p:spPr>
                <a:xfrm flipV="1">
                  <a:off x="1799692" y="3717032"/>
                  <a:ext cx="0" cy="64807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28" name="Düz Bağlayıcı 27"/>
                <p:cNvCxnSpPr>
                  <a:stCxn id="7" idx="6"/>
                </p:cNvCxnSpPr>
                <p:nvPr/>
              </p:nvCxnSpPr>
              <p:spPr>
                <a:xfrm>
                  <a:off x="1979712" y="3537012"/>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Düz Ok Bağlayıcısı 29"/>
                <p:cNvCxnSpPr>
                  <a:endCxn id="9" idx="3"/>
                </p:cNvCxnSpPr>
                <p:nvPr/>
              </p:nvCxnSpPr>
              <p:spPr>
                <a:xfrm flipV="1">
                  <a:off x="3923928" y="2584185"/>
                  <a:ext cx="916823" cy="9528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2" name="Metin kutusu 31"/>
              <p:cNvSpPr txBox="1"/>
              <p:nvPr/>
            </p:nvSpPr>
            <p:spPr>
              <a:xfrm>
                <a:off x="1160004" y="3328730"/>
                <a:ext cx="504056" cy="389118"/>
              </a:xfrm>
              <a:prstGeom prst="rect">
                <a:avLst/>
              </a:prstGeom>
              <a:noFill/>
            </p:spPr>
            <p:txBody>
              <a:bodyPr wrap="square" rtlCol="0">
                <a:spAutoFit/>
              </a:bodyPr>
              <a:lstStyle/>
              <a:p>
                <a:r>
                  <a:rPr lang="tr-TR" sz="1470" dirty="0"/>
                  <a:t>B</a:t>
                </a:r>
              </a:p>
              <a:p>
                <a:r>
                  <a:rPr lang="tr-TR" sz="1470" dirty="0"/>
                  <a:t>4</a:t>
                </a:r>
                <a:endParaRPr lang="en-US" sz="1470" dirty="0"/>
              </a:p>
            </p:txBody>
          </p:sp>
          <p:sp>
            <p:nvSpPr>
              <p:cNvPr id="33" name="Metin kutusu 32"/>
              <p:cNvSpPr txBox="1"/>
              <p:nvPr/>
            </p:nvSpPr>
            <p:spPr>
              <a:xfrm rot="18961365">
                <a:off x="1057272" y="2766854"/>
                <a:ext cx="504056" cy="389118"/>
              </a:xfrm>
              <a:prstGeom prst="rect">
                <a:avLst/>
              </a:prstGeom>
              <a:noFill/>
            </p:spPr>
            <p:txBody>
              <a:bodyPr wrap="square" rtlCol="0">
                <a:spAutoFit/>
              </a:bodyPr>
              <a:lstStyle/>
              <a:p>
                <a:r>
                  <a:rPr lang="tr-TR" sz="1470" dirty="0"/>
                  <a:t>A</a:t>
                </a:r>
              </a:p>
              <a:p>
                <a:r>
                  <a:rPr lang="tr-TR" sz="1470" dirty="0"/>
                  <a:t>4</a:t>
                </a:r>
                <a:endParaRPr lang="en-US" sz="1470" dirty="0"/>
              </a:p>
            </p:txBody>
          </p:sp>
          <p:sp>
            <p:nvSpPr>
              <p:cNvPr id="34" name="Metin kutusu 33"/>
              <p:cNvSpPr txBox="1"/>
              <p:nvPr/>
            </p:nvSpPr>
            <p:spPr>
              <a:xfrm rot="2597675">
                <a:off x="1057553" y="3899236"/>
                <a:ext cx="504056" cy="389118"/>
              </a:xfrm>
              <a:prstGeom prst="rect">
                <a:avLst/>
              </a:prstGeom>
              <a:noFill/>
            </p:spPr>
            <p:txBody>
              <a:bodyPr wrap="square" rtlCol="0">
                <a:spAutoFit/>
              </a:bodyPr>
              <a:lstStyle/>
              <a:p>
                <a:r>
                  <a:rPr lang="tr-TR" sz="1470" dirty="0"/>
                  <a:t>C</a:t>
                </a:r>
              </a:p>
              <a:p>
                <a:r>
                  <a:rPr lang="tr-TR" sz="1470" dirty="0"/>
                  <a:t>4</a:t>
                </a:r>
                <a:endParaRPr lang="en-US" sz="1470" dirty="0"/>
              </a:p>
            </p:txBody>
          </p:sp>
          <p:sp>
            <p:nvSpPr>
              <p:cNvPr id="35" name="Metin kutusu 34"/>
              <p:cNvSpPr txBox="1"/>
              <p:nvPr/>
            </p:nvSpPr>
            <p:spPr>
              <a:xfrm>
                <a:off x="2412982" y="2249143"/>
                <a:ext cx="504056" cy="389118"/>
              </a:xfrm>
              <a:prstGeom prst="rect">
                <a:avLst/>
              </a:prstGeom>
              <a:noFill/>
            </p:spPr>
            <p:txBody>
              <a:bodyPr wrap="square" rtlCol="0">
                <a:spAutoFit/>
              </a:bodyPr>
              <a:lstStyle/>
              <a:p>
                <a:r>
                  <a:rPr lang="tr-TR" sz="1470" dirty="0"/>
                  <a:t>F</a:t>
                </a:r>
              </a:p>
              <a:p>
                <a:r>
                  <a:rPr lang="tr-TR" sz="1470" dirty="0"/>
                  <a:t>2</a:t>
                </a:r>
                <a:endParaRPr lang="en-US" sz="1470" dirty="0"/>
              </a:p>
            </p:txBody>
          </p:sp>
          <p:sp>
            <p:nvSpPr>
              <p:cNvPr id="36" name="Metin kutusu 35"/>
              <p:cNvSpPr txBox="1"/>
              <p:nvPr/>
            </p:nvSpPr>
            <p:spPr>
              <a:xfrm>
                <a:off x="2745732" y="3322186"/>
                <a:ext cx="504056" cy="389118"/>
              </a:xfrm>
              <a:prstGeom prst="rect">
                <a:avLst/>
              </a:prstGeom>
              <a:noFill/>
            </p:spPr>
            <p:txBody>
              <a:bodyPr wrap="square" rtlCol="0">
                <a:spAutoFit/>
              </a:bodyPr>
              <a:lstStyle/>
              <a:p>
                <a:r>
                  <a:rPr lang="tr-TR" sz="1470" dirty="0"/>
                  <a:t>D</a:t>
                </a:r>
              </a:p>
              <a:p>
                <a:r>
                  <a:rPr lang="tr-TR" sz="1470" dirty="0"/>
                  <a:t>5</a:t>
                </a:r>
                <a:endParaRPr lang="en-US" sz="1470" dirty="0"/>
              </a:p>
            </p:txBody>
          </p:sp>
          <p:sp>
            <p:nvSpPr>
              <p:cNvPr id="37" name="Metin kutusu 36"/>
              <p:cNvSpPr txBox="1"/>
              <p:nvPr/>
            </p:nvSpPr>
            <p:spPr>
              <a:xfrm>
                <a:off x="3851920" y="2276872"/>
                <a:ext cx="504056" cy="389118"/>
              </a:xfrm>
              <a:prstGeom prst="rect">
                <a:avLst/>
              </a:prstGeom>
              <a:noFill/>
            </p:spPr>
            <p:txBody>
              <a:bodyPr wrap="square" rtlCol="0">
                <a:spAutoFit/>
              </a:bodyPr>
              <a:lstStyle/>
              <a:p>
                <a:r>
                  <a:rPr lang="tr-TR" sz="1470" dirty="0"/>
                  <a:t>G</a:t>
                </a:r>
              </a:p>
              <a:p>
                <a:r>
                  <a:rPr lang="tr-TR" sz="1470" dirty="0"/>
                  <a:t>7</a:t>
                </a:r>
                <a:endParaRPr lang="en-US" sz="1470" dirty="0"/>
              </a:p>
            </p:txBody>
          </p:sp>
          <p:sp>
            <p:nvSpPr>
              <p:cNvPr id="38" name="Metin kutusu 37"/>
              <p:cNvSpPr txBox="1"/>
              <p:nvPr/>
            </p:nvSpPr>
            <p:spPr>
              <a:xfrm>
                <a:off x="5652120" y="2249143"/>
                <a:ext cx="504056" cy="389118"/>
              </a:xfrm>
              <a:prstGeom prst="rect">
                <a:avLst/>
              </a:prstGeom>
              <a:noFill/>
            </p:spPr>
            <p:txBody>
              <a:bodyPr wrap="square" rtlCol="0">
                <a:spAutoFit/>
              </a:bodyPr>
              <a:lstStyle/>
              <a:p>
                <a:r>
                  <a:rPr lang="tr-TR" sz="1470" dirty="0"/>
                  <a:t>H</a:t>
                </a:r>
              </a:p>
              <a:p>
                <a:r>
                  <a:rPr lang="tr-TR" sz="1470" dirty="0"/>
                  <a:t>8</a:t>
                </a:r>
                <a:endParaRPr lang="en-US" sz="1470" dirty="0"/>
              </a:p>
            </p:txBody>
          </p:sp>
          <p:sp>
            <p:nvSpPr>
              <p:cNvPr id="39" name="Metin kutusu 38"/>
              <p:cNvSpPr txBox="1"/>
              <p:nvPr/>
            </p:nvSpPr>
            <p:spPr>
              <a:xfrm rot="19400979">
                <a:off x="2267743" y="2802393"/>
                <a:ext cx="504056" cy="389118"/>
              </a:xfrm>
              <a:prstGeom prst="rect">
                <a:avLst/>
              </a:prstGeom>
              <a:noFill/>
            </p:spPr>
            <p:txBody>
              <a:bodyPr wrap="square" rtlCol="0">
                <a:spAutoFit/>
              </a:bodyPr>
              <a:lstStyle/>
              <a:p>
                <a:r>
                  <a:rPr lang="tr-TR" sz="1470" dirty="0"/>
                  <a:t>E</a:t>
                </a:r>
              </a:p>
              <a:p>
                <a:r>
                  <a:rPr lang="tr-TR" sz="1470" dirty="0"/>
                  <a:t>5</a:t>
                </a:r>
                <a:endParaRPr lang="en-US" sz="1470" dirty="0"/>
              </a:p>
            </p:txBody>
          </p:sp>
        </p:grpSp>
        <p:grpSp>
          <p:nvGrpSpPr>
            <p:cNvPr id="49" name="Grup 48"/>
            <p:cNvGrpSpPr/>
            <p:nvPr/>
          </p:nvGrpSpPr>
          <p:grpSpPr>
            <a:xfrm>
              <a:off x="245652" y="2993891"/>
              <a:ext cx="738029" cy="227535"/>
              <a:chOff x="1926985" y="5445224"/>
              <a:chExt cx="738029" cy="227535"/>
            </a:xfrm>
          </p:grpSpPr>
          <p:sp>
            <p:nvSpPr>
              <p:cNvPr id="50" name="Metin kutusu 49"/>
              <p:cNvSpPr txBox="1"/>
              <p:nvPr/>
            </p:nvSpPr>
            <p:spPr>
              <a:xfrm>
                <a:off x="2296001" y="5445224"/>
                <a:ext cx="369013" cy="227535"/>
              </a:xfrm>
              <a:prstGeom prst="rect">
                <a:avLst/>
              </a:prstGeom>
              <a:noFill/>
              <a:ln>
                <a:solidFill>
                  <a:schemeClr val="tx2"/>
                </a:solidFill>
              </a:ln>
            </p:spPr>
            <p:txBody>
              <a:bodyPr wrap="square" rtlCol="0">
                <a:spAutoFit/>
              </a:bodyPr>
              <a:lstStyle/>
              <a:p>
                <a:r>
                  <a:rPr lang="tr-TR" sz="1470" dirty="0"/>
                  <a:t>0</a:t>
                </a:r>
                <a:endParaRPr lang="en-US" sz="1470" dirty="0"/>
              </a:p>
            </p:txBody>
          </p:sp>
          <p:sp>
            <p:nvSpPr>
              <p:cNvPr id="51" name="Metin kutusu 50"/>
              <p:cNvSpPr txBox="1"/>
              <p:nvPr/>
            </p:nvSpPr>
            <p:spPr>
              <a:xfrm>
                <a:off x="1926985" y="5445224"/>
                <a:ext cx="369013" cy="227535"/>
              </a:xfrm>
              <a:prstGeom prst="rect">
                <a:avLst/>
              </a:prstGeom>
              <a:noFill/>
              <a:ln>
                <a:solidFill>
                  <a:schemeClr val="tx2"/>
                </a:solidFill>
              </a:ln>
            </p:spPr>
            <p:txBody>
              <a:bodyPr wrap="square" rtlCol="0">
                <a:spAutoFit/>
              </a:bodyPr>
              <a:lstStyle/>
              <a:p>
                <a:r>
                  <a:rPr lang="tr-TR" sz="1470" dirty="0"/>
                  <a:t>0</a:t>
                </a:r>
                <a:endParaRPr lang="en-US" sz="1470" dirty="0"/>
              </a:p>
            </p:txBody>
          </p:sp>
        </p:grpSp>
        <p:grpSp>
          <p:nvGrpSpPr>
            <p:cNvPr id="52" name="Grup 51"/>
            <p:cNvGrpSpPr/>
            <p:nvPr/>
          </p:nvGrpSpPr>
          <p:grpSpPr>
            <a:xfrm>
              <a:off x="1455530" y="1971556"/>
              <a:ext cx="738029" cy="227535"/>
              <a:chOff x="1926985" y="5445224"/>
              <a:chExt cx="738029" cy="227535"/>
            </a:xfrm>
          </p:grpSpPr>
          <p:sp>
            <p:nvSpPr>
              <p:cNvPr id="53" name="Metin kutusu 52"/>
              <p:cNvSpPr txBox="1"/>
              <p:nvPr/>
            </p:nvSpPr>
            <p:spPr>
              <a:xfrm>
                <a:off x="2296001" y="5445224"/>
                <a:ext cx="369013" cy="227535"/>
              </a:xfrm>
              <a:prstGeom prst="rect">
                <a:avLst/>
              </a:prstGeom>
              <a:noFill/>
              <a:ln>
                <a:solidFill>
                  <a:schemeClr val="tx2"/>
                </a:solidFill>
              </a:ln>
            </p:spPr>
            <p:txBody>
              <a:bodyPr wrap="square" rtlCol="0">
                <a:spAutoFit/>
              </a:bodyPr>
              <a:lstStyle/>
              <a:p>
                <a:r>
                  <a:rPr lang="tr-TR" sz="1470" dirty="0"/>
                  <a:t>7</a:t>
                </a:r>
                <a:endParaRPr lang="en-US" sz="1470" dirty="0"/>
              </a:p>
            </p:txBody>
          </p:sp>
          <p:sp>
            <p:nvSpPr>
              <p:cNvPr id="54" name="Metin kutusu 53"/>
              <p:cNvSpPr txBox="1"/>
              <p:nvPr/>
            </p:nvSpPr>
            <p:spPr>
              <a:xfrm>
                <a:off x="1926985" y="5445224"/>
                <a:ext cx="369013" cy="227535"/>
              </a:xfrm>
              <a:prstGeom prst="rect">
                <a:avLst/>
              </a:prstGeom>
              <a:noFill/>
              <a:ln>
                <a:solidFill>
                  <a:schemeClr val="tx2"/>
                </a:solidFill>
              </a:ln>
            </p:spPr>
            <p:txBody>
              <a:bodyPr wrap="square" rtlCol="0">
                <a:spAutoFit/>
              </a:bodyPr>
              <a:lstStyle/>
              <a:p>
                <a:r>
                  <a:rPr lang="tr-TR" sz="1470" dirty="0"/>
                  <a:t>4</a:t>
                </a:r>
                <a:endParaRPr lang="en-US" sz="1470" dirty="0"/>
              </a:p>
            </p:txBody>
          </p:sp>
        </p:grpSp>
        <p:grpSp>
          <p:nvGrpSpPr>
            <p:cNvPr id="55" name="Grup 54"/>
            <p:cNvGrpSpPr/>
            <p:nvPr/>
          </p:nvGrpSpPr>
          <p:grpSpPr>
            <a:xfrm>
              <a:off x="2917038" y="1971556"/>
              <a:ext cx="738029" cy="227535"/>
              <a:chOff x="1926985" y="5445224"/>
              <a:chExt cx="738029" cy="227535"/>
            </a:xfrm>
          </p:grpSpPr>
          <p:sp>
            <p:nvSpPr>
              <p:cNvPr id="56" name="Metin kutusu 55"/>
              <p:cNvSpPr txBox="1"/>
              <p:nvPr/>
            </p:nvSpPr>
            <p:spPr>
              <a:xfrm>
                <a:off x="2296001" y="5445224"/>
                <a:ext cx="369013" cy="227535"/>
              </a:xfrm>
              <a:prstGeom prst="rect">
                <a:avLst/>
              </a:prstGeom>
              <a:noFill/>
              <a:ln>
                <a:solidFill>
                  <a:schemeClr val="tx2"/>
                </a:solidFill>
              </a:ln>
            </p:spPr>
            <p:txBody>
              <a:bodyPr wrap="square" rtlCol="0">
                <a:spAutoFit/>
              </a:bodyPr>
              <a:lstStyle/>
              <a:p>
                <a:r>
                  <a:rPr lang="tr-TR" sz="1470" dirty="0"/>
                  <a:t>9</a:t>
                </a:r>
                <a:endParaRPr lang="en-US" sz="1470" dirty="0"/>
              </a:p>
            </p:txBody>
          </p:sp>
          <p:sp>
            <p:nvSpPr>
              <p:cNvPr id="57" name="Metin kutusu 56"/>
              <p:cNvSpPr txBox="1"/>
              <p:nvPr/>
            </p:nvSpPr>
            <p:spPr>
              <a:xfrm>
                <a:off x="1926985" y="5445224"/>
                <a:ext cx="369013" cy="227535"/>
              </a:xfrm>
              <a:prstGeom prst="rect">
                <a:avLst/>
              </a:prstGeom>
              <a:noFill/>
              <a:ln>
                <a:solidFill>
                  <a:schemeClr val="tx2"/>
                </a:solidFill>
              </a:ln>
            </p:spPr>
            <p:txBody>
              <a:bodyPr wrap="square" rtlCol="0">
                <a:spAutoFit/>
              </a:bodyPr>
              <a:lstStyle/>
              <a:p>
                <a:r>
                  <a:rPr lang="tr-TR" sz="1470" dirty="0"/>
                  <a:t>9</a:t>
                </a:r>
                <a:endParaRPr lang="en-US" sz="1470" dirty="0"/>
              </a:p>
            </p:txBody>
          </p:sp>
        </p:grpSp>
        <p:grpSp>
          <p:nvGrpSpPr>
            <p:cNvPr id="58" name="Grup 57"/>
            <p:cNvGrpSpPr/>
            <p:nvPr/>
          </p:nvGrpSpPr>
          <p:grpSpPr>
            <a:xfrm>
              <a:off x="4599029" y="1971556"/>
              <a:ext cx="738029" cy="227535"/>
              <a:chOff x="1926985" y="5445224"/>
              <a:chExt cx="738029" cy="227535"/>
            </a:xfrm>
          </p:grpSpPr>
          <p:sp>
            <p:nvSpPr>
              <p:cNvPr id="59" name="Metin kutusu 58"/>
              <p:cNvSpPr txBox="1"/>
              <p:nvPr/>
            </p:nvSpPr>
            <p:spPr>
              <a:xfrm>
                <a:off x="2296001" y="5445224"/>
                <a:ext cx="369013" cy="227535"/>
              </a:xfrm>
              <a:prstGeom prst="rect">
                <a:avLst/>
              </a:prstGeom>
              <a:noFill/>
              <a:ln>
                <a:solidFill>
                  <a:schemeClr val="tx2"/>
                </a:solidFill>
              </a:ln>
            </p:spPr>
            <p:txBody>
              <a:bodyPr wrap="square" rtlCol="0">
                <a:spAutoFit/>
              </a:bodyPr>
              <a:lstStyle/>
              <a:p>
                <a:r>
                  <a:rPr lang="tr-TR" sz="1470" dirty="0"/>
                  <a:t>16</a:t>
                </a:r>
                <a:endParaRPr lang="en-US" sz="1470" dirty="0"/>
              </a:p>
            </p:txBody>
          </p:sp>
          <p:sp>
            <p:nvSpPr>
              <p:cNvPr id="60" name="Metin kutusu 59"/>
              <p:cNvSpPr txBox="1"/>
              <p:nvPr/>
            </p:nvSpPr>
            <p:spPr>
              <a:xfrm>
                <a:off x="1926985" y="5445224"/>
                <a:ext cx="369013" cy="227535"/>
              </a:xfrm>
              <a:prstGeom prst="rect">
                <a:avLst/>
              </a:prstGeom>
              <a:noFill/>
              <a:ln>
                <a:solidFill>
                  <a:schemeClr val="tx2"/>
                </a:solidFill>
              </a:ln>
            </p:spPr>
            <p:txBody>
              <a:bodyPr wrap="square" rtlCol="0">
                <a:spAutoFit/>
              </a:bodyPr>
              <a:lstStyle/>
              <a:p>
                <a:r>
                  <a:rPr lang="tr-TR" sz="1470" dirty="0"/>
                  <a:t>16</a:t>
                </a:r>
                <a:endParaRPr lang="en-US" sz="1470" dirty="0"/>
              </a:p>
            </p:txBody>
          </p:sp>
        </p:grpSp>
        <p:grpSp>
          <p:nvGrpSpPr>
            <p:cNvPr id="61" name="Grup 60"/>
            <p:cNvGrpSpPr/>
            <p:nvPr/>
          </p:nvGrpSpPr>
          <p:grpSpPr>
            <a:xfrm>
              <a:off x="6255213" y="1971556"/>
              <a:ext cx="738029" cy="227535"/>
              <a:chOff x="1926985" y="5445224"/>
              <a:chExt cx="738029" cy="227535"/>
            </a:xfrm>
          </p:grpSpPr>
          <p:sp>
            <p:nvSpPr>
              <p:cNvPr id="62" name="Metin kutusu 61"/>
              <p:cNvSpPr txBox="1"/>
              <p:nvPr/>
            </p:nvSpPr>
            <p:spPr>
              <a:xfrm>
                <a:off x="2296001" y="5445224"/>
                <a:ext cx="369013" cy="227535"/>
              </a:xfrm>
              <a:prstGeom prst="rect">
                <a:avLst/>
              </a:prstGeom>
              <a:noFill/>
              <a:ln>
                <a:solidFill>
                  <a:schemeClr val="tx2"/>
                </a:solidFill>
              </a:ln>
            </p:spPr>
            <p:txBody>
              <a:bodyPr wrap="square" rtlCol="0">
                <a:spAutoFit/>
              </a:bodyPr>
              <a:lstStyle/>
              <a:p>
                <a:r>
                  <a:rPr lang="tr-TR" sz="1470" dirty="0"/>
                  <a:t>24</a:t>
                </a:r>
                <a:endParaRPr lang="en-US" sz="1470" dirty="0"/>
              </a:p>
            </p:txBody>
          </p:sp>
          <p:sp>
            <p:nvSpPr>
              <p:cNvPr id="63" name="Metin kutusu 62"/>
              <p:cNvSpPr txBox="1"/>
              <p:nvPr/>
            </p:nvSpPr>
            <p:spPr>
              <a:xfrm>
                <a:off x="1926985" y="5445224"/>
                <a:ext cx="369013" cy="227535"/>
              </a:xfrm>
              <a:prstGeom prst="rect">
                <a:avLst/>
              </a:prstGeom>
              <a:noFill/>
              <a:ln>
                <a:solidFill>
                  <a:schemeClr val="tx2"/>
                </a:solidFill>
              </a:ln>
            </p:spPr>
            <p:txBody>
              <a:bodyPr wrap="square" rtlCol="0">
                <a:spAutoFit/>
              </a:bodyPr>
              <a:lstStyle/>
              <a:p>
                <a:r>
                  <a:rPr lang="tr-TR" sz="1470" dirty="0"/>
                  <a:t>24</a:t>
                </a:r>
                <a:endParaRPr lang="en-US" sz="1470" dirty="0"/>
              </a:p>
            </p:txBody>
          </p:sp>
        </p:grpSp>
        <p:grpSp>
          <p:nvGrpSpPr>
            <p:cNvPr id="64" name="Grup 63"/>
            <p:cNvGrpSpPr/>
            <p:nvPr/>
          </p:nvGrpSpPr>
          <p:grpSpPr>
            <a:xfrm>
              <a:off x="1455531" y="2993891"/>
              <a:ext cx="738029" cy="227535"/>
              <a:chOff x="1926985" y="5445224"/>
              <a:chExt cx="738029" cy="227535"/>
            </a:xfrm>
          </p:grpSpPr>
          <p:sp>
            <p:nvSpPr>
              <p:cNvPr id="65" name="Metin kutusu 64"/>
              <p:cNvSpPr txBox="1"/>
              <p:nvPr/>
            </p:nvSpPr>
            <p:spPr>
              <a:xfrm>
                <a:off x="2296001" y="5445224"/>
                <a:ext cx="369013" cy="227535"/>
              </a:xfrm>
              <a:prstGeom prst="rect">
                <a:avLst/>
              </a:prstGeom>
              <a:noFill/>
              <a:ln>
                <a:solidFill>
                  <a:schemeClr val="tx2"/>
                </a:solidFill>
              </a:ln>
            </p:spPr>
            <p:txBody>
              <a:bodyPr wrap="square" rtlCol="0">
                <a:spAutoFit/>
              </a:bodyPr>
              <a:lstStyle/>
              <a:p>
                <a:r>
                  <a:rPr lang="tr-TR" sz="1470" dirty="0"/>
                  <a:t>4</a:t>
                </a:r>
                <a:endParaRPr lang="en-US" sz="1470" dirty="0"/>
              </a:p>
            </p:txBody>
          </p:sp>
          <p:sp>
            <p:nvSpPr>
              <p:cNvPr id="66" name="Metin kutusu 65"/>
              <p:cNvSpPr txBox="1"/>
              <p:nvPr/>
            </p:nvSpPr>
            <p:spPr>
              <a:xfrm>
                <a:off x="1926985" y="5445224"/>
                <a:ext cx="369013" cy="227535"/>
              </a:xfrm>
              <a:prstGeom prst="rect">
                <a:avLst/>
              </a:prstGeom>
              <a:noFill/>
              <a:ln>
                <a:solidFill>
                  <a:schemeClr val="tx2"/>
                </a:solidFill>
              </a:ln>
            </p:spPr>
            <p:txBody>
              <a:bodyPr wrap="square" rtlCol="0">
                <a:spAutoFit/>
              </a:bodyPr>
              <a:lstStyle/>
              <a:p>
                <a:r>
                  <a:rPr lang="tr-TR" sz="1470" dirty="0"/>
                  <a:t>4</a:t>
                </a:r>
                <a:endParaRPr lang="en-US" sz="1470" dirty="0"/>
              </a:p>
            </p:txBody>
          </p:sp>
        </p:grpSp>
        <p:grpSp>
          <p:nvGrpSpPr>
            <p:cNvPr id="67" name="Grup 66"/>
            <p:cNvGrpSpPr/>
            <p:nvPr/>
          </p:nvGrpSpPr>
          <p:grpSpPr>
            <a:xfrm>
              <a:off x="2143719" y="4414319"/>
              <a:ext cx="738029" cy="227535"/>
              <a:chOff x="1926985" y="5445224"/>
              <a:chExt cx="738029" cy="227535"/>
            </a:xfrm>
          </p:grpSpPr>
          <p:sp>
            <p:nvSpPr>
              <p:cNvPr id="68" name="Metin kutusu 67"/>
              <p:cNvSpPr txBox="1"/>
              <p:nvPr/>
            </p:nvSpPr>
            <p:spPr>
              <a:xfrm>
                <a:off x="2296001" y="5445224"/>
                <a:ext cx="369013" cy="227535"/>
              </a:xfrm>
              <a:prstGeom prst="rect">
                <a:avLst/>
              </a:prstGeom>
              <a:noFill/>
              <a:ln>
                <a:solidFill>
                  <a:schemeClr val="tx2"/>
                </a:solidFill>
              </a:ln>
            </p:spPr>
            <p:txBody>
              <a:bodyPr wrap="square" rtlCol="0">
                <a:spAutoFit/>
              </a:bodyPr>
              <a:lstStyle/>
              <a:p>
                <a:r>
                  <a:rPr lang="tr-TR" sz="1470" dirty="0"/>
                  <a:t>4</a:t>
                </a:r>
                <a:endParaRPr lang="en-US" sz="1470" dirty="0"/>
              </a:p>
            </p:txBody>
          </p:sp>
          <p:sp>
            <p:nvSpPr>
              <p:cNvPr id="69" name="Metin kutusu 68"/>
              <p:cNvSpPr txBox="1"/>
              <p:nvPr/>
            </p:nvSpPr>
            <p:spPr>
              <a:xfrm>
                <a:off x="1926985" y="5445224"/>
                <a:ext cx="369013" cy="227535"/>
              </a:xfrm>
              <a:prstGeom prst="rect">
                <a:avLst/>
              </a:prstGeom>
              <a:noFill/>
              <a:ln>
                <a:solidFill>
                  <a:schemeClr val="tx2"/>
                </a:solidFill>
              </a:ln>
            </p:spPr>
            <p:txBody>
              <a:bodyPr wrap="square" rtlCol="0">
                <a:spAutoFit/>
              </a:bodyPr>
              <a:lstStyle/>
              <a:p>
                <a:r>
                  <a:rPr lang="tr-TR" sz="1470" dirty="0"/>
                  <a:t>4</a:t>
                </a:r>
                <a:endParaRPr lang="en-US" sz="1470" dirty="0"/>
              </a:p>
            </p:txBody>
          </p:sp>
        </p:grpSp>
      </p:grpSp>
    </p:spTree>
    <p:extLst>
      <p:ext uri="{BB962C8B-B14F-4D97-AF65-F5344CB8AC3E}">
        <p14:creationId xmlns:p14="http://schemas.microsoft.com/office/powerpoint/2010/main" val="2681616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Grup 82"/>
          <p:cNvGrpSpPr/>
          <p:nvPr/>
        </p:nvGrpSpPr>
        <p:grpSpPr>
          <a:xfrm>
            <a:off x="654562" y="2029956"/>
            <a:ext cx="11855420" cy="3717942"/>
            <a:chOff x="467544" y="1449968"/>
            <a:chExt cx="8468157" cy="2655673"/>
          </a:xfrm>
        </p:grpSpPr>
        <p:grpSp>
          <p:nvGrpSpPr>
            <p:cNvPr id="80" name="Grup 79"/>
            <p:cNvGrpSpPr/>
            <p:nvPr/>
          </p:nvGrpSpPr>
          <p:grpSpPr>
            <a:xfrm>
              <a:off x="467544" y="2348880"/>
              <a:ext cx="8468157" cy="1756761"/>
              <a:chOff x="467544" y="2348880"/>
              <a:chExt cx="8468157" cy="1756761"/>
            </a:xfrm>
          </p:grpSpPr>
          <p:grpSp>
            <p:nvGrpSpPr>
              <p:cNvPr id="74" name="Grup 73"/>
              <p:cNvGrpSpPr/>
              <p:nvPr/>
            </p:nvGrpSpPr>
            <p:grpSpPr>
              <a:xfrm>
                <a:off x="467544" y="2348880"/>
                <a:ext cx="8460940" cy="1656184"/>
                <a:chOff x="467544" y="2348880"/>
                <a:chExt cx="8460940" cy="1656184"/>
              </a:xfrm>
            </p:grpSpPr>
            <p:grpSp>
              <p:nvGrpSpPr>
                <p:cNvPr id="63" name="Grup 62"/>
                <p:cNvGrpSpPr/>
                <p:nvPr/>
              </p:nvGrpSpPr>
              <p:grpSpPr>
                <a:xfrm>
                  <a:off x="467544" y="2348880"/>
                  <a:ext cx="8460940" cy="371500"/>
                  <a:chOff x="467544" y="2348880"/>
                  <a:chExt cx="8460940" cy="371500"/>
                </a:xfrm>
              </p:grpSpPr>
              <p:grpSp>
                <p:nvGrpSpPr>
                  <p:cNvPr id="36" name="Grup 35"/>
                  <p:cNvGrpSpPr/>
                  <p:nvPr/>
                </p:nvGrpSpPr>
                <p:grpSpPr>
                  <a:xfrm>
                    <a:off x="539552" y="2557736"/>
                    <a:ext cx="8208912" cy="162644"/>
                    <a:chOff x="539552" y="2557736"/>
                    <a:chExt cx="8208912" cy="162644"/>
                  </a:xfrm>
                </p:grpSpPr>
                <p:cxnSp>
                  <p:nvCxnSpPr>
                    <p:cNvPr id="5" name="Düz Bağlayıcı 4"/>
                    <p:cNvCxnSpPr/>
                    <p:nvPr/>
                  </p:nvCxnSpPr>
                  <p:spPr>
                    <a:xfrm>
                      <a:off x="539552" y="2636912"/>
                      <a:ext cx="82089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541512" y="256490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827584" y="257328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1097757" y="256490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1403648" y="25595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691680" y="25595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979712" y="25595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2267744" y="25679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2555776" y="25679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843808" y="25679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3203848" y="257636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3563888" y="25679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Düz Bağlayıcı 18"/>
                    <p:cNvCxnSpPr/>
                    <p:nvPr/>
                  </p:nvCxnSpPr>
                  <p:spPr>
                    <a:xfrm>
                      <a:off x="3923928" y="25595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4319972" y="2558877"/>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Düz Bağlayıcı 20"/>
                    <p:cNvCxnSpPr/>
                    <p:nvPr/>
                  </p:nvCxnSpPr>
                  <p:spPr>
                    <a:xfrm>
                      <a:off x="4644008" y="25679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Düz Bağlayıcı 21"/>
                    <p:cNvCxnSpPr/>
                    <p:nvPr/>
                  </p:nvCxnSpPr>
                  <p:spPr>
                    <a:xfrm>
                      <a:off x="5004048" y="25679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Düz Bağlayıcı 22"/>
                    <p:cNvCxnSpPr/>
                    <p:nvPr/>
                  </p:nvCxnSpPr>
                  <p:spPr>
                    <a:xfrm>
                      <a:off x="5364088" y="2558877"/>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Düz Bağlayıcı 23"/>
                    <p:cNvCxnSpPr/>
                    <p:nvPr/>
                  </p:nvCxnSpPr>
                  <p:spPr>
                    <a:xfrm>
                      <a:off x="5724128" y="257328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Düz Bağlayıcı 24"/>
                    <p:cNvCxnSpPr/>
                    <p:nvPr/>
                  </p:nvCxnSpPr>
                  <p:spPr>
                    <a:xfrm>
                      <a:off x="6084168" y="257636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Düz Bağlayıcı 25"/>
                    <p:cNvCxnSpPr/>
                    <p:nvPr/>
                  </p:nvCxnSpPr>
                  <p:spPr>
                    <a:xfrm>
                      <a:off x="6444208" y="25679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6804248" y="257636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Düz Bağlayıcı 27"/>
                    <p:cNvCxnSpPr/>
                    <p:nvPr/>
                  </p:nvCxnSpPr>
                  <p:spPr>
                    <a:xfrm>
                      <a:off x="7164288" y="255773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Düz Bağlayıcı 28"/>
                    <p:cNvCxnSpPr/>
                    <p:nvPr/>
                  </p:nvCxnSpPr>
                  <p:spPr>
                    <a:xfrm>
                      <a:off x="7524328" y="2575645"/>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Düz Bağlayıcı 30"/>
                    <p:cNvCxnSpPr/>
                    <p:nvPr/>
                  </p:nvCxnSpPr>
                  <p:spPr>
                    <a:xfrm>
                      <a:off x="7884368" y="256490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Düz Bağlayıcı 32"/>
                    <p:cNvCxnSpPr/>
                    <p:nvPr/>
                  </p:nvCxnSpPr>
                  <p:spPr>
                    <a:xfrm>
                      <a:off x="8316416" y="255773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Düz Bağlayıcı 34"/>
                    <p:cNvCxnSpPr/>
                    <p:nvPr/>
                  </p:nvCxnSpPr>
                  <p:spPr>
                    <a:xfrm>
                      <a:off x="8748464" y="2567980"/>
                      <a:ext cx="0" cy="144016"/>
                    </a:xfrm>
                    <a:prstGeom prst="line">
                      <a:avLst/>
                    </a:prstGeom>
                  </p:spPr>
                  <p:style>
                    <a:lnRef idx="1">
                      <a:schemeClr val="accent1"/>
                    </a:lnRef>
                    <a:fillRef idx="0">
                      <a:schemeClr val="accent1"/>
                    </a:fillRef>
                    <a:effectRef idx="0">
                      <a:schemeClr val="accent1"/>
                    </a:effectRef>
                    <a:fontRef idx="minor">
                      <a:schemeClr val="tx1"/>
                    </a:fontRef>
                  </p:style>
                </p:cxnSp>
              </p:grpSp>
              <p:sp>
                <p:nvSpPr>
                  <p:cNvPr id="37" name="Metin kutusu 36"/>
                  <p:cNvSpPr txBox="1"/>
                  <p:nvPr/>
                </p:nvSpPr>
                <p:spPr>
                  <a:xfrm>
                    <a:off x="467544" y="2348880"/>
                    <a:ext cx="288032" cy="227535"/>
                  </a:xfrm>
                  <a:prstGeom prst="rect">
                    <a:avLst/>
                  </a:prstGeom>
                  <a:noFill/>
                </p:spPr>
                <p:txBody>
                  <a:bodyPr wrap="square" rtlCol="0">
                    <a:spAutoFit/>
                  </a:bodyPr>
                  <a:lstStyle/>
                  <a:p>
                    <a:r>
                      <a:rPr lang="tr-TR" sz="1470" dirty="0"/>
                      <a:t>0</a:t>
                    </a:r>
                    <a:endParaRPr lang="en-US" sz="1470" dirty="0"/>
                  </a:p>
                </p:txBody>
              </p:sp>
              <p:sp>
                <p:nvSpPr>
                  <p:cNvPr id="39" name="Metin kutusu 38"/>
                  <p:cNvSpPr txBox="1"/>
                  <p:nvPr/>
                </p:nvSpPr>
                <p:spPr>
                  <a:xfrm>
                    <a:off x="687810" y="2348880"/>
                    <a:ext cx="288032" cy="227535"/>
                  </a:xfrm>
                  <a:prstGeom prst="rect">
                    <a:avLst/>
                  </a:prstGeom>
                  <a:noFill/>
                </p:spPr>
                <p:txBody>
                  <a:bodyPr wrap="square" rtlCol="0">
                    <a:spAutoFit/>
                  </a:bodyPr>
                  <a:lstStyle/>
                  <a:p>
                    <a:r>
                      <a:rPr lang="tr-TR" sz="1470" dirty="0"/>
                      <a:t>1</a:t>
                    </a:r>
                    <a:endParaRPr lang="en-US" sz="1470" dirty="0"/>
                  </a:p>
                </p:txBody>
              </p:sp>
              <p:sp>
                <p:nvSpPr>
                  <p:cNvPr id="40" name="Metin kutusu 39"/>
                  <p:cNvSpPr txBox="1"/>
                  <p:nvPr/>
                </p:nvSpPr>
                <p:spPr>
                  <a:xfrm>
                    <a:off x="975842" y="2348880"/>
                    <a:ext cx="288032" cy="227535"/>
                  </a:xfrm>
                  <a:prstGeom prst="rect">
                    <a:avLst/>
                  </a:prstGeom>
                  <a:noFill/>
                </p:spPr>
                <p:txBody>
                  <a:bodyPr wrap="square" rtlCol="0">
                    <a:spAutoFit/>
                  </a:bodyPr>
                  <a:lstStyle/>
                  <a:p>
                    <a:r>
                      <a:rPr lang="tr-TR" sz="1470" dirty="0"/>
                      <a:t>2</a:t>
                    </a:r>
                    <a:endParaRPr lang="en-US" sz="1470" dirty="0"/>
                  </a:p>
                </p:txBody>
              </p:sp>
              <p:sp>
                <p:nvSpPr>
                  <p:cNvPr id="41" name="Metin kutusu 40"/>
                  <p:cNvSpPr txBox="1"/>
                  <p:nvPr/>
                </p:nvSpPr>
                <p:spPr>
                  <a:xfrm>
                    <a:off x="1272258" y="2348880"/>
                    <a:ext cx="288032" cy="227535"/>
                  </a:xfrm>
                  <a:prstGeom prst="rect">
                    <a:avLst/>
                  </a:prstGeom>
                  <a:noFill/>
                </p:spPr>
                <p:txBody>
                  <a:bodyPr wrap="square" rtlCol="0">
                    <a:spAutoFit/>
                  </a:bodyPr>
                  <a:lstStyle/>
                  <a:p>
                    <a:r>
                      <a:rPr lang="tr-TR" sz="1470" dirty="0"/>
                      <a:t>3</a:t>
                    </a:r>
                    <a:endParaRPr lang="en-US" sz="1470" dirty="0"/>
                  </a:p>
                </p:txBody>
              </p:sp>
              <p:sp>
                <p:nvSpPr>
                  <p:cNvPr id="42" name="Metin kutusu 41"/>
                  <p:cNvSpPr txBox="1"/>
                  <p:nvPr/>
                </p:nvSpPr>
                <p:spPr>
                  <a:xfrm>
                    <a:off x="1568674" y="2348880"/>
                    <a:ext cx="288032" cy="227535"/>
                  </a:xfrm>
                  <a:prstGeom prst="rect">
                    <a:avLst/>
                  </a:prstGeom>
                  <a:noFill/>
                </p:spPr>
                <p:txBody>
                  <a:bodyPr wrap="square" rtlCol="0">
                    <a:spAutoFit/>
                  </a:bodyPr>
                  <a:lstStyle/>
                  <a:p>
                    <a:r>
                      <a:rPr lang="tr-TR" sz="1470" dirty="0"/>
                      <a:t>4</a:t>
                    </a:r>
                    <a:endParaRPr lang="en-US" sz="1470" dirty="0"/>
                  </a:p>
                </p:txBody>
              </p:sp>
              <p:sp>
                <p:nvSpPr>
                  <p:cNvPr id="43" name="Metin kutusu 42"/>
                  <p:cNvSpPr txBox="1"/>
                  <p:nvPr/>
                </p:nvSpPr>
                <p:spPr>
                  <a:xfrm>
                    <a:off x="1865090" y="2348880"/>
                    <a:ext cx="288032" cy="227535"/>
                  </a:xfrm>
                  <a:prstGeom prst="rect">
                    <a:avLst/>
                  </a:prstGeom>
                  <a:noFill/>
                </p:spPr>
                <p:txBody>
                  <a:bodyPr wrap="square" rtlCol="0">
                    <a:spAutoFit/>
                  </a:bodyPr>
                  <a:lstStyle/>
                  <a:p>
                    <a:r>
                      <a:rPr lang="tr-TR" sz="1470" dirty="0"/>
                      <a:t>5</a:t>
                    </a:r>
                    <a:endParaRPr lang="en-US" sz="1470" dirty="0"/>
                  </a:p>
                </p:txBody>
              </p:sp>
              <p:sp>
                <p:nvSpPr>
                  <p:cNvPr id="44" name="Metin kutusu 43"/>
                  <p:cNvSpPr txBox="1"/>
                  <p:nvPr/>
                </p:nvSpPr>
                <p:spPr>
                  <a:xfrm>
                    <a:off x="2161506" y="2348880"/>
                    <a:ext cx="288032" cy="227535"/>
                  </a:xfrm>
                  <a:prstGeom prst="rect">
                    <a:avLst/>
                  </a:prstGeom>
                  <a:noFill/>
                </p:spPr>
                <p:txBody>
                  <a:bodyPr wrap="square" rtlCol="0">
                    <a:spAutoFit/>
                  </a:bodyPr>
                  <a:lstStyle/>
                  <a:p>
                    <a:r>
                      <a:rPr lang="tr-TR" sz="1470" dirty="0"/>
                      <a:t>6</a:t>
                    </a:r>
                    <a:endParaRPr lang="en-US" sz="1470" dirty="0"/>
                  </a:p>
                </p:txBody>
              </p:sp>
              <p:sp>
                <p:nvSpPr>
                  <p:cNvPr id="45" name="Metin kutusu 44"/>
                  <p:cNvSpPr txBox="1"/>
                  <p:nvPr/>
                </p:nvSpPr>
                <p:spPr>
                  <a:xfrm>
                    <a:off x="2411760" y="2348880"/>
                    <a:ext cx="288032" cy="227535"/>
                  </a:xfrm>
                  <a:prstGeom prst="rect">
                    <a:avLst/>
                  </a:prstGeom>
                  <a:noFill/>
                </p:spPr>
                <p:txBody>
                  <a:bodyPr wrap="square" rtlCol="0">
                    <a:spAutoFit/>
                  </a:bodyPr>
                  <a:lstStyle/>
                  <a:p>
                    <a:r>
                      <a:rPr lang="tr-TR" sz="1470" dirty="0"/>
                      <a:t>7</a:t>
                    </a:r>
                    <a:endParaRPr lang="en-US" sz="1470" dirty="0"/>
                  </a:p>
                </p:txBody>
              </p:sp>
              <p:sp>
                <p:nvSpPr>
                  <p:cNvPr id="46" name="Metin kutusu 45"/>
                  <p:cNvSpPr txBox="1"/>
                  <p:nvPr/>
                </p:nvSpPr>
                <p:spPr>
                  <a:xfrm>
                    <a:off x="2699792" y="2348880"/>
                    <a:ext cx="288032" cy="227535"/>
                  </a:xfrm>
                  <a:prstGeom prst="rect">
                    <a:avLst/>
                  </a:prstGeom>
                  <a:noFill/>
                </p:spPr>
                <p:txBody>
                  <a:bodyPr wrap="square" rtlCol="0">
                    <a:spAutoFit/>
                  </a:bodyPr>
                  <a:lstStyle/>
                  <a:p>
                    <a:r>
                      <a:rPr lang="tr-TR" sz="1470" dirty="0"/>
                      <a:t>8</a:t>
                    </a:r>
                    <a:endParaRPr lang="en-US" sz="1470" dirty="0"/>
                  </a:p>
                </p:txBody>
              </p:sp>
              <p:sp>
                <p:nvSpPr>
                  <p:cNvPr id="47" name="Metin kutusu 46"/>
                  <p:cNvSpPr txBox="1"/>
                  <p:nvPr/>
                </p:nvSpPr>
                <p:spPr>
                  <a:xfrm>
                    <a:off x="3059832" y="2348880"/>
                    <a:ext cx="288032" cy="227535"/>
                  </a:xfrm>
                  <a:prstGeom prst="rect">
                    <a:avLst/>
                  </a:prstGeom>
                  <a:noFill/>
                </p:spPr>
                <p:txBody>
                  <a:bodyPr wrap="square" rtlCol="0">
                    <a:spAutoFit/>
                  </a:bodyPr>
                  <a:lstStyle/>
                  <a:p>
                    <a:r>
                      <a:rPr lang="tr-TR" sz="1470" dirty="0"/>
                      <a:t>9</a:t>
                    </a:r>
                    <a:endParaRPr lang="en-US" sz="1470" dirty="0"/>
                  </a:p>
                </p:txBody>
              </p:sp>
              <p:sp>
                <p:nvSpPr>
                  <p:cNvPr id="48" name="Metin kutusu 47"/>
                  <p:cNvSpPr txBox="1"/>
                  <p:nvPr/>
                </p:nvSpPr>
                <p:spPr>
                  <a:xfrm>
                    <a:off x="3419872" y="2348880"/>
                    <a:ext cx="360040" cy="227535"/>
                  </a:xfrm>
                  <a:prstGeom prst="rect">
                    <a:avLst/>
                  </a:prstGeom>
                  <a:noFill/>
                </p:spPr>
                <p:txBody>
                  <a:bodyPr wrap="square" rtlCol="0">
                    <a:spAutoFit/>
                  </a:bodyPr>
                  <a:lstStyle/>
                  <a:p>
                    <a:r>
                      <a:rPr lang="tr-TR" sz="1470" dirty="0"/>
                      <a:t>10</a:t>
                    </a:r>
                    <a:endParaRPr lang="en-US" sz="1470" dirty="0"/>
                  </a:p>
                </p:txBody>
              </p:sp>
              <p:sp>
                <p:nvSpPr>
                  <p:cNvPr id="49" name="Metin kutusu 48"/>
                  <p:cNvSpPr txBox="1"/>
                  <p:nvPr/>
                </p:nvSpPr>
                <p:spPr>
                  <a:xfrm>
                    <a:off x="3759349" y="2348880"/>
                    <a:ext cx="360040" cy="227535"/>
                  </a:xfrm>
                  <a:prstGeom prst="rect">
                    <a:avLst/>
                  </a:prstGeom>
                  <a:noFill/>
                </p:spPr>
                <p:txBody>
                  <a:bodyPr wrap="square" rtlCol="0">
                    <a:spAutoFit/>
                  </a:bodyPr>
                  <a:lstStyle/>
                  <a:p>
                    <a:r>
                      <a:rPr lang="tr-TR" sz="1470" dirty="0"/>
                      <a:t>11</a:t>
                    </a:r>
                    <a:endParaRPr lang="en-US" sz="1470" dirty="0"/>
                  </a:p>
                </p:txBody>
              </p:sp>
              <p:sp>
                <p:nvSpPr>
                  <p:cNvPr id="50" name="Metin kutusu 49"/>
                  <p:cNvSpPr txBox="1"/>
                  <p:nvPr/>
                </p:nvSpPr>
                <p:spPr>
                  <a:xfrm>
                    <a:off x="4139952" y="2348880"/>
                    <a:ext cx="360040" cy="227535"/>
                  </a:xfrm>
                  <a:prstGeom prst="rect">
                    <a:avLst/>
                  </a:prstGeom>
                  <a:noFill/>
                </p:spPr>
                <p:txBody>
                  <a:bodyPr wrap="square" rtlCol="0">
                    <a:spAutoFit/>
                  </a:bodyPr>
                  <a:lstStyle/>
                  <a:p>
                    <a:r>
                      <a:rPr lang="tr-TR" sz="1470" dirty="0"/>
                      <a:t>12</a:t>
                    </a:r>
                    <a:endParaRPr lang="en-US" sz="1470" dirty="0"/>
                  </a:p>
                </p:txBody>
              </p:sp>
              <p:sp>
                <p:nvSpPr>
                  <p:cNvPr id="51" name="Metin kutusu 50"/>
                  <p:cNvSpPr txBox="1"/>
                  <p:nvPr/>
                </p:nvSpPr>
                <p:spPr>
                  <a:xfrm>
                    <a:off x="4472372" y="2348880"/>
                    <a:ext cx="360040" cy="227535"/>
                  </a:xfrm>
                  <a:prstGeom prst="rect">
                    <a:avLst/>
                  </a:prstGeom>
                  <a:noFill/>
                </p:spPr>
                <p:txBody>
                  <a:bodyPr wrap="square" rtlCol="0">
                    <a:spAutoFit/>
                  </a:bodyPr>
                  <a:lstStyle/>
                  <a:p>
                    <a:r>
                      <a:rPr lang="tr-TR" sz="1470" dirty="0"/>
                      <a:t>13</a:t>
                    </a:r>
                    <a:endParaRPr lang="en-US" sz="1470" dirty="0"/>
                  </a:p>
                </p:txBody>
              </p:sp>
              <p:sp>
                <p:nvSpPr>
                  <p:cNvPr id="52" name="Metin kutusu 51"/>
                  <p:cNvSpPr txBox="1"/>
                  <p:nvPr/>
                </p:nvSpPr>
                <p:spPr>
                  <a:xfrm>
                    <a:off x="4832412" y="2348880"/>
                    <a:ext cx="360040" cy="227535"/>
                  </a:xfrm>
                  <a:prstGeom prst="rect">
                    <a:avLst/>
                  </a:prstGeom>
                  <a:noFill/>
                </p:spPr>
                <p:txBody>
                  <a:bodyPr wrap="square" rtlCol="0">
                    <a:spAutoFit/>
                  </a:bodyPr>
                  <a:lstStyle/>
                  <a:p>
                    <a:r>
                      <a:rPr lang="tr-TR" sz="1470" dirty="0"/>
                      <a:t>14</a:t>
                    </a:r>
                    <a:endParaRPr lang="en-US" sz="1470" dirty="0"/>
                  </a:p>
                </p:txBody>
              </p:sp>
              <p:sp>
                <p:nvSpPr>
                  <p:cNvPr id="53" name="Metin kutusu 52"/>
                  <p:cNvSpPr txBox="1"/>
                  <p:nvPr/>
                </p:nvSpPr>
                <p:spPr>
                  <a:xfrm>
                    <a:off x="5192452" y="2348880"/>
                    <a:ext cx="360040" cy="227535"/>
                  </a:xfrm>
                  <a:prstGeom prst="rect">
                    <a:avLst/>
                  </a:prstGeom>
                  <a:noFill/>
                </p:spPr>
                <p:txBody>
                  <a:bodyPr wrap="square" rtlCol="0">
                    <a:spAutoFit/>
                  </a:bodyPr>
                  <a:lstStyle/>
                  <a:p>
                    <a:r>
                      <a:rPr lang="tr-TR" sz="1470" dirty="0"/>
                      <a:t>15</a:t>
                    </a:r>
                    <a:endParaRPr lang="en-US" sz="1470" dirty="0"/>
                  </a:p>
                </p:txBody>
              </p:sp>
              <p:sp>
                <p:nvSpPr>
                  <p:cNvPr id="54" name="Metin kutusu 53"/>
                  <p:cNvSpPr txBox="1"/>
                  <p:nvPr/>
                </p:nvSpPr>
                <p:spPr>
                  <a:xfrm>
                    <a:off x="5552492" y="2348880"/>
                    <a:ext cx="360040" cy="227535"/>
                  </a:xfrm>
                  <a:prstGeom prst="rect">
                    <a:avLst/>
                  </a:prstGeom>
                  <a:noFill/>
                </p:spPr>
                <p:txBody>
                  <a:bodyPr wrap="square" rtlCol="0">
                    <a:spAutoFit/>
                  </a:bodyPr>
                  <a:lstStyle/>
                  <a:p>
                    <a:r>
                      <a:rPr lang="tr-TR" sz="1470" dirty="0"/>
                      <a:t>16</a:t>
                    </a:r>
                    <a:endParaRPr lang="en-US" sz="1470" dirty="0"/>
                  </a:p>
                </p:txBody>
              </p:sp>
              <p:sp>
                <p:nvSpPr>
                  <p:cNvPr id="55" name="Metin kutusu 54"/>
                  <p:cNvSpPr txBox="1"/>
                  <p:nvPr/>
                </p:nvSpPr>
                <p:spPr>
                  <a:xfrm>
                    <a:off x="5912532" y="2348880"/>
                    <a:ext cx="360040" cy="227535"/>
                  </a:xfrm>
                  <a:prstGeom prst="rect">
                    <a:avLst/>
                  </a:prstGeom>
                  <a:noFill/>
                </p:spPr>
                <p:txBody>
                  <a:bodyPr wrap="square" rtlCol="0">
                    <a:spAutoFit/>
                  </a:bodyPr>
                  <a:lstStyle/>
                  <a:p>
                    <a:r>
                      <a:rPr lang="tr-TR" sz="1470" dirty="0"/>
                      <a:t>17</a:t>
                    </a:r>
                    <a:endParaRPr lang="en-US" sz="1470" dirty="0"/>
                  </a:p>
                </p:txBody>
              </p:sp>
              <p:sp>
                <p:nvSpPr>
                  <p:cNvPr id="56" name="Metin kutusu 55"/>
                  <p:cNvSpPr txBox="1"/>
                  <p:nvPr/>
                </p:nvSpPr>
                <p:spPr>
                  <a:xfrm>
                    <a:off x="6272572" y="2348880"/>
                    <a:ext cx="360040" cy="227535"/>
                  </a:xfrm>
                  <a:prstGeom prst="rect">
                    <a:avLst/>
                  </a:prstGeom>
                  <a:noFill/>
                </p:spPr>
                <p:txBody>
                  <a:bodyPr wrap="square" rtlCol="0">
                    <a:spAutoFit/>
                  </a:bodyPr>
                  <a:lstStyle/>
                  <a:p>
                    <a:r>
                      <a:rPr lang="tr-TR" sz="1470" dirty="0"/>
                      <a:t>18</a:t>
                    </a:r>
                    <a:endParaRPr lang="en-US" sz="1470" dirty="0"/>
                  </a:p>
                </p:txBody>
              </p:sp>
              <p:sp>
                <p:nvSpPr>
                  <p:cNvPr id="57" name="Metin kutusu 56"/>
                  <p:cNvSpPr txBox="1"/>
                  <p:nvPr/>
                </p:nvSpPr>
                <p:spPr>
                  <a:xfrm>
                    <a:off x="6624228" y="2348880"/>
                    <a:ext cx="360040" cy="227535"/>
                  </a:xfrm>
                  <a:prstGeom prst="rect">
                    <a:avLst/>
                  </a:prstGeom>
                  <a:noFill/>
                </p:spPr>
                <p:txBody>
                  <a:bodyPr wrap="square" rtlCol="0">
                    <a:spAutoFit/>
                  </a:bodyPr>
                  <a:lstStyle/>
                  <a:p>
                    <a:r>
                      <a:rPr lang="tr-TR" sz="1470" dirty="0"/>
                      <a:t>19</a:t>
                    </a:r>
                    <a:endParaRPr lang="en-US" sz="1470" dirty="0"/>
                  </a:p>
                </p:txBody>
              </p:sp>
              <p:sp>
                <p:nvSpPr>
                  <p:cNvPr id="58" name="Metin kutusu 57"/>
                  <p:cNvSpPr txBox="1"/>
                  <p:nvPr/>
                </p:nvSpPr>
                <p:spPr>
                  <a:xfrm>
                    <a:off x="6984268" y="2348880"/>
                    <a:ext cx="360040" cy="227535"/>
                  </a:xfrm>
                  <a:prstGeom prst="rect">
                    <a:avLst/>
                  </a:prstGeom>
                  <a:noFill/>
                </p:spPr>
                <p:txBody>
                  <a:bodyPr wrap="square" rtlCol="0">
                    <a:spAutoFit/>
                  </a:bodyPr>
                  <a:lstStyle/>
                  <a:p>
                    <a:r>
                      <a:rPr lang="tr-TR" sz="1470" dirty="0"/>
                      <a:t>20</a:t>
                    </a:r>
                    <a:endParaRPr lang="en-US" sz="1470" dirty="0"/>
                  </a:p>
                </p:txBody>
              </p:sp>
              <p:sp>
                <p:nvSpPr>
                  <p:cNvPr id="59" name="Metin kutusu 58"/>
                  <p:cNvSpPr txBox="1"/>
                  <p:nvPr/>
                </p:nvSpPr>
                <p:spPr>
                  <a:xfrm>
                    <a:off x="7344308" y="2348880"/>
                    <a:ext cx="360040" cy="227535"/>
                  </a:xfrm>
                  <a:prstGeom prst="rect">
                    <a:avLst/>
                  </a:prstGeom>
                  <a:noFill/>
                </p:spPr>
                <p:txBody>
                  <a:bodyPr wrap="square" rtlCol="0">
                    <a:spAutoFit/>
                  </a:bodyPr>
                  <a:lstStyle/>
                  <a:p>
                    <a:r>
                      <a:rPr lang="tr-TR" sz="1470" dirty="0"/>
                      <a:t>21</a:t>
                    </a:r>
                    <a:endParaRPr lang="en-US" sz="1470" dirty="0"/>
                  </a:p>
                </p:txBody>
              </p:sp>
              <p:sp>
                <p:nvSpPr>
                  <p:cNvPr id="60" name="Metin kutusu 59"/>
                  <p:cNvSpPr txBox="1"/>
                  <p:nvPr/>
                </p:nvSpPr>
                <p:spPr>
                  <a:xfrm>
                    <a:off x="7704348" y="2348880"/>
                    <a:ext cx="360040" cy="227535"/>
                  </a:xfrm>
                  <a:prstGeom prst="rect">
                    <a:avLst/>
                  </a:prstGeom>
                  <a:noFill/>
                </p:spPr>
                <p:txBody>
                  <a:bodyPr wrap="square" rtlCol="0">
                    <a:spAutoFit/>
                  </a:bodyPr>
                  <a:lstStyle/>
                  <a:p>
                    <a:r>
                      <a:rPr lang="tr-TR" sz="1470" dirty="0"/>
                      <a:t>22</a:t>
                    </a:r>
                    <a:endParaRPr lang="en-US" sz="1470" dirty="0"/>
                  </a:p>
                </p:txBody>
              </p:sp>
              <p:sp>
                <p:nvSpPr>
                  <p:cNvPr id="61" name="Metin kutusu 60"/>
                  <p:cNvSpPr txBox="1"/>
                  <p:nvPr/>
                </p:nvSpPr>
                <p:spPr>
                  <a:xfrm>
                    <a:off x="8136396" y="2348880"/>
                    <a:ext cx="360040" cy="227535"/>
                  </a:xfrm>
                  <a:prstGeom prst="rect">
                    <a:avLst/>
                  </a:prstGeom>
                  <a:noFill/>
                </p:spPr>
                <p:txBody>
                  <a:bodyPr wrap="square" rtlCol="0">
                    <a:spAutoFit/>
                  </a:bodyPr>
                  <a:lstStyle/>
                  <a:p>
                    <a:r>
                      <a:rPr lang="tr-TR" sz="1470" dirty="0"/>
                      <a:t>23</a:t>
                    </a:r>
                    <a:endParaRPr lang="en-US" sz="1470" dirty="0"/>
                  </a:p>
                </p:txBody>
              </p:sp>
              <p:sp>
                <p:nvSpPr>
                  <p:cNvPr id="62" name="Metin kutusu 61"/>
                  <p:cNvSpPr txBox="1"/>
                  <p:nvPr/>
                </p:nvSpPr>
                <p:spPr>
                  <a:xfrm>
                    <a:off x="8568444" y="2348880"/>
                    <a:ext cx="360040" cy="227535"/>
                  </a:xfrm>
                  <a:prstGeom prst="rect">
                    <a:avLst/>
                  </a:prstGeom>
                  <a:noFill/>
                </p:spPr>
                <p:txBody>
                  <a:bodyPr wrap="square" rtlCol="0">
                    <a:spAutoFit/>
                  </a:bodyPr>
                  <a:lstStyle/>
                  <a:p>
                    <a:r>
                      <a:rPr lang="tr-TR" sz="1470" dirty="0"/>
                      <a:t>24</a:t>
                    </a:r>
                    <a:endParaRPr lang="en-US" sz="1470" dirty="0"/>
                  </a:p>
                </p:txBody>
              </p:sp>
            </p:grpSp>
            <p:cxnSp>
              <p:nvCxnSpPr>
                <p:cNvPr id="65" name="Düz Ok Bağlayıcısı 64"/>
                <p:cNvCxnSpPr/>
                <p:nvPr/>
              </p:nvCxnSpPr>
              <p:spPr>
                <a:xfrm>
                  <a:off x="1691680" y="2647653"/>
                  <a:ext cx="0" cy="13574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Düz Ok Bağlayıcısı 66"/>
                <p:cNvCxnSpPr/>
                <p:nvPr/>
              </p:nvCxnSpPr>
              <p:spPr>
                <a:xfrm>
                  <a:off x="2267744" y="2647653"/>
                  <a:ext cx="0" cy="6787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Düz Ok Bağlayıcısı 68"/>
                <p:cNvCxnSpPr/>
                <p:nvPr/>
              </p:nvCxnSpPr>
              <p:spPr>
                <a:xfrm>
                  <a:off x="3203848" y="2647653"/>
                  <a:ext cx="0" cy="11413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Düz Ok Bağlayıcısı 70"/>
                <p:cNvCxnSpPr/>
                <p:nvPr/>
              </p:nvCxnSpPr>
              <p:spPr>
                <a:xfrm>
                  <a:off x="5724128" y="2602796"/>
                  <a:ext cx="0" cy="615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Düz Ok Bağlayıcısı 71"/>
                <p:cNvCxnSpPr/>
                <p:nvPr/>
              </p:nvCxnSpPr>
              <p:spPr>
                <a:xfrm>
                  <a:off x="8748067" y="2665626"/>
                  <a:ext cx="0" cy="8353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75" name="Metin kutusu 74"/>
              <p:cNvSpPr txBox="1"/>
              <p:nvPr/>
            </p:nvSpPr>
            <p:spPr>
              <a:xfrm>
                <a:off x="1733674" y="3878106"/>
                <a:ext cx="678085" cy="227535"/>
              </a:xfrm>
              <a:prstGeom prst="rect">
                <a:avLst/>
              </a:prstGeom>
              <a:noFill/>
            </p:spPr>
            <p:txBody>
              <a:bodyPr wrap="square" rtlCol="0">
                <a:spAutoFit/>
              </a:bodyPr>
              <a:lstStyle/>
              <a:p>
                <a:r>
                  <a:rPr lang="tr-TR" sz="1470" dirty="0"/>
                  <a:t>7500</a:t>
                </a:r>
                <a:endParaRPr lang="en-US" sz="1470" dirty="0"/>
              </a:p>
            </p:txBody>
          </p:sp>
          <p:sp>
            <p:nvSpPr>
              <p:cNvPr id="76" name="Metin kutusu 75"/>
              <p:cNvSpPr txBox="1"/>
              <p:nvPr/>
            </p:nvSpPr>
            <p:spPr>
              <a:xfrm>
                <a:off x="2085317" y="3374050"/>
                <a:ext cx="678085" cy="227535"/>
              </a:xfrm>
              <a:prstGeom prst="rect">
                <a:avLst/>
              </a:prstGeom>
              <a:noFill/>
            </p:spPr>
            <p:txBody>
              <a:bodyPr wrap="square" rtlCol="0">
                <a:spAutoFit/>
              </a:bodyPr>
              <a:lstStyle/>
              <a:p>
                <a:r>
                  <a:rPr lang="tr-TR" sz="1470" dirty="0"/>
                  <a:t>750</a:t>
                </a:r>
                <a:endParaRPr lang="en-US" sz="1470" dirty="0"/>
              </a:p>
            </p:txBody>
          </p:sp>
          <p:sp>
            <p:nvSpPr>
              <p:cNvPr id="77" name="Metin kutusu 76"/>
              <p:cNvSpPr txBox="1"/>
              <p:nvPr/>
            </p:nvSpPr>
            <p:spPr>
              <a:xfrm>
                <a:off x="2987824" y="3878106"/>
                <a:ext cx="678085" cy="227535"/>
              </a:xfrm>
              <a:prstGeom prst="rect">
                <a:avLst/>
              </a:prstGeom>
              <a:noFill/>
            </p:spPr>
            <p:txBody>
              <a:bodyPr wrap="square" rtlCol="0">
                <a:spAutoFit/>
              </a:bodyPr>
              <a:lstStyle/>
              <a:p>
                <a:r>
                  <a:rPr lang="tr-TR" sz="1470" dirty="0"/>
                  <a:t>7000</a:t>
                </a:r>
                <a:endParaRPr lang="en-US" sz="1470" dirty="0"/>
              </a:p>
            </p:txBody>
          </p:sp>
          <p:sp>
            <p:nvSpPr>
              <p:cNvPr id="78" name="Metin kutusu 77"/>
              <p:cNvSpPr txBox="1"/>
              <p:nvPr/>
            </p:nvSpPr>
            <p:spPr>
              <a:xfrm>
                <a:off x="5552492" y="3247092"/>
                <a:ext cx="531675" cy="227535"/>
              </a:xfrm>
              <a:prstGeom prst="rect">
                <a:avLst/>
              </a:prstGeom>
              <a:noFill/>
            </p:spPr>
            <p:txBody>
              <a:bodyPr wrap="square" rtlCol="0">
                <a:spAutoFit/>
              </a:bodyPr>
              <a:lstStyle/>
              <a:p>
                <a:r>
                  <a:rPr lang="tr-TR" sz="1470" dirty="0"/>
                  <a:t>450</a:t>
                </a:r>
                <a:endParaRPr lang="en-US" sz="1470" dirty="0"/>
              </a:p>
            </p:txBody>
          </p:sp>
          <p:sp>
            <p:nvSpPr>
              <p:cNvPr id="79" name="Metin kutusu 78"/>
              <p:cNvSpPr txBox="1"/>
              <p:nvPr/>
            </p:nvSpPr>
            <p:spPr>
              <a:xfrm>
                <a:off x="8404026" y="3535124"/>
                <a:ext cx="531675" cy="227535"/>
              </a:xfrm>
              <a:prstGeom prst="rect">
                <a:avLst/>
              </a:prstGeom>
              <a:noFill/>
            </p:spPr>
            <p:txBody>
              <a:bodyPr wrap="square" rtlCol="0">
                <a:spAutoFit/>
              </a:bodyPr>
              <a:lstStyle/>
              <a:p>
                <a:r>
                  <a:rPr lang="tr-TR" sz="1470" dirty="0"/>
                  <a:t>1000</a:t>
                </a:r>
                <a:endParaRPr lang="en-US" sz="1470" dirty="0"/>
              </a:p>
            </p:txBody>
          </p:sp>
        </p:grpSp>
        <p:cxnSp>
          <p:nvCxnSpPr>
            <p:cNvPr id="82" name="Düz Ok Bağlayıcısı 81"/>
            <p:cNvCxnSpPr/>
            <p:nvPr/>
          </p:nvCxnSpPr>
          <p:spPr>
            <a:xfrm flipV="1">
              <a:off x="543472" y="1449968"/>
              <a:ext cx="0" cy="11900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4" name="Metin kutusu 83"/>
          <p:cNvSpPr txBox="1"/>
          <p:nvPr/>
        </p:nvSpPr>
        <p:spPr>
          <a:xfrm>
            <a:off x="856185" y="2015315"/>
            <a:ext cx="744345" cy="318549"/>
          </a:xfrm>
          <a:prstGeom prst="rect">
            <a:avLst/>
          </a:prstGeom>
          <a:noFill/>
        </p:spPr>
        <p:txBody>
          <a:bodyPr wrap="square" rtlCol="0">
            <a:spAutoFit/>
          </a:bodyPr>
          <a:lstStyle/>
          <a:p>
            <a:r>
              <a:rPr lang="tr-TR" sz="1470" dirty="0"/>
              <a:t>P=?</a:t>
            </a:r>
            <a:endParaRPr lang="en-US" sz="1470" dirty="0"/>
          </a:p>
        </p:txBody>
      </p:sp>
      <mc:AlternateContent xmlns:mc="http://schemas.openxmlformats.org/markup-compatibility/2006" xmlns:a14="http://schemas.microsoft.com/office/drawing/2010/main">
        <mc:Choice Requires="a14">
          <p:sp>
            <p:nvSpPr>
              <p:cNvPr id="86" name="Metin kutusu 85"/>
              <p:cNvSpPr txBox="1"/>
              <p:nvPr/>
            </p:nvSpPr>
            <p:spPr>
              <a:xfrm>
                <a:off x="0" y="6514391"/>
                <a:ext cx="12801600" cy="14957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tr-TR" sz="2964" i="1">
                          <a:latin typeface="Cambria Math"/>
                        </a:rPr>
                        <m:t>𝑃</m:t>
                      </m:r>
                      <m:r>
                        <a:rPr lang="tr-TR" sz="2964" i="1">
                          <a:latin typeface="Cambria Math"/>
                        </a:rPr>
                        <m:t>=</m:t>
                      </m:r>
                      <m:f>
                        <m:fPr>
                          <m:ctrlPr>
                            <a:rPr lang="en-US" sz="2964" i="1">
                              <a:latin typeface="Cambria Math" panose="02040503050406030204" pitchFamily="18" charset="0"/>
                            </a:rPr>
                          </m:ctrlPr>
                        </m:fPr>
                        <m:num>
                          <m:r>
                            <a:rPr lang="tr-TR" sz="2964" i="1">
                              <a:latin typeface="Cambria Math"/>
                            </a:rPr>
                            <m:t>7500</m:t>
                          </m:r>
                        </m:num>
                        <m:den>
                          <m:sSup>
                            <m:sSupPr>
                              <m:ctrlPr>
                                <a:rPr lang="en-US" sz="2964" i="1">
                                  <a:latin typeface="Cambria Math" panose="02040503050406030204" pitchFamily="18" charset="0"/>
                                </a:rPr>
                              </m:ctrlPr>
                            </m:sSupPr>
                            <m:e>
                              <m:r>
                                <a:rPr lang="tr-TR" sz="2964" i="1">
                                  <a:latin typeface="Cambria Math"/>
                                </a:rPr>
                                <m:t>(1+0,02)</m:t>
                              </m:r>
                            </m:e>
                            <m:sup>
                              <m:r>
                                <a:rPr lang="tr-TR" sz="2964" i="1">
                                  <a:latin typeface="Cambria Math"/>
                                </a:rPr>
                                <m:t>4</m:t>
                              </m:r>
                            </m:sup>
                          </m:sSup>
                        </m:den>
                      </m:f>
                      <m:r>
                        <a:rPr lang="tr-TR" sz="2964" i="1">
                          <a:latin typeface="Cambria Math"/>
                        </a:rPr>
                        <m:t>+</m:t>
                      </m:r>
                      <m:f>
                        <m:fPr>
                          <m:ctrlPr>
                            <a:rPr lang="en-US" sz="2964" i="1">
                              <a:latin typeface="Cambria Math" panose="02040503050406030204" pitchFamily="18" charset="0"/>
                            </a:rPr>
                          </m:ctrlPr>
                        </m:fPr>
                        <m:num>
                          <m:r>
                            <a:rPr lang="tr-TR" sz="2964" i="1">
                              <a:latin typeface="Cambria Math"/>
                            </a:rPr>
                            <m:t>750</m:t>
                          </m:r>
                        </m:num>
                        <m:den>
                          <m:sSup>
                            <m:sSupPr>
                              <m:ctrlPr>
                                <a:rPr lang="en-US" sz="2964" i="1">
                                  <a:latin typeface="Cambria Math" panose="02040503050406030204" pitchFamily="18" charset="0"/>
                                </a:rPr>
                              </m:ctrlPr>
                            </m:sSupPr>
                            <m:e>
                              <m:r>
                                <a:rPr lang="tr-TR" sz="2964" i="1">
                                  <a:latin typeface="Cambria Math"/>
                                </a:rPr>
                                <m:t>(1+0,02)</m:t>
                              </m:r>
                            </m:e>
                            <m:sup>
                              <m:r>
                                <a:rPr lang="tr-TR" sz="2964" i="1">
                                  <a:latin typeface="Cambria Math"/>
                                </a:rPr>
                                <m:t>6</m:t>
                              </m:r>
                            </m:sup>
                          </m:sSup>
                        </m:den>
                      </m:f>
                      <m:r>
                        <a:rPr lang="tr-TR" sz="2964" i="1">
                          <a:latin typeface="Cambria Math"/>
                        </a:rPr>
                        <m:t>+</m:t>
                      </m:r>
                      <m:f>
                        <m:fPr>
                          <m:ctrlPr>
                            <a:rPr lang="en-US" sz="2964" i="1">
                              <a:latin typeface="Cambria Math" panose="02040503050406030204" pitchFamily="18" charset="0"/>
                            </a:rPr>
                          </m:ctrlPr>
                        </m:fPr>
                        <m:num>
                          <m:r>
                            <a:rPr lang="tr-TR" sz="2964" i="1">
                              <a:latin typeface="Cambria Math"/>
                            </a:rPr>
                            <m:t>7000</m:t>
                          </m:r>
                        </m:num>
                        <m:den>
                          <m:sSup>
                            <m:sSupPr>
                              <m:ctrlPr>
                                <a:rPr lang="en-US" sz="2964" i="1">
                                  <a:latin typeface="Cambria Math" panose="02040503050406030204" pitchFamily="18" charset="0"/>
                                </a:rPr>
                              </m:ctrlPr>
                            </m:sSupPr>
                            <m:e>
                              <m:r>
                                <a:rPr lang="tr-TR" sz="2964" i="1">
                                  <a:latin typeface="Cambria Math"/>
                                </a:rPr>
                                <m:t>(1+0,02)</m:t>
                              </m:r>
                            </m:e>
                            <m:sup>
                              <m:r>
                                <a:rPr lang="tr-TR" sz="2964" i="1">
                                  <a:latin typeface="Cambria Math"/>
                                </a:rPr>
                                <m:t>9</m:t>
                              </m:r>
                            </m:sup>
                          </m:sSup>
                        </m:den>
                      </m:f>
                      <m:r>
                        <a:rPr lang="tr-TR" sz="2964" i="1">
                          <a:latin typeface="Cambria Math"/>
                        </a:rPr>
                        <m:t>+</m:t>
                      </m:r>
                      <m:f>
                        <m:fPr>
                          <m:ctrlPr>
                            <a:rPr lang="en-US" sz="2964" i="1">
                              <a:latin typeface="Cambria Math" panose="02040503050406030204" pitchFamily="18" charset="0"/>
                            </a:rPr>
                          </m:ctrlPr>
                        </m:fPr>
                        <m:num>
                          <m:r>
                            <a:rPr lang="tr-TR" sz="2964" i="1">
                              <a:latin typeface="Cambria Math"/>
                            </a:rPr>
                            <m:t>450</m:t>
                          </m:r>
                        </m:num>
                        <m:den>
                          <m:sSup>
                            <m:sSupPr>
                              <m:ctrlPr>
                                <a:rPr lang="en-US" sz="2964" i="1">
                                  <a:latin typeface="Cambria Math" panose="02040503050406030204" pitchFamily="18" charset="0"/>
                                </a:rPr>
                              </m:ctrlPr>
                            </m:sSupPr>
                            <m:e>
                              <m:r>
                                <a:rPr lang="tr-TR" sz="2964" i="1">
                                  <a:latin typeface="Cambria Math"/>
                                </a:rPr>
                                <m:t>(1+0,02)</m:t>
                              </m:r>
                            </m:e>
                            <m:sup>
                              <m:r>
                                <a:rPr lang="tr-TR" sz="2964" i="1">
                                  <a:latin typeface="Cambria Math"/>
                                </a:rPr>
                                <m:t>16</m:t>
                              </m:r>
                            </m:sup>
                          </m:sSup>
                        </m:den>
                      </m:f>
                      <m:r>
                        <a:rPr lang="tr-TR" sz="2964" i="1">
                          <a:latin typeface="Cambria Math"/>
                        </a:rPr>
                        <m:t>+</m:t>
                      </m:r>
                      <m:f>
                        <m:fPr>
                          <m:ctrlPr>
                            <a:rPr lang="en-US" sz="2964" i="1">
                              <a:latin typeface="Cambria Math" panose="02040503050406030204" pitchFamily="18" charset="0"/>
                            </a:rPr>
                          </m:ctrlPr>
                        </m:fPr>
                        <m:num>
                          <m:r>
                            <a:rPr lang="tr-TR" sz="2964" i="1">
                              <a:latin typeface="Cambria Math"/>
                            </a:rPr>
                            <m:t>1000</m:t>
                          </m:r>
                        </m:num>
                        <m:den>
                          <m:sSup>
                            <m:sSupPr>
                              <m:ctrlPr>
                                <a:rPr lang="en-US" sz="2964" i="1">
                                  <a:latin typeface="Cambria Math" panose="02040503050406030204" pitchFamily="18" charset="0"/>
                                </a:rPr>
                              </m:ctrlPr>
                            </m:sSupPr>
                            <m:e>
                              <m:r>
                                <a:rPr lang="tr-TR" sz="2964" i="1">
                                  <a:latin typeface="Cambria Math"/>
                                </a:rPr>
                                <m:t>(1+0,02)</m:t>
                              </m:r>
                            </m:e>
                            <m:sup>
                              <m:r>
                                <a:rPr lang="tr-TR" sz="2964" i="1">
                                  <a:latin typeface="Cambria Math"/>
                                </a:rPr>
                                <m:t>24</m:t>
                              </m:r>
                            </m:sup>
                          </m:sSup>
                        </m:den>
                      </m:f>
                      <m:r>
                        <a:rPr lang="tr-TR" sz="2964" i="1">
                          <a:latin typeface="Cambria Math"/>
                        </a:rPr>
                        <m:t>=14401,63</m:t>
                      </m:r>
                    </m:oMath>
                  </m:oMathPara>
                </a14:m>
                <a:endParaRPr lang="en-US" sz="2964" dirty="0"/>
              </a:p>
            </p:txBody>
          </p:sp>
        </mc:Choice>
        <mc:Fallback xmlns="">
          <p:sp>
            <p:nvSpPr>
              <p:cNvPr id="86" name="Metin kutusu 85"/>
              <p:cNvSpPr txBox="1">
                <a:spLocks noRot="1" noChangeAspect="1" noMove="1" noResize="1" noEditPoints="1" noAdjustHandles="1" noChangeArrowheads="1" noChangeShapeType="1" noTextEdit="1"/>
              </p:cNvSpPr>
              <p:nvPr/>
            </p:nvSpPr>
            <p:spPr>
              <a:xfrm>
                <a:off x="0" y="4653136"/>
                <a:ext cx="9144000" cy="667490"/>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239291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01912" y="1272209"/>
            <a:ext cx="11121390" cy="1064907"/>
          </a:xfrm>
          <a:prstGeom prst="rect">
            <a:avLst/>
          </a:prstGeom>
          <a:noFill/>
        </p:spPr>
        <p:txBody>
          <a:bodyPr wrap="square" rtlCol="0">
            <a:spAutoFit/>
          </a:bodyPr>
          <a:lstStyle/>
          <a:p>
            <a:r>
              <a:rPr lang="en-GB" sz="3920" b="1" dirty="0">
                <a:solidFill>
                  <a:srgbClr val="FF0000"/>
                </a:solidFill>
                <a:cs typeface="Arial" panose="020B0604020202020204" pitchFamily="34" charset="0"/>
              </a:rPr>
              <a:t>Example</a:t>
            </a:r>
            <a:r>
              <a:rPr lang="tr-TR" sz="3920" b="1" dirty="0">
                <a:solidFill>
                  <a:srgbClr val="FF0000"/>
                </a:solidFill>
                <a:cs typeface="Arial" panose="020B0604020202020204" pitchFamily="34" charset="0"/>
              </a:rPr>
              <a:t> 1: </a:t>
            </a:r>
          </a:p>
          <a:p>
            <a:r>
              <a:rPr lang="en-GB" sz="2400" dirty="0">
                <a:cs typeface="Times New Roman" panose="02020603050405020304" pitchFamily="18" charset="0"/>
              </a:rPr>
              <a:t>Calculate the value of this cash flow at the end of 10</a:t>
            </a:r>
            <a:r>
              <a:rPr lang="en-GB" sz="2400" baseline="30000" dirty="0">
                <a:cs typeface="Times New Roman" panose="02020603050405020304" pitchFamily="18" charset="0"/>
              </a:rPr>
              <a:t>th</a:t>
            </a:r>
            <a:r>
              <a:rPr lang="en-GB" sz="2400" dirty="0">
                <a:cs typeface="Times New Roman" panose="02020603050405020304" pitchFamily="18" charset="0"/>
              </a:rPr>
              <a:t> year</a:t>
            </a:r>
            <a:r>
              <a:rPr lang="tr-TR" sz="2400" dirty="0">
                <a:cs typeface="Times New Roman" panose="02020603050405020304" pitchFamily="18" charset="0"/>
              </a:rPr>
              <a:t>.</a:t>
            </a:r>
            <a:r>
              <a:rPr lang="en-GB" sz="2400" dirty="0">
                <a:cs typeface="Times New Roman" panose="02020603050405020304" pitchFamily="18" charset="0"/>
              </a:rPr>
              <a:t> Annual interest rate is </a:t>
            </a:r>
            <a:r>
              <a:rPr lang="tr-TR" sz="2400" dirty="0">
                <a:cs typeface="Times New Roman" panose="02020603050405020304" pitchFamily="18" charset="0"/>
              </a:rPr>
              <a:t>10%.</a:t>
            </a:r>
            <a:endParaRPr lang="en-US" sz="2400" dirty="0">
              <a:cs typeface="Times New Roman" panose="02020603050405020304" pitchFamily="18" charset="0"/>
            </a:endParaRPr>
          </a:p>
        </p:txBody>
      </p:sp>
      <p:pic>
        <p:nvPicPr>
          <p:cNvPr id="36" name="Resim 3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074031" y="2985999"/>
            <a:ext cx="5590311" cy="3803073"/>
          </a:xfrm>
          <a:prstGeom prst="rect">
            <a:avLst/>
          </a:prstGeom>
        </p:spPr>
      </p:pic>
      <p:sp>
        <p:nvSpPr>
          <p:cNvPr id="10" name="Rectangle 2"/>
          <p:cNvSpPr>
            <a:spLocks noGrp="1" noChangeArrowheads="1"/>
          </p:cNvSpPr>
          <p:nvPr>
            <p:ph type="title"/>
          </p:nvPr>
        </p:nvSpPr>
        <p:spPr>
          <a:xfrm>
            <a:off x="590657" y="62474"/>
            <a:ext cx="11521440" cy="1493520"/>
          </a:xfrm>
        </p:spPr>
        <p:txBody>
          <a:bodyPr>
            <a:normAutofit/>
          </a:bodyPr>
          <a:lstStyle/>
          <a:p>
            <a:r>
              <a:rPr lang="tr-TR" sz="3920" dirty="0">
                <a:solidFill>
                  <a:srgbClr val="0000CC"/>
                </a:solidFill>
              </a:rPr>
              <a:t>Composite</a:t>
            </a:r>
            <a:r>
              <a:rPr lang="en-GB" sz="3920" dirty="0">
                <a:solidFill>
                  <a:srgbClr val="0000CC"/>
                </a:solidFill>
              </a:rPr>
              <a:t> Cash Flows</a:t>
            </a:r>
            <a:endParaRPr lang="tr-TR" sz="4480" dirty="0">
              <a:solidFill>
                <a:srgbClr val="C00000"/>
              </a:solidFill>
            </a:endParaRPr>
          </a:p>
        </p:txBody>
      </p:sp>
    </p:spTree>
    <p:extLst>
      <p:ext uri="{BB962C8B-B14F-4D97-AF65-F5344CB8AC3E}">
        <p14:creationId xmlns:p14="http://schemas.microsoft.com/office/powerpoint/2010/main" val="2855095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05790" y="560071"/>
            <a:ext cx="11121390" cy="1668149"/>
          </a:xfrm>
          <a:prstGeom prst="rect">
            <a:avLst/>
          </a:prstGeom>
          <a:noFill/>
        </p:spPr>
        <p:txBody>
          <a:bodyPr wrap="square" rtlCol="0">
            <a:spAutoFit/>
          </a:bodyPr>
          <a:lstStyle/>
          <a:p>
            <a:r>
              <a:rPr lang="en-GB" sz="3920" b="1" dirty="0">
                <a:solidFill>
                  <a:srgbClr val="FF0000"/>
                </a:solidFill>
                <a:cs typeface="Arial" panose="020B0604020202020204" pitchFamily="34" charset="0"/>
              </a:rPr>
              <a:t>Example 1</a:t>
            </a:r>
            <a:r>
              <a:rPr lang="tr-TR" sz="3920" b="1" dirty="0">
                <a:solidFill>
                  <a:srgbClr val="FF0000"/>
                </a:solidFill>
                <a:cs typeface="Arial" panose="020B0604020202020204" pitchFamily="34" charset="0"/>
              </a:rPr>
              <a:t>:</a:t>
            </a:r>
            <a:endParaRPr lang="en-GB" sz="3920" b="1" dirty="0">
              <a:solidFill>
                <a:srgbClr val="FF0000"/>
              </a:solidFill>
              <a:cs typeface="Arial" panose="020B0604020202020204" pitchFamily="34" charset="0"/>
            </a:endParaRPr>
          </a:p>
          <a:p>
            <a:r>
              <a:rPr lang="en-GB" sz="2400" dirty="0">
                <a:cs typeface="Times New Roman" panose="02020603050405020304" pitchFamily="18" charset="0"/>
              </a:rPr>
              <a:t>Calculate the value of this cash flow at the end of 10</a:t>
            </a:r>
            <a:r>
              <a:rPr lang="en-GB" sz="2400" baseline="30000" dirty="0">
                <a:cs typeface="Times New Roman" panose="02020603050405020304" pitchFamily="18" charset="0"/>
              </a:rPr>
              <a:t>th</a:t>
            </a:r>
            <a:r>
              <a:rPr lang="en-GB" sz="2400" dirty="0">
                <a:cs typeface="Times New Roman" panose="02020603050405020304" pitchFamily="18" charset="0"/>
              </a:rPr>
              <a:t> year</a:t>
            </a:r>
            <a:r>
              <a:rPr lang="tr-TR" sz="2400" dirty="0">
                <a:cs typeface="Times New Roman" panose="02020603050405020304" pitchFamily="18" charset="0"/>
              </a:rPr>
              <a:t>.</a:t>
            </a:r>
            <a:r>
              <a:rPr lang="en-GB" sz="2400" dirty="0">
                <a:cs typeface="Times New Roman" panose="02020603050405020304" pitchFamily="18" charset="0"/>
              </a:rPr>
              <a:t> Annual interest rate is </a:t>
            </a:r>
            <a:r>
              <a:rPr lang="tr-TR" sz="2400" dirty="0">
                <a:cs typeface="Times New Roman" panose="02020603050405020304" pitchFamily="18" charset="0"/>
              </a:rPr>
              <a:t>10%.</a:t>
            </a:r>
            <a:endParaRPr lang="en-US" sz="2400" dirty="0">
              <a:cs typeface="Times New Roman" panose="02020603050405020304" pitchFamily="18" charset="0"/>
            </a:endParaRPr>
          </a:p>
          <a:p>
            <a:r>
              <a:rPr lang="tr-TR" sz="3920" b="1" dirty="0">
                <a:solidFill>
                  <a:srgbClr val="FF0000"/>
                </a:solidFill>
                <a:cs typeface="Arial" panose="020B0604020202020204" pitchFamily="34" charset="0"/>
              </a:rPr>
              <a:t> </a:t>
            </a:r>
          </a:p>
        </p:txBody>
      </p:sp>
      <p:pic>
        <p:nvPicPr>
          <p:cNvPr id="36" name="Resim 3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068134" y="1961990"/>
            <a:ext cx="5590311" cy="3803073"/>
          </a:xfrm>
          <a:prstGeom prst="rect">
            <a:avLst/>
          </a:prstGeom>
        </p:spPr>
      </p:pic>
      <p:pic>
        <p:nvPicPr>
          <p:cNvPr id="130" name="Resim 129"/>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068136" y="5777346"/>
            <a:ext cx="5590311" cy="3803073"/>
          </a:xfrm>
          <a:prstGeom prst="rect">
            <a:avLst/>
          </a:prstGeom>
        </p:spPr>
      </p:pic>
      <p:sp>
        <p:nvSpPr>
          <p:cNvPr id="37" name="Oval 36"/>
          <p:cNvSpPr/>
          <p:nvPr/>
        </p:nvSpPr>
        <p:spPr>
          <a:xfrm>
            <a:off x="5136251" y="7190511"/>
            <a:ext cx="2677714" cy="2209799"/>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131" name="Oval 130"/>
          <p:cNvSpPr/>
          <p:nvPr/>
        </p:nvSpPr>
        <p:spPr>
          <a:xfrm>
            <a:off x="3927764" y="6069339"/>
            <a:ext cx="1371600" cy="2347299"/>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132" name="Oval 131"/>
          <p:cNvSpPr/>
          <p:nvPr/>
        </p:nvSpPr>
        <p:spPr>
          <a:xfrm>
            <a:off x="3456711" y="6677891"/>
            <a:ext cx="471054" cy="1662545"/>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38" name="Dikdörtgen 37"/>
          <p:cNvSpPr/>
          <p:nvPr/>
        </p:nvSpPr>
        <p:spPr>
          <a:xfrm>
            <a:off x="873845" y="5398019"/>
            <a:ext cx="1249060" cy="461665"/>
          </a:xfrm>
          <a:prstGeom prst="rect">
            <a:avLst/>
          </a:prstGeom>
        </p:spPr>
        <p:txBody>
          <a:bodyPr wrap="none">
            <a:spAutoFit/>
          </a:bodyPr>
          <a:lstStyle/>
          <a:p>
            <a:r>
              <a:rPr lang="en-GB" sz="2400" b="1" dirty="0">
                <a:solidFill>
                  <a:srgbClr val="FF0000"/>
                </a:solidFill>
                <a:cs typeface="Arial" panose="020B0604020202020204" pitchFamily="34" charset="0"/>
              </a:rPr>
              <a:t>Solution</a:t>
            </a:r>
            <a:endParaRPr lang="en-US" sz="2400" b="1" dirty="0">
              <a:solidFill>
                <a:srgbClr val="FF0000"/>
              </a:solidFill>
              <a:cs typeface="Arial" panose="020B0604020202020204" pitchFamily="34" charset="0"/>
            </a:endParaRPr>
          </a:p>
        </p:txBody>
      </p:sp>
      <p:sp>
        <p:nvSpPr>
          <p:cNvPr id="133" name="Oval 132"/>
          <p:cNvSpPr/>
          <p:nvPr/>
        </p:nvSpPr>
        <p:spPr>
          <a:xfrm>
            <a:off x="7682350" y="5777345"/>
            <a:ext cx="519541" cy="2576944"/>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Tree>
    <p:extLst>
      <p:ext uri="{BB962C8B-B14F-4D97-AF65-F5344CB8AC3E}">
        <p14:creationId xmlns:p14="http://schemas.microsoft.com/office/powerpoint/2010/main" val="1082543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294566" y="2487153"/>
            <a:ext cx="5590311" cy="3803073"/>
          </a:xfrm>
          <a:prstGeom prst="rect">
            <a:avLst/>
          </a:prstGeom>
        </p:spPr>
      </p:pic>
      <p:sp>
        <p:nvSpPr>
          <p:cNvPr id="12" name="Oval 11"/>
          <p:cNvSpPr/>
          <p:nvPr/>
        </p:nvSpPr>
        <p:spPr>
          <a:xfrm>
            <a:off x="3483394" y="2805455"/>
            <a:ext cx="724548" cy="2639293"/>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cxnSp>
        <p:nvCxnSpPr>
          <p:cNvPr id="3" name="Düz Ok Bağlayıcısı 2"/>
          <p:cNvCxnSpPr/>
          <p:nvPr/>
        </p:nvCxnSpPr>
        <p:spPr>
          <a:xfrm>
            <a:off x="3954450" y="2805454"/>
            <a:ext cx="3886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Dikdörtgen 4"/>
          <p:cNvSpPr/>
          <p:nvPr/>
        </p:nvSpPr>
        <p:spPr>
          <a:xfrm>
            <a:off x="7167565" y="2158776"/>
            <a:ext cx="2219005" cy="400238"/>
          </a:xfrm>
          <a:prstGeom prst="rect">
            <a:avLst/>
          </a:prstGeom>
        </p:spPr>
        <p:txBody>
          <a:bodyPr wrap="none">
            <a:spAutoFit/>
          </a:bodyPr>
          <a:lstStyle/>
          <a:p>
            <a:r>
              <a:rPr lang="tr-TR" sz="2001" dirty="0">
                <a:cs typeface="Times New Roman" panose="02020603050405020304" pitchFamily="18" charset="0"/>
              </a:rPr>
              <a:t>500 ( F/P, 10%, 10 ) </a:t>
            </a:r>
            <a:endParaRPr lang="en-US" sz="1800" dirty="0"/>
          </a:p>
        </p:txBody>
      </p:sp>
      <p:sp>
        <p:nvSpPr>
          <p:cNvPr id="8" name="Dikdörtgen 37">
            <a:extLst>
              <a:ext uri="{FF2B5EF4-FFF2-40B4-BE49-F238E27FC236}">
                <a16:creationId xmlns:a16="http://schemas.microsoft.com/office/drawing/2014/main" id="{12BB0C86-D168-4904-B41D-AA72D57F3921}"/>
              </a:ext>
            </a:extLst>
          </p:cNvPr>
          <p:cNvSpPr/>
          <p:nvPr/>
        </p:nvSpPr>
        <p:spPr>
          <a:xfrm>
            <a:off x="682116" y="649038"/>
            <a:ext cx="1249060" cy="461665"/>
          </a:xfrm>
          <a:prstGeom prst="rect">
            <a:avLst/>
          </a:prstGeom>
        </p:spPr>
        <p:txBody>
          <a:bodyPr wrap="none">
            <a:spAutoFit/>
          </a:bodyPr>
          <a:lstStyle/>
          <a:p>
            <a:r>
              <a:rPr lang="en-GB" sz="2400" b="1" dirty="0">
                <a:solidFill>
                  <a:srgbClr val="FF0000"/>
                </a:solidFill>
                <a:cs typeface="Arial" panose="020B0604020202020204" pitchFamily="34" charset="0"/>
              </a:rPr>
              <a:t>Solution</a:t>
            </a:r>
            <a:endParaRPr lang="en-US" sz="2400" b="1" dirty="0">
              <a:solidFill>
                <a:srgbClr val="FF0000"/>
              </a:solidFill>
              <a:cs typeface="Arial" panose="020B0604020202020204" pitchFamily="34" charset="0"/>
            </a:endParaRPr>
          </a:p>
        </p:txBody>
      </p:sp>
    </p:spTree>
    <p:extLst>
      <p:ext uri="{BB962C8B-B14F-4D97-AF65-F5344CB8AC3E}">
        <p14:creationId xmlns:p14="http://schemas.microsoft.com/office/powerpoint/2010/main" val="1480940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 name="Resim 129"/>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597418"/>
            <a:ext cx="4187952" cy="2849053"/>
          </a:xfrm>
          <a:prstGeom prst="rect">
            <a:avLst/>
          </a:prstGeom>
        </p:spPr>
      </p:pic>
      <p:sp>
        <p:nvSpPr>
          <p:cNvPr id="131" name="Oval 130"/>
          <p:cNvSpPr/>
          <p:nvPr/>
        </p:nvSpPr>
        <p:spPr>
          <a:xfrm>
            <a:off x="603504" y="452813"/>
            <a:ext cx="1060704" cy="2087252"/>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pic>
        <p:nvPicPr>
          <p:cNvPr id="16"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b="15710"/>
          <a:stretch>
            <a:fillRect/>
          </a:stretch>
        </p:blipFill>
        <p:spPr bwMode="auto">
          <a:xfrm>
            <a:off x="8308974" y="200544"/>
            <a:ext cx="4364998" cy="2414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Resim 16"/>
          <p:cNvPicPr>
            <a:picLocks noChangeAspect="1"/>
          </p:cNvPicPr>
          <p:nvPr/>
        </p:nvPicPr>
        <p:blipFill rotWithShape="1">
          <a:blip r:embed="rId4" cstate="email">
            <a:extLst>
              <a:ext uri="{28A0092B-C50C-407E-A947-70E740481C1C}">
                <a14:useLocalDpi xmlns:a14="http://schemas.microsoft.com/office/drawing/2010/main"/>
              </a:ext>
            </a:extLst>
          </a:blip>
          <a:srcRect l="2093" t="73485" r="2009" b="2446"/>
          <a:stretch/>
        </p:blipFill>
        <p:spPr>
          <a:xfrm>
            <a:off x="8148208" y="2693553"/>
            <a:ext cx="4168588" cy="400604"/>
          </a:xfrm>
          <a:prstGeom prst="rect">
            <a:avLst/>
          </a:prstGeom>
        </p:spPr>
      </p:pic>
      <p:sp>
        <p:nvSpPr>
          <p:cNvPr id="6" name="Dikdörtgen 5"/>
          <p:cNvSpPr/>
          <p:nvPr/>
        </p:nvSpPr>
        <p:spPr>
          <a:xfrm>
            <a:off x="6503686" y="5762700"/>
            <a:ext cx="3085158" cy="53924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cxnSp>
        <p:nvCxnSpPr>
          <p:cNvPr id="19" name="Düz Ok Bağlayıcısı 18"/>
          <p:cNvCxnSpPr/>
          <p:nvPr/>
        </p:nvCxnSpPr>
        <p:spPr>
          <a:xfrm>
            <a:off x="1115570" y="461105"/>
            <a:ext cx="2297401" cy="369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Dikdörtgen 1"/>
          <p:cNvSpPr/>
          <p:nvPr/>
        </p:nvSpPr>
        <p:spPr>
          <a:xfrm>
            <a:off x="1133856" y="4875642"/>
            <a:ext cx="1097373" cy="104967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pic>
        <p:nvPicPr>
          <p:cNvPr id="22" name="Resim 21"/>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280600" y="3936000"/>
            <a:ext cx="3082835" cy="1472667"/>
          </a:xfrm>
          <a:prstGeom prst="rect">
            <a:avLst/>
          </a:prstGeom>
        </p:spPr>
      </p:pic>
      <p:pic>
        <p:nvPicPr>
          <p:cNvPr id="23" name="Resim 22"/>
          <p:cNvPicPr>
            <a:picLocks noChangeAspect="1"/>
          </p:cNvPicPr>
          <p:nvPr/>
        </p:nvPicPr>
        <p:blipFill rotWithShape="1">
          <a:blip r:embed="rId6" cstate="email">
            <a:extLst>
              <a:ext uri="{28A0092B-C50C-407E-A947-70E740481C1C}">
                <a14:useLocalDpi xmlns:a14="http://schemas.microsoft.com/office/drawing/2010/main"/>
              </a:ext>
            </a:extLst>
          </a:blip>
          <a:srcRect l="2456" t="20490"/>
          <a:stretch/>
        </p:blipFill>
        <p:spPr>
          <a:xfrm>
            <a:off x="99559" y="5852513"/>
            <a:ext cx="3373831" cy="1327617"/>
          </a:xfrm>
          <a:prstGeom prst="rect">
            <a:avLst/>
          </a:prstGeom>
        </p:spPr>
      </p:pic>
      <p:sp>
        <p:nvSpPr>
          <p:cNvPr id="4" name="Dikdörtgen 3"/>
          <p:cNvSpPr/>
          <p:nvPr/>
        </p:nvSpPr>
        <p:spPr>
          <a:xfrm>
            <a:off x="7211037" y="52270"/>
            <a:ext cx="3519095" cy="891540"/>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25" name="Dikdörtgen 24"/>
          <p:cNvSpPr/>
          <p:nvPr/>
        </p:nvSpPr>
        <p:spPr>
          <a:xfrm>
            <a:off x="3259720" y="4587984"/>
            <a:ext cx="3098925" cy="400238"/>
          </a:xfrm>
          <a:prstGeom prst="rect">
            <a:avLst/>
          </a:prstGeom>
        </p:spPr>
        <p:txBody>
          <a:bodyPr wrap="none">
            <a:spAutoFit/>
          </a:bodyPr>
          <a:lstStyle/>
          <a:p>
            <a:r>
              <a:rPr lang="tr-TR" sz="2001" dirty="0">
                <a:cs typeface="Times New Roman" panose="02020603050405020304" pitchFamily="18" charset="0"/>
              </a:rPr>
              <a:t> A= 500 + 100 ( A/G, 10%, 3)</a:t>
            </a:r>
          </a:p>
        </p:txBody>
      </p:sp>
      <p:pic>
        <p:nvPicPr>
          <p:cNvPr id="26" name="Resim 25"/>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8713571" y="3504839"/>
            <a:ext cx="4000500" cy="2334987"/>
          </a:xfrm>
          <a:prstGeom prst="rect">
            <a:avLst/>
          </a:prstGeom>
        </p:spPr>
      </p:pic>
      <p:sp>
        <p:nvSpPr>
          <p:cNvPr id="24" name="Dikdörtgen 23"/>
          <p:cNvSpPr/>
          <p:nvPr/>
        </p:nvSpPr>
        <p:spPr>
          <a:xfrm>
            <a:off x="3193369" y="6359069"/>
            <a:ext cx="5066643" cy="769570"/>
          </a:xfrm>
          <a:prstGeom prst="rect">
            <a:avLst/>
          </a:prstGeom>
        </p:spPr>
        <p:txBody>
          <a:bodyPr wrap="none">
            <a:spAutoFit/>
          </a:bodyPr>
          <a:lstStyle/>
          <a:p>
            <a:r>
              <a:rPr lang="tr-TR" sz="2400" dirty="0">
                <a:cs typeface="Times New Roman" panose="02020603050405020304" pitchFamily="18" charset="0"/>
              </a:rPr>
              <a:t> </a:t>
            </a:r>
            <a:r>
              <a:rPr lang="tr-TR" sz="2001" dirty="0">
                <a:cs typeface="Times New Roman" panose="02020603050405020304" pitchFamily="18" charset="0"/>
              </a:rPr>
              <a:t>F3 =  A ( F/A, 10%, 3)</a:t>
            </a:r>
          </a:p>
          <a:p>
            <a:r>
              <a:rPr lang="tr-TR" sz="2001" dirty="0">
                <a:cs typeface="Times New Roman" panose="02020603050405020304" pitchFamily="18" charset="0"/>
              </a:rPr>
              <a:t>       = [500 + 100 ( A/G, 10%, 3 )] ( F/A, 10%, 3 ) </a:t>
            </a:r>
            <a:endParaRPr lang="en-US" sz="2001" dirty="0">
              <a:cs typeface="Times New Roman" panose="02020603050405020304" pitchFamily="18" charset="0"/>
            </a:endParaRPr>
          </a:p>
        </p:txBody>
      </p:sp>
      <p:cxnSp>
        <p:nvCxnSpPr>
          <p:cNvPr id="29" name="Düz Ok Bağlayıcısı 28"/>
          <p:cNvCxnSpPr/>
          <p:nvPr/>
        </p:nvCxnSpPr>
        <p:spPr>
          <a:xfrm>
            <a:off x="1093470" y="6525161"/>
            <a:ext cx="0" cy="780850"/>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pic>
        <p:nvPicPr>
          <p:cNvPr id="30" name="Resim 29"/>
          <p:cNvPicPr>
            <a:picLocks noChangeAspect="1"/>
          </p:cNvPicPr>
          <p:nvPr/>
        </p:nvPicPr>
        <p:blipFill rotWithShape="1">
          <a:blip r:embed="rId8" cstate="email">
            <a:extLst>
              <a:ext uri="{28A0092B-C50C-407E-A947-70E740481C1C}">
                <a14:useLocalDpi xmlns:a14="http://schemas.microsoft.com/office/drawing/2010/main"/>
              </a:ext>
            </a:extLst>
          </a:blip>
          <a:srcRect l="2496" t="70540" r="2242" b="2697"/>
          <a:stretch/>
        </p:blipFill>
        <p:spPr>
          <a:xfrm>
            <a:off x="9331576" y="5583333"/>
            <a:ext cx="2549562" cy="424211"/>
          </a:xfrm>
          <a:prstGeom prst="rect">
            <a:avLst/>
          </a:prstGeom>
        </p:spPr>
      </p:pic>
      <p:pic>
        <p:nvPicPr>
          <p:cNvPr id="35" name="Resim 34"/>
          <p:cNvPicPr>
            <a:picLocks noChangeAspect="1"/>
          </p:cNvPicPr>
          <p:nvPr/>
        </p:nvPicPr>
        <p:blipFill rotWithShape="1">
          <a:blip r:embed="rId9" cstate="email">
            <a:extLst>
              <a:ext uri="{28A0092B-C50C-407E-A947-70E740481C1C}">
                <a14:useLocalDpi xmlns:a14="http://schemas.microsoft.com/office/drawing/2010/main"/>
              </a:ext>
            </a:extLst>
          </a:blip>
          <a:srcRect l="10710" t="13310" b="15834"/>
          <a:stretch/>
        </p:blipFill>
        <p:spPr>
          <a:xfrm>
            <a:off x="262311" y="7641162"/>
            <a:ext cx="3511838" cy="1911875"/>
          </a:xfrm>
          <a:prstGeom prst="rect">
            <a:avLst/>
          </a:prstGeom>
        </p:spPr>
      </p:pic>
      <p:pic>
        <p:nvPicPr>
          <p:cNvPr id="32" name="Resim 31"/>
          <p:cNvPicPr>
            <a:picLocks noChangeAspect="1"/>
          </p:cNvPicPr>
          <p:nvPr/>
        </p:nvPicPr>
        <p:blipFill rotWithShape="1">
          <a:blip r:embed="rId10"/>
          <a:srcRect l="59319" t="35190" r="21430" b="29212"/>
          <a:stretch/>
        </p:blipFill>
        <p:spPr>
          <a:xfrm>
            <a:off x="9458471" y="6303426"/>
            <a:ext cx="2066004" cy="2147986"/>
          </a:xfrm>
          <a:prstGeom prst="rect">
            <a:avLst/>
          </a:prstGeom>
        </p:spPr>
      </p:pic>
      <p:sp>
        <p:nvSpPr>
          <p:cNvPr id="39" name="Dikdörtgen 38"/>
          <p:cNvSpPr/>
          <p:nvPr/>
        </p:nvSpPr>
        <p:spPr>
          <a:xfrm>
            <a:off x="11682359" y="3504837"/>
            <a:ext cx="801062" cy="431161"/>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pic>
        <p:nvPicPr>
          <p:cNvPr id="34" name="Resim 33"/>
          <p:cNvPicPr>
            <a:picLocks noChangeAspect="1"/>
          </p:cNvPicPr>
          <p:nvPr/>
        </p:nvPicPr>
        <p:blipFill rotWithShape="1">
          <a:blip r:embed="rId11"/>
          <a:srcRect t="54658"/>
          <a:stretch/>
        </p:blipFill>
        <p:spPr>
          <a:xfrm>
            <a:off x="9990822" y="8263915"/>
            <a:ext cx="1890316" cy="374994"/>
          </a:xfrm>
          <a:prstGeom prst="rect">
            <a:avLst/>
          </a:prstGeom>
        </p:spPr>
      </p:pic>
      <p:sp>
        <p:nvSpPr>
          <p:cNvPr id="36" name="Dikdörtgen 35"/>
          <p:cNvSpPr/>
          <p:nvPr/>
        </p:nvSpPr>
        <p:spPr>
          <a:xfrm>
            <a:off x="29835" y="3491137"/>
            <a:ext cx="7520970" cy="461665"/>
          </a:xfrm>
          <a:prstGeom prst="rect">
            <a:avLst/>
          </a:prstGeom>
        </p:spPr>
        <p:txBody>
          <a:bodyPr wrap="none">
            <a:spAutoFit/>
          </a:bodyPr>
          <a:lstStyle/>
          <a:p>
            <a:r>
              <a:rPr lang="tr-TR" sz="2400" dirty="0">
                <a:solidFill>
                  <a:srgbClr val="C00000"/>
                </a:solidFill>
              </a:rPr>
              <a:t>1) </a:t>
            </a:r>
            <a:r>
              <a:rPr lang="en-GB" sz="2400" dirty="0">
                <a:solidFill>
                  <a:srgbClr val="C00000"/>
                </a:solidFill>
              </a:rPr>
              <a:t>Calculation of A value for the arithmetic gradient series.</a:t>
            </a:r>
            <a:r>
              <a:rPr lang="en-US" sz="2400" dirty="0">
                <a:solidFill>
                  <a:srgbClr val="C00000"/>
                </a:solidFill>
              </a:rPr>
              <a:t> </a:t>
            </a:r>
            <a:endParaRPr lang="tr-TR" sz="2400" dirty="0">
              <a:solidFill>
                <a:srgbClr val="C00000"/>
              </a:solidFill>
            </a:endParaRPr>
          </a:p>
        </p:txBody>
      </p:sp>
      <p:sp>
        <p:nvSpPr>
          <p:cNvPr id="42" name="Dikdörtgen 41"/>
          <p:cNvSpPr/>
          <p:nvPr/>
        </p:nvSpPr>
        <p:spPr>
          <a:xfrm>
            <a:off x="1" y="5489646"/>
            <a:ext cx="8045985" cy="830997"/>
          </a:xfrm>
          <a:prstGeom prst="rect">
            <a:avLst/>
          </a:prstGeom>
        </p:spPr>
        <p:txBody>
          <a:bodyPr wrap="none">
            <a:spAutoFit/>
          </a:bodyPr>
          <a:lstStyle/>
          <a:p>
            <a:r>
              <a:rPr lang="tr-TR" sz="2400" dirty="0">
                <a:solidFill>
                  <a:srgbClr val="C00000"/>
                </a:solidFill>
              </a:rPr>
              <a:t>2) </a:t>
            </a:r>
            <a:r>
              <a:rPr lang="en-GB" sz="2400" dirty="0">
                <a:solidFill>
                  <a:srgbClr val="C00000"/>
                </a:solidFill>
              </a:rPr>
              <a:t>Formula for calculation of F value when </a:t>
            </a:r>
            <a:r>
              <a:rPr lang="pt-BR" sz="2400" dirty="0">
                <a:solidFill>
                  <a:srgbClr val="C00000"/>
                </a:solidFill>
              </a:rPr>
              <a:t>A, i and N are given. </a:t>
            </a:r>
            <a:endParaRPr lang="tr-TR" sz="2400" dirty="0">
              <a:solidFill>
                <a:srgbClr val="C00000"/>
              </a:solidFill>
            </a:endParaRPr>
          </a:p>
          <a:p>
            <a:r>
              <a:rPr lang="tr-TR" sz="2400" dirty="0">
                <a:solidFill>
                  <a:srgbClr val="C00000"/>
                </a:solidFill>
              </a:rPr>
              <a:t>	</a:t>
            </a:r>
            <a:endParaRPr lang="en-US" sz="1800" dirty="0"/>
          </a:p>
        </p:txBody>
      </p:sp>
      <p:sp>
        <p:nvSpPr>
          <p:cNvPr id="45" name="Dikdörtgen 44"/>
          <p:cNvSpPr/>
          <p:nvPr/>
        </p:nvSpPr>
        <p:spPr>
          <a:xfrm>
            <a:off x="1" y="7237252"/>
            <a:ext cx="6697987" cy="461665"/>
          </a:xfrm>
          <a:prstGeom prst="rect">
            <a:avLst/>
          </a:prstGeom>
        </p:spPr>
        <p:txBody>
          <a:bodyPr wrap="none">
            <a:spAutoFit/>
          </a:bodyPr>
          <a:lstStyle/>
          <a:p>
            <a:r>
              <a:rPr lang="tr-TR" sz="2400" dirty="0">
                <a:solidFill>
                  <a:srgbClr val="C00000"/>
                </a:solidFill>
              </a:rPr>
              <a:t>3) </a:t>
            </a:r>
            <a:r>
              <a:rPr lang="en-GB" sz="2400" dirty="0">
                <a:solidFill>
                  <a:srgbClr val="C00000"/>
                </a:solidFill>
              </a:rPr>
              <a:t>Calculation of F value for the single payment</a:t>
            </a:r>
            <a:r>
              <a:rPr lang="tr-TR" sz="2400" dirty="0">
                <a:solidFill>
                  <a:srgbClr val="C00000"/>
                </a:solidFill>
              </a:rPr>
              <a:t>	</a:t>
            </a:r>
            <a:endParaRPr lang="en-US" sz="1800" dirty="0"/>
          </a:p>
        </p:txBody>
      </p:sp>
      <p:sp>
        <p:nvSpPr>
          <p:cNvPr id="8" name="Dikdörtgen 7"/>
          <p:cNvSpPr/>
          <p:nvPr/>
        </p:nvSpPr>
        <p:spPr>
          <a:xfrm>
            <a:off x="3363433" y="8738990"/>
            <a:ext cx="6507872" cy="708143"/>
          </a:xfrm>
          <a:prstGeom prst="rect">
            <a:avLst/>
          </a:prstGeom>
        </p:spPr>
        <p:txBody>
          <a:bodyPr wrap="none">
            <a:spAutoFit/>
          </a:bodyPr>
          <a:lstStyle/>
          <a:p>
            <a:r>
              <a:rPr lang="tr-TR" sz="2001" dirty="0">
                <a:cs typeface="Times New Roman" panose="02020603050405020304" pitchFamily="18" charset="0"/>
              </a:rPr>
              <a:t>F10 = F3 (F/P, 10%, 7)   </a:t>
            </a:r>
            <a:r>
              <a:rPr lang="en-GB" sz="2001" i="1" dirty="0">
                <a:solidFill>
                  <a:schemeClr val="accent1">
                    <a:lumMod val="75000"/>
                  </a:schemeClr>
                </a:solidFill>
                <a:cs typeface="Times New Roman" panose="02020603050405020304" pitchFamily="18" charset="0"/>
              </a:rPr>
              <a:t>F10 is the future value for F3</a:t>
            </a:r>
            <a:endParaRPr lang="tr-TR" sz="2001" i="1" dirty="0">
              <a:solidFill>
                <a:schemeClr val="accent1">
                  <a:lumMod val="75000"/>
                </a:schemeClr>
              </a:solidFill>
              <a:cs typeface="Times New Roman" panose="02020603050405020304" pitchFamily="18" charset="0"/>
            </a:endParaRPr>
          </a:p>
          <a:p>
            <a:r>
              <a:rPr lang="tr-TR" sz="2001" dirty="0">
                <a:cs typeface="Times New Roman" panose="02020603050405020304" pitchFamily="18" charset="0"/>
              </a:rPr>
              <a:t>F10 = </a:t>
            </a:r>
            <a:r>
              <a:rPr lang="tr-TR" sz="2001" b="1" dirty="0">
                <a:cs typeface="Times New Roman" panose="02020603050405020304" pitchFamily="18" charset="0"/>
              </a:rPr>
              <a:t>[</a:t>
            </a:r>
            <a:r>
              <a:rPr lang="tr-TR" sz="2001" dirty="0">
                <a:cs typeface="Times New Roman" panose="02020603050405020304" pitchFamily="18" charset="0"/>
              </a:rPr>
              <a:t>500 + 100 ( A/G, 10%, 3 )</a:t>
            </a:r>
            <a:r>
              <a:rPr lang="tr-TR" sz="2001" b="1" dirty="0">
                <a:cs typeface="Times New Roman" panose="02020603050405020304" pitchFamily="18" charset="0"/>
              </a:rPr>
              <a:t>] </a:t>
            </a:r>
            <a:r>
              <a:rPr lang="tr-TR" sz="2001" dirty="0">
                <a:cs typeface="Times New Roman" panose="02020603050405020304" pitchFamily="18" charset="0"/>
              </a:rPr>
              <a:t>( F/A, 10%, 3 ) ( F/P, 10%, 7 )</a:t>
            </a:r>
          </a:p>
        </p:txBody>
      </p:sp>
      <p:cxnSp>
        <p:nvCxnSpPr>
          <p:cNvPr id="46" name="Dirsek Bağlayıcısı 45"/>
          <p:cNvCxnSpPr/>
          <p:nvPr/>
        </p:nvCxnSpPr>
        <p:spPr>
          <a:xfrm flipV="1">
            <a:off x="6809273" y="1187406"/>
            <a:ext cx="2587560" cy="2201632"/>
          </a:xfrm>
          <a:prstGeom prst="bentConnector3">
            <a:avLst>
              <a:gd name="adj1" fmla="val 390"/>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Düz Ok Bağlayıcısı 51"/>
          <p:cNvCxnSpPr>
            <a:stCxn id="6" idx="0"/>
          </p:cNvCxnSpPr>
          <p:nvPr/>
        </p:nvCxnSpPr>
        <p:spPr>
          <a:xfrm>
            <a:off x="8046265" y="5762700"/>
            <a:ext cx="924318" cy="10298"/>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Düz Ok Bağlayıcısı 53"/>
          <p:cNvCxnSpPr/>
          <p:nvPr/>
        </p:nvCxnSpPr>
        <p:spPr>
          <a:xfrm>
            <a:off x="7939545" y="7491475"/>
            <a:ext cx="1197804" cy="2384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5648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 name="Resim 129"/>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61557" y="734320"/>
            <a:ext cx="3730831" cy="2538074"/>
          </a:xfrm>
          <a:prstGeom prst="rect">
            <a:avLst/>
          </a:prstGeom>
        </p:spPr>
      </p:pic>
      <p:sp>
        <p:nvSpPr>
          <p:cNvPr id="37" name="Oval 36"/>
          <p:cNvSpPr/>
          <p:nvPr/>
        </p:nvSpPr>
        <p:spPr>
          <a:xfrm>
            <a:off x="1952179" y="1681844"/>
            <a:ext cx="1934022" cy="1590551"/>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cxnSp>
        <p:nvCxnSpPr>
          <p:cNvPr id="10" name="Düz Ok Bağlayıcısı 9"/>
          <p:cNvCxnSpPr/>
          <p:nvPr/>
        </p:nvCxnSpPr>
        <p:spPr>
          <a:xfrm>
            <a:off x="2919191" y="3281919"/>
            <a:ext cx="9670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2" name="Resim 11"/>
          <p:cNvPicPr>
            <a:picLocks noChangeAspect="1"/>
          </p:cNvPicPr>
          <p:nvPr/>
        </p:nvPicPr>
        <p:blipFill rotWithShape="1">
          <a:blip r:embed="rId3"/>
          <a:srcRect l="36070" t="45089" r="44729" b="37724"/>
          <a:stretch/>
        </p:blipFill>
        <p:spPr>
          <a:xfrm>
            <a:off x="661557" y="4980072"/>
            <a:ext cx="2498271" cy="1257301"/>
          </a:xfrm>
          <a:prstGeom prst="rect">
            <a:avLst/>
          </a:prstGeom>
        </p:spPr>
      </p:pic>
      <p:cxnSp>
        <p:nvCxnSpPr>
          <p:cNvPr id="13" name="Düz Ok Bağlayıcısı 12"/>
          <p:cNvCxnSpPr/>
          <p:nvPr/>
        </p:nvCxnSpPr>
        <p:spPr>
          <a:xfrm flipV="1">
            <a:off x="2687140" y="4360868"/>
            <a:ext cx="3809" cy="976632"/>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Dikdörtgen 15"/>
          <p:cNvSpPr/>
          <p:nvPr/>
        </p:nvSpPr>
        <p:spPr>
          <a:xfrm>
            <a:off x="29834" y="3491137"/>
            <a:ext cx="8103052" cy="461665"/>
          </a:xfrm>
          <a:prstGeom prst="rect">
            <a:avLst/>
          </a:prstGeom>
        </p:spPr>
        <p:txBody>
          <a:bodyPr wrap="none">
            <a:spAutoFit/>
          </a:bodyPr>
          <a:lstStyle/>
          <a:p>
            <a:r>
              <a:rPr lang="tr-TR" sz="2400" dirty="0">
                <a:solidFill>
                  <a:srgbClr val="C00000"/>
                </a:solidFill>
              </a:rPr>
              <a:t>2) </a:t>
            </a:r>
            <a:r>
              <a:rPr lang="en-GB" sz="2400" dirty="0">
                <a:solidFill>
                  <a:srgbClr val="C00000"/>
                </a:solidFill>
              </a:rPr>
              <a:t>Formula for calculation of F value when </a:t>
            </a:r>
            <a:r>
              <a:rPr lang="pt-BR" sz="2400" dirty="0">
                <a:solidFill>
                  <a:srgbClr val="C00000"/>
                </a:solidFill>
              </a:rPr>
              <a:t>A, i and N are given. </a:t>
            </a:r>
            <a:endParaRPr lang="tr-TR" sz="2400" dirty="0">
              <a:solidFill>
                <a:srgbClr val="C00000"/>
              </a:solidFill>
            </a:endParaRPr>
          </a:p>
        </p:txBody>
      </p:sp>
      <p:pic>
        <p:nvPicPr>
          <p:cNvPr id="17" name="Resim 16"/>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713571" y="3504839"/>
            <a:ext cx="4000500" cy="2334987"/>
          </a:xfrm>
          <a:prstGeom prst="rect">
            <a:avLst/>
          </a:prstGeom>
        </p:spPr>
      </p:pic>
      <p:pic>
        <p:nvPicPr>
          <p:cNvPr id="18" name="Resim 17"/>
          <p:cNvPicPr>
            <a:picLocks noChangeAspect="1"/>
          </p:cNvPicPr>
          <p:nvPr/>
        </p:nvPicPr>
        <p:blipFill rotWithShape="1">
          <a:blip r:embed="rId5" cstate="email">
            <a:extLst>
              <a:ext uri="{28A0092B-C50C-407E-A947-70E740481C1C}">
                <a14:useLocalDpi xmlns:a14="http://schemas.microsoft.com/office/drawing/2010/main"/>
              </a:ext>
            </a:extLst>
          </a:blip>
          <a:srcRect l="2496" t="70540" r="2242" b="2697"/>
          <a:stretch/>
        </p:blipFill>
        <p:spPr>
          <a:xfrm>
            <a:off x="9331576" y="5583333"/>
            <a:ext cx="2549562" cy="424211"/>
          </a:xfrm>
          <a:prstGeom prst="rect">
            <a:avLst/>
          </a:prstGeom>
        </p:spPr>
      </p:pic>
      <p:sp>
        <p:nvSpPr>
          <p:cNvPr id="19" name="Dikdörtgen 18"/>
          <p:cNvSpPr/>
          <p:nvPr/>
        </p:nvSpPr>
        <p:spPr>
          <a:xfrm>
            <a:off x="11682359" y="3504837"/>
            <a:ext cx="801062" cy="431161"/>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5" name="Dikdörtgen 4"/>
          <p:cNvSpPr/>
          <p:nvPr/>
        </p:nvSpPr>
        <p:spPr>
          <a:xfrm>
            <a:off x="2919191" y="4299665"/>
            <a:ext cx="2506648" cy="400238"/>
          </a:xfrm>
          <a:prstGeom prst="rect">
            <a:avLst/>
          </a:prstGeom>
        </p:spPr>
        <p:txBody>
          <a:bodyPr wrap="none">
            <a:spAutoFit/>
          </a:bodyPr>
          <a:lstStyle/>
          <a:p>
            <a:r>
              <a:rPr lang="tr-TR" sz="2001" dirty="0">
                <a:cs typeface="Times New Roman" panose="02020603050405020304" pitchFamily="18" charset="0"/>
              </a:rPr>
              <a:t>F9= 700 ( F/A, 10%, 6 )</a:t>
            </a:r>
            <a:endParaRPr lang="en-US" sz="2001" dirty="0">
              <a:cs typeface="Times New Roman" panose="02020603050405020304" pitchFamily="18" charset="0"/>
            </a:endParaRPr>
          </a:p>
        </p:txBody>
      </p:sp>
      <p:cxnSp>
        <p:nvCxnSpPr>
          <p:cNvPr id="21" name="Düz Ok Bağlayıcısı 20"/>
          <p:cNvCxnSpPr/>
          <p:nvPr/>
        </p:nvCxnSpPr>
        <p:spPr>
          <a:xfrm>
            <a:off x="4238309" y="5337500"/>
            <a:ext cx="4190106"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23" name="Resim 22"/>
          <p:cNvPicPr>
            <a:picLocks noChangeAspect="1"/>
          </p:cNvPicPr>
          <p:nvPr/>
        </p:nvPicPr>
        <p:blipFill rotWithShape="1">
          <a:blip r:embed="rId6"/>
          <a:srcRect l="59319" t="35190" r="21430" b="29212"/>
          <a:stretch/>
        </p:blipFill>
        <p:spPr>
          <a:xfrm>
            <a:off x="9458471" y="6162746"/>
            <a:ext cx="2066004" cy="2147986"/>
          </a:xfrm>
          <a:prstGeom prst="rect">
            <a:avLst/>
          </a:prstGeom>
        </p:spPr>
      </p:pic>
      <p:pic>
        <p:nvPicPr>
          <p:cNvPr id="24" name="Resim 23"/>
          <p:cNvPicPr>
            <a:picLocks noChangeAspect="1"/>
          </p:cNvPicPr>
          <p:nvPr/>
        </p:nvPicPr>
        <p:blipFill rotWithShape="1">
          <a:blip r:embed="rId7"/>
          <a:srcRect t="54658"/>
          <a:stretch/>
        </p:blipFill>
        <p:spPr>
          <a:xfrm>
            <a:off x="9990822" y="8123236"/>
            <a:ext cx="1890316" cy="374994"/>
          </a:xfrm>
          <a:prstGeom prst="rect">
            <a:avLst/>
          </a:prstGeom>
        </p:spPr>
      </p:pic>
      <p:sp>
        <p:nvSpPr>
          <p:cNvPr id="25" name="Dikdörtgen 24"/>
          <p:cNvSpPr/>
          <p:nvPr/>
        </p:nvSpPr>
        <p:spPr>
          <a:xfrm>
            <a:off x="0" y="6461160"/>
            <a:ext cx="6037230" cy="830997"/>
          </a:xfrm>
          <a:prstGeom prst="rect">
            <a:avLst/>
          </a:prstGeom>
        </p:spPr>
        <p:txBody>
          <a:bodyPr wrap="none">
            <a:spAutoFit/>
          </a:bodyPr>
          <a:lstStyle/>
          <a:p>
            <a:r>
              <a:rPr lang="tr-TR" sz="2400" dirty="0">
                <a:solidFill>
                  <a:srgbClr val="C00000"/>
                </a:solidFill>
              </a:rPr>
              <a:t>2) </a:t>
            </a:r>
            <a:r>
              <a:rPr lang="en-GB" sz="2400" dirty="0">
                <a:solidFill>
                  <a:srgbClr val="C00000"/>
                </a:solidFill>
              </a:rPr>
              <a:t>Calculation of F value for the single payment</a:t>
            </a:r>
            <a:endParaRPr lang="tr-TR" sz="2400" dirty="0">
              <a:solidFill>
                <a:srgbClr val="C00000"/>
              </a:solidFill>
            </a:endParaRPr>
          </a:p>
          <a:p>
            <a:r>
              <a:rPr lang="tr-TR" sz="2400" dirty="0">
                <a:solidFill>
                  <a:srgbClr val="C00000"/>
                </a:solidFill>
              </a:rPr>
              <a:t>	</a:t>
            </a:r>
            <a:endParaRPr lang="en-US" sz="1800" dirty="0"/>
          </a:p>
        </p:txBody>
      </p:sp>
      <p:pic>
        <p:nvPicPr>
          <p:cNvPr id="28" name="Resim 27"/>
          <p:cNvPicPr>
            <a:picLocks noChangeAspect="1"/>
          </p:cNvPicPr>
          <p:nvPr/>
        </p:nvPicPr>
        <p:blipFill rotWithShape="1">
          <a:blip r:embed="rId8"/>
          <a:srcRect l="37877" t="32500" r="43148" b="41563"/>
          <a:stretch/>
        </p:blipFill>
        <p:spPr>
          <a:xfrm>
            <a:off x="450308" y="7050067"/>
            <a:ext cx="2955833" cy="2271611"/>
          </a:xfrm>
          <a:prstGeom prst="rect">
            <a:avLst/>
          </a:prstGeom>
        </p:spPr>
      </p:pic>
      <p:cxnSp>
        <p:nvCxnSpPr>
          <p:cNvPr id="29" name="Düz Ok Bağlayıcısı 28"/>
          <p:cNvCxnSpPr/>
          <p:nvPr/>
        </p:nvCxnSpPr>
        <p:spPr>
          <a:xfrm>
            <a:off x="4238309" y="8123235"/>
            <a:ext cx="4190106"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7" name="Dikdörtgen 6"/>
          <p:cNvSpPr/>
          <p:nvPr/>
        </p:nvSpPr>
        <p:spPr>
          <a:xfrm>
            <a:off x="3159827" y="8836987"/>
            <a:ext cx="5626990" cy="708143"/>
          </a:xfrm>
          <a:prstGeom prst="rect">
            <a:avLst/>
          </a:prstGeom>
        </p:spPr>
        <p:txBody>
          <a:bodyPr wrap="none">
            <a:spAutoFit/>
          </a:bodyPr>
          <a:lstStyle/>
          <a:p>
            <a:r>
              <a:rPr lang="tr-TR" sz="2001" dirty="0">
                <a:cs typeface="Times New Roman" panose="02020603050405020304" pitchFamily="18" charset="0"/>
              </a:rPr>
              <a:t>F10= F9  ( F/P, 10%, 1 ) </a:t>
            </a:r>
            <a:r>
              <a:rPr lang="tr-TR" sz="2001" i="1" dirty="0">
                <a:solidFill>
                  <a:schemeClr val="accent1">
                    <a:lumMod val="75000"/>
                  </a:schemeClr>
                </a:solidFill>
                <a:cs typeface="Times New Roman" panose="02020603050405020304" pitchFamily="18" charset="0"/>
              </a:rPr>
              <a:t>F10 </a:t>
            </a:r>
            <a:r>
              <a:rPr lang="en-GB" sz="2001" i="1" dirty="0">
                <a:solidFill>
                  <a:schemeClr val="accent1">
                    <a:lumMod val="75000"/>
                  </a:schemeClr>
                </a:solidFill>
                <a:cs typeface="Times New Roman" panose="02020603050405020304" pitchFamily="18" charset="0"/>
              </a:rPr>
              <a:t>is the future value of </a:t>
            </a:r>
            <a:r>
              <a:rPr lang="tr-TR" sz="2001" i="1" dirty="0">
                <a:solidFill>
                  <a:schemeClr val="accent1">
                    <a:lumMod val="75000"/>
                  </a:schemeClr>
                </a:solidFill>
                <a:cs typeface="Times New Roman" panose="02020603050405020304" pitchFamily="18" charset="0"/>
              </a:rPr>
              <a:t> F9</a:t>
            </a:r>
            <a:r>
              <a:rPr lang="en-GB" sz="2001" i="1" dirty="0">
                <a:solidFill>
                  <a:schemeClr val="accent1">
                    <a:lumMod val="75000"/>
                  </a:schemeClr>
                </a:solidFill>
                <a:cs typeface="Times New Roman" panose="02020603050405020304" pitchFamily="18" charset="0"/>
              </a:rPr>
              <a:t>.</a:t>
            </a:r>
            <a:r>
              <a:rPr lang="tr-TR" sz="2001" i="1" dirty="0">
                <a:solidFill>
                  <a:schemeClr val="accent1">
                    <a:lumMod val="75000"/>
                  </a:schemeClr>
                </a:solidFill>
                <a:cs typeface="Times New Roman" panose="02020603050405020304" pitchFamily="18" charset="0"/>
              </a:rPr>
              <a:t> </a:t>
            </a:r>
            <a:endParaRPr lang="tr-TR" sz="2001" dirty="0">
              <a:cs typeface="Times New Roman" panose="02020603050405020304" pitchFamily="18" charset="0"/>
            </a:endParaRPr>
          </a:p>
          <a:p>
            <a:r>
              <a:rPr lang="tr-TR" sz="2001" dirty="0">
                <a:cs typeface="Times New Roman" panose="02020603050405020304" pitchFamily="18" charset="0"/>
              </a:rPr>
              <a:t>       = ( F/A, 10%, 6 ) ( F/P, 10%, 1 )</a:t>
            </a:r>
            <a:endParaRPr lang="en-US" sz="2001" dirty="0">
              <a:cs typeface="Times New Roman" panose="02020603050405020304" pitchFamily="18" charset="0"/>
            </a:endParaRPr>
          </a:p>
        </p:txBody>
      </p:sp>
    </p:spTree>
    <p:extLst>
      <p:ext uri="{BB962C8B-B14F-4D97-AF65-F5344CB8AC3E}">
        <p14:creationId xmlns:p14="http://schemas.microsoft.com/office/powerpoint/2010/main" val="1594062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 name="Resim 129"/>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355123" y="442358"/>
            <a:ext cx="5590311" cy="3803073"/>
          </a:xfrm>
          <a:prstGeom prst="rect">
            <a:avLst/>
          </a:prstGeom>
        </p:spPr>
      </p:pic>
      <p:sp>
        <p:nvSpPr>
          <p:cNvPr id="37" name="Oval 36"/>
          <p:cNvSpPr/>
          <p:nvPr/>
        </p:nvSpPr>
        <p:spPr>
          <a:xfrm>
            <a:off x="5423238" y="1855521"/>
            <a:ext cx="2677714" cy="2209799"/>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131" name="Oval 130"/>
          <p:cNvSpPr/>
          <p:nvPr/>
        </p:nvSpPr>
        <p:spPr>
          <a:xfrm>
            <a:off x="4214752" y="734349"/>
            <a:ext cx="1371600" cy="2347299"/>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132" name="Oval 131"/>
          <p:cNvSpPr/>
          <p:nvPr/>
        </p:nvSpPr>
        <p:spPr>
          <a:xfrm>
            <a:off x="3743697" y="1342901"/>
            <a:ext cx="471054" cy="1662545"/>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133" name="Oval 132"/>
          <p:cNvSpPr/>
          <p:nvPr/>
        </p:nvSpPr>
        <p:spPr>
          <a:xfrm>
            <a:off x="7969337" y="442356"/>
            <a:ext cx="519541" cy="2576944"/>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2" name="Dikdörtgen 1"/>
          <p:cNvSpPr/>
          <p:nvPr/>
        </p:nvSpPr>
        <p:spPr>
          <a:xfrm>
            <a:off x="197708" y="5145975"/>
            <a:ext cx="12603892" cy="2924134"/>
          </a:xfrm>
          <a:prstGeom prst="rect">
            <a:avLst/>
          </a:prstGeom>
        </p:spPr>
        <p:txBody>
          <a:bodyPr wrap="square">
            <a:spAutoFit/>
          </a:bodyPr>
          <a:lstStyle/>
          <a:p>
            <a:r>
              <a:rPr lang="tr-TR" sz="2001" dirty="0">
                <a:cs typeface="Times New Roman" panose="02020603050405020304" pitchFamily="18" charset="0"/>
              </a:rPr>
              <a:t> </a:t>
            </a:r>
            <a:endParaRPr lang="en-US" sz="2001" dirty="0">
              <a:cs typeface="Times New Roman" panose="02020603050405020304" pitchFamily="18" charset="0"/>
            </a:endParaRPr>
          </a:p>
          <a:p>
            <a:r>
              <a:rPr lang="tr-TR" sz="2001" dirty="0">
                <a:cs typeface="Times New Roman" panose="02020603050405020304" pitchFamily="18" charset="0"/>
              </a:rPr>
              <a:t>F + 500 ( F/P, 10%, 10 ) + [500 + 100 ( A/G, 10%, 3 )</a:t>
            </a:r>
            <a:r>
              <a:rPr lang="tr-TR" sz="2001" b="1" dirty="0">
                <a:cs typeface="Times New Roman" panose="02020603050405020304" pitchFamily="18" charset="0"/>
              </a:rPr>
              <a:t>] </a:t>
            </a:r>
            <a:r>
              <a:rPr lang="tr-TR" sz="2001" dirty="0">
                <a:cs typeface="Times New Roman" panose="02020603050405020304" pitchFamily="18" charset="0"/>
              </a:rPr>
              <a:t>( F/A, 10%, 3 ) ( F/P, 10%, 7 ) - 700 ( F/A, 10%, 6 ) ( F/P, 10%, 1 ) = 0</a:t>
            </a:r>
            <a:endParaRPr lang="en-US" sz="2001" dirty="0">
              <a:cs typeface="Times New Roman" panose="02020603050405020304" pitchFamily="18" charset="0"/>
            </a:endParaRPr>
          </a:p>
          <a:p>
            <a:r>
              <a:rPr lang="tr-TR" sz="2400" dirty="0">
                <a:cs typeface="Times New Roman" panose="02020603050405020304" pitchFamily="18" charset="0"/>
              </a:rPr>
              <a:t> </a:t>
            </a:r>
            <a:endParaRPr lang="en-US" sz="2400" dirty="0">
              <a:cs typeface="Times New Roman" panose="02020603050405020304" pitchFamily="18" charset="0"/>
            </a:endParaRPr>
          </a:p>
          <a:p>
            <a:r>
              <a:rPr lang="tr-TR" sz="2400" dirty="0">
                <a:cs typeface="Times New Roman" panose="02020603050405020304" pitchFamily="18" charset="0"/>
              </a:rPr>
              <a:t>F + 500 x 2,594 + ( 500 + 100 x 0,9366 ) x (3,310) x (1,949) - 700 x 7,716 x 1,1 = 0</a:t>
            </a:r>
            <a:endParaRPr lang="en-US" sz="2400" dirty="0">
              <a:cs typeface="Times New Roman" panose="02020603050405020304" pitchFamily="18" charset="0"/>
            </a:endParaRPr>
          </a:p>
          <a:p>
            <a:r>
              <a:rPr lang="tr-TR" sz="2400" dirty="0">
                <a:cs typeface="Times New Roman" panose="02020603050405020304" pitchFamily="18" charset="0"/>
              </a:rPr>
              <a:t> </a:t>
            </a:r>
            <a:endParaRPr lang="en-US" sz="2400" dirty="0">
              <a:cs typeface="Times New Roman" panose="02020603050405020304" pitchFamily="18" charset="0"/>
            </a:endParaRPr>
          </a:p>
          <a:p>
            <a:r>
              <a:rPr lang="tr-TR" sz="2400" dirty="0">
                <a:cs typeface="Times New Roman" panose="02020603050405020304" pitchFamily="18" charset="0"/>
              </a:rPr>
              <a:t>F + 1.297 + 3.829,81 - 5.941,32 = 0</a:t>
            </a:r>
            <a:endParaRPr lang="en-US" sz="2400" dirty="0">
              <a:cs typeface="Times New Roman" panose="02020603050405020304" pitchFamily="18" charset="0"/>
            </a:endParaRPr>
          </a:p>
          <a:p>
            <a:r>
              <a:rPr lang="tr-TR" sz="2400" b="1" dirty="0">
                <a:cs typeface="Times New Roman" panose="02020603050405020304" pitchFamily="18" charset="0"/>
              </a:rPr>
              <a:t> </a:t>
            </a:r>
            <a:endParaRPr lang="en-US" sz="2400" dirty="0">
              <a:cs typeface="Times New Roman" panose="02020603050405020304" pitchFamily="18" charset="0"/>
            </a:endParaRPr>
          </a:p>
          <a:p>
            <a:r>
              <a:rPr lang="tr-TR" sz="2400" b="1" dirty="0">
                <a:solidFill>
                  <a:srgbClr val="FF0000"/>
                </a:solidFill>
                <a:cs typeface="Times New Roman" panose="02020603050405020304" pitchFamily="18" charset="0"/>
              </a:rPr>
              <a:t>F = 814,51 $</a:t>
            </a:r>
            <a:endParaRPr lang="en-US" sz="2400"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2923976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 3"/>
          <p:cNvGrpSpPr/>
          <p:nvPr/>
        </p:nvGrpSpPr>
        <p:grpSpPr>
          <a:xfrm>
            <a:off x="2748619" y="2556630"/>
            <a:ext cx="7843182" cy="3126143"/>
            <a:chOff x="1725362" y="1395677"/>
            <a:chExt cx="5078886" cy="2199518"/>
          </a:xfrm>
        </p:grpSpPr>
        <p:grpSp>
          <p:nvGrpSpPr>
            <p:cNvPr id="5" name="Grup 4"/>
            <p:cNvGrpSpPr/>
            <p:nvPr/>
          </p:nvGrpSpPr>
          <p:grpSpPr>
            <a:xfrm>
              <a:off x="1871700" y="1474844"/>
              <a:ext cx="4104456" cy="1882148"/>
              <a:chOff x="1871700" y="1474844"/>
              <a:chExt cx="4104456" cy="1882148"/>
            </a:xfrm>
          </p:grpSpPr>
          <p:grpSp>
            <p:nvGrpSpPr>
              <p:cNvPr id="22" name="Grup 21"/>
              <p:cNvGrpSpPr/>
              <p:nvPr/>
            </p:nvGrpSpPr>
            <p:grpSpPr>
              <a:xfrm>
                <a:off x="1871700" y="2255845"/>
                <a:ext cx="4104456" cy="317443"/>
                <a:chOff x="611560" y="2276872"/>
                <a:chExt cx="4104456" cy="317443"/>
              </a:xfrm>
            </p:grpSpPr>
            <p:cxnSp>
              <p:nvCxnSpPr>
                <p:cNvPr id="34" name="Düz Bağlayıcı 33"/>
                <p:cNvCxnSpPr/>
                <p:nvPr/>
              </p:nvCxnSpPr>
              <p:spPr>
                <a:xfrm>
                  <a:off x="611560" y="2420888"/>
                  <a:ext cx="41044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Düz Bağlayıcı 34"/>
                <p:cNvCxnSpPr/>
                <p:nvPr/>
              </p:nvCxnSpPr>
              <p:spPr>
                <a:xfrm>
                  <a:off x="611560" y="227687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Düz Bağlayıcı 35"/>
                <p:cNvCxnSpPr/>
                <p:nvPr/>
              </p:nvCxnSpPr>
              <p:spPr>
                <a:xfrm>
                  <a:off x="971600" y="2285256"/>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Düz Bağlayıcı 36"/>
                <p:cNvCxnSpPr/>
                <p:nvPr/>
              </p:nvCxnSpPr>
              <p:spPr>
                <a:xfrm>
                  <a:off x="1331640" y="227687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Düz Bağlayıcı 37"/>
                <p:cNvCxnSpPr/>
                <p:nvPr/>
              </p:nvCxnSpPr>
              <p:spPr>
                <a:xfrm>
                  <a:off x="1763688"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Düz Bağlayıcı 38"/>
                <p:cNvCxnSpPr/>
                <p:nvPr/>
              </p:nvCxnSpPr>
              <p:spPr>
                <a:xfrm>
                  <a:off x="2195736"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Düz Bağlayıcı 39"/>
                <p:cNvCxnSpPr/>
                <p:nvPr/>
              </p:nvCxnSpPr>
              <p:spPr>
                <a:xfrm>
                  <a:off x="2627784"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Düz Bağlayıcı 40"/>
                <p:cNvCxnSpPr/>
                <p:nvPr/>
              </p:nvCxnSpPr>
              <p:spPr>
                <a:xfrm>
                  <a:off x="3059832" y="2297899"/>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Düz Bağlayıcı 41"/>
                <p:cNvCxnSpPr/>
                <p:nvPr/>
              </p:nvCxnSpPr>
              <p:spPr>
                <a:xfrm>
                  <a:off x="3491880" y="2297899"/>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923928" y="2306283"/>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Düz Bağlayıcı 43"/>
                <p:cNvCxnSpPr/>
                <p:nvPr/>
              </p:nvCxnSpPr>
              <p:spPr>
                <a:xfrm>
                  <a:off x="4283968" y="2296411"/>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Düz Bağlayıcı 44"/>
                <p:cNvCxnSpPr/>
                <p:nvPr/>
              </p:nvCxnSpPr>
              <p:spPr>
                <a:xfrm>
                  <a:off x="4716016" y="2306283"/>
                  <a:ext cx="0" cy="28803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23" name="Düz Ok Bağlayıcısı 22"/>
              <p:cNvCxnSpPr/>
              <p:nvPr/>
            </p:nvCxnSpPr>
            <p:spPr>
              <a:xfrm>
                <a:off x="1871700" y="2399861"/>
                <a:ext cx="0" cy="9571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Düz Ok Bağlayıcısı 23"/>
              <p:cNvCxnSpPr/>
              <p:nvPr/>
            </p:nvCxnSpPr>
            <p:spPr>
              <a:xfrm flipV="1">
                <a:off x="2231740" y="2060848"/>
                <a:ext cx="0" cy="3390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Düz Ok Bağlayıcısı 24"/>
              <p:cNvCxnSpPr/>
              <p:nvPr/>
            </p:nvCxnSpPr>
            <p:spPr>
              <a:xfrm flipV="1">
                <a:off x="2591780" y="1916832"/>
                <a:ext cx="0" cy="4830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Düz Ok Bağlayıcısı 25"/>
              <p:cNvCxnSpPr/>
              <p:nvPr/>
            </p:nvCxnSpPr>
            <p:spPr>
              <a:xfrm flipV="1">
                <a:off x="3023828" y="1772816"/>
                <a:ext cx="0" cy="6270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Düz Ok Bağlayıcısı 26"/>
              <p:cNvCxnSpPr/>
              <p:nvPr/>
            </p:nvCxnSpPr>
            <p:spPr>
              <a:xfrm flipV="1">
                <a:off x="3887924" y="1484784"/>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Düz Ok Bağlayıcısı 27"/>
              <p:cNvCxnSpPr/>
              <p:nvPr/>
            </p:nvCxnSpPr>
            <p:spPr>
              <a:xfrm flipV="1">
                <a:off x="4319972" y="1476400"/>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Düz Ok Bağlayıcısı 28"/>
              <p:cNvCxnSpPr/>
              <p:nvPr/>
            </p:nvCxnSpPr>
            <p:spPr>
              <a:xfrm flipV="1">
                <a:off x="4757869" y="1484783"/>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Düz Ok Bağlayıcısı 29"/>
              <p:cNvCxnSpPr/>
              <p:nvPr/>
            </p:nvCxnSpPr>
            <p:spPr>
              <a:xfrm flipV="1">
                <a:off x="5184068" y="1484783"/>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Düz Ok Bağlayıcısı 30"/>
              <p:cNvCxnSpPr/>
              <p:nvPr/>
            </p:nvCxnSpPr>
            <p:spPr>
              <a:xfrm flipV="1">
                <a:off x="5544108" y="1474844"/>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Düz Ok Bağlayıcısı 31"/>
              <p:cNvCxnSpPr/>
              <p:nvPr/>
            </p:nvCxnSpPr>
            <p:spPr>
              <a:xfrm flipV="1">
                <a:off x="5976156" y="1495939"/>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Düz Bağlayıcı 32"/>
              <p:cNvCxnSpPr/>
              <p:nvPr/>
            </p:nvCxnSpPr>
            <p:spPr>
              <a:xfrm>
                <a:off x="3887924" y="1495939"/>
                <a:ext cx="20882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6" name="Metin kutusu 5"/>
            <p:cNvSpPr txBox="1"/>
            <p:nvPr/>
          </p:nvSpPr>
          <p:spPr>
            <a:xfrm>
              <a:off x="2015716" y="1749489"/>
              <a:ext cx="432048" cy="238203"/>
            </a:xfrm>
            <a:prstGeom prst="rect">
              <a:avLst/>
            </a:prstGeom>
            <a:noFill/>
          </p:spPr>
          <p:txBody>
            <a:bodyPr wrap="square" rtlCol="0">
              <a:spAutoFit/>
            </a:bodyPr>
            <a:lstStyle/>
            <a:p>
              <a:r>
                <a:rPr lang="tr-TR" sz="1600" dirty="0"/>
                <a:t>200</a:t>
              </a:r>
              <a:endParaRPr lang="en-US" sz="1600" dirty="0"/>
            </a:p>
          </p:txBody>
        </p:sp>
        <p:sp>
          <p:nvSpPr>
            <p:cNvPr id="7" name="Metin kutusu 6"/>
            <p:cNvSpPr txBox="1"/>
            <p:nvPr/>
          </p:nvSpPr>
          <p:spPr>
            <a:xfrm>
              <a:off x="2393504" y="1619630"/>
              <a:ext cx="432048" cy="238203"/>
            </a:xfrm>
            <a:prstGeom prst="rect">
              <a:avLst/>
            </a:prstGeom>
            <a:noFill/>
          </p:spPr>
          <p:txBody>
            <a:bodyPr wrap="square" rtlCol="0">
              <a:spAutoFit/>
            </a:bodyPr>
            <a:lstStyle>
              <a:defPPr>
                <a:defRPr lang="en-US"/>
              </a:defPPr>
              <a:lvl1pPr>
                <a:defRPr sz="1600"/>
              </a:lvl1pPr>
            </a:lstStyle>
            <a:p>
              <a:r>
                <a:rPr lang="tr-TR" dirty="0"/>
                <a:t>250</a:t>
              </a:r>
              <a:endParaRPr lang="en-US" dirty="0"/>
            </a:p>
          </p:txBody>
        </p:sp>
        <p:sp>
          <p:nvSpPr>
            <p:cNvPr id="8" name="Metin kutusu 7"/>
            <p:cNvSpPr txBox="1"/>
            <p:nvPr/>
          </p:nvSpPr>
          <p:spPr>
            <a:xfrm>
              <a:off x="2807804" y="1411390"/>
              <a:ext cx="432048" cy="238203"/>
            </a:xfrm>
            <a:prstGeom prst="rect">
              <a:avLst/>
            </a:prstGeom>
            <a:noFill/>
          </p:spPr>
          <p:txBody>
            <a:bodyPr wrap="square" rtlCol="0">
              <a:spAutoFit/>
            </a:bodyPr>
            <a:lstStyle>
              <a:defPPr>
                <a:defRPr lang="en-US"/>
              </a:defPPr>
              <a:lvl1pPr>
                <a:defRPr sz="1600"/>
              </a:lvl1pPr>
            </a:lstStyle>
            <a:p>
              <a:r>
                <a:rPr lang="tr-TR" dirty="0"/>
                <a:t>300</a:t>
              </a:r>
              <a:endParaRPr lang="en-US" dirty="0"/>
            </a:p>
          </p:txBody>
        </p:sp>
        <p:sp>
          <p:nvSpPr>
            <p:cNvPr id="9" name="Metin kutusu 8"/>
            <p:cNvSpPr txBox="1"/>
            <p:nvPr/>
          </p:nvSpPr>
          <p:spPr>
            <a:xfrm>
              <a:off x="6156176" y="1395677"/>
              <a:ext cx="648072" cy="238203"/>
            </a:xfrm>
            <a:prstGeom prst="rect">
              <a:avLst/>
            </a:prstGeom>
            <a:noFill/>
          </p:spPr>
          <p:txBody>
            <a:bodyPr wrap="square" rtlCol="0">
              <a:spAutoFit/>
            </a:bodyPr>
            <a:lstStyle>
              <a:defPPr>
                <a:defRPr lang="en-US"/>
              </a:defPPr>
              <a:lvl1pPr>
                <a:defRPr sz="1600"/>
              </a:lvl1pPr>
            </a:lstStyle>
            <a:p>
              <a:r>
                <a:rPr lang="tr-TR" dirty="0"/>
                <a:t>A=650</a:t>
              </a:r>
              <a:endParaRPr lang="en-US" dirty="0"/>
            </a:p>
          </p:txBody>
        </p:sp>
        <p:sp>
          <p:nvSpPr>
            <p:cNvPr id="10" name="Metin kutusu 9"/>
            <p:cNvSpPr txBox="1"/>
            <p:nvPr/>
          </p:nvSpPr>
          <p:spPr>
            <a:xfrm>
              <a:off x="1725362" y="2019057"/>
              <a:ext cx="216024" cy="238203"/>
            </a:xfrm>
            <a:prstGeom prst="rect">
              <a:avLst/>
            </a:prstGeom>
            <a:noFill/>
          </p:spPr>
          <p:txBody>
            <a:bodyPr wrap="square" rtlCol="0">
              <a:spAutoFit/>
            </a:bodyPr>
            <a:lstStyle>
              <a:defPPr>
                <a:defRPr lang="en-US"/>
              </a:defPPr>
              <a:lvl1pPr>
                <a:defRPr sz="1600"/>
              </a:lvl1pPr>
            </a:lstStyle>
            <a:p>
              <a:r>
                <a:rPr lang="tr-TR" dirty="0"/>
                <a:t>0</a:t>
              </a:r>
              <a:endParaRPr lang="en-US" dirty="0"/>
            </a:p>
          </p:txBody>
        </p:sp>
        <p:sp>
          <p:nvSpPr>
            <p:cNvPr id="11" name="Metin kutusu 10"/>
            <p:cNvSpPr txBox="1"/>
            <p:nvPr/>
          </p:nvSpPr>
          <p:spPr>
            <a:xfrm>
              <a:off x="2123728" y="2499163"/>
              <a:ext cx="216024" cy="238203"/>
            </a:xfrm>
            <a:prstGeom prst="rect">
              <a:avLst/>
            </a:prstGeom>
            <a:noFill/>
          </p:spPr>
          <p:txBody>
            <a:bodyPr wrap="square" rtlCol="0">
              <a:spAutoFit/>
            </a:bodyPr>
            <a:lstStyle>
              <a:defPPr>
                <a:defRPr lang="en-US"/>
              </a:defPPr>
              <a:lvl1pPr>
                <a:defRPr sz="1600"/>
              </a:lvl1pPr>
            </a:lstStyle>
            <a:p>
              <a:r>
                <a:rPr lang="tr-TR" dirty="0"/>
                <a:t>1</a:t>
              </a:r>
              <a:endParaRPr lang="en-US" dirty="0"/>
            </a:p>
          </p:txBody>
        </p:sp>
        <p:sp>
          <p:nvSpPr>
            <p:cNvPr id="12" name="Metin kutusu 11"/>
            <p:cNvSpPr txBox="1"/>
            <p:nvPr/>
          </p:nvSpPr>
          <p:spPr>
            <a:xfrm>
              <a:off x="2483768" y="2499163"/>
              <a:ext cx="216024" cy="238203"/>
            </a:xfrm>
            <a:prstGeom prst="rect">
              <a:avLst/>
            </a:prstGeom>
            <a:noFill/>
          </p:spPr>
          <p:txBody>
            <a:bodyPr wrap="square" rtlCol="0">
              <a:spAutoFit/>
            </a:bodyPr>
            <a:lstStyle>
              <a:defPPr>
                <a:defRPr lang="en-US"/>
              </a:defPPr>
              <a:lvl1pPr>
                <a:defRPr sz="1600"/>
              </a:lvl1pPr>
            </a:lstStyle>
            <a:p>
              <a:r>
                <a:rPr lang="tr-TR" dirty="0"/>
                <a:t>2</a:t>
              </a:r>
              <a:endParaRPr lang="en-US" dirty="0"/>
            </a:p>
          </p:txBody>
        </p:sp>
        <p:sp>
          <p:nvSpPr>
            <p:cNvPr id="13" name="Metin kutusu 12"/>
            <p:cNvSpPr txBox="1"/>
            <p:nvPr/>
          </p:nvSpPr>
          <p:spPr>
            <a:xfrm>
              <a:off x="2915816" y="2499163"/>
              <a:ext cx="216024" cy="238203"/>
            </a:xfrm>
            <a:prstGeom prst="rect">
              <a:avLst/>
            </a:prstGeom>
            <a:noFill/>
          </p:spPr>
          <p:txBody>
            <a:bodyPr wrap="square" rtlCol="0">
              <a:spAutoFit/>
            </a:bodyPr>
            <a:lstStyle>
              <a:defPPr>
                <a:defRPr lang="en-US"/>
              </a:defPPr>
              <a:lvl1pPr>
                <a:defRPr sz="1600"/>
              </a:lvl1pPr>
            </a:lstStyle>
            <a:p>
              <a:r>
                <a:rPr lang="tr-TR" dirty="0"/>
                <a:t>3</a:t>
              </a:r>
              <a:endParaRPr lang="en-US" dirty="0"/>
            </a:p>
          </p:txBody>
        </p:sp>
        <p:sp>
          <p:nvSpPr>
            <p:cNvPr id="14" name="Metin kutusu 13"/>
            <p:cNvSpPr txBox="1"/>
            <p:nvPr/>
          </p:nvSpPr>
          <p:spPr>
            <a:xfrm>
              <a:off x="3347864" y="2499163"/>
              <a:ext cx="216024" cy="238203"/>
            </a:xfrm>
            <a:prstGeom prst="rect">
              <a:avLst/>
            </a:prstGeom>
            <a:noFill/>
          </p:spPr>
          <p:txBody>
            <a:bodyPr wrap="square" rtlCol="0">
              <a:spAutoFit/>
            </a:bodyPr>
            <a:lstStyle>
              <a:defPPr>
                <a:defRPr lang="en-US"/>
              </a:defPPr>
              <a:lvl1pPr>
                <a:defRPr sz="1600"/>
              </a:lvl1pPr>
            </a:lstStyle>
            <a:p>
              <a:r>
                <a:rPr lang="tr-TR" dirty="0"/>
                <a:t>4</a:t>
              </a:r>
              <a:endParaRPr lang="en-US" dirty="0"/>
            </a:p>
          </p:txBody>
        </p:sp>
        <p:sp>
          <p:nvSpPr>
            <p:cNvPr id="15" name="Metin kutusu 14"/>
            <p:cNvSpPr txBox="1"/>
            <p:nvPr/>
          </p:nvSpPr>
          <p:spPr>
            <a:xfrm>
              <a:off x="3779912" y="2499163"/>
              <a:ext cx="216024" cy="238203"/>
            </a:xfrm>
            <a:prstGeom prst="rect">
              <a:avLst/>
            </a:prstGeom>
            <a:noFill/>
          </p:spPr>
          <p:txBody>
            <a:bodyPr wrap="square" rtlCol="0">
              <a:spAutoFit/>
            </a:bodyPr>
            <a:lstStyle>
              <a:defPPr>
                <a:defRPr lang="en-US"/>
              </a:defPPr>
              <a:lvl1pPr>
                <a:defRPr sz="1600"/>
              </a:lvl1pPr>
            </a:lstStyle>
            <a:p>
              <a:r>
                <a:rPr lang="tr-TR" dirty="0"/>
                <a:t>5</a:t>
              </a:r>
              <a:endParaRPr lang="en-US" dirty="0"/>
            </a:p>
          </p:txBody>
        </p:sp>
        <p:sp>
          <p:nvSpPr>
            <p:cNvPr id="16" name="Metin kutusu 15"/>
            <p:cNvSpPr txBox="1"/>
            <p:nvPr/>
          </p:nvSpPr>
          <p:spPr>
            <a:xfrm>
              <a:off x="4211960" y="2499163"/>
              <a:ext cx="216024" cy="238203"/>
            </a:xfrm>
            <a:prstGeom prst="rect">
              <a:avLst/>
            </a:prstGeom>
            <a:noFill/>
          </p:spPr>
          <p:txBody>
            <a:bodyPr wrap="square" rtlCol="0">
              <a:spAutoFit/>
            </a:bodyPr>
            <a:lstStyle>
              <a:defPPr>
                <a:defRPr lang="en-US"/>
              </a:defPPr>
              <a:lvl1pPr>
                <a:defRPr sz="1600"/>
              </a:lvl1pPr>
            </a:lstStyle>
            <a:p>
              <a:r>
                <a:rPr lang="tr-TR" dirty="0"/>
                <a:t>6</a:t>
              </a:r>
              <a:endParaRPr lang="en-US" dirty="0"/>
            </a:p>
          </p:txBody>
        </p:sp>
        <p:sp>
          <p:nvSpPr>
            <p:cNvPr id="17" name="Metin kutusu 16"/>
            <p:cNvSpPr txBox="1"/>
            <p:nvPr/>
          </p:nvSpPr>
          <p:spPr>
            <a:xfrm>
              <a:off x="4649857" y="2499163"/>
              <a:ext cx="216024" cy="238203"/>
            </a:xfrm>
            <a:prstGeom prst="rect">
              <a:avLst/>
            </a:prstGeom>
            <a:noFill/>
          </p:spPr>
          <p:txBody>
            <a:bodyPr wrap="square" rtlCol="0">
              <a:spAutoFit/>
            </a:bodyPr>
            <a:lstStyle>
              <a:defPPr>
                <a:defRPr lang="en-US"/>
              </a:defPPr>
              <a:lvl1pPr>
                <a:defRPr sz="1600"/>
              </a:lvl1pPr>
            </a:lstStyle>
            <a:p>
              <a:r>
                <a:rPr lang="tr-TR" dirty="0"/>
                <a:t>7</a:t>
              </a:r>
              <a:endParaRPr lang="en-US" dirty="0"/>
            </a:p>
          </p:txBody>
        </p:sp>
        <p:sp>
          <p:nvSpPr>
            <p:cNvPr id="18" name="Metin kutusu 17"/>
            <p:cNvSpPr txBox="1"/>
            <p:nvPr/>
          </p:nvSpPr>
          <p:spPr>
            <a:xfrm>
              <a:off x="5076056" y="2499163"/>
              <a:ext cx="216024" cy="238203"/>
            </a:xfrm>
            <a:prstGeom prst="rect">
              <a:avLst/>
            </a:prstGeom>
            <a:noFill/>
          </p:spPr>
          <p:txBody>
            <a:bodyPr wrap="square" rtlCol="0">
              <a:spAutoFit/>
            </a:bodyPr>
            <a:lstStyle>
              <a:defPPr>
                <a:defRPr lang="en-US"/>
              </a:defPPr>
              <a:lvl1pPr>
                <a:defRPr sz="1600"/>
              </a:lvl1pPr>
            </a:lstStyle>
            <a:p>
              <a:r>
                <a:rPr lang="tr-TR" dirty="0"/>
                <a:t>8</a:t>
              </a:r>
              <a:endParaRPr lang="en-US" dirty="0"/>
            </a:p>
          </p:txBody>
        </p:sp>
        <p:sp>
          <p:nvSpPr>
            <p:cNvPr id="19" name="Metin kutusu 18"/>
            <p:cNvSpPr txBox="1"/>
            <p:nvPr/>
          </p:nvSpPr>
          <p:spPr>
            <a:xfrm>
              <a:off x="5436096" y="2499163"/>
              <a:ext cx="216024" cy="238203"/>
            </a:xfrm>
            <a:prstGeom prst="rect">
              <a:avLst/>
            </a:prstGeom>
            <a:noFill/>
          </p:spPr>
          <p:txBody>
            <a:bodyPr wrap="square" rtlCol="0">
              <a:spAutoFit/>
            </a:bodyPr>
            <a:lstStyle>
              <a:defPPr>
                <a:defRPr lang="en-US"/>
              </a:defPPr>
              <a:lvl1pPr>
                <a:defRPr sz="1600"/>
              </a:lvl1pPr>
            </a:lstStyle>
            <a:p>
              <a:r>
                <a:rPr lang="tr-TR" dirty="0"/>
                <a:t>9</a:t>
              </a:r>
              <a:endParaRPr lang="en-US" dirty="0"/>
            </a:p>
          </p:txBody>
        </p:sp>
        <p:sp>
          <p:nvSpPr>
            <p:cNvPr id="20" name="Metin kutusu 19"/>
            <p:cNvSpPr txBox="1"/>
            <p:nvPr/>
          </p:nvSpPr>
          <p:spPr>
            <a:xfrm>
              <a:off x="5812769" y="2494612"/>
              <a:ext cx="360040" cy="238203"/>
            </a:xfrm>
            <a:prstGeom prst="rect">
              <a:avLst/>
            </a:prstGeom>
            <a:noFill/>
          </p:spPr>
          <p:txBody>
            <a:bodyPr wrap="square" rtlCol="0">
              <a:spAutoFit/>
            </a:bodyPr>
            <a:lstStyle>
              <a:defPPr>
                <a:defRPr lang="en-US"/>
              </a:defPPr>
              <a:lvl1pPr>
                <a:defRPr sz="1600"/>
              </a:lvl1pPr>
            </a:lstStyle>
            <a:p>
              <a:r>
                <a:rPr lang="tr-TR" dirty="0"/>
                <a:t>10</a:t>
              </a:r>
              <a:endParaRPr lang="en-US" dirty="0"/>
            </a:p>
          </p:txBody>
        </p:sp>
        <p:sp>
          <p:nvSpPr>
            <p:cNvPr id="21" name="Metin kutusu 20"/>
            <p:cNvSpPr txBox="1"/>
            <p:nvPr/>
          </p:nvSpPr>
          <p:spPr>
            <a:xfrm>
              <a:off x="1763688" y="3356992"/>
              <a:ext cx="576064" cy="238203"/>
            </a:xfrm>
            <a:prstGeom prst="rect">
              <a:avLst/>
            </a:prstGeom>
            <a:noFill/>
          </p:spPr>
          <p:txBody>
            <a:bodyPr wrap="square" rtlCol="0">
              <a:spAutoFit/>
            </a:bodyPr>
            <a:lstStyle>
              <a:defPPr>
                <a:defRPr lang="en-US"/>
              </a:defPPr>
              <a:lvl1pPr>
                <a:defRPr sz="1600"/>
              </a:lvl1pPr>
            </a:lstStyle>
            <a:p>
              <a:r>
                <a:rPr lang="tr-TR" dirty="0"/>
                <a:t>P=?</a:t>
              </a:r>
              <a:endParaRPr lang="en-US" dirty="0"/>
            </a:p>
          </p:txBody>
        </p:sp>
      </p:grpSp>
      <p:sp>
        <p:nvSpPr>
          <p:cNvPr id="49" name="Dikdörtgen 48"/>
          <p:cNvSpPr/>
          <p:nvPr/>
        </p:nvSpPr>
        <p:spPr>
          <a:xfrm>
            <a:off x="1115978" y="5714487"/>
            <a:ext cx="1966240" cy="400238"/>
          </a:xfrm>
          <a:prstGeom prst="rect">
            <a:avLst/>
          </a:prstGeom>
          <a:solidFill>
            <a:schemeClr val="bg1"/>
          </a:solidFill>
        </p:spPr>
        <p:txBody>
          <a:bodyPr wrap="square">
            <a:spAutoFit/>
          </a:bodyPr>
          <a:lstStyle/>
          <a:p>
            <a:endParaRPr lang="en-US" sz="2001" b="1" dirty="0">
              <a:solidFill>
                <a:srgbClr val="FF0000"/>
              </a:solidFill>
              <a:latin typeface="Arial" panose="020B0604020202020204" pitchFamily="34" charset="0"/>
              <a:cs typeface="Arial" panose="020B0604020202020204" pitchFamily="34" charset="0"/>
            </a:endParaRPr>
          </a:p>
        </p:txBody>
      </p:sp>
      <p:sp>
        <p:nvSpPr>
          <p:cNvPr id="52" name="Metin kutusu 51"/>
          <p:cNvSpPr txBox="1"/>
          <p:nvPr/>
        </p:nvSpPr>
        <p:spPr>
          <a:xfrm>
            <a:off x="434341" y="468631"/>
            <a:ext cx="11178539" cy="1064907"/>
          </a:xfrm>
          <a:prstGeom prst="rect">
            <a:avLst/>
          </a:prstGeom>
          <a:noFill/>
        </p:spPr>
        <p:txBody>
          <a:bodyPr wrap="square" rtlCol="0">
            <a:spAutoFit/>
          </a:bodyPr>
          <a:lstStyle/>
          <a:p>
            <a:r>
              <a:rPr lang="en-GB" sz="3920" b="1" dirty="0">
                <a:solidFill>
                  <a:srgbClr val="FF0000"/>
                </a:solidFill>
                <a:cs typeface="Arial" panose="020B0604020202020204" pitchFamily="34" charset="0"/>
              </a:rPr>
              <a:t>Example</a:t>
            </a:r>
            <a:r>
              <a:rPr lang="tr-TR" sz="3920" b="1" dirty="0">
                <a:solidFill>
                  <a:srgbClr val="FF0000"/>
                </a:solidFill>
                <a:cs typeface="Arial" panose="020B0604020202020204" pitchFamily="34" charset="0"/>
              </a:rPr>
              <a:t> 2: </a:t>
            </a:r>
          </a:p>
          <a:p>
            <a:r>
              <a:rPr lang="en-GB" sz="2400" dirty="0"/>
              <a:t>Calculate the net present value of cash flow given below</a:t>
            </a:r>
            <a:r>
              <a:rPr lang="tr-TR" sz="2400" dirty="0"/>
              <a:t>.</a:t>
            </a:r>
            <a:r>
              <a:rPr lang="en-GB" sz="2400" dirty="0"/>
              <a:t> Annual interest rate is 10</a:t>
            </a:r>
            <a:r>
              <a:rPr lang="tr-TR" sz="2400" dirty="0">
                <a:cs typeface="Times New Roman" panose="02020603050405020304" pitchFamily="18" charset="0"/>
              </a:rPr>
              <a:t>%</a:t>
            </a:r>
            <a:r>
              <a:rPr lang="en-GB" sz="2400" dirty="0">
                <a:cs typeface="Times New Roman" panose="02020603050405020304" pitchFamily="18" charset="0"/>
              </a:rPr>
              <a:t>.</a:t>
            </a:r>
            <a:r>
              <a:rPr lang="tr-TR" sz="2400" dirty="0">
                <a:cs typeface="Times New Roman" panose="02020603050405020304" pitchFamily="18" charset="0"/>
              </a:rPr>
              <a:t>  </a:t>
            </a:r>
            <a:endParaRPr lang="en-US" sz="2400" dirty="0">
              <a:cs typeface="Times New Roman" panose="02020603050405020304" pitchFamily="18" charset="0"/>
            </a:endParaRPr>
          </a:p>
        </p:txBody>
      </p:sp>
      <p:grpSp>
        <p:nvGrpSpPr>
          <p:cNvPr id="54" name="Grup 53"/>
          <p:cNvGrpSpPr/>
          <p:nvPr/>
        </p:nvGrpSpPr>
        <p:grpSpPr>
          <a:xfrm>
            <a:off x="2741736" y="5757677"/>
            <a:ext cx="7843182" cy="3126143"/>
            <a:chOff x="1725362" y="1395677"/>
            <a:chExt cx="5078886" cy="2199518"/>
          </a:xfrm>
        </p:grpSpPr>
        <p:grpSp>
          <p:nvGrpSpPr>
            <p:cNvPr id="55" name="Grup 54"/>
            <p:cNvGrpSpPr/>
            <p:nvPr/>
          </p:nvGrpSpPr>
          <p:grpSpPr>
            <a:xfrm>
              <a:off x="1871700" y="1474844"/>
              <a:ext cx="4104456" cy="1882148"/>
              <a:chOff x="1871700" y="1474844"/>
              <a:chExt cx="4104456" cy="1882148"/>
            </a:xfrm>
          </p:grpSpPr>
          <p:grpSp>
            <p:nvGrpSpPr>
              <p:cNvPr id="72" name="Grup 71"/>
              <p:cNvGrpSpPr/>
              <p:nvPr/>
            </p:nvGrpSpPr>
            <p:grpSpPr>
              <a:xfrm>
                <a:off x="1871700" y="2255845"/>
                <a:ext cx="4104456" cy="317443"/>
                <a:chOff x="611560" y="2276872"/>
                <a:chExt cx="4104456" cy="317443"/>
              </a:xfrm>
            </p:grpSpPr>
            <p:cxnSp>
              <p:nvCxnSpPr>
                <p:cNvPr id="84" name="Düz Bağlayıcı 83"/>
                <p:cNvCxnSpPr/>
                <p:nvPr/>
              </p:nvCxnSpPr>
              <p:spPr>
                <a:xfrm>
                  <a:off x="611560" y="2420888"/>
                  <a:ext cx="41044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Düz Bağlayıcı 84"/>
                <p:cNvCxnSpPr/>
                <p:nvPr/>
              </p:nvCxnSpPr>
              <p:spPr>
                <a:xfrm>
                  <a:off x="611560" y="227687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Düz Bağlayıcı 85"/>
                <p:cNvCxnSpPr/>
                <p:nvPr/>
              </p:nvCxnSpPr>
              <p:spPr>
                <a:xfrm>
                  <a:off x="971600" y="2285256"/>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Düz Bağlayıcı 86"/>
                <p:cNvCxnSpPr/>
                <p:nvPr/>
              </p:nvCxnSpPr>
              <p:spPr>
                <a:xfrm>
                  <a:off x="1331640" y="227687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Düz Bağlayıcı 87"/>
                <p:cNvCxnSpPr/>
                <p:nvPr/>
              </p:nvCxnSpPr>
              <p:spPr>
                <a:xfrm>
                  <a:off x="1763688"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Düz Bağlayıcı 88"/>
                <p:cNvCxnSpPr/>
                <p:nvPr/>
              </p:nvCxnSpPr>
              <p:spPr>
                <a:xfrm>
                  <a:off x="2195736"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Düz Bağlayıcı 89"/>
                <p:cNvCxnSpPr/>
                <p:nvPr/>
              </p:nvCxnSpPr>
              <p:spPr>
                <a:xfrm>
                  <a:off x="2627784"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Düz Bağlayıcı 90"/>
                <p:cNvCxnSpPr/>
                <p:nvPr/>
              </p:nvCxnSpPr>
              <p:spPr>
                <a:xfrm>
                  <a:off x="3059832" y="2297899"/>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Düz Bağlayıcı 91"/>
                <p:cNvCxnSpPr/>
                <p:nvPr/>
              </p:nvCxnSpPr>
              <p:spPr>
                <a:xfrm>
                  <a:off x="3491880" y="2297899"/>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Düz Bağlayıcı 92"/>
                <p:cNvCxnSpPr/>
                <p:nvPr/>
              </p:nvCxnSpPr>
              <p:spPr>
                <a:xfrm>
                  <a:off x="3923928" y="2306283"/>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Düz Bağlayıcı 93"/>
                <p:cNvCxnSpPr/>
                <p:nvPr/>
              </p:nvCxnSpPr>
              <p:spPr>
                <a:xfrm>
                  <a:off x="4283968" y="2296411"/>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Düz Bağlayıcı 94"/>
                <p:cNvCxnSpPr/>
                <p:nvPr/>
              </p:nvCxnSpPr>
              <p:spPr>
                <a:xfrm>
                  <a:off x="4716016" y="2306283"/>
                  <a:ext cx="0" cy="28803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73" name="Düz Ok Bağlayıcısı 72"/>
              <p:cNvCxnSpPr/>
              <p:nvPr/>
            </p:nvCxnSpPr>
            <p:spPr>
              <a:xfrm>
                <a:off x="1871700" y="2399861"/>
                <a:ext cx="0" cy="9571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Düz Ok Bağlayıcısı 73"/>
              <p:cNvCxnSpPr/>
              <p:nvPr/>
            </p:nvCxnSpPr>
            <p:spPr>
              <a:xfrm flipV="1">
                <a:off x="2231740" y="2060848"/>
                <a:ext cx="0" cy="3390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Düz Ok Bağlayıcısı 74"/>
              <p:cNvCxnSpPr/>
              <p:nvPr/>
            </p:nvCxnSpPr>
            <p:spPr>
              <a:xfrm flipV="1">
                <a:off x="2591780" y="1830075"/>
                <a:ext cx="0" cy="5697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Düz Ok Bağlayıcısı 75"/>
              <p:cNvCxnSpPr/>
              <p:nvPr/>
            </p:nvCxnSpPr>
            <p:spPr>
              <a:xfrm flipV="1">
                <a:off x="3023828" y="1772816"/>
                <a:ext cx="0" cy="6270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Düz Ok Bağlayıcısı 76"/>
              <p:cNvCxnSpPr/>
              <p:nvPr/>
            </p:nvCxnSpPr>
            <p:spPr>
              <a:xfrm flipV="1">
                <a:off x="3887924" y="1484784"/>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Düz Ok Bağlayıcısı 77"/>
              <p:cNvCxnSpPr/>
              <p:nvPr/>
            </p:nvCxnSpPr>
            <p:spPr>
              <a:xfrm flipV="1">
                <a:off x="4319972" y="1476400"/>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Düz Ok Bağlayıcısı 78"/>
              <p:cNvCxnSpPr/>
              <p:nvPr/>
            </p:nvCxnSpPr>
            <p:spPr>
              <a:xfrm flipV="1">
                <a:off x="4757869" y="1484783"/>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Düz Ok Bağlayıcısı 79"/>
              <p:cNvCxnSpPr/>
              <p:nvPr/>
            </p:nvCxnSpPr>
            <p:spPr>
              <a:xfrm flipV="1">
                <a:off x="5184068" y="1484783"/>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Düz Ok Bağlayıcısı 80"/>
              <p:cNvCxnSpPr/>
              <p:nvPr/>
            </p:nvCxnSpPr>
            <p:spPr>
              <a:xfrm flipV="1">
                <a:off x="5544108" y="1474844"/>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Düz Ok Bağlayıcısı 81"/>
              <p:cNvCxnSpPr/>
              <p:nvPr/>
            </p:nvCxnSpPr>
            <p:spPr>
              <a:xfrm flipV="1">
                <a:off x="5976156" y="1495939"/>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Düz Bağlayıcı 82"/>
              <p:cNvCxnSpPr/>
              <p:nvPr/>
            </p:nvCxnSpPr>
            <p:spPr>
              <a:xfrm>
                <a:off x="3887924" y="1495939"/>
                <a:ext cx="20882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56" name="Metin kutusu 55"/>
            <p:cNvSpPr txBox="1"/>
            <p:nvPr/>
          </p:nvSpPr>
          <p:spPr>
            <a:xfrm>
              <a:off x="2079257" y="2059969"/>
              <a:ext cx="432048" cy="238203"/>
            </a:xfrm>
            <a:prstGeom prst="rect">
              <a:avLst/>
            </a:prstGeom>
            <a:noFill/>
          </p:spPr>
          <p:txBody>
            <a:bodyPr wrap="square" rtlCol="0">
              <a:spAutoFit/>
            </a:bodyPr>
            <a:lstStyle/>
            <a:p>
              <a:r>
                <a:rPr lang="tr-TR" sz="1600" dirty="0"/>
                <a:t>200</a:t>
              </a:r>
              <a:endParaRPr lang="en-US" sz="1600" dirty="0"/>
            </a:p>
          </p:txBody>
        </p:sp>
        <p:sp>
          <p:nvSpPr>
            <p:cNvPr id="57" name="Metin kutusu 56"/>
            <p:cNvSpPr txBox="1"/>
            <p:nvPr/>
          </p:nvSpPr>
          <p:spPr>
            <a:xfrm>
              <a:off x="2457576" y="1608301"/>
              <a:ext cx="432048" cy="238203"/>
            </a:xfrm>
            <a:prstGeom prst="rect">
              <a:avLst/>
            </a:prstGeom>
            <a:noFill/>
          </p:spPr>
          <p:txBody>
            <a:bodyPr wrap="square" rtlCol="0">
              <a:spAutoFit/>
            </a:bodyPr>
            <a:lstStyle>
              <a:defPPr>
                <a:defRPr lang="en-US"/>
              </a:defPPr>
              <a:lvl1pPr>
                <a:defRPr sz="1600"/>
              </a:lvl1pPr>
            </a:lstStyle>
            <a:p>
              <a:r>
                <a:rPr lang="tr-TR"/>
                <a:t>50</a:t>
              </a:r>
              <a:endParaRPr lang="en-US" dirty="0"/>
            </a:p>
          </p:txBody>
        </p:sp>
        <p:sp>
          <p:nvSpPr>
            <p:cNvPr id="58" name="Metin kutusu 57"/>
            <p:cNvSpPr txBox="1"/>
            <p:nvPr/>
          </p:nvSpPr>
          <p:spPr>
            <a:xfrm>
              <a:off x="2862878" y="1484208"/>
              <a:ext cx="432048" cy="238203"/>
            </a:xfrm>
            <a:prstGeom prst="rect">
              <a:avLst/>
            </a:prstGeom>
            <a:noFill/>
          </p:spPr>
          <p:txBody>
            <a:bodyPr wrap="square" rtlCol="0">
              <a:spAutoFit/>
            </a:bodyPr>
            <a:lstStyle>
              <a:defPPr>
                <a:defRPr lang="en-US"/>
              </a:defPPr>
              <a:lvl1pPr>
                <a:defRPr sz="1600"/>
              </a:lvl1pPr>
            </a:lstStyle>
            <a:p>
              <a:r>
                <a:rPr lang="tr-TR"/>
                <a:t>100</a:t>
              </a:r>
              <a:endParaRPr lang="en-US" dirty="0"/>
            </a:p>
          </p:txBody>
        </p:sp>
        <p:sp>
          <p:nvSpPr>
            <p:cNvPr id="59" name="Metin kutusu 58"/>
            <p:cNvSpPr txBox="1"/>
            <p:nvPr/>
          </p:nvSpPr>
          <p:spPr>
            <a:xfrm>
              <a:off x="6156176" y="1395677"/>
              <a:ext cx="648072" cy="238203"/>
            </a:xfrm>
            <a:prstGeom prst="rect">
              <a:avLst/>
            </a:prstGeom>
            <a:noFill/>
          </p:spPr>
          <p:txBody>
            <a:bodyPr wrap="square" rtlCol="0">
              <a:spAutoFit/>
            </a:bodyPr>
            <a:lstStyle>
              <a:defPPr>
                <a:defRPr lang="en-US"/>
              </a:defPPr>
              <a:lvl1pPr>
                <a:defRPr sz="1600"/>
              </a:lvl1pPr>
            </a:lstStyle>
            <a:p>
              <a:r>
                <a:rPr lang="tr-TR" dirty="0"/>
                <a:t>A=650</a:t>
              </a:r>
              <a:endParaRPr lang="en-US" dirty="0"/>
            </a:p>
          </p:txBody>
        </p:sp>
        <p:sp>
          <p:nvSpPr>
            <p:cNvPr id="60" name="Metin kutusu 59"/>
            <p:cNvSpPr txBox="1"/>
            <p:nvPr/>
          </p:nvSpPr>
          <p:spPr>
            <a:xfrm>
              <a:off x="1725362" y="2019057"/>
              <a:ext cx="216024" cy="238203"/>
            </a:xfrm>
            <a:prstGeom prst="rect">
              <a:avLst/>
            </a:prstGeom>
            <a:noFill/>
          </p:spPr>
          <p:txBody>
            <a:bodyPr wrap="square" rtlCol="0">
              <a:spAutoFit/>
            </a:bodyPr>
            <a:lstStyle>
              <a:defPPr>
                <a:defRPr lang="en-US"/>
              </a:defPPr>
              <a:lvl1pPr>
                <a:defRPr sz="1600"/>
              </a:lvl1pPr>
            </a:lstStyle>
            <a:p>
              <a:r>
                <a:rPr lang="tr-TR" dirty="0"/>
                <a:t>0</a:t>
              </a:r>
              <a:endParaRPr lang="en-US" dirty="0"/>
            </a:p>
          </p:txBody>
        </p:sp>
        <p:sp>
          <p:nvSpPr>
            <p:cNvPr id="61" name="Metin kutusu 60"/>
            <p:cNvSpPr txBox="1"/>
            <p:nvPr/>
          </p:nvSpPr>
          <p:spPr>
            <a:xfrm>
              <a:off x="2123728" y="2499163"/>
              <a:ext cx="216024" cy="238203"/>
            </a:xfrm>
            <a:prstGeom prst="rect">
              <a:avLst/>
            </a:prstGeom>
            <a:noFill/>
          </p:spPr>
          <p:txBody>
            <a:bodyPr wrap="square" rtlCol="0">
              <a:spAutoFit/>
            </a:bodyPr>
            <a:lstStyle>
              <a:defPPr>
                <a:defRPr lang="en-US"/>
              </a:defPPr>
              <a:lvl1pPr>
                <a:defRPr sz="1600"/>
              </a:lvl1pPr>
            </a:lstStyle>
            <a:p>
              <a:r>
                <a:rPr lang="tr-TR" dirty="0"/>
                <a:t>1</a:t>
              </a:r>
              <a:endParaRPr lang="en-US" dirty="0"/>
            </a:p>
          </p:txBody>
        </p:sp>
        <p:sp>
          <p:nvSpPr>
            <p:cNvPr id="62" name="Metin kutusu 61"/>
            <p:cNvSpPr txBox="1"/>
            <p:nvPr/>
          </p:nvSpPr>
          <p:spPr>
            <a:xfrm>
              <a:off x="2483768" y="2499163"/>
              <a:ext cx="216024" cy="238203"/>
            </a:xfrm>
            <a:prstGeom prst="rect">
              <a:avLst/>
            </a:prstGeom>
            <a:noFill/>
          </p:spPr>
          <p:txBody>
            <a:bodyPr wrap="square" rtlCol="0">
              <a:spAutoFit/>
            </a:bodyPr>
            <a:lstStyle>
              <a:defPPr>
                <a:defRPr lang="en-US"/>
              </a:defPPr>
              <a:lvl1pPr>
                <a:defRPr sz="1600"/>
              </a:lvl1pPr>
            </a:lstStyle>
            <a:p>
              <a:r>
                <a:rPr lang="tr-TR" dirty="0"/>
                <a:t>2</a:t>
              </a:r>
              <a:endParaRPr lang="en-US" dirty="0"/>
            </a:p>
          </p:txBody>
        </p:sp>
        <p:sp>
          <p:nvSpPr>
            <p:cNvPr id="63" name="Metin kutusu 62"/>
            <p:cNvSpPr txBox="1"/>
            <p:nvPr/>
          </p:nvSpPr>
          <p:spPr>
            <a:xfrm>
              <a:off x="2915816" y="2499163"/>
              <a:ext cx="216024" cy="238203"/>
            </a:xfrm>
            <a:prstGeom prst="rect">
              <a:avLst/>
            </a:prstGeom>
            <a:noFill/>
          </p:spPr>
          <p:txBody>
            <a:bodyPr wrap="square" rtlCol="0">
              <a:spAutoFit/>
            </a:bodyPr>
            <a:lstStyle>
              <a:defPPr>
                <a:defRPr lang="en-US"/>
              </a:defPPr>
              <a:lvl1pPr>
                <a:defRPr sz="1600"/>
              </a:lvl1pPr>
            </a:lstStyle>
            <a:p>
              <a:r>
                <a:rPr lang="tr-TR" dirty="0"/>
                <a:t>3</a:t>
              </a:r>
              <a:endParaRPr lang="en-US" dirty="0"/>
            </a:p>
          </p:txBody>
        </p:sp>
        <p:sp>
          <p:nvSpPr>
            <p:cNvPr id="64" name="Metin kutusu 63"/>
            <p:cNvSpPr txBox="1"/>
            <p:nvPr/>
          </p:nvSpPr>
          <p:spPr>
            <a:xfrm>
              <a:off x="3347864" y="2499163"/>
              <a:ext cx="216024" cy="238203"/>
            </a:xfrm>
            <a:prstGeom prst="rect">
              <a:avLst/>
            </a:prstGeom>
            <a:noFill/>
          </p:spPr>
          <p:txBody>
            <a:bodyPr wrap="square" rtlCol="0">
              <a:spAutoFit/>
            </a:bodyPr>
            <a:lstStyle>
              <a:defPPr>
                <a:defRPr lang="en-US"/>
              </a:defPPr>
              <a:lvl1pPr>
                <a:defRPr sz="1600"/>
              </a:lvl1pPr>
            </a:lstStyle>
            <a:p>
              <a:r>
                <a:rPr lang="tr-TR" dirty="0"/>
                <a:t>4</a:t>
              </a:r>
              <a:endParaRPr lang="en-US" dirty="0"/>
            </a:p>
          </p:txBody>
        </p:sp>
        <p:sp>
          <p:nvSpPr>
            <p:cNvPr id="65" name="Metin kutusu 64"/>
            <p:cNvSpPr txBox="1"/>
            <p:nvPr/>
          </p:nvSpPr>
          <p:spPr>
            <a:xfrm>
              <a:off x="3779912" y="2499163"/>
              <a:ext cx="216024" cy="238203"/>
            </a:xfrm>
            <a:prstGeom prst="rect">
              <a:avLst/>
            </a:prstGeom>
            <a:noFill/>
          </p:spPr>
          <p:txBody>
            <a:bodyPr wrap="square" rtlCol="0">
              <a:spAutoFit/>
            </a:bodyPr>
            <a:lstStyle>
              <a:defPPr>
                <a:defRPr lang="en-US"/>
              </a:defPPr>
              <a:lvl1pPr>
                <a:defRPr sz="1600"/>
              </a:lvl1pPr>
            </a:lstStyle>
            <a:p>
              <a:r>
                <a:rPr lang="tr-TR" dirty="0"/>
                <a:t>5</a:t>
              </a:r>
              <a:endParaRPr lang="en-US" dirty="0"/>
            </a:p>
          </p:txBody>
        </p:sp>
        <p:sp>
          <p:nvSpPr>
            <p:cNvPr id="66" name="Metin kutusu 65"/>
            <p:cNvSpPr txBox="1"/>
            <p:nvPr/>
          </p:nvSpPr>
          <p:spPr>
            <a:xfrm>
              <a:off x="4211960" y="2499163"/>
              <a:ext cx="216024" cy="238203"/>
            </a:xfrm>
            <a:prstGeom prst="rect">
              <a:avLst/>
            </a:prstGeom>
            <a:noFill/>
          </p:spPr>
          <p:txBody>
            <a:bodyPr wrap="square" rtlCol="0">
              <a:spAutoFit/>
            </a:bodyPr>
            <a:lstStyle>
              <a:defPPr>
                <a:defRPr lang="en-US"/>
              </a:defPPr>
              <a:lvl1pPr>
                <a:defRPr sz="1600"/>
              </a:lvl1pPr>
            </a:lstStyle>
            <a:p>
              <a:r>
                <a:rPr lang="tr-TR" dirty="0"/>
                <a:t>6</a:t>
              </a:r>
              <a:endParaRPr lang="en-US" dirty="0"/>
            </a:p>
          </p:txBody>
        </p:sp>
        <p:sp>
          <p:nvSpPr>
            <p:cNvPr id="67" name="Metin kutusu 66"/>
            <p:cNvSpPr txBox="1"/>
            <p:nvPr/>
          </p:nvSpPr>
          <p:spPr>
            <a:xfrm>
              <a:off x="4649857" y="2499163"/>
              <a:ext cx="216024" cy="238203"/>
            </a:xfrm>
            <a:prstGeom prst="rect">
              <a:avLst/>
            </a:prstGeom>
            <a:noFill/>
          </p:spPr>
          <p:txBody>
            <a:bodyPr wrap="square" rtlCol="0">
              <a:spAutoFit/>
            </a:bodyPr>
            <a:lstStyle>
              <a:defPPr>
                <a:defRPr lang="en-US"/>
              </a:defPPr>
              <a:lvl1pPr>
                <a:defRPr sz="1600"/>
              </a:lvl1pPr>
            </a:lstStyle>
            <a:p>
              <a:r>
                <a:rPr lang="tr-TR" dirty="0"/>
                <a:t>7</a:t>
              </a:r>
              <a:endParaRPr lang="en-US" dirty="0"/>
            </a:p>
          </p:txBody>
        </p:sp>
        <p:sp>
          <p:nvSpPr>
            <p:cNvPr id="68" name="Metin kutusu 67"/>
            <p:cNvSpPr txBox="1"/>
            <p:nvPr/>
          </p:nvSpPr>
          <p:spPr>
            <a:xfrm>
              <a:off x="5076056" y="2499163"/>
              <a:ext cx="216024" cy="238203"/>
            </a:xfrm>
            <a:prstGeom prst="rect">
              <a:avLst/>
            </a:prstGeom>
            <a:noFill/>
          </p:spPr>
          <p:txBody>
            <a:bodyPr wrap="square" rtlCol="0">
              <a:spAutoFit/>
            </a:bodyPr>
            <a:lstStyle>
              <a:defPPr>
                <a:defRPr lang="en-US"/>
              </a:defPPr>
              <a:lvl1pPr>
                <a:defRPr sz="1600"/>
              </a:lvl1pPr>
            </a:lstStyle>
            <a:p>
              <a:r>
                <a:rPr lang="tr-TR" dirty="0"/>
                <a:t>8</a:t>
              </a:r>
              <a:endParaRPr lang="en-US" dirty="0"/>
            </a:p>
          </p:txBody>
        </p:sp>
        <p:sp>
          <p:nvSpPr>
            <p:cNvPr id="69" name="Metin kutusu 68"/>
            <p:cNvSpPr txBox="1"/>
            <p:nvPr/>
          </p:nvSpPr>
          <p:spPr>
            <a:xfrm>
              <a:off x="5436096" y="2499163"/>
              <a:ext cx="216024" cy="238203"/>
            </a:xfrm>
            <a:prstGeom prst="rect">
              <a:avLst/>
            </a:prstGeom>
            <a:noFill/>
          </p:spPr>
          <p:txBody>
            <a:bodyPr wrap="square" rtlCol="0">
              <a:spAutoFit/>
            </a:bodyPr>
            <a:lstStyle>
              <a:defPPr>
                <a:defRPr lang="en-US"/>
              </a:defPPr>
              <a:lvl1pPr>
                <a:defRPr sz="1600"/>
              </a:lvl1pPr>
            </a:lstStyle>
            <a:p>
              <a:r>
                <a:rPr lang="tr-TR" dirty="0"/>
                <a:t>9</a:t>
              </a:r>
              <a:endParaRPr lang="en-US" dirty="0"/>
            </a:p>
          </p:txBody>
        </p:sp>
        <p:sp>
          <p:nvSpPr>
            <p:cNvPr id="70" name="Metin kutusu 69"/>
            <p:cNvSpPr txBox="1"/>
            <p:nvPr/>
          </p:nvSpPr>
          <p:spPr>
            <a:xfrm>
              <a:off x="5812769" y="2494612"/>
              <a:ext cx="360040" cy="238203"/>
            </a:xfrm>
            <a:prstGeom prst="rect">
              <a:avLst/>
            </a:prstGeom>
            <a:noFill/>
          </p:spPr>
          <p:txBody>
            <a:bodyPr wrap="square" rtlCol="0">
              <a:spAutoFit/>
            </a:bodyPr>
            <a:lstStyle>
              <a:defPPr>
                <a:defRPr lang="en-US"/>
              </a:defPPr>
              <a:lvl1pPr>
                <a:defRPr sz="1600"/>
              </a:lvl1pPr>
            </a:lstStyle>
            <a:p>
              <a:r>
                <a:rPr lang="tr-TR" dirty="0"/>
                <a:t>10</a:t>
              </a:r>
              <a:endParaRPr lang="en-US" dirty="0"/>
            </a:p>
          </p:txBody>
        </p:sp>
        <p:sp>
          <p:nvSpPr>
            <p:cNvPr id="71" name="Metin kutusu 70"/>
            <p:cNvSpPr txBox="1"/>
            <p:nvPr/>
          </p:nvSpPr>
          <p:spPr>
            <a:xfrm>
              <a:off x="1763688" y="3356992"/>
              <a:ext cx="576064" cy="238203"/>
            </a:xfrm>
            <a:prstGeom prst="rect">
              <a:avLst/>
            </a:prstGeom>
            <a:noFill/>
          </p:spPr>
          <p:txBody>
            <a:bodyPr wrap="square" rtlCol="0">
              <a:spAutoFit/>
            </a:bodyPr>
            <a:lstStyle>
              <a:defPPr>
                <a:defRPr lang="en-US"/>
              </a:defPPr>
              <a:lvl1pPr>
                <a:defRPr sz="1600"/>
              </a:lvl1pPr>
            </a:lstStyle>
            <a:p>
              <a:r>
                <a:rPr lang="tr-TR" dirty="0"/>
                <a:t>P=?</a:t>
              </a:r>
              <a:endParaRPr lang="en-US" dirty="0"/>
            </a:p>
          </p:txBody>
        </p:sp>
      </p:grpSp>
      <p:cxnSp>
        <p:nvCxnSpPr>
          <p:cNvPr id="96" name="Düz Bağlayıcı 95"/>
          <p:cNvCxnSpPr/>
          <p:nvPr/>
        </p:nvCxnSpPr>
        <p:spPr>
          <a:xfrm>
            <a:off x="3530604" y="6739303"/>
            <a:ext cx="1223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7" name="Metin kutusu 96"/>
          <p:cNvSpPr txBox="1"/>
          <p:nvPr/>
        </p:nvSpPr>
        <p:spPr>
          <a:xfrm>
            <a:off x="3836403" y="6669438"/>
            <a:ext cx="667199" cy="338554"/>
          </a:xfrm>
          <a:prstGeom prst="rect">
            <a:avLst/>
          </a:prstGeom>
          <a:noFill/>
        </p:spPr>
        <p:txBody>
          <a:bodyPr wrap="square" rtlCol="0">
            <a:spAutoFit/>
          </a:bodyPr>
          <a:lstStyle/>
          <a:p>
            <a:r>
              <a:rPr lang="tr-TR" sz="1600" dirty="0"/>
              <a:t>200</a:t>
            </a:r>
            <a:endParaRPr lang="en-US" sz="1600" dirty="0"/>
          </a:p>
        </p:txBody>
      </p:sp>
      <p:sp>
        <p:nvSpPr>
          <p:cNvPr id="98" name="Metin kutusu 97"/>
          <p:cNvSpPr txBox="1"/>
          <p:nvPr/>
        </p:nvSpPr>
        <p:spPr>
          <a:xfrm>
            <a:off x="4462672" y="6676707"/>
            <a:ext cx="667199" cy="338554"/>
          </a:xfrm>
          <a:prstGeom prst="rect">
            <a:avLst/>
          </a:prstGeom>
          <a:noFill/>
        </p:spPr>
        <p:txBody>
          <a:bodyPr wrap="square" rtlCol="0">
            <a:spAutoFit/>
          </a:bodyPr>
          <a:lstStyle/>
          <a:p>
            <a:r>
              <a:rPr lang="tr-TR" sz="1600" dirty="0"/>
              <a:t>200</a:t>
            </a:r>
            <a:endParaRPr lang="en-US" sz="1600" dirty="0"/>
          </a:p>
        </p:txBody>
      </p:sp>
      <p:sp>
        <p:nvSpPr>
          <p:cNvPr id="100" name="Oval 99"/>
          <p:cNvSpPr/>
          <p:nvPr/>
        </p:nvSpPr>
        <p:spPr>
          <a:xfrm>
            <a:off x="3223213" y="6639347"/>
            <a:ext cx="1975943" cy="517794"/>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101" name="Oval 100"/>
          <p:cNvSpPr/>
          <p:nvPr/>
        </p:nvSpPr>
        <p:spPr>
          <a:xfrm>
            <a:off x="3740384" y="5821160"/>
            <a:ext cx="1347018" cy="699154"/>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102" name="Oval 101"/>
          <p:cNvSpPr/>
          <p:nvPr/>
        </p:nvSpPr>
        <p:spPr>
          <a:xfrm>
            <a:off x="5661185" y="5586833"/>
            <a:ext cx="3795966" cy="699154"/>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Tree>
    <p:extLst>
      <p:ext uri="{BB962C8B-B14F-4D97-AF65-F5344CB8AC3E}">
        <p14:creationId xmlns:p14="http://schemas.microsoft.com/office/powerpoint/2010/main" val="1109444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7" name="Metin kutusu 46"/>
              <p:cNvSpPr txBox="1"/>
              <p:nvPr/>
            </p:nvSpPr>
            <p:spPr>
              <a:xfrm>
                <a:off x="0" y="8017495"/>
                <a:ext cx="12801600" cy="7173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tr-TR" sz="1800" i="1">
                          <a:latin typeface="Cambria Math"/>
                        </a:rPr>
                        <m:t>𝑃</m:t>
                      </m:r>
                      <m:r>
                        <a:rPr lang="tr-TR" sz="1800" i="1">
                          <a:latin typeface="Cambria Math"/>
                        </a:rPr>
                        <m:t>=200∗</m:t>
                      </m:r>
                      <m:d>
                        <m:dPr>
                          <m:begChr m:val="["/>
                          <m:endChr m:val="]"/>
                          <m:ctrlPr>
                            <a:rPr lang="tr-TR" sz="1800" i="1">
                              <a:latin typeface="Cambria Math" panose="02040503050406030204" pitchFamily="18" charset="0"/>
                            </a:rPr>
                          </m:ctrlPr>
                        </m:dPr>
                        <m:e>
                          <m:f>
                            <m:fPr>
                              <m:ctrlPr>
                                <a:rPr lang="tr-TR" sz="1800" i="1">
                                  <a:latin typeface="Cambria Math" panose="02040503050406030204" pitchFamily="18" charset="0"/>
                                </a:rPr>
                              </m:ctrlPr>
                            </m:fPr>
                            <m:num>
                              <m:sSup>
                                <m:sSupPr>
                                  <m:ctrlPr>
                                    <a:rPr lang="tr-TR" sz="1800" i="1">
                                      <a:latin typeface="Cambria Math" panose="02040503050406030204" pitchFamily="18" charset="0"/>
                                    </a:rPr>
                                  </m:ctrlPr>
                                </m:sSupPr>
                                <m:e>
                                  <m:d>
                                    <m:dPr>
                                      <m:ctrlPr>
                                        <a:rPr lang="tr-TR" sz="1800" i="1">
                                          <a:latin typeface="Cambria Math" panose="02040503050406030204" pitchFamily="18" charset="0"/>
                                        </a:rPr>
                                      </m:ctrlPr>
                                    </m:dPr>
                                    <m:e>
                                      <m:r>
                                        <a:rPr lang="tr-TR" sz="1800" i="1">
                                          <a:latin typeface="Cambria Math"/>
                                        </a:rPr>
                                        <m:t>1+0,1</m:t>
                                      </m:r>
                                    </m:e>
                                  </m:d>
                                </m:e>
                                <m:sup>
                                  <m:r>
                                    <a:rPr lang="tr-TR" sz="1800" i="1">
                                      <a:latin typeface="Cambria Math"/>
                                    </a:rPr>
                                    <m:t>3</m:t>
                                  </m:r>
                                </m:sup>
                              </m:sSup>
                              <m:r>
                                <a:rPr lang="tr-TR" sz="1800" i="1">
                                  <a:latin typeface="Cambria Math"/>
                                </a:rPr>
                                <m:t>−1</m:t>
                              </m:r>
                            </m:num>
                            <m:den>
                              <m:r>
                                <a:rPr lang="tr-TR" sz="1800" i="1">
                                  <a:latin typeface="Cambria Math"/>
                                </a:rPr>
                                <m:t>0,1∗</m:t>
                              </m:r>
                              <m:sSup>
                                <m:sSupPr>
                                  <m:ctrlPr>
                                    <a:rPr lang="tr-TR" sz="1800" i="1">
                                      <a:latin typeface="Cambria Math" panose="02040503050406030204" pitchFamily="18" charset="0"/>
                                    </a:rPr>
                                  </m:ctrlPr>
                                </m:sSupPr>
                                <m:e>
                                  <m:d>
                                    <m:dPr>
                                      <m:ctrlPr>
                                        <a:rPr lang="tr-TR" sz="1800" i="1">
                                          <a:latin typeface="Cambria Math" panose="02040503050406030204" pitchFamily="18" charset="0"/>
                                        </a:rPr>
                                      </m:ctrlPr>
                                    </m:dPr>
                                    <m:e>
                                      <m:r>
                                        <a:rPr lang="tr-TR" sz="1800" i="1">
                                          <a:latin typeface="Cambria Math"/>
                                        </a:rPr>
                                        <m:t>1+0,1</m:t>
                                      </m:r>
                                    </m:e>
                                  </m:d>
                                </m:e>
                                <m:sup>
                                  <m:r>
                                    <a:rPr lang="tr-TR" sz="1800" i="1">
                                      <a:latin typeface="Cambria Math"/>
                                    </a:rPr>
                                    <m:t>3</m:t>
                                  </m:r>
                                </m:sup>
                              </m:sSup>
                            </m:den>
                          </m:f>
                        </m:e>
                      </m:d>
                      <m:r>
                        <a:rPr lang="tr-TR" sz="1800" i="1">
                          <a:latin typeface="Cambria Math"/>
                        </a:rPr>
                        <m:t>+</m:t>
                      </m:r>
                      <m:f>
                        <m:fPr>
                          <m:ctrlPr>
                            <a:rPr lang="tr-TR" sz="1800" i="1">
                              <a:latin typeface="Cambria Math" panose="02040503050406030204" pitchFamily="18" charset="0"/>
                            </a:rPr>
                          </m:ctrlPr>
                        </m:fPr>
                        <m:num>
                          <m:r>
                            <a:rPr lang="tr-TR" sz="1800" i="1">
                              <a:latin typeface="Cambria Math"/>
                            </a:rPr>
                            <m:t>50</m:t>
                          </m:r>
                        </m:num>
                        <m:den>
                          <m:r>
                            <a:rPr lang="tr-TR" sz="1800" i="1">
                              <a:latin typeface="Cambria Math"/>
                            </a:rPr>
                            <m:t>0,1∗</m:t>
                          </m:r>
                          <m:sSup>
                            <m:sSupPr>
                              <m:ctrlPr>
                                <a:rPr lang="tr-TR" sz="1800" i="1">
                                  <a:latin typeface="Cambria Math" panose="02040503050406030204" pitchFamily="18" charset="0"/>
                                </a:rPr>
                              </m:ctrlPr>
                            </m:sSupPr>
                            <m:e>
                              <m:d>
                                <m:dPr>
                                  <m:ctrlPr>
                                    <a:rPr lang="tr-TR" sz="1800" i="1">
                                      <a:latin typeface="Cambria Math" panose="02040503050406030204" pitchFamily="18" charset="0"/>
                                    </a:rPr>
                                  </m:ctrlPr>
                                </m:dPr>
                                <m:e>
                                  <m:r>
                                    <a:rPr lang="tr-TR" sz="1800" i="1">
                                      <a:latin typeface="Cambria Math"/>
                                    </a:rPr>
                                    <m:t>1+0,1</m:t>
                                  </m:r>
                                </m:e>
                              </m:d>
                            </m:e>
                            <m:sup>
                              <m:r>
                                <a:rPr lang="tr-TR" sz="1800" i="1">
                                  <a:latin typeface="Cambria Math"/>
                                </a:rPr>
                                <m:t>3</m:t>
                              </m:r>
                            </m:sup>
                          </m:sSup>
                        </m:den>
                      </m:f>
                      <m:r>
                        <a:rPr lang="tr-TR" sz="1800" i="1">
                          <a:latin typeface="Cambria Math"/>
                        </a:rPr>
                        <m:t>∗</m:t>
                      </m:r>
                      <m:d>
                        <m:dPr>
                          <m:begChr m:val="["/>
                          <m:endChr m:val="]"/>
                          <m:ctrlPr>
                            <a:rPr lang="tr-TR" sz="1800" i="1">
                              <a:latin typeface="Cambria Math" panose="02040503050406030204" pitchFamily="18" charset="0"/>
                            </a:rPr>
                          </m:ctrlPr>
                        </m:dPr>
                        <m:e>
                          <m:f>
                            <m:fPr>
                              <m:ctrlPr>
                                <a:rPr lang="tr-TR" sz="1800" i="1">
                                  <a:latin typeface="Cambria Math" panose="02040503050406030204" pitchFamily="18" charset="0"/>
                                </a:rPr>
                              </m:ctrlPr>
                            </m:fPr>
                            <m:num>
                              <m:sSup>
                                <m:sSupPr>
                                  <m:ctrlPr>
                                    <a:rPr lang="tr-TR" sz="1800" i="1">
                                      <a:latin typeface="Cambria Math" panose="02040503050406030204" pitchFamily="18" charset="0"/>
                                    </a:rPr>
                                  </m:ctrlPr>
                                </m:sSupPr>
                                <m:e>
                                  <m:d>
                                    <m:dPr>
                                      <m:ctrlPr>
                                        <a:rPr lang="tr-TR" sz="1800" i="1">
                                          <a:latin typeface="Cambria Math" panose="02040503050406030204" pitchFamily="18" charset="0"/>
                                        </a:rPr>
                                      </m:ctrlPr>
                                    </m:dPr>
                                    <m:e>
                                      <m:r>
                                        <a:rPr lang="tr-TR" sz="1800" i="1">
                                          <a:latin typeface="Cambria Math"/>
                                        </a:rPr>
                                        <m:t>1+0,1</m:t>
                                      </m:r>
                                    </m:e>
                                  </m:d>
                                </m:e>
                                <m:sup>
                                  <m:r>
                                    <a:rPr lang="tr-TR" sz="1800" i="1">
                                      <a:latin typeface="Cambria Math"/>
                                    </a:rPr>
                                    <m:t>3</m:t>
                                  </m:r>
                                </m:sup>
                              </m:sSup>
                              <m:r>
                                <a:rPr lang="tr-TR" sz="1800" i="1">
                                  <a:latin typeface="Cambria Math"/>
                                </a:rPr>
                                <m:t>−1</m:t>
                              </m:r>
                            </m:num>
                            <m:den>
                              <m:r>
                                <a:rPr lang="tr-TR" sz="1800" i="1">
                                  <a:latin typeface="Cambria Math"/>
                                </a:rPr>
                                <m:t>0,1</m:t>
                              </m:r>
                            </m:den>
                          </m:f>
                          <m:r>
                            <a:rPr lang="tr-TR" sz="1800" i="1">
                              <a:latin typeface="Cambria Math"/>
                            </a:rPr>
                            <m:t>−3</m:t>
                          </m:r>
                        </m:e>
                      </m:d>
                      <m:r>
                        <a:rPr lang="tr-TR" sz="1800" i="1">
                          <a:latin typeface="Cambria Math"/>
                        </a:rPr>
                        <m:t>+650∗</m:t>
                      </m:r>
                      <m:d>
                        <m:dPr>
                          <m:begChr m:val="["/>
                          <m:endChr m:val="]"/>
                          <m:ctrlPr>
                            <a:rPr lang="tr-TR" sz="1800" i="1">
                              <a:latin typeface="Cambria Math" panose="02040503050406030204" pitchFamily="18" charset="0"/>
                            </a:rPr>
                          </m:ctrlPr>
                        </m:dPr>
                        <m:e>
                          <m:f>
                            <m:fPr>
                              <m:ctrlPr>
                                <a:rPr lang="tr-TR" sz="1800" i="1">
                                  <a:latin typeface="Cambria Math" panose="02040503050406030204" pitchFamily="18" charset="0"/>
                                </a:rPr>
                              </m:ctrlPr>
                            </m:fPr>
                            <m:num>
                              <m:sSup>
                                <m:sSupPr>
                                  <m:ctrlPr>
                                    <a:rPr lang="tr-TR" sz="1800" i="1">
                                      <a:latin typeface="Cambria Math" panose="02040503050406030204" pitchFamily="18" charset="0"/>
                                    </a:rPr>
                                  </m:ctrlPr>
                                </m:sSupPr>
                                <m:e>
                                  <m:d>
                                    <m:dPr>
                                      <m:ctrlPr>
                                        <a:rPr lang="tr-TR" sz="1800" i="1">
                                          <a:latin typeface="Cambria Math" panose="02040503050406030204" pitchFamily="18" charset="0"/>
                                        </a:rPr>
                                      </m:ctrlPr>
                                    </m:dPr>
                                    <m:e>
                                      <m:r>
                                        <a:rPr lang="tr-TR" sz="1800" i="1">
                                          <a:latin typeface="Cambria Math"/>
                                        </a:rPr>
                                        <m:t>1+0,1</m:t>
                                      </m:r>
                                    </m:e>
                                  </m:d>
                                </m:e>
                                <m:sup>
                                  <m:r>
                                    <a:rPr lang="tr-TR" sz="1800" i="1">
                                      <a:latin typeface="Cambria Math"/>
                                    </a:rPr>
                                    <m:t>6</m:t>
                                  </m:r>
                                </m:sup>
                              </m:sSup>
                              <m:r>
                                <a:rPr lang="tr-TR" sz="1800" i="1">
                                  <a:latin typeface="Cambria Math"/>
                                </a:rPr>
                                <m:t>−1</m:t>
                              </m:r>
                            </m:num>
                            <m:den>
                              <m:r>
                                <a:rPr lang="tr-TR" sz="1800" i="1">
                                  <a:latin typeface="Cambria Math"/>
                                </a:rPr>
                                <m:t>0,1∗</m:t>
                              </m:r>
                              <m:sSup>
                                <m:sSupPr>
                                  <m:ctrlPr>
                                    <a:rPr lang="tr-TR" sz="1800" i="1">
                                      <a:latin typeface="Cambria Math" panose="02040503050406030204" pitchFamily="18" charset="0"/>
                                    </a:rPr>
                                  </m:ctrlPr>
                                </m:sSupPr>
                                <m:e>
                                  <m:d>
                                    <m:dPr>
                                      <m:ctrlPr>
                                        <a:rPr lang="tr-TR" sz="1800" i="1">
                                          <a:latin typeface="Cambria Math" panose="02040503050406030204" pitchFamily="18" charset="0"/>
                                        </a:rPr>
                                      </m:ctrlPr>
                                    </m:dPr>
                                    <m:e>
                                      <m:r>
                                        <a:rPr lang="tr-TR" sz="1800" i="1">
                                          <a:latin typeface="Cambria Math"/>
                                        </a:rPr>
                                        <m:t>1+0,1</m:t>
                                      </m:r>
                                    </m:e>
                                  </m:d>
                                </m:e>
                                <m:sup>
                                  <m:r>
                                    <a:rPr lang="tr-TR" sz="1800" i="1">
                                      <a:latin typeface="Cambria Math"/>
                                    </a:rPr>
                                    <m:t>6</m:t>
                                  </m:r>
                                </m:sup>
                              </m:sSup>
                            </m:den>
                          </m:f>
                        </m:e>
                      </m:d>
                      <m:r>
                        <a:rPr lang="tr-TR" sz="1800" i="1">
                          <a:latin typeface="Cambria Math"/>
                        </a:rPr>
                        <m:t>∗</m:t>
                      </m:r>
                      <m:f>
                        <m:fPr>
                          <m:ctrlPr>
                            <a:rPr lang="tr-TR" sz="1800" i="1">
                              <a:latin typeface="Cambria Math" panose="02040503050406030204" pitchFamily="18" charset="0"/>
                            </a:rPr>
                          </m:ctrlPr>
                        </m:fPr>
                        <m:num>
                          <m:r>
                            <a:rPr lang="tr-TR" sz="1800" i="1">
                              <a:latin typeface="Cambria Math"/>
                            </a:rPr>
                            <m:t>1</m:t>
                          </m:r>
                        </m:num>
                        <m:den>
                          <m:sSup>
                            <m:sSupPr>
                              <m:ctrlPr>
                                <a:rPr lang="tr-TR" sz="1800" i="1">
                                  <a:latin typeface="Cambria Math" panose="02040503050406030204" pitchFamily="18" charset="0"/>
                                </a:rPr>
                              </m:ctrlPr>
                            </m:sSupPr>
                            <m:e>
                              <m:d>
                                <m:dPr>
                                  <m:ctrlPr>
                                    <a:rPr lang="tr-TR" sz="1800" i="1">
                                      <a:latin typeface="Cambria Math" panose="02040503050406030204" pitchFamily="18" charset="0"/>
                                    </a:rPr>
                                  </m:ctrlPr>
                                </m:dPr>
                                <m:e>
                                  <m:r>
                                    <a:rPr lang="tr-TR" sz="1800" i="1">
                                      <a:latin typeface="Cambria Math"/>
                                    </a:rPr>
                                    <m:t>1+0,1</m:t>
                                  </m:r>
                                </m:e>
                              </m:d>
                            </m:e>
                            <m:sup>
                              <m:r>
                                <a:rPr lang="tr-TR" sz="1800" i="1">
                                  <a:latin typeface="Cambria Math"/>
                                </a:rPr>
                                <m:t>4</m:t>
                              </m:r>
                            </m:sup>
                          </m:sSup>
                        </m:den>
                      </m:f>
                    </m:oMath>
                  </m:oMathPara>
                </a14:m>
                <a:endParaRPr lang="en-US" sz="1800" dirty="0"/>
              </a:p>
            </p:txBody>
          </p:sp>
        </mc:Choice>
        <mc:Fallback xmlns="">
          <p:sp>
            <p:nvSpPr>
              <p:cNvPr id="47" name="Metin kutusu 46"/>
              <p:cNvSpPr txBox="1">
                <a:spLocks noRot="1" noChangeAspect="1" noMove="1" noResize="1" noEditPoints="1" noAdjustHandles="1" noChangeArrowheads="1" noChangeShapeType="1" noTextEdit="1"/>
              </p:cNvSpPr>
              <p:nvPr/>
            </p:nvSpPr>
            <p:spPr>
              <a:xfrm>
                <a:off x="0" y="8017494"/>
                <a:ext cx="12801600" cy="827150"/>
              </a:xfrm>
              <a:prstGeom prst="rect">
                <a:avLst/>
              </a:prstGeom>
              <a:blipFill rotWithShape="0">
                <a:blip r:embed="rId2"/>
                <a:stretch>
                  <a:fillRect/>
                </a:stretch>
              </a:blipFill>
            </p:spPr>
            <p:txBody>
              <a:bodyPr/>
              <a:lstStyle/>
              <a:p>
                <a:r>
                  <a:rPr lang="tr-TR">
                    <a:noFill/>
                  </a:rPr>
                  <a:t> </a:t>
                </a:r>
              </a:p>
            </p:txBody>
          </p:sp>
        </mc:Fallback>
      </mc:AlternateContent>
      <p:sp>
        <p:nvSpPr>
          <p:cNvPr id="48" name="Metin kutusu 47"/>
          <p:cNvSpPr txBox="1"/>
          <p:nvPr/>
        </p:nvSpPr>
        <p:spPr>
          <a:xfrm>
            <a:off x="255902" y="5960827"/>
            <a:ext cx="12801600" cy="2554545"/>
          </a:xfrm>
          <a:prstGeom prst="rect">
            <a:avLst/>
          </a:prstGeom>
          <a:noFill/>
        </p:spPr>
        <p:txBody>
          <a:bodyPr wrap="square" rtlCol="0">
            <a:spAutoFit/>
          </a:bodyPr>
          <a:lstStyle/>
          <a:p>
            <a:r>
              <a:rPr lang="tr-TR" sz="2400" dirty="0"/>
              <a:t>P= A1(P/A, %10, 3)+ G(P/G, %10, 3)+ A2(P/A,%10,6)*(P/F, %10, 4)</a:t>
            </a:r>
          </a:p>
          <a:p>
            <a:r>
              <a:rPr lang="tr-TR" sz="2400" dirty="0"/>
              <a:t>  = 200*(2.4869) + 50*(2.3291) + 650*(4.3553)*(0.6830</a:t>
            </a:r>
            <a:r>
              <a:rPr lang="en-GB" sz="2400" dirty="0"/>
              <a:t>)</a:t>
            </a:r>
            <a:endParaRPr lang="tr-TR" sz="2400" dirty="0"/>
          </a:p>
          <a:p>
            <a:r>
              <a:rPr lang="tr-TR" sz="2400" dirty="0"/>
              <a:t>  = 497.38 + 116.455+ 1933.54 &gt;&gt;&gt;&gt; </a:t>
            </a:r>
            <a:r>
              <a:rPr lang="tr-TR" sz="2800" dirty="0"/>
              <a:t>P=2547</a:t>
            </a:r>
          </a:p>
          <a:p>
            <a:pPr algn="ctr"/>
            <a:endParaRPr lang="en-US" sz="2800" dirty="0"/>
          </a:p>
          <a:p>
            <a:pPr algn="ctr"/>
            <a:endParaRPr lang="tr-TR" sz="2800" dirty="0"/>
          </a:p>
          <a:p>
            <a:pPr algn="ctr"/>
            <a:endParaRPr lang="en-US" sz="2800" dirty="0"/>
          </a:p>
        </p:txBody>
      </p:sp>
      <p:sp>
        <p:nvSpPr>
          <p:cNvPr id="50" name="Metin kutusu 49"/>
          <p:cNvSpPr txBox="1"/>
          <p:nvPr/>
        </p:nvSpPr>
        <p:spPr>
          <a:xfrm>
            <a:off x="28781" y="8933399"/>
            <a:ext cx="12801600" cy="523220"/>
          </a:xfrm>
          <a:prstGeom prst="rect">
            <a:avLst/>
          </a:prstGeom>
          <a:noFill/>
        </p:spPr>
        <p:txBody>
          <a:bodyPr wrap="square" rtlCol="0">
            <a:spAutoFit/>
          </a:bodyPr>
          <a:lstStyle/>
          <a:p>
            <a:pPr algn="ctr"/>
            <a:r>
              <a:rPr lang="tr-TR" sz="2800"/>
              <a:t>P=2547</a:t>
            </a:r>
            <a:endParaRPr lang="en-US" sz="2800" dirty="0"/>
          </a:p>
        </p:txBody>
      </p:sp>
      <p:sp>
        <p:nvSpPr>
          <p:cNvPr id="53" name="Metin kutusu 52"/>
          <p:cNvSpPr txBox="1"/>
          <p:nvPr/>
        </p:nvSpPr>
        <p:spPr>
          <a:xfrm>
            <a:off x="391202" y="5284928"/>
            <a:ext cx="11178539" cy="461665"/>
          </a:xfrm>
          <a:prstGeom prst="rect">
            <a:avLst/>
          </a:prstGeom>
          <a:noFill/>
        </p:spPr>
        <p:txBody>
          <a:bodyPr wrap="square" rtlCol="0">
            <a:spAutoFit/>
          </a:bodyPr>
          <a:lstStyle/>
          <a:p>
            <a:r>
              <a:rPr lang="en-GB" sz="2400" b="1" u="sng" dirty="0">
                <a:solidFill>
                  <a:srgbClr val="FF0000"/>
                </a:solidFill>
                <a:latin typeface="+mj-lt"/>
                <a:cs typeface="Arial" panose="020B0604020202020204" pitchFamily="34" charset="0"/>
              </a:rPr>
              <a:t>First Solution</a:t>
            </a:r>
            <a:endParaRPr lang="en-US" sz="2400" b="1" u="sng" dirty="0">
              <a:solidFill>
                <a:srgbClr val="FF0000"/>
              </a:solidFill>
              <a:latin typeface="+mj-lt"/>
              <a:cs typeface="Arial" panose="020B0604020202020204" pitchFamily="34" charset="0"/>
            </a:endParaRPr>
          </a:p>
        </p:txBody>
      </p:sp>
      <p:grpSp>
        <p:nvGrpSpPr>
          <p:cNvPr id="51" name="Grup 50"/>
          <p:cNvGrpSpPr/>
          <p:nvPr/>
        </p:nvGrpSpPr>
        <p:grpSpPr>
          <a:xfrm>
            <a:off x="2140487" y="1804136"/>
            <a:ext cx="7843182" cy="3126143"/>
            <a:chOff x="1725362" y="1395677"/>
            <a:chExt cx="5078886" cy="2199518"/>
          </a:xfrm>
        </p:grpSpPr>
        <p:grpSp>
          <p:nvGrpSpPr>
            <p:cNvPr id="54" name="Grup 53"/>
            <p:cNvGrpSpPr/>
            <p:nvPr/>
          </p:nvGrpSpPr>
          <p:grpSpPr>
            <a:xfrm>
              <a:off x="1871700" y="1474844"/>
              <a:ext cx="4104456" cy="1882148"/>
              <a:chOff x="1871700" y="1474844"/>
              <a:chExt cx="4104456" cy="1882148"/>
            </a:xfrm>
          </p:grpSpPr>
          <p:grpSp>
            <p:nvGrpSpPr>
              <p:cNvPr id="71" name="Grup 70"/>
              <p:cNvGrpSpPr/>
              <p:nvPr/>
            </p:nvGrpSpPr>
            <p:grpSpPr>
              <a:xfrm>
                <a:off x="1871700" y="2255845"/>
                <a:ext cx="4104456" cy="317443"/>
                <a:chOff x="611560" y="2276872"/>
                <a:chExt cx="4104456" cy="317443"/>
              </a:xfrm>
            </p:grpSpPr>
            <p:cxnSp>
              <p:nvCxnSpPr>
                <p:cNvPr id="83" name="Düz Bağlayıcı 82"/>
                <p:cNvCxnSpPr/>
                <p:nvPr/>
              </p:nvCxnSpPr>
              <p:spPr>
                <a:xfrm>
                  <a:off x="611560" y="2420888"/>
                  <a:ext cx="41044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Düz Bağlayıcı 83"/>
                <p:cNvCxnSpPr/>
                <p:nvPr/>
              </p:nvCxnSpPr>
              <p:spPr>
                <a:xfrm>
                  <a:off x="611560" y="227687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Düz Bağlayıcı 84"/>
                <p:cNvCxnSpPr/>
                <p:nvPr/>
              </p:nvCxnSpPr>
              <p:spPr>
                <a:xfrm>
                  <a:off x="971600" y="2285256"/>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Düz Bağlayıcı 85"/>
                <p:cNvCxnSpPr/>
                <p:nvPr/>
              </p:nvCxnSpPr>
              <p:spPr>
                <a:xfrm>
                  <a:off x="1331640" y="227687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Düz Bağlayıcı 86"/>
                <p:cNvCxnSpPr/>
                <p:nvPr/>
              </p:nvCxnSpPr>
              <p:spPr>
                <a:xfrm>
                  <a:off x="1763688"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Düz Bağlayıcı 87"/>
                <p:cNvCxnSpPr/>
                <p:nvPr/>
              </p:nvCxnSpPr>
              <p:spPr>
                <a:xfrm>
                  <a:off x="2195736"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Düz Bağlayıcı 88"/>
                <p:cNvCxnSpPr/>
                <p:nvPr/>
              </p:nvCxnSpPr>
              <p:spPr>
                <a:xfrm>
                  <a:off x="2627784"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Düz Bağlayıcı 89"/>
                <p:cNvCxnSpPr/>
                <p:nvPr/>
              </p:nvCxnSpPr>
              <p:spPr>
                <a:xfrm>
                  <a:off x="3059832" y="2297899"/>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Düz Bağlayıcı 90"/>
                <p:cNvCxnSpPr/>
                <p:nvPr/>
              </p:nvCxnSpPr>
              <p:spPr>
                <a:xfrm>
                  <a:off x="3491880" y="2297899"/>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Düz Bağlayıcı 91"/>
                <p:cNvCxnSpPr/>
                <p:nvPr/>
              </p:nvCxnSpPr>
              <p:spPr>
                <a:xfrm>
                  <a:off x="3923928" y="2306283"/>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Düz Bağlayıcı 92"/>
                <p:cNvCxnSpPr/>
                <p:nvPr/>
              </p:nvCxnSpPr>
              <p:spPr>
                <a:xfrm>
                  <a:off x="4283968" y="2296411"/>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Düz Bağlayıcı 93"/>
                <p:cNvCxnSpPr/>
                <p:nvPr/>
              </p:nvCxnSpPr>
              <p:spPr>
                <a:xfrm>
                  <a:off x="4716016" y="2306283"/>
                  <a:ext cx="0" cy="28803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72" name="Düz Ok Bağlayıcısı 71"/>
              <p:cNvCxnSpPr/>
              <p:nvPr/>
            </p:nvCxnSpPr>
            <p:spPr>
              <a:xfrm>
                <a:off x="1871700" y="2399861"/>
                <a:ext cx="0" cy="9571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Düz Ok Bağlayıcısı 72"/>
              <p:cNvCxnSpPr/>
              <p:nvPr/>
            </p:nvCxnSpPr>
            <p:spPr>
              <a:xfrm flipV="1">
                <a:off x="2231740" y="2060848"/>
                <a:ext cx="0" cy="3390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Düz Ok Bağlayıcısı 73"/>
              <p:cNvCxnSpPr/>
              <p:nvPr/>
            </p:nvCxnSpPr>
            <p:spPr>
              <a:xfrm flipV="1">
                <a:off x="2591780" y="1830075"/>
                <a:ext cx="0" cy="5697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Düz Ok Bağlayıcısı 74"/>
              <p:cNvCxnSpPr/>
              <p:nvPr/>
            </p:nvCxnSpPr>
            <p:spPr>
              <a:xfrm flipV="1">
                <a:off x="3023828" y="1772816"/>
                <a:ext cx="0" cy="6270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Düz Ok Bağlayıcısı 75"/>
              <p:cNvCxnSpPr/>
              <p:nvPr/>
            </p:nvCxnSpPr>
            <p:spPr>
              <a:xfrm flipV="1">
                <a:off x="3887924" y="1484784"/>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Düz Ok Bağlayıcısı 76"/>
              <p:cNvCxnSpPr/>
              <p:nvPr/>
            </p:nvCxnSpPr>
            <p:spPr>
              <a:xfrm flipV="1">
                <a:off x="4319972" y="1476400"/>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Düz Ok Bağlayıcısı 77"/>
              <p:cNvCxnSpPr/>
              <p:nvPr/>
            </p:nvCxnSpPr>
            <p:spPr>
              <a:xfrm flipV="1">
                <a:off x="4757869" y="1484783"/>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Düz Ok Bağlayıcısı 78"/>
              <p:cNvCxnSpPr/>
              <p:nvPr/>
            </p:nvCxnSpPr>
            <p:spPr>
              <a:xfrm flipV="1">
                <a:off x="5184068" y="1484783"/>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Düz Ok Bağlayıcısı 79"/>
              <p:cNvCxnSpPr/>
              <p:nvPr/>
            </p:nvCxnSpPr>
            <p:spPr>
              <a:xfrm flipV="1">
                <a:off x="5544108" y="1474844"/>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Düz Ok Bağlayıcısı 80"/>
              <p:cNvCxnSpPr/>
              <p:nvPr/>
            </p:nvCxnSpPr>
            <p:spPr>
              <a:xfrm flipV="1">
                <a:off x="5976156" y="1495939"/>
                <a:ext cx="0" cy="923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Düz Bağlayıcı 81"/>
              <p:cNvCxnSpPr/>
              <p:nvPr/>
            </p:nvCxnSpPr>
            <p:spPr>
              <a:xfrm>
                <a:off x="3887924" y="1495939"/>
                <a:ext cx="20882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55" name="Metin kutusu 54"/>
            <p:cNvSpPr txBox="1"/>
            <p:nvPr/>
          </p:nvSpPr>
          <p:spPr>
            <a:xfrm>
              <a:off x="2079257" y="2059969"/>
              <a:ext cx="432048" cy="238203"/>
            </a:xfrm>
            <a:prstGeom prst="rect">
              <a:avLst/>
            </a:prstGeom>
            <a:noFill/>
          </p:spPr>
          <p:txBody>
            <a:bodyPr wrap="square" rtlCol="0">
              <a:spAutoFit/>
            </a:bodyPr>
            <a:lstStyle/>
            <a:p>
              <a:r>
                <a:rPr lang="tr-TR" sz="1600"/>
                <a:t>200</a:t>
              </a:r>
              <a:endParaRPr lang="en-US" sz="1600" dirty="0"/>
            </a:p>
          </p:txBody>
        </p:sp>
        <p:sp>
          <p:nvSpPr>
            <p:cNvPr id="56" name="Metin kutusu 55"/>
            <p:cNvSpPr txBox="1"/>
            <p:nvPr/>
          </p:nvSpPr>
          <p:spPr>
            <a:xfrm>
              <a:off x="2457576" y="1608301"/>
              <a:ext cx="432048" cy="238203"/>
            </a:xfrm>
            <a:prstGeom prst="rect">
              <a:avLst/>
            </a:prstGeom>
            <a:noFill/>
          </p:spPr>
          <p:txBody>
            <a:bodyPr wrap="square" rtlCol="0">
              <a:spAutoFit/>
            </a:bodyPr>
            <a:lstStyle>
              <a:defPPr>
                <a:defRPr lang="en-US"/>
              </a:defPPr>
              <a:lvl1pPr>
                <a:defRPr sz="1600"/>
              </a:lvl1pPr>
            </a:lstStyle>
            <a:p>
              <a:r>
                <a:rPr lang="tr-TR"/>
                <a:t>50</a:t>
              </a:r>
              <a:endParaRPr lang="en-US" dirty="0"/>
            </a:p>
          </p:txBody>
        </p:sp>
        <p:sp>
          <p:nvSpPr>
            <p:cNvPr id="57" name="Metin kutusu 56"/>
            <p:cNvSpPr txBox="1"/>
            <p:nvPr/>
          </p:nvSpPr>
          <p:spPr>
            <a:xfrm>
              <a:off x="2862878" y="1484208"/>
              <a:ext cx="432048" cy="238203"/>
            </a:xfrm>
            <a:prstGeom prst="rect">
              <a:avLst/>
            </a:prstGeom>
            <a:noFill/>
          </p:spPr>
          <p:txBody>
            <a:bodyPr wrap="square" rtlCol="0">
              <a:spAutoFit/>
            </a:bodyPr>
            <a:lstStyle>
              <a:defPPr>
                <a:defRPr lang="en-US"/>
              </a:defPPr>
              <a:lvl1pPr>
                <a:defRPr sz="1600"/>
              </a:lvl1pPr>
            </a:lstStyle>
            <a:p>
              <a:r>
                <a:rPr lang="tr-TR"/>
                <a:t>100</a:t>
              </a:r>
              <a:endParaRPr lang="en-US" dirty="0"/>
            </a:p>
          </p:txBody>
        </p:sp>
        <p:sp>
          <p:nvSpPr>
            <p:cNvPr id="58" name="Metin kutusu 57"/>
            <p:cNvSpPr txBox="1"/>
            <p:nvPr/>
          </p:nvSpPr>
          <p:spPr>
            <a:xfrm>
              <a:off x="6156176" y="1395677"/>
              <a:ext cx="648072" cy="238203"/>
            </a:xfrm>
            <a:prstGeom prst="rect">
              <a:avLst/>
            </a:prstGeom>
            <a:noFill/>
          </p:spPr>
          <p:txBody>
            <a:bodyPr wrap="square" rtlCol="0">
              <a:spAutoFit/>
            </a:bodyPr>
            <a:lstStyle>
              <a:defPPr>
                <a:defRPr lang="en-US"/>
              </a:defPPr>
              <a:lvl1pPr>
                <a:defRPr sz="1600"/>
              </a:lvl1pPr>
            </a:lstStyle>
            <a:p>
              <a:r>
                <a:rPr lang="tr-TR" dirty="0"/>
                <a:t>A=650</a:t>
              </a:r>
              <a:endParaRPr lang="en-US" dirty="0"/>
            </a:p>
          </p:txBody>
        </p:sp>
        <p:sp>
          <p:nvSpPr>
            <p:cNvPr id="59" name="Metin kutusu 58"/>
            <p:cNvSpPr txBox="1"/>
            <p:nvPr/>
          </p:nvSpPr>
          <p:spPr>
            <a:xfrm>
              <a:off x="1725362" y="2019057"/>
              <a:ext cx="216024" cy="238203"/>
            </a:xfrm>
            <a:prstGeom prst="rect">
              <a:avLst/>
            </a:prstGeom>
            <a:noFill/>
          </p:spPr>
          <p:txBody>
            <a:bodyPr wrap="square" rtlCol="0">
              <a:spAutoFit/>
            </a:bodyPr>
            <a:lstStyle>
              <a:defPPr>
                <a:defRPr lang="en-US"/>
              </a:defPPr>
              <a:lvl1pPr>
                <a:defRPr sz="1600"/>
              </a:lvl1pPr>
            </a:lstStyle>
            <a:p>
              <a:r>
                <a:rPr lang="tr-TR" dirty="0"/>
                <a:t>0</a:t>
              </a:r>
              <a:endParaRPr lang="en-US" dirty="0"/>
            </a:p>
          </p:txBody>
        </p:sp>
        <p:sp>
          <p:nvSpPr>
            <p:cNvPr id="60" name="Metin kutusu 59"/>
            <p:cNvSpPr txBox="1"/>
            <p:nvPr/>
          </p:nvSpPr>
          <p:spPr>
            <a:xfrm>
              <a:off x="2123728" y="2499163"/>
              <a:ext cx="216024" cy="238203"/>
            </a:xfrm>
            <a:prstGeom prst="rect">
              <a:avLst/>
            </a:prstGeom>
            <a:noFill/>
          </p:spPr>
          <p:txBody>
            <a:bodyPr wrap="square" rtlCol="0">
              <a:spAutoFit/>
            </a:bodyPr>
            <a:lstStyle>
              <a:defPPr>
                <a:defRPr lang="en-US"/>
              </a:defPPr>
              <a:lvl1pPr>
                <a:defRPr sz="1600"/>
              </a:lvl1pPr>
            </a:lstStyle>
            <a:p>
              <a:r>
                <a:rPr lang="tr-TR" dirty="0"/>
                <a:t>1</a:t>
              </a:r>
              <a:endParaRPr lang="en-US" dirty="0"/>
            </a:p>
          </p:txBody>
        </p:sp>
        <p:sp>
          <p:nvSpPr>
            <p:cNvPr id="61" name="Metin kutusu 60"/>
            <p:cNvSpPr txBox="1"/>
            <p:nvPr/>
          </p:nvSpPr>
          <p:spPr>
            <a:xfrm>
              <a:off x="2483768" y="2499163"/>
              <a:ext cx="216024" cy="238203"/>
            </a:xfrm>
            <a:prstGeom prst="rect">
              <a:avLst/>
            </a:prstGeom>
            <a:noFill/>
          </p:spPr>
          <p:txBody>
            <a:bodyPr wrap="square" rtlCol="0">
              <a:spAutoFit/>
            </a:bodyPr>
            <a:lstStyle>
              <a:defPPr>
                <a:defRPr lang="en-US"/>
              </a:defPPr>
              <a:lvl1pPr>
                <a:defRPr sz="1600"/>
              </a:lvl1pPr>
            </a:lstStyle>
            <a:p>
              <a:r>
                <a:rPr lang="tr-TR" dirty="0"/>
                <a:t>2</a:t>
              </a:r>
              <a:endParaRPr lang="en-US" dirty="0"/>
            </a:p>
          </p:txBody>
        </p:sp>
        <p:sp>
          <p:nvSpPr>
            <p:cNvPr id="62" name="Metin kutusu 61"/>
            <p:cNvSpPr txBox="1"/>
            <p:nvPr/>
          </p:nvSpPr>
          <p:spPr>
            <a:xfrm>
              <a:off x="2915816" y="2499163"/>
              <a:ext cx="216024" cy="238203"/>
            </a:xfrm>
            <a:prstGeom prst="rect">
              <a:avLst/>
            </a:prstGeom>
            <a:noFill/>
          </p:spPr>
          <p:txBody>
            <a:bodyPr wrap="square" rtlCol="0">
              <a:spAutoFit/>
            </a:bodyPr>
            <a:lstStyle>
              <a:defPPr>
                <a:defRPr lang="en-US"/>
              </a:defPPr>
              <a:lvl1pPr>
                <a:defRPr sz="1600"/>
              </a:lvl1pPr>
            </a:lstStyle>
            <a:p>
              <a:r>
                <a:rPr lang="tr-TR" dirty="0"/>
                <a:t>3</a:t>
              </a:r>
              <a:endParaRPr lang="en-US" dirty="0"/>
            </a:p>
          </p:txBody>
        </p:sp>
        <p:sp>
          <p:nvSpPr>
            <p:cNvPr id="63" name="Metin kutusu 62"/>
            <p:cNvSpPr txBox="1"/>
            <p:nvPr/>
          </p:nvSpPr>
          <p:spPr>
            <a:xfrm>
              <a:off x="3347864" y="2499163"/>
              <a:ext cx="216024" cy="238203"/>
            </a:xfrm>
            <a:prstGeom prst="rect">
              <a:avLst/>
            </a:prstGeom>
            <a:noFill/>
          </p:spPr>
          <p:txBody>
            <a:bodyPr wrap="square" rtlCol="0">
              <a:spAutoFit/>
            </a:bodyPr>
            <a:lstStyle>
              <a:defPPr>
                <a:defRPr lang="en-US"/>
              </a:defPPr>
              <a:lvl1pPr>
                <a:defRPr sz="1600"/>
              </a:lvl1pPr>
            </a:lstStyle>
            <a:p>
              <a:r>
                <a:rPr lang="tr-TR" dirty="0"/>
                <a:t>4</a:t>
              </a:r>
              <a:endParaRPr lang="en-US" dirty="0"/>
            </a:p>
          </p:txBody>
        </p:sp>
        <p:sp>
          <p:nvSpPr>
            <p:cNvPr id="64" name="Metin kutusu 63"/>
            <p:cNvSpPr txBox="1"/>
            <p:nvPr/>
          </p:nvSpPr>
          <p:spPr>
            <a:xfrm>
              <a:off x="3779912" y="2499163"/>
              <a:ext cx="216024" cy="238203"/>
            </a:xfrm>
            <a:prstGeom prst="rect">
              <a:avLst/>
            </a:prstGeom>
            <a:noFill/>
          </p:spPr>
          <p:txBody>
            <a:bodyPr wrap="square" rtlCol="0">
              <a:spAutoFit/>
            </a:bodyPr>
            <a:lstStyle>
              <a:defPPr>
                <a:defRPr lang="en-US"/>
              </a:defPPr>
              <a:lvl1pPr>
                <a:defRPr sz="1600"/>
              </a:lvl1pPr>
            </a:lstStyle>
            <a:p>
              <a:r>
                <a:rPr lang="tr-TR" dirty="0"/>
                <a:t>5</a:t>
              </a:r>
              <a:endParaRPr lang="en-US" dirty="0"/>
            </a:p>
          </p:txBody>
        </p:sp>
        <p:sp>
          <p:nvSpPr>
            <p:cNvPr id="65" name="Metin kutusu 64"/>
            <p:cNvSpPr txBox="1"/>
            <p:nvPr/>
          </p:nvSpPr>
          <p:spPr>
            <a:xfrm>
              <a:off x="4211960" y="2499163"/>
              <a:ext cx="216024" cy="238203"/>
            </a:xfrm>
            <a:prstGeom prst="rect">
              <a:avLst/>
            </a:prstGeom>
            <a:noFill/>
          </p:spPr>
          <p:txBody>
            <a:bodyPr wrap="square" rtlCol="0">
              <a:spAutoFit/>
            </a:bodyPr>
            <a:lstStyle>
              <a:defPPr>
                <a:defRPr lang="en-US"/>
              </a:defPPr>
              <a:lvl1pPr>
                <a:defRPr sz="1600"/>
              </a:lvl1pPr>
            </a:lstStyle>
            <a:p>
              <a:r>
                <a:rPr lang="tr-TR" dirty="0"/>
                <a:t>6</a:t>
              </a:r>
              <a:endParaRPr lang="en-US" dirty="0"/>
            </a:p>
          </p:txBody>
        </p:sp>
        <p:sp>
          <p:nvSpPr>
            <p:cNvPr id="66" name="Metin kutusu 65"/>
            <p:cNvSpPr txBox="1"/>
            <p:nvPr/>
          </p:nvSpPr>
          <p:spPr>
            <a:xfrm>
              <a:off x="4649857" y="2499163"/>
              <a:ext cx="216024" cy="238203"/>
            </a:xfrm>
            <a:prstGeom prst="rect">
              <a:avLst/>
            </a:prstGeom>
            <a:noFill/>
          </p:spPr>
          <p:txBody>
            <a:bodyPr wrap="square" rtlCol="0">
              <a:spAutoFit/>
            </a:bodyPr>
            <a:lstStyle>
              <a:defPPr>
                <a:defRPr lang="en-US"/>
              </a:defPPr>
              <a:lvl1pPr>
                <a:defRPr sz="1600"/>
              </a:lvl1pPr>
            </a:lstStyle>
            <a:p>
              <a:r>
                <a:rPr lang="tr-TR" dirty="0"/>
                <a:t>7</a:t>
              </a:r>
              <a:endParaRPr lang="en-US" dirty="0"/>
            </a:p>
          </p:txBody>
        </p:sp>
        <p:sp>
          <p:nvSpPr>
            <p:cNvPr id="67" name="Metin kutusu 66"/>
            <p:cNvSpPr txBox="1"/>
            <p:nvPr/>
          </p:nvSpPr>
          <p:spPr>
            <a:xfrm>
              <a:off x="5076056" y="2499163"/>
              <a:ext cx="216024" cy="238203"/>
            </a:xfrm>
            <a:prstGeom prst="rect">
              <a:avLst/>
            </a:prstGeom>
            <a:noFill/>
          </p:spPr>
          <p:txBody>
            <a:bodyPr wrap="square" rtlCol="0">
              <a:spAutoFit/>
            </a:bodyPr>
            <a:lstStyle>
              <a:defPPr>
                <a:defRPr lang="en-US"/>
              </a:defPPr>
              <a:lvl1pPr>
                <a:defRPr sz="1600"/>
              </a:lvl1pPr>
            </a:lstStyle>
            <a:p>
              <a:r>
                <a:rPr lang="tr-TR" dirty="0"/>
                <a:t>8</a:t>
              </a:r>
              <a:endParaRPr lang="en-US" dirty="0"/>
            </a:p>
          </p:txBody>
        </p:sp>
        <p:sp>
          <p:nvSpPr>
            <p:cNvPr id="68" name="Metin kutusu 67"/>
            <p:cNvSpPr txBox="1"/>
            <p:nvPr/>
          </p:nvSpPr>
          <p:spPr>
            <a:xfrm>
              <a:off x="5436096" y="2499163"/>
              <a:ext cx="216024" cy="238203"/>
            </a:xfrm>
            <a:prstGeom prst="rect">
              <a:avLst/>
            </a:prstGeom>
            <a:noFill/>
          </p:spPr>
          <p:txBody>
            <a:bodyPr wrap="square" rtlCol="0">
              <a:spAutoFit/>
            </a:bodyPr>
            <a:lstStyle>
              <a:defPPr>
                <a:defRPr lang="en-US"/>
              </a:defPPr>
              <a:lvl1pPr>
                <a:defRPr sz="1600"/>
              </a:lvl1pPr>
            </a:lstStyle>
            <a:p>
              <a:r>
                <a:rPr lang="tr-TR" dirty="0"/>
                <a:t>9</a:t>
              </a:r>
              <a:endParaRPr lang="en-US" dirty="0"/>
            </a:p>
          </p:txBody>
        </p:sp>
        <p:sp>
          <p:nvSpPr>
            <p:cNvPr id="69" name="Metin kutusu 68"/>
            <p:cNvSpPr txBox="1"/>
            <p:nvPr/>
          </p:nvSpPr>
          <p:spPr>
            <a:xfrm>
              <a:off x="5812769" y="2494612"/>
              <a:ext cx="360040" cy="238203"/>
            </a:xfrm>
            <a:prstGeom prst="rect">
              <a:avLst/>
            </a:prstGeom>
            <a:noFill/>
          </p:spPr>
          <p:txBody>
            <a:bodyPr wrap="square" rtlCol="0">
              <a:spAutoFit/>
            </a:bodyPr>
            <a:lstStyle>
              <a:defPPr>
                <a:defRPr lang="en-US"/>
              </a:defPPr>
              <a:lvl1pPr>
                <a:defRPr sz="1600"/>
              </a:lvl1pPr>
            </a:lstStyle>
            <a:p>
              <a:r>
                <a:rPr lang="tr-TR" dirty="0"/>
                <a:t>10</a:t>
              </a:r>
              <a:endParaRPr lang="en-US" dirty="0"/>
            </a:p>
          </p:txBody>
        </p:sp>
        <p:sp>
          <p:nvSpPr>
            <p:cNvPr id="70" name="Metin kutusu 69"/>
            <p:cNvSpPr txBox="1"/>
            <p:nvPr/>
          </p:nvSpPr>
          <p:spPr>
            <a:xfrm>
              <a:off x="1763688" y="3356992"/>
              <a:ext cx="576064" cy="238203"/>
            </a:xfrm>
            <a:prstGeom prst="rect">
              <a:avLst/>
            </a:prstGeom>
            <a:noFill/>
          </p:spPr>
          <p:txBody>
            <a:bodyPr wrap="square" rtlCol="0">
              <a:spAutoFit/>
            </a:bodyPr>
            <a:lstStyle>
              <a:defPPr>
                <a:defRPr lang="en-US"/>
              </a:defPPr>
              <a:lvl1pPr>
                <a:defRPr sz="1600"/>
              </a:lvl1pPr>
            </a:lstStyle>
            <a:p>
              <a:r>
                <a:rPr lang="tr-TR" dirty="0"/>
                <a:t>P=?</a:t>
              </a:r>
              <a:endParaRPr lang="en-US" dirty="0"/>
            </a:p>
          </p:txBody>
        </p:sp>
      </p:grpSp>
      <p:sp>
        <p:nvSpPr>
          <p:cNvPr id="95" name="Oval 94"/>
          <p:cNvSpPr/>
          <p:nvPr/>
        </p:nvSpPr>
        <p:spPr>
          <a:xfrm>
            <a:off x="3139136" y="1867618"/>
            <a:ext cx="1347018" cy="699154"/>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96" name="Oval 95"/>
          <p:cNvSpPr/>
          <p:nvPr/>
        </p:nvSpPr>
        <p:spPr>
          <a:xfrm>
            <a:off x="2588378" y="2637998"/>
            <a:ext cx="1975943" cy="517794"/>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97" name="Oval 96"/>
          <p:cNvSpPr/>
          <p:nvPr/>
        </p:nvSpPr>
        <p:spPr>
          <a:xfrm>
            <a:off x="5026348" y="1585485"/>
            <a:ext cx="3795966" cy="699154"/>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cxnSp>
        <p:nvCxnSpPr>
          <p:cNvPr id="98" name="Düz Bağlayıcı 97"/>
          <p:cNvCxnSpPr/>
          <p:nvPr/>
        </p:nvCxnSpPr>
        <p:spPr>
          <a:xfrm>
            <a:off x="2922472" y="2748284"/>
            <a:ext cx="1223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2" name="Metin kutusu 51"/>
          <p:cNvSpPr txBox="1"/>
          <p:nvPr/>
        </p:nvSpPr>
        <p:spPr>
          <a:xfrm>
            <a:off x="3212591" y="2721763"/>
            <a:ext cx="667199" cy="338554"/>
          </a:xfrm>
          <a:prstGeom prst="rect">
            <a:avLst/>
          </a:prstGeom>
          <a:noFill/>
        </p:spPr>
        <p:txBody>
          <a:bodyPr wrap="square" rtlCol="0">
            <a:spAutoFit/>
          </a:bodyPr>
          <a:lstStyle/>
          <a:p>
            <a:r>
              <a:rPr lang="tr-TR" sz="1600"/>
              <a:t>200</a:t>
            </a:r>
            <a:endParaRPr lang="en-US" sz="1600" dirty="0"/>
          </a:p>
        </p:txBody>
      </p:sp>
      <p:sp>
        <p:nvSpPr>
          <p:cNvPr id="99" name="Metin kutusu 98"/>
          <p:cNvSpPr txBox="1"/>
          <p:nvPr/>
        </p:nvSpPr>
        <p:spPr>
          <a:xfrm>
            <a:off x="3906316" y="2707909"/>
            <a:ext cx="667199" cy="338554"/>
          </a:xfrm>
          <a:prstGeom prst="rect">
            <a:avLst/>
          </a:prstGeom>
          <a:noFill/>
        </p:spPr>
        <p:txBody>
          <a:bodyPr wrap="square" rtlCol="0">
            <a:spAutoFit/>
          </a:bodyPr>
          <a:lstStyle/>
          <a:p>
            <a:r>
              <a:rPr lang="tr-TR" sz="1600"/>
              <a:t>200</a:t>
            </a:r>
            <a:endParaRPr lang="en-US" sz="1600" dirty="0"/>
          </a:p>
        </p:txBody>
      </p:sp>
    </p:spTree>
    <p:extLst>
      <p:ext uri="{BB962C8B-B14F-4D97-AF65-F5344CB8AC3E}">
        <p14:creationId xmlns:p14="http://schemas.microsoft.com/office/powerpoint/2010/main" val="217655295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993</TotalTime>
  <Words>1387</Words>
  <Application>Microsoft Office PowerPoint</Application>
  <PresentationFormat>A3 Paper (297x420 mm)</PresentationFormat>
  <Paragraphs>347</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Cambria Math</vt:lpstr>
      <vt:lpstr>Candara</vt:lpstr>
      <vt:lpstr>Times New Roman</vt:lpstr>
      <vt:lpstr>Wingdings</vt:lpstr>
      <vt:lpstr>Office Teması</vt:lpstr>
      <vt:lpstr>Construction Management</vt:lpstr>
      <vt:lpstr>Composite Cash Flows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Solution 7:  </vt:lpstr>
      <vt:lpstr>Solution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İNŞAAT YÖNETİMİ</dc:title>
  <dc:creator>gokhan demirdöğen</dc:creator>
  <cp:lastModifiedBy>OZAN OKUDAN</cp:lastModifiedBy>
  <cp:revision>96</cp:revision>
  <cp:lastPrinted>2017-11-06T11:59:19Z</cp:lastPrinted>
  <dcterms:created xsi:type="dcterms:W3CDTF">2013-12-10T21:39:31Z</dcterms:created>
  <dcterms:modified xsi:type="dcterms:W3CDTF">2019-11-28T08:32:36Z</dcterms:modified>
</cp:coreProperties>
</file>