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26"/>
  </p:notesMasterIdLst>
  <p:handoutMasterIdLst>
    <p:handoutMasterId r:id="rId27"/>
  </p:handoutMasterIdLst>
  <p:sldIdLst>
    <p:sldId id="256" r:id="rId2"/>
    <p:sldId id="292" r:id="rId3"/>
    <p:sldId id="381" r:id="rId4"/>
    <p:sldId id="387" r:id="rId5"/>
    <p:sldId id="388" r:id="rId6"/>
    <p:sldId id="287" r:id="rId7"/>
    <p:sldId id="288" r:id="rId8"/>
    <p:sldId id="377" r:id="rId9"/>
    <p:sldId id="350" r:id="rId10"/>
    <p:sldId id="380" r:id="rId11"/>
    <p:sldId id="382" r:id="rId12"/>
    <p:sldId id="383" r:id="rId13"/>
    <p:sldId id="384" r:id="rId14"/>
    <p:sldId id="385" r:id="rId15"/>
    <p:sldId id="386" r:id="rId16"/>
    <p:sldId id="378" r:id="rId17"/>
    <p:sldId id="265" r:id="rId18"/>
    <p:sldId id="268" r:id="rId19"/>
    <p:sldId id="257" r:id="rId20"/>
    <p:sldId id="269" r:id="rId21"/>
    <p:sldId id="272" r:id="rId22"/>
    <p:sldId id="270" r:id="rId23"/>
    <p:sldId id="271" r:id="rId24"/>
    <p:sldId id="273" r:id="rId25"/>
  </p:sldIdLst>
  <p:sldSz cx="12801600" cy="9601200" type="A3"/>
  <p:notesSz cx="6797675" cy="9928225"/>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80AA2C-87CB-42CC-AEAD-FF957557CDAD}" v="24" dt="2019-12-15T14:13:18.678"/>
    <p1510:client id="{D0548870-2464-4D73-87F5-9842EEA8DF15}" v="3" dt="2019-12-16T11:35:31.934"/>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7" autoAdjust="0"/>
    <p:restoredTop sz="94660"/>
  </p:normalViewPr>
  <p:slideViewPr>
    <p:cSldViewPr snapToGrid="0">
      <p:cViewPr varScale="1">
        <p:scale>
          <a:sx n="65" d="100"/>
          <a:sy n="65" d="100"/>
        </p:scale>
        <p:origin x="9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ZAN OKUDAN" userId="0ee7b6bd-cc69-4ee0-9d75-2618e0e1ed1f" providerId="ADAL" clId="{D0548870-2464-4D73-87F5-9842EEA8DF15}"/>
    <pc:docChg chg="custSel modSld sldOrd">
      <pc:chgData name="OZAN OKUDAN" userId="0ee7b6bd-cc69-4ee0-9d75-2618e0e1ed1f" providerId="ADAL" clId="{D0548870-2464-4D73-87F5-9842EEA8DF15}" dt="2019-12-16T11:35:34.343" v="92" actId="1076"/>
      <pc:docMkLst>
        <pc:docMk/>
      </pc:docMkLst>
      <pc:sldChg chg="ord">
        <pc:chgData name="OZAN OKUDAN" userId="0ee7b6bd-cc69-4ee0-9d75-2618e0e1ed1f" providerId="ADAL" clId="{D0548870-2464-4D73-87F5-9842EEA8DF15}" dt="2019-12-16T11:31:38.226" v="0"/>
        <pc:sldMkLst>
          <pc:docMk/>
          <pc:sldMk cId="397802025" sldId="257"/>
        </pc:sldMkLst>
      </pc:sldChg>
      <pc:sldChg chg="ord">
        <pc:chgData name="OZAN OKUDAN" userId="0ee7b6bd-cc69-4ee0-9d75-2618e0e1ed1f" providerId="ADAL" clId="{D0548870-2464-4D73-87F5-9842EEA8DF15}" dt="2019-12-16T11:31:38.226" v="0"/>
        <pc:sldMkLst>
          <pc:docMk/>
          <pc:sldMk cId="493702814" sldId="265"/>
        </pc:sldMkLst>
      </pc:sldChg>
      <pc:sldChg chg="ord">
        <pc:chgData name="OZAN OKUDAN" userId="0ee7b6bd-cc69-4ee0-9d75-2618e0e1ed1f" providerId="ADAL" clId="{D0548870-2464-4D73-87F5-9842EEA8DF15}" dt="2019-12-16T11:31:38.226" v="0"/>
        <pc:sldMkLst>
          <pc:docMk/>
          <pc:sldMk cId="316213411" sldId="268"/>
        </pc:sldMkLst>
      </pc:sldChg>
      <pc:sldChg chg="ord">
        <pc:chgData name="OZAN OKUDAN" userId="0ee7b6bd-cc69-4ee0-9d75-2618e0e1ed1f" providerId="ADAL" clId="{D0548870-2464-4D73-87F5-9842EEA8DF15}" dt="2019-12-16T11:31:38.226" v="0"/>
        <pc:sldMkLst>
          <pc:docMk/>
          <pc:sldMk cId="1371608691" sldId="269"/>
        </pc:sldMkLst>
      </pc:sldChg>
      <pc:sldChg chg="ord">
        <pc:chgData name="OZAN OKUDAN" userId="0ee7b6bd-cc69-4ee0-9d75-2618e0e1ed1f" providerId="ADAL" clId="{D0548870-2464-4D73-87F5-9842EEA8DF15}" dt="2019-12-16T11:31:38.226" v="0"/>
        <pc:sldMkLst>
          <pc:docMk/>
          <pc:sldMk cId="1781742054" sldId="270"/>
        </pc:sldMkLst>
      </pc:sldChg>
      <pc:sldChg chg="ord">
        <pc:chgData name="OZAN OKUDAN" userId="0ee7b6bd-cc69-4ee0-9d75-2618e0e1ed1f" providerId="ADAL" clId="{D0548870-2464-4D73-87F5-9842EEA8DF15}" dt="2019-12-16T11:31:38.226" v="0"/>
        <pc:sldMkLst>
          <pc:docMk/>
          <pc:sldMk cId="735677694" sldId="271"/>
        </pc:sldMkLst>
      </pc:sldChg>
      <pc:sldChg chg="ord">
        <pc:chgData name="OZAN OKUDAN" userId="0ee7b6bd-cc69-4ee0-9d75-2618e0e1ed1f" providerId="ADAL" clId="{D0548870-2464-4D73-87F5-9842EEA8DF15}" dt="2019-12-16T11:31:38.226" v="0"/>
        <pc:sldMkLst>
          <pc:docMk/>
          <pc:sldMk cId="2186734333" sldId="272"/>
        </pc:sldMkLst>
      </pc:sldChg>
      <pc:sldChg chg="ord">
        <pc:chgData name="OZAN OKUDAN" userId="0ee7b6bd-cc69-4ee0-9d75-2618e0e1ed1f" providerId="ADAL" clId="{D0548870-2464-4D73-87F5-9842EEA8DF15}" dt="2019-12-16T11:31:38.226" v="0"/>
        <pc:sldMkLst>
          <pc:docMk/>
          <pc:sldMk cId="276803245" sldId="273"/>
        </pc:sldMkLst>
      </pc:sldChg>
      <pc:sldChg chg="addSp modSp">
        <pc:chgData name="OZAN OKUDAN" userId="0ee7b6bd-cc69-4ee0-9d75-2618e0e1ed1f" providerId="ADAL" clId="{D0548870-2464-4D73-87F5-9842EEA8DF15}" dt="2019-12-16T11:35:34.343" v="92" actId="1076"/>
        <pc:sldMkLst>
          <pc:docMk/>
          <pc:sldMk cId="1824859991" sldId="378"/>
        </pc:sldMkLst>
        <pc:spChg chg="add mod">
          <ac:chgData name="OZAN OKUDAN" userId="0ee7b6bd-cc69-4ee0-9d75-2618e0e1ed1f" providerId="ADAL" clId="{D0548870-2464-4D73-87F5-9842EEA8DF15}" dt="2019-12-16T11:35:34.343" v="92" actId="1076"/>
          <ac:spMkLst>
            <pc:docMk/>
            <pc:sldMk cId="1824859991" sldId="378"/>
            <ac:spMk id="2" creationId="{79A8A954-95BE-4457-9B81-B2DACC1B739E}"/>
          </ac:spMkLst>
        </pc:spChg>
      </pc:sldChg>
      <pc:sldChg chg="ord">
        <pc:chgData name="OZAN OKUDAN" userId="0ee7b6bd-cc69-4ee0-9d75-2618e0e1ed1f" providerId="ADAL" clId="{D0548870-2464-4D73-87F5-9842EEA8DF15}" dt="2019-12-16T11:31:58.757" v="1"/>
        <pc:sldMkLst>
          <pc:docMk/>
          <pc:sldMk cId="4210051648" sldId="382"/>
        </pc:sldMkLst>
      </pc:sldChg>
      <pc:sldChg chg="ord">
        <pc:chgData name="OZAN OKUDAN" userId="0ee7b6bd-cc69-4ee0-9d75-2618e0e1ed1f" providerId="ADAL" clId="{D0548870-2464-4D73-87F5-9842EEA8DF15}" dt="2019-12-16T11:31:58.757" v="1"/>
        <pc:sldMkLst>
          <pc:docMk/>
          <pc:sldMk cId="3905830983" sldId="383"/>
        </pc:sldMkLst>
      </pc:sldChg>
      <pc:sldChg chg="ord">
        <pc:chgData name="OZAN OKUDAN" userId="0ee7b6bd-cc69-4ee0-9d75-2618e0e1ed1f" providerId="ADAL" clId="{D0548870-2464-4D73-87F5-9842EEA8DF15}" dt="2019-12-16T11:31:58.757" v="1"/>
        <pc:sldMkLst>
          <pc:docMk/>
          <pc:sldMk cId="3434540995" sldId="384"/>
        </pc:sldMkLst>
      </pc:sldChg>
      <pc:sldChg chg="ord">
        <pc:chgData name="OZAN OKUDAN" userId="0ee7b6bd-cc69-4ee0-9d75-2618e0e1ed1f" providerId="ADAL" clId="{D0548870-2464-4D73-87F5-9842EEA8DF15}" dt="2019-12-16T11:31:58.757" v="1"/>
        <pc:sldMkLst>
          <pc:docMk/>
          <pc:sldMk cId="2314394942" sldId="385"/>
        </pc:sldMkLst>
      </pc:sldChg>
      <pc:sldChg chg="ord">
        <pc:chgData name="OZAN OKUDAN" userId="0ee7b6bd-cc69-4ee0-9d75-2618e0e1ed1f" providerId="ADAL" clId="{D0548870-2464-4D73-87F5-9842EEA8DF15}" dt="2019-12-16T11:31:58.757" v="1"/>
        <pc:sldMkLst>
          <pc:docMk/>
          <pc:sldMk cId="2108206507" sldId="386"/>
        </pc:sldMkLst>
      </pc:sldChg>
      <pc:sldChg chg="modSp">
        <pc:chgData name="OZAN OKUDAN" userId="0ee7b6bd-cc69-4ee0-9d75-2618e0e1ed1f" providerId="ADAL" clId="{D0548870-2464-4D73-87F5-9842EEA8DF15}" dt="2019-12-16T11:33:46.304" v="90" actId="20577"/>
        <pc:sldMkLst>
          <pc:docMk/>
          <pc:sldMk cId="2105340031" sldId="388"/>
        </pc:sldMkLst>
        <pc:spChg chg="mod">
          <ac:chgData name="OZAN OKUDAN" userId="0ee7b6bd-cc69-4ee0-9d75-2618e0e1ed1f" providerId="ADAL" clId="{D0548870-2464-4D73-87F5-9842EEA8DF15}" dt="2019-12-16T11:33:46.304" v="90" actId="20577"/>
          <ac:spMkLst>
            <pc:docMk/>
            <pc:sldMk cId="2105340031" sldId="388"/>
            <ac:spMk id="3" creationId="{6BD6F411-A761-4C8C-91C8-05BC7548763A}"/>
          </ac:spMkLst>
        </pc:spChg>
      </pc:sldChg>
    </pc:docChg>
  </pc:docChgLst>
  <pc:docChgLst>
    <pc:chgData name="OZAN OKUDAN" userId="0ee7b6bd-cc69-4ee0-9d75-2618e0e1ed1f" providerId="ADAL" clId="{D480AA2C-87CB-42CC-AEAD-FF957557CDAD}"/>
    <pc:docChg chg="undo custSel addSld delSld modSld">
      <pc:chgData name="OZAN OKUDAN" userId="0ee7b6bd-cc69-4ee0-9d75-2618e0e1ed1f" providerId="ADAL" clId="{D480AA2C-87CB-42CC-AEAD-FF957557CDAD}" dt="2019-12-15T14:15:09.085" v="2315" actId="20577"/>
      <pc:docMkLst>
        <pc:docMk/>
      </pc:docMkLst>
      <pc:sldChg chg="modSp">
        <pc:chgData name="OZAN OKUDAN" userId="0ee7b6bd-cc69-4ee0-9d75-2618e0e1ed1f" providerId="ADAL" clId="{D480AA2C-87CB-42CC-AEAD-FF957557CDAD}" dt="2019-12-15T13:43:21.846" v="96" actId="20577"/>
        <pc:sldMkLst>
          <pc:docMk/>
          <pc:sldMk cId="348129882" sldId="256"/>
        </pc:sldMkLst>
        <pc:spChg chg="mod">
          <ac:chgData name="OZAN OKUDAN" userId="0ee7b6bd-cc69-4ee0-9d75-2618e0e1ed1f" providerId="ADAL" clId="{D480AA2C-87CB-42CC-AEAD-FF957557CDAD}" dt="2019-12-15T13:43:10.860" v="60" actId="20577"/>
          <ac:spMkLst>
            <pc:docMk/>
            <pc:sldMk cId="348129882" sldId="256"/>
            <ac:spMk id="2" creationId="{00000000-0000-0000-0000-000000000000}"/>
          </ac:spMkLst>
        </pc:spChg>
        <pc:spChg chg="mod">
          <ac:chgData name="OZAN OKUDAN" userId="0ee7b6bd-cc69-4ee0-9d75-2618e0e1ed1f" providerId="ADAL" clId="{D480AA2C-87CB-42CC-AEAD-FF957557CDAD}" dt="2019-12-15T13:43:21.846" v="96" actId="20577"/>
          <ac:spMkLst>
            <pc:docMk/>
            <pc:sldMk cId="348129882" sldId="256"/>
            <ac:spMk id="3" creationId="{00000000-0000-0000-0000-000000000000}"/>
          </ac:spMkLst>
        </pc:spChg>
      </pc:sldChg>
      <pc:sldChg chg="modSp">
        <pc:chgData name="OZAN OKUDAN" userId="0ee7b6bd-cc69-4ee0-9d75-2618e0e1ed1f" providerId="ADAL" clId="{D480AA2C-87CB-42CC-AEAD-FF957557CDAD}" dt="2019-12-15T13:52:21.279" v="1085" actId="20577"/>
        <pc:sldMkLst>
          <pc:docMk/>
          <pc:sldMk cId="397802025" sldId="257"/>
        </pc:sldMkLst>
        <pc:spChg chg="mod">
          <ac:chgData name="OZAN OKUDAN" userId="0ee7b6bd-cc69-4ee0-9d75-2618e0e1ed1f" providerId="ADAL" clId="{D480AA2C-87CB-42CC-AEAD-FF957557CDAD}" dt="2019-12-15T13:51:30.425" v="1015" actId="20577"/>
          <ac:spMkLst>
            <pc:docMk/>
            <pc:sldMk cId="397802025" sldId="257"/>
            <ac:spMk id="4" creationId="{00000000-0000-0000-0000-000000000000}"/>
          </ac:spMkLst>
        </pc:spChg>
        <pc:spChg chg="mod">
          <ac:chgData name="OZAN OKUDAN" userId="0ee7b6bd-cc69-4ee0-9d75-2618e0e1ed1f" providerId="ADAL" clId="{D480AA2C-87CB-42CC-AEAD-FF957557CDAD}" dt="2019-12-15T13:52:08.264" v="1057" actId="20577"/>
          <ac:spMkLst>
            <pc:docMk/>
            <pc:sldMk cId="397802025" sldId="257"/>
            <ac:spMk id="164" creationId="{00000000-0000-0000-0000-000000000000}"/>
          </ac:spMkLst>
        </pc:spChg>
        <pc:spChg chg="mod">
          <ac:chgData name="OZAN OKUDAN" userId="0ee7b6bd-cc69-4ee0-9d75-2618e0e1ed1f" providerId="ADAL" clId="{D480AA2C-87CB-42CC-AEAD-FF957557CDAD}" dt="2019-12-15T13:52:21.279" v="1085" actId="20577"/>
          <ac:spMkLst>
            <pc:docMk/>
            <pc:sldMk cId="397802025" sldId="257"/>
            <ac:spMk id="165" creationId="{00000000-0000-0000-0000-000000000000}"/>
          </ac:spMkLst>
        </pc:spChg>
        <pc:graphicFrameChg chg="modGraphic">
          <ac:chgData name="OZAN OKUDAN" userId="0ee7b6bd-cc69-4ee0-9d75-2618e0e1ed1f" providerId="ADAL" clId="{D480AA2C-87CB-42CC-AEAD-FF957557CDAD}" dt="2019-12-15T13:51:45.197" v="1033" actId="20577"/>
          <ac:graphicFrameMkLst>
            <pc:docMk/>
            <pc:sldMk cId="397802025" sldId="257"/>
            <ac:graphicFrameMk id="163" creationId="{00000000-0000-0000-0000-000000000000}"/>
          </ac:graphicFrameMkLst>
        </pc:graphicFrameChg>
      </pc:sldChg>
      <pc:sldChg chg="modSp">
        <pc:chgData name="OZAN OKUDAN" userId="0ee7b6bd-cc69-4ee0-9d75-2618e0e1ed1f" providerId="ADAL" clId="{D480AA2C-87CB-42CC-AEAD-FF957557CDAD}" dt="2019-12-15T13:49:45.224" v="922" actId="6549"/>
        <pc:sldMkLst>
          <pc:docMk/>
          <pc:sldMk cId="493702814" sldId="265"/>
        </pc:sldMkLst>
        <pc:spChg chg="mod">
          <ac:chgData name="OZAN OKUDAN" userId="0ee7b6bd-cc69-4ee0-9d75-2618e0e1ed1f" providerId="ADAL" clId="{D480AA2C-87CB-42CC-AEAD-FF957557CDAD}" dt="2019-12-15T13:46:01.602" v="392" actId="20577"/>
          <ac:spMkLst>
            <pc:docMk/>
            <pc:sldMk cId="493702814" sldId="265"/>
            <ac:spMk id="4" creationId="{00000000-0000-0000-0000-000000000000}"/>
          </ac:spMkLst>
        </pc:spChg>
        <pc:graphicFrameChg chg="mod modGraphic">
          <ac:chgData name="OZAN OKUDAN" userId="0ee7b6bd-cc69-4ee0-9d75-2618e0e1ed1f" providerId="ADAL" clId="{D480AA2C-87CB-42CC-AEAD-FF957557CDAD}" dt="2019-12-15T13:49:45.224" v="922" actId="6549"/>
          <ac:graphicFrameMkLst>
            <pc:docMk/>
            <pc:sldMk cId="493702814" sldId="265"/>
            <ac:graphicFrameMk id="51" creationId="{00000000-0000-0000-0000-000000000000}"/>
          </ac:graphicFrameMkLst>
        </pc:graphicFrameChg>
        <pc:graphicFrameChg chg="modGraphic">
          <ac:chgData name="OZAN OKUDAN" userId="0ee7b6bd-cc69-4ee0-9d75-2618e0e1ed1f" providerId="ADAL" clId="{D480AA2C-87CB-42CC-AEAD-FF957557CDAD}" dt="2019-12-15T13:46:27.677" v="451" actId="20577"/>
          <ac:graphicFrameMkLst>
            <pc:docMk/>
            <pc:sldMk cId="493702814" sldId="265"/>
            <ac:graphicFrameMk id="52" creationId="{00000000-0000-0000-0000-000000000000}"/>
          </ac:graphicFrameMkLst>
        </pc:graphicFrameChg>
      </pc:sldChg>
      <pc:sldChg chg="addSp delSp modSp">
        <pc:chgData name="OZAN OKUDAN" userId="0ee7b6bd-cc69-4ee0-9d75-2618e0e1ed1f" providerId="ADAL" clId="{D480AA2C-87CB-42CC-AEAD-FF957557CDAD}" dt="2019-12-15T13:51:15.725" v="993" actId="20577"/>
        <pc:sldMkLst>
          <pc:docMk/>
          <pc:sldMk cId="316213411" sldId="268"/>
        </pc:sldMkLst>
        <pc:spChg chg="mod">
          <ac:chgData name="OZAN OKUDAN" userId="0ee7b6bd-cc69-4ee0-9d75-2618e0e1ed1f" providerId="ADAL" clId="{D480AA2C-87CB-42CC-AEAD-FF957557CDAD}" dt="2019-12-15T13:51:15.725" v="993" actId="20577"/>
          <ac:spMkLst>
            <pc:docMk/>
            <pc:sldMk cId="316213411" sldId="268"/>
            <ac:spMk id="4" creationId="{00000000-0000-0000-0000-000000000000}"/>
          </ac:spMkLst>
        </pc:spChg>
        <pc:graphicFrameChg chg="add del mod modGraphic">
          <ac:chgData name="OZAN OKUDAN" userId="0ee7b6bd-cc69-4ee0-9d75-2618e0e1ed1f" providerId="ADAL" clId="{D480AA2C-87CB-42CC-AEAD-FF957557CDAD}" dt="2019-12-15T13:50:41.451" v="936" actId="478"/>
          <ac:graphicFrameMkLst>
            <pc:docMk/>
            <pc:sldMk cId="316213411" sldId="268"/>
            <ac:graphicFrameMk id="50" creationId="{5ABFC00C-B14F-4D4C-9E7F-3BAE14BD6ABA}"/>
          </ac:graphicFrameMkLst>
        </pc:graphicFrameChg>
        <pc:graphicFrameChg chg="del">
          <ac:chgData name="OZAN OKUDAN" userId="0ee7b6bd-cc69-4ee0-9d75-2618e0e1ed1f" providerId="ADAL" clId="{D480AA2C-87CB-42CC-AEAD-FF957557CDAD}" dt="2019-12-15T13:50:07.226" v="923" actId="478"/>
          <ac:graphicFrameMkLst>
            <pc:docMk/>
            <pc:sldMk cId="316213411" sldId="268"/>
            <ac:graphicFrameMk id="51" creationId="{00000000-0000-0000-0000-000000000000}"/>
          </ac:graphicFrameMkLst>
        </pc:graphicFrameChg>
        <pc:graphicFrameChg chg="del">
          <ac:chgData name="OZAN OKUDAN" userId="0ee7b6bd-cc69-4ee0-9d75-2618e0e1ed1f" providerId="ADAL" clId="{D480AA2C-87CB-42CC-AEAD-FF957557CDAD}" dt="2019-12-15T13:50:07.226" v="923" actId="478"/>
          <ac:graphicFrameMkLst>
            <pc:docMk/>
            <pc:sldMk cId="316213411" sldId="268"/>
            <ac:graphicFrameMk id="52" creationId="{00000000-0000-0000-0000-000000000000}"/>
          </ac:graphicFrameMkLst>
        </pc:graphicFrameChg>
        <pc:graphicFrameChg chg="add del mod modGraphic">
          <ac:chgData name="OZAN OKUDAN" userId="0ee7b6bd-cc69-4ee0-9d75-2618e0e1ed1f" providerId="ADAL" clId="{D480AA2C-87CB-42CC-AEAD-FF957557CDAD}" dt="2019-12-15T13:50:45.053" v="939" actId="478"/>
          <ac:graphicFrameMkLst>
            <pc:docMk/>
            <pc:sldMk cId="316213411" sldId="268"/>
            <ac:graphicFrameMk id="53" creationId="{2DD64378-B33D-42BD-A49E-D963D80DA85C}"/>
          </ac:graphicFrameMkLst>
        </pc:graphicFrameChg>
        <pc:picChg chg="add mod">
          <ac:chgData name="OZAN OKUDAN" userId="0ee7b6bd-cc69-4ee0-9d75-2618e0e1ed1f" providerId="ADAL" clId="{D480AA2C-87CB-42CC-AEAD-FF957557CDAD}" dt="2019-12-15T13:50:52.301" v="941" actId="1076"/>
          <ac:picMkLst>
            <pc:docMk/>
            <pc:sldMk cId="316213411" sldId="268"/>
            <ac:picMk id="2" creationId="{90359EF1-F90D-4E57-A1F2-872B6FCD41B4}"/>
          </ac:picMkLst>
        </pc:picChg>
      </pc:sldChg>
      <pc:sldChg chg="modSp">
        <pc:chgData name="OZAN OKUDAN" userId="0ee7b6bd-cc69-4ee0-9d75-2618e0e1ed1f" providerId="ADAL" clId="{D480AA2C-87CB-42CC-AEAD-FF957557CDAD}" dt="2019-12-15T13:55:47.329" v="1382" actId="14734"/>
        <pc:sldMkLst>
          <pc:docMk/>
          <pc:sldMk cId="1371608691" sldId="269"/>
        </pc:sldMkLst>
        <pc:spChg chg="mod">
          <ac:chgData name="OZAN OKUDAN" userId="0ee7b6bd-cc69-4ee0-9d75-2618e0e1ed1f" providerId="ADAL" clId="{D480AA2C-87CB-42CC-AEAD-FF957557CDAD}" dt="2019-12-15T13:52:48.017" v="1138" actId="20577"/>
          <ac:spMkLst>
            <pc:docMk/>
            <pc:sldMk cId="1371608691" sldId="269"/>
            <ac:spMk id="4" creationId="{00000000-0000-0000-0000-000000000000}"/>
          </ac:spMkLst>
        </pc:spChg>
        <pc:spChg chg="mod">
          <ac:chgData name="OZAN OKUDAN" userId="0ee7b6bd-cc69-4ee0-9d75-2618e0e1ed1f" providerId="ADAL" clId="{D480AA2C-87CB-42CC-AEAD-FF957557CDAD}" dt="2019-12-15T13:54:27.020" v="1278" actId="20577"/>
          <ac:spMkLst>
            <pc:docMk/>
            <pc:sldMk cId="1371608691" sldId="269"/>
            <ac:spMk id="5" creationId="{00000000-0000-0000-0000-000000000000}"/>
          </ac:spMkLst>
        </pc:spChg>
        <pc:graphicFrameChg chg="modGraphic">
          <ac:chgData name="OZAN OKUDAN" userId="0ee7b6bd-cc69-4ee0-9d75-2618e0e1ed1f" providerId="ADAL" clId="{D480AA2C-87CB-42CC-AEAD-FF957557CDAD}" dt="2019-12-15T13:55:47.329" v="1382" actId="14734"/>
          <ac:graphicFrameMkLst>
            <pc:docMk/>
            <pc:sldMk cId="1371608691" sldId="269"/>
            <ac:graphicFrameMk id="3" creationId="{00000000-0000-0000-0000-000000000000}"/>
          </ac:graphicFrameMkLst>
        </pc:graphicFrameChg>
      </pc:sldChg>
      <pc:sldChg chg="modSp">
        <pc:chgData name="OZAN OKUDAN" userId="0ee7b6bd-cc69-4ee0-9d75-2618e0e1ed1f" providerId="ADAL" clId="{D480AA2C-87CB-42CC-AEAD-FF957557CDAD}" dt="2019-12-15T14:03:39.276" v="1860" actId="1076"/>
        <pc:sldMkLst>
          <pc:docMk/>
          <pc:sldMk cId="1781742054" sldId="270"/>
        </pc:sldMkLst>
        <pc:spChg chg="mod">
          <ac:chgData name="OZAN OKUDAN" userId="0ee7b6bd-cc69-4ee0-9d75-2618e0e1ed1f" providerId="ADAL" clId="{D480AA2C-87CB-42CC-AEAD-FF957557CDAD}" dt="2019-12-15T13:57:27.530" v="1447" actId="20577"/>
          <ac:spMkLst>
            <pc:docMk/>
            <pc:sldMk cId="1781742054" sldId="270"/>
            <ac:spMk id="6" creationId="{00000000-0000-0000-0000-000000000000}"/>
          </ac:spMkLst>
        </pc:spChg>
        <pc:spChg chg="mod">
          <ac:chgData name="OZAN OKUDAN" userId="0ee7b6bd-cc69-4ee0-9d75-2618e0e1ed1f" providerId="ADAL" clId="{D480AA2C-87CB-42CC-AEAD-FF957557CDAD}" dt="2019-12-15T14:03:39.276" v="1860" actId="1076"/>
          <ac:spMkLst>
            <pc:docMk/>
            <pc:sldMk cId="1781742054" sldId="270"/>
            <ac:spMk id="214" creationId="{00000000-0000-0000-0000-000000000000}"/>
          </ac:spMkLst>
        </pc:spChg>
        <pc:spChg chg="mod">
          <ac:chgData name="OZAN OKUDAN" userId="0ee7b6bd-cc69-4ee0-9d75-2618e0e1ed1f" providerId="ADAL" clId="{D480AA2C-87CB-42CC-AEAD-FF957557CDAD}" dt="2019-12-15T13:57:35.357" v="1466" actId="20577"/>
          <ac:spMkLst>
            <pc:docMk/>
            <pc:sldMk cId="1781742054" sldId="270"/>
            <ac:spMk id="215" creationId="{00000000-0000-0000-0000-000000000000}"/>
          </ac:spMkLst>
        </pc:spChg>
        <pc:spChg chg="mod">
          <ac:chgData name="OZAN OKUDAN" userId="0ee7b6bd-cc69-4ee0-9d75-2618e0e1ed1f" providerId="ADAL" clId="{D480AA2C-87CB-42CC-AEAD-FF957557CDAD}" dt="2019-12-15T13:57:41.019" v="1470" actId="20577"/>
          <ac:spMkLst>
            <pc:docMk/>
            <pc:sldMk cId="1781742054" sldId="270"/>
            <ac:spMk id="218" creationId="{00000000-0000-0000-0000-000000000000}"/>
          </ac:spMkLst>
        </pc:spChg>
        <pc:graphicFrameChg chg="mod">
          <ac:chgData name="OZAN OKUDAN" userId="0ee7b6bd-cc69-4ee0-9d75-2618e0e1ed1f" providerId="ADAL" clId="{D480AA2C-87CB-42CC-AEAD-FF957557CDAD}" dt="2019-12-15T13:57:53.170" v="1473"/>
          <ac:graphicFrameMkLst>
            <pc:docMk/>
            <pc:sldMk cId="1781742054" sldId="270"/>
            <ac:graphicFrameMk id="213" creationId="{00000000-0000-0000-0000-000000000000}"/>
          </ac:graphicFrameMkLst>
        </pc:graphicFrameChg>
        <pc:cxnChg chg="mod">
          <ac:chgData name="OZAN OKUDAN" userId="0ee7b6bd-cc69-4ee0-9d75-2618e0e1ed1f" providerId="ADAL" clId="{D480AA2C-87CB-42CC-AEAD-FF957557CDAD}" dt="2019-12-15T13:57:07.036" v="1418" actId="14100"/>
          <ac:cxnSpMkLst>
            <pc:docMk/>
            <pc:sldMk cId="1781742054" sldId="270"/>
            <ac:cxnSpMk id="14" creationId="{00000000-0000-0000-0000-000000000000}"/>
          </ac:cxnSpMkLst>
        </pc:cxnChg>
      </pc:sldChg>
      <pc:sldChg chg="modSp">
        <pc:chgData name="OZAN OKUDAN" userId="0ee7b6bd-cc69-4ee0-9d75-2618e0e1ed1f" providerId="ADAL" clId="{D480AA2C-87CB-42CC-AEAD-FF957557CDAD}" dt="2019-12-15T14:04:00.408" v="1862" actId="1076"/>
        <pc:sldMkLst>
          <pc:docMk/>
          <pc:sldMk cId="735677694" sldId="271"/>
        </pc:sldMkLst>
        <pc:spChg chg="mod">
          <ac:chgData name="OZAN OKUDAN" userId="0ee7b6bd-cc69-4ee0-9d75-2618e0e1ed1f" providerId="ADAL" clId="{D480AA2C-87CB-42CC-AEAD-FF957557CDAD}" dt="2019-12-15T13:58:45.524" v="1545" actId="20577"/>
          <ac:spMkLst>
            <pc:docMk/>
            <pc:sldMk cId="735677694" sldId="271"/>
            <ac:spMk id="75" creationId="{00000000-0000-0000-0000-000000000000}"/>
          </ac:spMkLst>
        </pc:spChg>
        <pc:spChg chg="mod">
          <ac:chgData name="OZAN OKUDAN" userId="0ee7b6bd-cc69-4ee0-9d75-2618e0e1ed1f" providerId="ADAL" clId="{D480AA2C-87CB-42CC-AEAD-FF957557CDAD}" dt="2019-12-15T14:03:51.011" v="1861" actId="1076"/>
          <ac:spMkLst>
            <pc:docMk/>
            <pc:sldMk cId="735677694" sldId="271"/>
            <ac:spMk id="220" creationId="{00000000-0000-0000-0000-000000000000}"/>
          </ac:spMkLst>
        </pc:spChg>
        <pc:spChg chg="mod">
          <ac:chgData name="OZAN OKUDAN" userId="0ee7b6bd-cc69-4ee0-9d75-2618e0e1ed1f" providerId="ADAL" clId="{D480AA2C-87CB-42CC-AEAD-FF957557CDAD}" dt="2019-12-15T14:04:00.408" v="1862" actId="1076"/>
          <ac:spMkLst>
            <pc:docMk/>
            <pc:sldMk cId="735677694" sldId="271"/>
            <ac:spMk id="221" creationId="{00000000-0000-0000-0000-000000000000}"/>
          </ac:spMkLst>
        </pc:spChg>
        <pc:spChg chg="mod">
          <ac:chgData name="OZAN OKUDAN" userId="0ee7b6bd-cc69-4ee0-9d75-2618e0e1ed1f" providerId="ADAL" clId="{D480AA2C-87CB-42CC-AEAD-FF957557CDAD}" dt="2019-12-15T13:58:54.490" v="1565" actId="20577"/>
          <ac:spMkLst>
            <pc:docMk/>
            <pc:sldMk cId="735677694" sldId="271"/>
            <ac:spMk id="222" creationId="{00000000-0000-0000-0000-000000000000}"/>
          </ac:spMkLst>
        </pc:spChg>
        <pc:spChg chg="mod">
          <ac:chgData name="OZAN OKUDAN" userId="0ee7b6bd-cc69-4ee0-9d75-2618e0e1ed1f" providerId="ADAL" clId="{D480AA2C-87CB-42CC-AEAD-FF957557CDAD}" dt="2019-12-15T13:58:57.423" v="1567" actId="20577"/>
          <ac:spMkLst>
            <pc:docMk/>
            <pc:sldMk cId="735677694" sldId="271"/>
            <ac:spMk id="223" creationId="{00000000-0000-0000-0000-000000000000}"/>
          </ac:spMkLst>
        </pc:spChg>
        <pc:graphicFrameChg chg="mod">
          <ac:chgData name="OZAN OKUDAN" userId="0ee7b6bd-cc69-4ee0-9d75-2618e0e1ed1f" providerId="ADAL" clId="{D480AA2C-87CB-42CC-AEAD-FF957557CDAD}" dt="2019-12-15T13:59:05.497" v="1568"/>
          <ac:graphicFrameMkLst>
            <pc:docMk/>
            <pc:sldMk cId="735677694" sldId="271"/>
            <ac:graphicFrameMk id="219" creationId="{00000000-0000-0000-0000-000000000000}"/>
          </ac:graphicFrameMkLst>
        </pc:graphicFrameChg>
        <pc:cxnChg chg="mod">
          <ac:chgData name="OZAN OKUDAN" userId="0ee7b6bd-cc69-4ee0-9d75-2618e0e1ed1f" providerId="ADAL" clId="{D480AA2C-87CB-42CC-AEAD-FF957557CDAD}" dt="2019-12-15T13:58:35.089" v="1522" actId="1076"/>
          <ac:cxnSpMkLst>
            <pc:docMk/>
            <pc:sldMk cId="735677694" sldId="271"/>
            <ac:cxnSpMk id="78" creationId="{00000000-0000-0000-0000-000000000000}"/>
          </ac:cxnSpMkLst>
        </pc:cxnChg>
      </pc:sldChg>
      <pc:sldChg chg="modSp">
        <pc:chgData name="OZAN OKUDAN" userId="0ee7b6bd-cc69-4ee0-9d75-2618e0e1ed1f" providerId="ADAL" clId="{D480AA2C-87CB-42CC-AEAD-FF957557CDAD}" dt="2019-12-15T14:03:11.490" v="1859" actId="1076"/>
        <pc:sldMkLst>
          <pc:docMk/>
          <pc:sldMk cId="2186734333" sldId="272"/>
        </pc:sldMkLst>
        <pc:spChg chg="mod">
          <ac:chgData name="OZAN OKUDAN" userId="0ee7b6bd-cc69-4ee0-9d75-2618e0e1ed1f" providerId="ADAL" clId="{D480AA2C-87CB-42CC-AEAD-FF957557CDAD}" dt="2019-12-15T13:55:09.228" v="1335" actId="20577"/>
          <ac:spMkLst>
            <pc:docMk/>
            <pc:sldMk cId="2186734333" sldId="272"/>
            <ac:spMk id="6" creationId="{00000000-0000-0000-0000-000000000000}"/>
          </ac:spMkLst>
        </pc:spChg>
        <pc:spChg chg="mod">
          <ac:chgData name="OZAN OKUDAN" userId="0ee7b6bd-cc69-4ee0-9d75-2618e0e1ed1f" providerId="ADAL" clId="{D480AA2C-87CB-42CC-AEAD-FF957557CDAD}" dt="2019-12-15T14:03:11.490" v="1859" actId="1076"/>
          <ac:spMkLst>
            <pc:docMk/>
            <pc:sldMk cId="2186734333" sldId="272"/>
            <ac:spMk id="79" creationId="{00000000-0000-0000-0000-000000000000}"/>
          </ac:spMkLst>
        </pc:spChg>
        <pc:spChg chg="mod">
          <ac:chgData name="OZAN OKUDAN" userId="0ee7b6bd-cc69-4ee0-9d75-2618e0e1ed1f" providerId="ADAL" clId="{D480AA2C-87CB-42CC-AEAD-FF957557CDAD}" dt="2019-12-15T13:55:18.230" v="1354" actId="20577"/>
          <ac:spMkLst>
            <pc:docMk/>
            <pc:sldMk cId="2186734333" sldId="272"/>
            <ac:spMk id="80" creationId="{00000000-0000-0000-0000-000000000000}"/>
          </ac:spMkLst>
        </pc:spChg>
        <pc:spChg chg="mod">
          <ac:chgData name="OZAN OKUDAN" userId="0ee7b6bd-cc69-4ee0-9d75-2618e0e1ed1f" providerId="ADAL" clId="{D480AA2C-87CB-42CC-AEAD-FF957557CDAD}" dt="2019-12-15T13:55:22.390" v="1356" actId="20577"/>
          <ac:spMkLst>
            <pc:docMk/>
            <pc:sldMk cId="2186734333" sldId="272"/>
            <ac:spMk id="83" creationId="{00000000-0000-0000-0000-000000000000}"/>
          </ac:spMkLst>
        </pc:spChg>
        <pc:graphicFrameChg chg="mod modGraphic">
          <ac:chgData name="OZAN OKUDAN" userId="0ee7b6bd-cc69-4ee0-9d75-2618e0e1ed1f" providerId="ADAL" clId="{D480AA2C-87CB-42CC-AEAD-FF957557CDAD}" dt="2019-12-15T13:57:44.905" v="1472" actId="14734"/>
          <ac:graphicFrameMkLst>
            <pc:docMk/>
            <pc:sldMk cId="2186734333" sldId="272"/>
            <ac:graphicFrameMk id="78" creationId="{00000000-0000-0000-0000-000000000000}"/>
          </ac:graphicFrameMkLst>
        </pc:graphicFrameChg>
      </pc:sldChg>
      <pc:sldChg chg="modSp">
        <pc:chgData name="OZAN OKUDAN" userId="0ee7b6bd-cc69-4ee0-9d75-2618e0e1ed1f" providerId="ADAL" clId="{D480AA2C-87CB-42CC-AEAD-FF957557CDAD}" dt="2019-12-15T14:02:38.488" v="1858" actId="20577"/>
        <pc:sldMkLst>
          <pc:docMk/>
          <pc:sldMk cId="276803245" sldId="273"/>
        </pc:sldMkLst>
        <pc:spChg chg="mod">
          <ac:chgData name="OZAN OKUDAN" userId="0ee7b6bd-cc69-4ee0-9d75-2618e0e1ed1f" providerId="ADAL" clId="{D480AA2C-87CB-42CC-AEAD-FF957557CDAD}" dt="2019-12-15T14:02:38.488" v="1858" actId="20577"/>
          <ac:spMkLst>
            <pc:docMk/>
            <pc:sldMk cId="276803245" sldId="273"/>
            <ac:spMk id="3" creationId="{00000000-0000-0000-0000-000000000000}"/>
          </ac:spMkLst>
        </pc:spChg>
        <pc:spChg chg="mod">
          <ac:chgData name="OZAN OKUDAN" userId="0ee7b6bd-cc69-4ee0-9d75-2618e0e1ed1f" providerId="ADAL" clId="{D480AA2C-87CB-42CC-AEAD-FF957557CDAD}" dt="2019-12-15T13:59:38.340" v="1603" actId="20577"/>
          <ac:spMkLst>
            <pc:docMk/>
            <pc:sldMk cId="276803245" sldId="273"/>
            <ac:spMk id="4" creationId="{00000000-0000-0000-0000-000000000000}"/>
          </ac:spMkLst>
        </pc:spChg>
      </pc:sldChg>
      <pc:sldChg chg="del">
        <pc:chgData name="OZAN OKUDAN" userId="0ee7b6bd-cc69-4ee0-9d75-2618e0e1ed1f" providerId="ADAL" clId="{D480AA2C-87CB-42CC-AEAD-FF957557CDAD}" dt="2019-12-15T14:05:19.622" v="1863" actId="2696"/>
        <pc:sldMkLst>
          <pc:docMk/>
          <pc:sldMk cId="4265107553" sldId="274"/>
        </pc:sldMkLst>
      </pc:sldChg>
      <pc:sldChg chg="del">
        <pc:chgData name="OZAN OKUDAN" userId="0ee7b6bd-cc69-4ee0-9d75-2618e0e1ed1f" providerId="ADAL" clId="{D480AA2C-87CB-42CC-AEAD-FF957557CDAD}" dt="2019-12-15T14:05:29.236" v="1864" actId="2696"/>
        <pc:sldMkLst>
          <pc:docMk/>
          <pc:sldMk cId="587932206" sldId="275"/>
        </pc:sldMkLst>
      </pc:sldChg>
      <pc:sldChg chg="del">
        <pc:chgData name="OZAN OKUDAN" userId="0ee7b6bd-cc69-4ee0-9d75-2618e0e1ed1f" providerId="ADAL" clId="{D480AA2C-87CB-42CC-AEAD-FF957557CDAD}" dt="2019-12-15T14:06:38.380" v="1865" actId="2696"/>
        <pc:sldMkLst>
          <pc:docMk/>
          <pc:sldMk cId="3423677795" sldId="276"/>
        </pc:sldMkLst>
      </pc:sldChg>
      <pc:sldChg chg="del">
        <pc:chgData name="OZAN OKUDAN" userId="0ee7b6bd-cc69-4ee0-9d75-2618e0e1ed1f" providerId="ADAL" clId="{D480AA2C-87CB-42CC-AEAD-FF957557CDAD}" dt="2019-12-15T14:06:57.372" v="1868" actId="2696"/>
        <pc:sldMkLst>
          <pc:docMk/>
          <pc:sldMk cId="4275482699" sldId="277"/>
        </pc:sldMkLst>
      </pc:sldChg>
      <pc:sldChg chg="del">
        <pc:chgData name="OZAN OKUDAN" userId="0ee7b6bd-cc69-4ee0-9d75-2618e0e1ed1f" providerId="ADAL" clId="{D480AA2C-87CB-42CC-AEAD-FF957557CDAD}" dt="2019-12-15T14:06:59.808" v="1869" actId="2696"/>
        <pc:sldMkLst>
          <pc:docMk/>
          <pc:sldMk cId="2193373854" sldId="278"/>
        </pc:sldMkLst>
      </pc:sldChg>
      <pc:sldChg chg="del">
        <pc:chgData name="OZAN OKUDAN" userId="0ee7b6bd-cc69-4ee0-9d75-2618e0e1ed1f" providerId="ADAL" clId="{D480AA2C-87CB-42CC-AEAD-FF957557CDAD}" dt="2019-12-15T14:07:02.925" v="1870" actId="2696"/>
        <pc:sldMkLst>
          <pc:docMk/>
          <pc:sldMk cId="984335782" sldId="279"/>
        </pc:sldMkLst>
      </pc:sldChg>
      <pc:sldChg chg="del">
        <pc:chgData name="OZAN OKUDAN" userId="0ee7b6bd-cc69-4ee0-9d75-2618e0e1ed1f" providerId="ADAL" clId="{D480AA2C-87CB-42CC-AEAD-FF957557CDAD}" dt="2019-12-15T14:07:05.484" v="1871" actId="2696"/>
        <pc:sldMkLst>
          <pc:docMk/>
          <pc:sldMk cId="3854837392" sldId="280"/>
        </pc:sldMkLst>
      </pc:sldChg>
      <pc:sldChg chg="del">
        <pc:chgData name="OZAN OKUDAN" userId="0ee7b6bd-cc69-4ee0-9d75-2618e0e1ed1f" providerId="ADAL" clId="{D480AA2C-87CB-42CC-AEAD-FF957557CDAD}" dt="2019-12-15T14:07:38.915" v="1872" actId="2696"/>
        <pc:sldMkLst>
          <pc:docMk/>
          <pc:sldMk cId="3397921982" sldId="284"/>
        </pc:sldMkLst>
      </pc:sldChg>
      <pc:sldChg chg="del">
        <pc:chgData name="OZAN OKUDAN" userId="0ee7b6bd-cc69-4ee0-9d75-2618e0e1ed1f" providerId="ADAL" clId="{D480AA2C-87CB-42CC-AEAD-FF957557CDAD}" dt="2019-12-15T14:07:53.954" v="1873" actId="2696"/>
        <pc:sldMkLst>
          <pc:docMk/>
          <pc:sldMk cId="2076482563" sldId="285"/>
        </pc:sldMkLst>
      </pc:sldChg>
      <pc:sldChg chg="modSp">
        <pc:chgData name="OZAN OKUDAN" userId="0ee7b6bd-cc69-4ee0-9d75-2618e0e1ed1f" providerId="ADAL" clId="{D480AA2C-87CB-42CC-AEAD-FF957557CDAD}" dt="2019-12-15T14:08:01.769" v="1874" actId="20577"/>
        <pc:sldMkLst>
          <pc:docMk/>
          <pc:sldMk cId="2676102281" sldId="287"/>
        </pc:sldMkLst>
        <pc:spChg chg="mod">
          <ac:chgData name="OZAN OKUDAN" userId="0ee7b6bd-cc69-4ee0-9d75-2618e0e1ed1f" providerId="ADAL" clId="{D480AA2C-87CB-42CC-AEAD-FF957557CDAD}" dt="2019-12-15T14:08:01.769" v="1874" actId="20577"/>
          <ac:spMkLst>
            <pc:docMk/>
            <pc:sldMk cId="2676102281" sldId="287"/>
            <ac:spMk id="69" creationId="{00000000-0000-0000-0000-000000000000}"/>
          </ac:spMkLst>
        </pc:spChg>
      </pc:sldChg>
      <pc:sldChg chg="modSp">
        <pc:chgData name="OZAN OKUDAN" userId="0ee7b6bd-cc69-4ee0-9d75-2618e0e1ed1f" providerId="ADAL" clId="{D480AA2C-87CB-42CC-AEAD-FF957557CDAD}" dt="2019-12-15T14:12:37.768" v="2246" actId="20577"/>
        <pc:sldMkLst>
          <pc:docMk/>
          <pc:sldMk cId="0" sldId="350"/>
        </pc:sldMkLst>
        <pc:spChg chg="mod">
          <ac:chgData name="OZAN OKUDAN" userId="0ee7b6bd-cc69-4ee0-9d75-2618e0e1ed1f" providerId="ADAL" clId="{D480AA2C-87CB-42CC-AEAD-FF957557CDAD}" dt="2019-12-15T14:12:37.768" v="2246" actId="20577"/>
          <ac:spMkLst>
            <pc:docMk/>
            <pc:sldMk cId="0" sldId="350"/>
            <ac:spMk id="7" creationId="{648C7A7B-1AEB-4AB2-BDBF-6DD84B7AF289}"/>
          </ac:spMkLst>
        </pc:spChg>
      </pc:sldChg>
      <pc:sldChg chg="modSp">
        <pc:chgData name="OZAN OKUDAN" userId="0ee7b6bd-cc69-4ee0-9d75-2618e0e1ed1f" providerId="ADAL" clId="{D480AA2C-87CB-42CC-AEAD-FF957557CDAD}" dt="2019-12-15T14:11:00.262" v="1969" actId="20577"/>
        <pc:sldMkLst>
          <pc:docMk/>
          <pc:sldMk cId="0" sldId="377"/>
        </pc:sldMkLst>
        <pc:spChg chg="mod">
          <ac:chgData name="OZAN OKUDAN" userId="0ee7b6bd-cc69-4ee0-9d75-2618e0e1ed1f" providerId="ADAL" clId="{D480AA2C-87CB-42CC-AEAD-FF957557CDAD}" dt="2019-12-15T14:11:00.262" v="1969" actId="20577"/>
          <ac:spMkLst>
            <pc:docMk/>
            <pc:sldMk cId="0" sldId="377"/>
            <ac:spMk id="7" creationId="{15509009-3427-4A0A-8718-9B6BDC726CA8}"/>
          </ac:spMkLst>
        </pc:spChg>
      </pc:sldChg>
      <pc:sldChg chg="modSp">
        <pc:chgData name="OZAN OKUDAN" userId="0ee7b6bd-cc69-4ee0-9d75-2618e0e1ed1f" providerId="ADAL" clId="{D480AA2C-87CB-42CC-AEAD-FF957557CDAD}" dt="2019-12-15T14:15:09.085" v="2315" actId="20577"/>
        <pc:sldMkLst>
          <pc:docMk/>
          <pc:sldMk cId="375220768" sldId="380"/>
        </pc:sldMkLst>
        <pc:spChg chg="mod">
          <ac:chgData name="OZAN OKUDAN" userId="0ee7b6bd-cc69-4ee0-9d75-2618e0e1ed1f" providerId="ADAL" clId="{D480AA2C-87CB-42CC-AEAD-FF957557CDAD}" dt="2019-12-15T14:15:09.085" v="2315" actId="20577"/>
          <ac:spMkLst>
            <pc:docMk/>
            <pc:sldMk cId="375220768" sldId="380"/>
            <ac:spMk id="2" creationId="{00000000-0000-0000-0000-000000000000}"/>
          </ac:spMkLst>
        </pc:spChg>
        <pc:spChg chg="mod">
          <ac:chgData name="OZAN OKUDAN" userId="0ee7b6bd-cc69-4ee0-9d75-2618e0e1ed1f" providerId="ADAL" clId="{D480AA2C-87CB-42CC-AEAD-FF957557CDAD}" dt="2019-12-15T14:13:22.632" v="2250" actId="20577"/>
          <ac:spMkLst>
            <pc:docMk/>
            <pc:sldMk cId="375220768" sldId="380"/>
            <ac:spMk id="46" creationId="{00000000-0000-0000-0000-000000000000}"/>
          </ac:spMkLst>
        </pc:spChg>
      </pc:sldChg>
      <pc:sldChg chg="add del">
        <pc:chgData name="OZAN OKUDAN" userId="0ee7b6bd-cc69-4ee0-9d75-2618e0e1ed1f" providerId="ADAL" clId="{D480AA2C-87CB-42CC-AEAD-FF957557CDAD}" dt="2019-12-15T14:06:49.677" v="1867" actId="2696"/>
        <pc:sldMkLst>
          <pc:docMk/>
          <pc:sldMk cId="813632172" sldId="38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85B21990-2468-4180-A373-0750C2000D4A}" type="datetimeFigureOut">
              <a:rPr lang="tr-TR" smtClean="0"/>
              <a:t>16.12.2019</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845408F-7B8A-42D9-B8FE-8338DE47CC03}" type="slidenum">
              <a:rPr lang="tr-TR" smtClean="0"/>
              <a:t>‹#›</a:t>
            </a:fld>
            <a:endParaRPr lang="tr-TR"/>
          </a:p>
        </p:txBody>
      </p:sp>
    </p:spTree>
    <p:extLst>
      <p:ext uri="{BB962C8B-B14F-4D97-AF65-F5344CB8AC3E}">
        <p14:creationId xmlns:p14="http://schemas.microsoft.com/office/powerpoint/2010/main" val="373061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Veri Yer Tutucusu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F2FE5441-4398-452D-86E8-BDE5FC69EA37}" type="datetimeFigureOut">
              <a:rPr lang="en-GB" smtClean="0"/>
              <a:t>16/12/2019</a:t>
            </a:fld>
            <a:endParaRPr lang="en-GB"/>
          </a:p>
        </p:txBody>
      </p:sp>
      <p:sp>
        <p:nvSpPr>
          <p:cNvPr id="4" name="Slayt Resmi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 Yer Tutucusu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GB"/>
          </a:p>
        </p:txBody>
      </p:sp>
      <p:sp>
        <p:nvSpPr>
          <p:cNvPr id="6" name="Alt Bilgi Yer Tutucusu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ayt Numarası Yer Tutucusu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2E25A07-996F-4CCF-9AFA-0C415B929287}" type="slidenum">
              <a:rPr lang="en-GB" smtClean="0"/>
              <a:t>‹#›</a:t>
            </a:fld>
            <a:endParaRPr lang="en-GB"/>
          </a:p>
        </p:txBody>
      </p:sp>
    </p:spTree>
    <p:extLst>
      <p:ext uri="{BB962C8B-B14F-4D97-AF65-F5344CB8AC3E}">
        <p14:creationId xmlns:p14="http://schemas.microsoft.com/office/powerpoint/2010/main" val="189377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a:extLst>
              <a:ext uri="{FF2B5EF4-FFF2-40B4-BE49-F238E27FC236}">
                <a16:creationId xmlns:a16="http://schemas.microsoft.com/office/drawing/2014/main" id="{E945A48D-22DC-458F-B50B-7CABC50517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 Yer Tutucusu 2">
            <a:extLst>
              <a:ext uri="{FF2B5EF4-FFF2-40B4-BE49-F238E27FC236}">
                <a16:creationId xmlns:a16="http://schemas.microsoft.com/office/drawing/2014/main" id="{BEE07D11-B6E5-45CC-A454-71A3FDEBD9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0660" name="Slayt Numarası Yer Tutucusu 3">
            <a:extLst>
              <a:ext uri="{FF2B5EF4-FFF2-40B4-BE49-F238E27FC236}">
                <a16:creationId xmlns:a16="http://schemas.microsoft.com/office/drawing/2014/main" id="{47F2AD20-1962-49D9-936D-47C8E6BFAF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2F71B6-67FC-4C59-8614-172043B26F26}" type="slidenum">
              <a:rPr lang="en-US" altLang="tr-TR" smtClean="0">
                <a:solidFill>
                  <a:srgbClr val="000000"/>
                </a:solidFill>
              </a:rPr>
              <a:pPr/>
              <a:t>8</a:t>
            </a:fld>
            <a:endParaRPr lang="en-US" altLang="tr-TR">
              <a:solidFill>
                <a:srgbClr val="000000"/>
              </a:solidFill>
            </a:endParaRPr>
          </a:p>
        </p:txBody>
      </p:sp>
    </p:spTree>
    <p:extLst>
      <p:ext uri="{BB962C8B-B14F-4D97-AF65-F5344CB8AC3E}">
        <p14:creationId xmlns:p14="http://schemas.microsoft.com/office/powerpoint/2010/main" val="284517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600200" y="1571308"/>
            <a:ext cx="9601200" cy="3342640"/>
          </a:xfrm>
        </p:spPr>
        <p:txBody>
          <a:bodyPr anchor="b"/>
          <a:lstStyle>
            <a:lvl1pPr algn="ctr">
              <a:defRPr sz="6300"/>
            </a:lvl1pPr>
          </a:lstStyle>
          <a:p>
            <a:r>
              <a:rPr lang="tr-TR"/>
              <a:t>Asıl başlık stili için tıklatın</a:t>
            </a:r>
            <a:endParaRPr lang="en-US"/>
          </a:p>
        </p:txBody>
      </p:sp>
      <p:sp>
        <p:nvSpPr>
          <p:cNvPr id="3" name="Alt Başlık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tr-TR"/>
              <a:t>Asıl alt başlık stilini düzenlemek için tıklatın</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42617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11899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61145" y="511175"/>
            <a:ext cx="2760345" cy="8136573"/>
          </a:xfrm>
        </p:spPr>
        <p:txBody>
          <a:bodyPr vert="eaVert"/>
          <a:lstStyle/>
          <a:p>
            <a:r>
              <a:rPr lang="tr-TR"/>
              <a:t>Asıl başlık stili için tıklatın</a:t>
            </a:r>
            <a:endParaRPr lang="en-US"/>
          </a:p>
        </p:txBody>
      </p:sp>
      <p:sp>
        <p:nvSpPr>
          <p:cNvPr id="3" name="Dikey Metin Yer Tutucusu 2"/>
          <p:cNvSpPr>
            <a:spLocks noGrp="1"/>
          </p:cNvSpPr>
          <p:nvPr>
            <p:ph type="body" orient="vert" idx="1"/>
          </p:nvPr>
        </p:nvSpPr>
        <p:spPr>
          <a:xfrm>
            <a:off x="880110" y="511175"/>
            <a:ext cx="8121015" cy="813657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403915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6138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73443" y="2393634"/>
            <a:ext cx="11041380" cy="3993832"/>
          </a:xfrm>
        </p:spPr>
        <p:txBody>
          <a:bodyPr anchor="b"/>
          <a:lstStyle>
            <a:lvl1pPr>
              <a:defRPr sz="6300"/>
            </a:lvl1pPr>
          </a:lstStyle>
          <a:p>
            <a:r>
              <a:rPr lang="tr-TR"/>
              <a:t>Asıl başlık stili için tıklatın</a:t>
            </a:r>
            <a:endParaRPr lang="en-US"/>
          </a:p>
        </p:txBody>
      </p:sp>
      <p:sp>
        <p:nvSpPr>
          <p:cNvPr id="3" name="Metin Yer Tutucusu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6216D332-CA99-4AE0-AB57-112C2A3CB9A3}" type="datetimeFigureOut">
              <a:rPr lang="en-US" smtClean="0"/>
              <a:t>12/16/2019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37305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İçerik Yer Tutucusu 2"/>
          <p:cNvSpPr>
            <a:spLocks noGrp="1"/>
          </p:cNvSpPr>
          <p:nvPr>
            <p:ph sz="half" idx="1"/>
          </p:nvPr>
        </p:nvSpPr>
        <p:spPr>
          <a:xfrm>
            <a:off x="8801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p:cNvSpPr>
            <a:spLocks noGrp="1"/>
          </p:cNvSpPr>
          <p:nvPr>
            <p:ph sz="half" idx="2"/>
          </p:nvPr>
        </p:nvSpPr>
        <p:spPr>
          <a:xfrm>
            <a:off x="6480810" y="2555875"/>
            <a:ext cx="5440680" cy="60918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p:cNvSpPr>
            <a:spLocks noGrp="1"/>
          </p:cNvSpPr>
          <p:nvPr>
            <p:ph type="dt" sz="half" idx="10"/>
          </p:nvPr>
        </p:nvSpPr>
        <p:spPr/>
        <p:txBody>
          <a:bodyPr/>
          <a:lstStyle/>
          <a:p>
            <a:fld id="{6216D332-CA99-4AE0-AB57-112C2A3CB9A3}" type="datetimeFigureOut">
              <a:rPr lang="en-US" smtClean="0"/>
              <a:t>12/16/2019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8198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81777" y="511176"/>
            <a:ext cx="11041380" cy="1855788"/>
          </a:xfrm>
        </p:spPr>
        <p:txBody>
          <a:bodyPr/>
          <a:lstStyle/>
          <a:p>
            <a:r>
              <a:rPr lang="tr-TR"/>
              <a:t>Asıl başlık stili için tıklatın</a:t>
            </a:r>
            <a:endParaRPr lang="en-US"/>
          </a:p>
        </p:txBody>
      </p:sp>
      <p:sp>
        <p:nvSpPr>
          <p:cNvPr id="3" name="Metin Yer Tutucusu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4" name="İçerik Yer Tutucusu 3"/>
          <p:cNvSpPr>
            <a:spLocks noGrp="1"/>
          </p:cNvSpPr>
          <p:nvPr>
            <p:ph sz="half" idx="2"/>
          </p:nvPr>
        </p:nvSpPr>
        <p:spPr>
          <a:xfrm>
            <a:off x="881778" y="3507105"/>
            <a:ext cx="5415676"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a:t>Asıl metin stillerini düzenlemek için tıklatın</a:t>
            </a:r>
          </a:p>
        </p:txBody>
      </p:sp>
      <p:sp>
        <p:nvSpPr>
          <p:cNvPr id="6" name="İçerik Yer Tutucusu 5"/>
          <p:cNvSpPr>
            <a:spLocks noGrp="1"/>
          </p:cNvSpPr>
          <p:nvPr>
            <p:ph sz="quarter" idx="4"/>
          </p:nvPr>
        </p:nvSpPr>
        <p:spPr>
          <a:xfrm>
            <a:off x="6480810" y="3507105"/>
            <a:ext cx="5442347" cy="515842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p:cNvSpPr>
            <a:spLocks noGrp="1"/>
          </p:cNvSpPr>
          <p:nvPr>
            <p:ph type="dt" sz="half" idx="10"/>
          </p:nvPr>
        </p:nvSpPr>
        <p:spPr/>
        <p:txBody>
          <a:bodyPr/>
          <a:lstStyle/>
          <a:p>
            <a:fld id="{6216D332-CA99-4AE0-AB57-112C2A3CB9A3}" type="datetimeFigureOut">
              <a:rPr lang="en-US" smtClean="0"/>
              <a:t>12/16/2019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9141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en-US"/>
          </a:p>
        </p:txBody>
      </p:sp>
      <p:sp>
        <p:nvSpPr>
          <p:cNvPr id="3" name="Veri Yer Tutucusu 2"/>
          <p:cNvSpPr>
            <a:spLocks noGrp="1"/>
          </p:cNvSpPr>
          <p:nvPr>
            <p:ph type="dt" sz="half" idx="10"/>
          </p:nvPr>
        </p:nvSpPr>
        <p:spPr/>
        <p:txBody>
          <a:bodyPr/>
          <a:lstStyle/>
          <a:p>
            <a:fld id="{6216D332-CA99-4AE0-AB57-112C2A3CB9A3}" type="datetimeFigureOut">
              <a:rPr lang="en-US" smtClean="0"/>
              <a:t>12/16/2019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57726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16D332-CA99-4AE0-AB57-112C2A3CB9A3}" type="datetimeFigureOut">
              <a:rPr lang="en-US" smtClean="0"/>
              <a:t>12/16/2019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76344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İçerik Yer Tutucusu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12/16/2019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08115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a:t>Asıl başlık stili için tıklatın</a:t>
            </a:r>
            <a:endParaRPr lang="en-US"/>
          </a:p>
        </p:txBody>
      </p:sp>
      <p:sp>
        <p:nvSpPr>
          <p:cNvPr id="3" name="Resim Yer Tutucusu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12/16/2019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26706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tr-TR"/>
              <a:t>Asıl başlık stili için tıklatın</a:t>
            </a:r>
            <a:endParaRPr lang="en-US"/>
          </a:p>
        </p:txBody>
      </p:sp>
      <p:sp>
        <p:nvSpPr>
          <p:cNvPr id="3" name="Metin Yer Tutucusu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6216D332-CA99-4AE0-AB57-112C2A3CB9A3}" type="datetimeFigureOut">
              <a:rPr lang="en-US" smtClean="0"/>
              <a:t>12/16/2019</a:t>
            </a:fld>
            <a:endParaRPr lang="en-US"/>
          </a:p>
        </p:txBody>
      </p:sp>
      <p:sp>
        <p:nvSpPr>
          <p:cNvPr id="5" name="Altbilgi Yer Tutucusu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03A8B467-0DD9-4B1C-8CA1-75E4BCA8DF8F}" type="slidenum">
              <a:rPr lang="en-US" smtClean="0"/>
              <a:t>‹#›</a:t>
            </a:fld>
            <a:endParaRPr lang="en-US"/>
          </a:p>
        </p:txBody>
      </p:sp>
    </p:spTree>
    <p:extLst>
      <p:ext uri="{BB962C8B-B14F-4D97-AF65-F5344CB8AC3E}">
        <p14:creationId xmlns:p14="http://schemas.microsoft.com/office/powerpoint/2010/main" val="156435390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tr-TR"/>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GB" b="1" dirty="0">
                <a:latin typeface="Candara" panose="020E0502030303020204" pitchFamily="34" charset="0"/>
              </a:rPr>
              <a:t>Construction Management</a:t>
            </a:r>
            <a:endParaRPr lang="en-US" b="1" dirty="0">
              <a:latin typeface="Candara" panose="020E0502030303020204" pitchFamily="34" charset="0"/>
            </a:endParaRPr>
          </a:p>
        </p:txBody>
      </p:sp>
      <p:sp>
        <p:nvSpPr>
          <p:cNvPr id="3" name="Alt Başlık 2"/>
          <p:cNvSpPr>
            <a:spLocks noGrp="1"/>
          </p:cNvSpPr>
          <p:nvPr>
            <p:ph type="subTitle" idx="1"/>
          </p:nvPr>
        </p:nvSpPr>
        <p:spPr/>
        <p:txBody>
          <a:bodyPr>
            <a:normAutofit/>
          </a:bodyPr>
          <a:lstStyle/>
          <a:p>
            <a:r>
              <a:rPr lang="en-GB" sz="3200" b="1" dirty="0">
                <a:latin typeface="Candara" panose="020E0502030303020204" pitchFamily="34" charset="0"/>
              </a:rPr>
              <a:t>Recitation-3</a:t>
            </a:r>
            <a:endParaRPr lang="en-US" sz="3200" b="1" dirty="0">
              <a:latin typeface="Candara" panose="020E0502030303020204" pitchFamily="34" charset="0"/>
            </a:endParaRPr>
          </a:p>
        </p:txBody>
      </p:sp>
    </p:spTree>
    <p:extLst>
      <p:ext uri="{BB962C8B-B14F-4D97-AF65-F5344CB8AC3E}">
        <p14:creationId xmlns:p14="http://schemas.microsoft.com/office/powerpoint/2010/main" val="34812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Slide Number Placeholder 1">
            <a:extLst>
              <a:ext uri="{FF2B5EF4-FFF2-40B4-BE49-F238E27FC236}">
                <a16:creationId xmlns:a16="http://schemas.microsoft.com/office/drawing/2014/main" id="{FAC646AD-AE9F-4649-AB8F-9E4BF9D80E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1040130" indent="-400050">
              <a:defRPr>
                <a:solidFill>
                  <a:schemeClr val="tx1"/>
                </a:solidFill>
                <a:latin typeface="Arial" panose="020B0604020202020204" pitchFamily="34" charset="0"/>
              </a:defRPr>
            </a:lvl2pPr>
            <a:lvl3pPr marL="1600200" indent="-320040">
              <a:defRPr>
                <a:solidFill>
                  <a:schemeClr val="tx1"/>
                </a:solidFill>
                <a:latin typeface="Arial" panose="020B0604020202020204" pitchFamily="34" charset="0"/>
              </a:defRPr>
            </a:lvl3pPr>
            <a:lvl4pPr marL="2240280" indent="-320040">
              <a:defRPr>
                <a:solidFill>
                  <a:schemeClr val="tx1"/>
                </a:solidFill>
                <a:latin typeface="Arial" panose="020B0604020202020204" pitchFamily="34" charset="0"/>
              </a:defRPr>
            </a:lvl4pPr>
            <a:lvl5pPr marL="2880360" indent="-320040">
              <a:defRPr>
                <a:solidFill>
                  <a:schemeClr val="tx1"/>
                </a:solidFill>
                <a:latin typeface="Arial" panose="020B0604020202020204" pitchFamily="34" charset="0"/>
              </a:defRPr>
            </a:lvl5pPr>
            <a:lvl6pPr marL="3520440" indent="-320040" eaLnBrk="0" fontAlgn="base" hangingPunct="0">
              <a:spcBef>
                <a:spcPct val="0"/>
              </a:spcBef>
              <a:spcAft>
                <a:spcPct val="0"/>
              </a:spcAft>
              <a:defRPr>
                <a:solidFill>
                  <a:schemeClr val="tx1"/>
                </a:solidFill>
                <a:latin typeface="Arial" panose="020B0604020202020204" pitchFamily="34" charset="0"/>
              </a:defRPr>
            </a:lvl6pPr>
            <a:lvl7pPr marL="4160520" indent="-320040" eaLnBrk="0" fontAlgn="base" hangingPunct="0">
              <a:spcBef>
                <a:spcPct val="0"/>
              </a:spcBef>
              <a:spcAft>
                <a:spcPct val="0"/>
              </a:spcAft>
              <a:defRPr>
                <a:solidFill>
                  <a:schemeClr val="tx1"/>
                </a:solidFill>
                <a:latin typeface="Arial" panose="020B0604020202020204" pitchFamily="34" charset="0"/>
              </a:defRPr>
            </a:lvl7pPr>
            <a:lvl8pPr marL="4800600" indent="-320040" eaLnBrk="0" fontAlgn="base" hangingPunct="0">
              <a:spcBef>
                <a:spcPct val="0"/>
              </a:spcBef>
              <a:spcAft>
                <a:spcPct val="0"/>
              </a:spcAft>
              <a:defRPr>
                <a:solidFill>
                  <a:schemeClr val="tx1"/>
                </a:solidFill>
                <a:latin typeface="Arial" panose="020B0604020202020204" pitchFamily="34" charset="0"/>
              </a:defRPr>
            </a:lvl8pPr>
            <a:lvl9pPr marL="5440680" indent="-320040" eaLnBrk="0" fontAlgn="base" hangingPunct="0">
              <a:spcBef>
                <a:spcPct val="0"/>
              </a:spcBef>
              <a:spcAft>
                <a:spcPct val="0"/>
              </a:spcAft>
              <a:defRPr>
                <a:solidFill>
                  <a:schemeClr val="tx1"/>
                </a:solidFill>
                <a:latin typeface="Arial" panose="020B0604020202020204" pitchFamily="34" charset="0"/>
              </a:defRPr>
            </a:lvl9pPr>
          </a:lstStyle>
          <a:p>
            <a:fld id="{331BDBED-B58D-4B4A-A3F3-8C9241733529}" type="slidenum">
              <a:rPr lang="en-US" altLang="tr-TR" smtClean="0">
                <a:solidFill>
                  <a:srgbClr val="DDDDDD"/>
                </a:solidFill>
              </a:rPr>
              <a:pPr/>
              <a:t>10</a:t>
            </a:fld>
            <a:endParaRPr lang="en-US" altLang="tr-TR">
              <a:solidFill>
                <a:srgbClr val="DDDDDD"/>
              </a:solidFill>
            </a:endParaRPr>
          </a:p>
        </p:txBody>
      </p:sp>
      <p:sp>
        <p:nvSpPr>
          <p:cNvPr id="6" name="Rectangle 5"/>
          <p:cNvSpPr>
            <a:spLocks noChangeArrowheads="1"/>
          </p:cNvSpPr>
          <p:nvPr/>
        </p:nvSpPr>
        <p:spPr bwMode="auto">
          <a:xfrm>
            <a:off x="880110" y="228600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9"/>
          <p:cNvSpPr>
            <a:spLocks noChangeArrowheads="1"/>
          </p:cNvSpPr>
          <p:nvPr/>
        </p:nvSpPr>
        <p:spPr bwMode="auto">
          <a:xfrm>
            <a:off x="880110" y="27432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10"/>
          <p:cNvSpPr>
            <a:spLocks noChangeArrowheads="1"/>
          </p:cNvSpPr>
          <p:nvPr/>
        </p:nvSpPr>
        <p:spPr bwMode="auto">
          <a:xfrm>
            <a:off x="880110" y="48863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 name="Dikdörtgen 1"/>
          <p:cNvSpPr/>
          <p:nvPr/>
        </p:nvSpPr>
        <p:spPr>
          <a:xfrm>
            <a:off x="640079" y="1192443"/>
            <a:ext cx="11025448" cy="1069716"/>
          </a:xfrm>
          <a:prstGeom prst="rect">
            <a:avLst/>
          </a:prstGeom>
        </p:spPr>
        <p:txBody>
          <a:bodyPr wrap="square">
            <a:spAutoFit/>
          </a:bodyPr>
          <a:lstStyle/>
          <a:p>
            <a:r>
              <a:rPr lang="en-GB" dirty="0"/>
              <a:t>The interest rate is nominal rate of 24%, compounding quarterly. Accordingly, what should be the X value in order for the cash flow diagram below to </a:t>
            </a:r>
            <a:r>
              <a:rPr lang="en-GB"/>
              <a:t>be zero?</a:t>
            </a:r>
            <a:br>
              <a:rPr lang="en-GB" dirty="0"/>
            </a:br>
            <a:r>
              <a:rPr lang="en-GB" dirty="0"/>
              <a:t>(Use the Equal Serial Payments method, including X payments)</a:t>
            </a:r>
          </a:p>
        </p:txBody>
      </p:sp>
      <p:grpSp>
        <p:nvGrpSpPr>
          <p:cNvPr id="10" name="Canvas 353"/>
          <p:cNvGrpSpPr/>
          <p:nvPr/>
        </p:nvGrpSpPr>
        <p:grpSpPr>
          <a:xfrm>
            <a:off x="2128577" y="3200399"/>
            <a:ext cx="7126259" cy="6844145"/>
            <a:chOff x="228600" y="113783"/>
            <a:chExt cx="5710555" cy="6069212"/>
          </a:xfrm>
        </p:grpSpPr>
        <p:sp>
          <p:nvSpPr>
            <p:cNvPr id="11" name="Dikdörtgen 10"/>
            <p:cNvSpPr/>
            <p:nvPr/>
          </p:nvSpPr>
          <p:spPr>
            <a:xfrm>
              <a:off x="1526540" y="4519930"/>
              <a:ext cx="4412615" cy="1663065"/>
            </a:xfrm>
            <a:prstGeom prst="rect">
              <a:avLst/>
            </a:prstGeom>
            <a:noFill/>
          </p:spPr>
        </p:sp>
        <p:cxnSp>
          <p:nvCxnSpPr>
            <p:cNvPr id="12" name="Line 4"/>
            <p:cNvCxnSpPr/>
            <p:nvPr/>
          </p:nvCxnSpPr>
          <p:spPr bwMode="auto">
            <a:xfrm>
              <a:off x="342900" y="688458"/>
              <a:ext cx="3428365"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5"/>
            <p:cNvCxnSpPr/>
            <p:nvPr/>
          </p:nvCxnSpPr>
          <p:spPr bwMode="auto">
            <a:xfrm>
              <a:off x="3422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6"/>
            <p:cNvCxnSpPr/>
            <p:nvPr/>
          </p:nvCxnSpPr>
          <p:spPr bwMode="auto">
            <a:xfrm>
              <a:off x="6851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5" name="Line 7"/>
            <p:cNvCxnSpPr/>
            <p:nvPr/>
          </p:nvCxnSpPr>
          <p:spPr bwMode="auto">
            <a:xfrm>
              <a:off x="10280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 name="Line 8"/>
            <p:cNvCxnSpPr/>
            <p:nvPr/>
          </p:nvCxnSpPr>
          <p:spPr bwMode="auto">
            <a:xfrm>
              <a:off x="13709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7" name="Line 9"/>
            <p:cNvCxnSpPr/>
            <p:nvPr/>
          </p:nvCxnSpPr>
          <p:spPr bwMode="auto">
            <a:xfrm>
              <a:off x="17138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 name="Line 10"/>
            <p:cNvCxnSpPr/>
            <p:nvPr/>
          </p:nvCxnSpPr>
          <p:spPr bwMode="auto">
            <a:xfrm>
              <a:off x="23996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 name="Line 11"/>
            <p:cNvCxnSpPr/>
            <p:nvPr/>
          </p:nvCxnSpPr>
          <p:spPr bwMode="auto">
            <a:xfrm>
              <a:off x="20567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 name="Line 12"/>
            <p:cNvCxnSpPr/>
            <p:nvPr/>
          </p:nvCxnSpPr>
          <p:spPr bwMode="auto">
            <a:xfrm>
              <a:off x="27425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Line 13"/>
            <p:cNvCxnSpPr/>
            <p:nvPr/>
          </p:nvCxnSpPr>
          <p:spPr bwMode="auto">
            <a:xfrm>
              <a:off x="30854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14"/>
            <p:cNvCxnSpPr/>
            <p:nvPr/>
          </p:nvCxnSpPr>
          <p:spPr bwMode="auto">
            <a:xfrm>
              <a:off x="34283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15"/>
            <p:cNvCxnSpPr/>
            <p:nvPr/>
          </p:nvCxnSpPr>
          <p:spPr bwMode="auto">
            <a:xfrm>
              <a:off x="3771265" y="631308"/>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4" name="Text Box 16"/>
            <p:cNvSpPr txBox="1">
              <a:spLocks noChangeArrowheads="1"/>
            </p:cNvSpPr>
            <p:nvPr/>
          </p:nvSpPr>
          <p:spPr bwMode="auto">
            <a:xfrm>
              <a:off x="22860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5" name="Text Box 17"/>
            <p:cNvSpPr txBox="1">
              <a:spLocks noChangeArrowheads="1"/>
            </p:cNvSpPr>
            <p:nvPr/>
          </p:nvSpPr>
          <p:spPr bwMode="auto">
            <a:xfrm>
              <a:off x="57150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Text Box 18"/>
            <p:cNvSpPr txBox="1">
              <a:spLocks noChangeArrowheads="1"/>
            </p:cNvSpPr>
            <p:nvPr/>
          </p:nvSpPr>
          <p:spPr bwMode="auto">
            <a:xfrm>
              <a:off x="904875"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7" name="Text Box 19"/>
            <p:cNvSpPr txBox="1">
              <a:spLocks noChangeArrowheads="1"/>
            </p:cNvSpPr>
            <p:nvPr/>
          </p:nvSpPr>
          <p:spPr bwMode="auto">
            <a:xfrm>
              <a:off x="125730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8" name="Text Box 20"/>
            <p:cNvSpPr txBox="1">
              <a:spLocks noChangeArrowheads="1"/>
            </p:cNvSpPr>
            <p:nvPr/>
          </p:nvSpPr>
          <p:spPr bwMode="auto">
            <a:xfrm>
              <a:off x="1590675"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9" name="Text Box 21"/>
            <p:cNvSpPr txBox="1">
              <a:spLocks noChangeArrowheads="1"/>
            </p:cNvSpPr>
            <p:nvPr/>
          </p:nvSpPr>
          <p:spPr bwMode="auto">
            <a:xfrm>
              <a:off x="19240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0" name="Text Box 22"/>
            <p:cNvSpPr txBox="1">
              <a:spLocks noChangeArrowheads="1"/>
            </p:cNvSpPr>
            <p:nvPr/>
          </p:nvSpPr>
          <p:spPr bwMode="auto">
            <a:xfrm>
              <a:off x="22669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1" name="Text Box 23"/>
            <p:cNvSpPr txBox="1">
              <a:spLocks noChangeArrowheads="1"/>
            </p:cNvSpPr>
            <p:nvPr/>
          </p:nvSpPr>
          <p:spPr bwMode="auto">
            <a:xfrm>
              <a:off x="26098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2" name="Text Box 24"/>
            <p:cNvSpPr txBox="1">
              <a:spLocks noChangeArrowheads="1"/>
            </p:cNvSpPr>
            <p:nvPr/>
          </p:nvSpPr>
          <p:spPr bwMode="auto">
            <a:xfrm>
              <a:off x="29527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3" name="Text Box 25"/>
            <p:cNvSpPr txBox="1">
              <a:spLocks noChangeArrowheads="1"/>
            </p:cNvSpPr>
            <p:nvPr/>
          </p:nvSpPr>
          <p:spPr bwMode="auto">
            <a:xfrm>
              <a:off x="32956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4" name="Text Box 26"/>
            <p:cNvSpPr txBox="1">
              <a:spLocks noChangeArrowheads="1"/>
            </p:cNvSpPr>
            <p:nvPr/>
          </p:nvSpPr>
          <p:spPr bwMode="auto">
            <a:xfrm>
              <a:off x="3638550" y="802758"/>
              <a:ext cx="342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35" name="Line 27"/>
            <p:cNvCxnSpPr/>
            <p:nvPr/>
          </p:nvCxnSpPr>
          <p:spPr bwMode="auto">
            <a:xfrm flipV="1">
              <a:off x="3771900" y="3455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6" name="Line 28"/>
            <p:cNvCxnSpPr/>
            <p:nvPr/>
          </p:nvCxnSpPr>
          <p:spPr bwMode="auto">
            <a:xfrm flipV="1">
              <a:off x="3429000" y="3455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7" name="Line 29"/>
            <p:cNvCxnSpPr/>
            <p:nvPr/>
          </p:nvCxnSpPr>
          <p:spPr bwMode="auto">
            <a:xfrm flipV="1">
              <a:off x="2400300" y="3455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Line 30"/>
            <p:cNvCxnSpPr/>
            <p:nvPr/>
          </p:nvCxnSpPr>
          <p:spPr bwMode="auto">
            <a:xfrm>
              <a:off x="1370965" y="10313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9" name="Line 33"/>
            <p:cNvCxnSpPr/>
            <p:nvPr/>
          </p:nvCxnSpPr>
          <p:spPr bwMode="auto">
            <a:xfrm>
              <a:off x="685800" y="10313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0" name="Text Box 34"/>
            <p:cNvSpPr txBox="1">
              <a:spLocks noChangeArrowheads="1"/>
            </p:cNvSpPr>
            <p:nvPr/>
          </p:nvSpPr>
          <p:spPr bwMode="auto">
            <a:xfrm>
              <a:off x="507047" y="1374257"/>
              <a:ext cx="172783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   X                     X                      X</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1" name="Text Box 35"/>
            <p:cNvSpPr txBox="1">
              <a:spLocks noChangeArrowheads="1"/>
            </p:cNvSpPr>
            <p:nvPr/>
          </p:nvSpPr>
          <p:spPr bwMode="auto">
            <a:xfrm>
              <a:off x="2117090" y="113783"/>
              <a:ext cx="201168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1000  1000  1000  1000  1000</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42" name="Line 36"/>
            <p:cNvCxnSpPr/>
            <p:nvPr/>
          </p:nvCxnSpPr>
          <p:spPr bwMode="auto">
            <a:xfrm flipV="1">
              <a:off x="2743200" y="346193"/>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3" name="Line 37"/>
            <p:cNvCxnSpPr/>
            <p:nvPr/>
          </p:nvCxnSpPr>
          <p:spPr bwMode="auto">
            <a:xfrm>
              <a:off x="2058035" y="10313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4" name="Line 38"/>
            <p:cNvCxnSpPr/>
            <p:nvPr/>
          </p:nvCxnSpPr>
          <p:spPr bwMode="auto">
            <a:xfrm flipV="1">
              <a:off x="3084830" y="345558"/>
              <a:ext cx="635"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5" name="Text Box 354"/>
            <p:cNvSpPr txBox="1"/>
            <p:nvPr/>
          </p:nvSpPr>
          <p:spPr>
            <a:xfrm>
              <a:off x="3912170" y="543190"/>
              <a:ext cx="500341" cy="28579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tr-TR" sz="1100">
                  <a:effectLst/>
                  <a:latin typeface="Times New Roman" panose="02020603050405020304" pitchFamily="18" charset="0"/>
                  <a:ea typeface="Times New Roman" panose="02020603050405020304" pitchFamily="18" charset="0"/>
                  <a:cs typeface="Times New Roman" panose="02020603050405020304" pitchFamily="18" charset="0"/>
                </a:rPr>
                <a:t>(yıl)</a:t>
              </a:r>
              <a:endParaRPr lang="tr-TR" sz="1100">
                <a:effectLst/>
                <a:latin typeface="Calibri" panose="020F0502020204030204" pitchFamily="34" charset="0"/>
                <a:ea typeface="Times New Roman" panose="02020603050405020304" pitchFamily="18" charset="0"/>
                <a:cs typeface="Times New Roman" panose="02020603050405020304" pitchFamily="18" charset="0"/>
              </a:endParaRPr>
            </a:p>
          </p:txBody>
        </p:sp>
      </p:grpSp>
      <mc:AlternateContent xmlns:mc="http://schemas.openxmlformats.org/markup-compatibility/2006" xmlns:a14="http://schemas.microsoft.com/office/drawing/2010/main">
        <mc:Choice Requires="a14">
          <p:sp>
            <p:nvSpPr>
              <p:cNvPr id="3" name="Dikdörtgen 2"/>
              <p:cNvSpPr/>
              <p:nvPr/>
            </p:nvSpPr>
            <p:spPr>
              <a:xfrm>
                <a:off x="1783454" y="5501219"/>
                <a:ext cx="7257675" cy="3579121"/>
              </a:xfrm>
              <a:prstGeom prst="rect">
                <a:avLst/>
              </a:prstGeom>
            </p:spPr>
            <p:txBody>
              <a:bodyPr wrap="square">
                <a:spAutoFit/>
              </a:bodyPr>
              <a:lstStyle/>
              <a:p>
                <a:pPr algn="just">
                  <a:lnSpc>
                    <a:spcPct val="115000"/>
                  </a:lnSpc>
                  <a:spcAft>
                    <a:spcPts val="1000"/>
                  </a:spcAft>
                </a:pPr>
                <a:r>
                  <a:rPr lang="tr-TR" sz="2400">
                    <a:latin typeface="Times New Roman" panose="02020603050405020304" pitchFamily="18" charset="0"/>
                    <a:ea typeface="Times New Roman" panose="02020603050405020304" pitchFamily="18" charset="0"/>
                    <a:cs typeface="Times New Roman" panose="02020603050405020304" pitchFamily="18" charset="0"/>
                  </a:rPr>
                  <a:t>i</a:t>
                </a:r>
                <a:r>
                  <a:rPr lang="tr-TR" sz="2400" baseline="-25000">
                    <a:effectLst/>
                    <a:latin typeface="Times New Roman" panose="02020603050405020304" pitchFamily="18" charset="0"/>
                    <a:ea typeface="Times New Roman" panose="02020603050405020304" pitchFamily="18" charset="0"/>
                    <a:cs typeface="Times New Roman" panose="02020603050405020304" pitchFamily="18" charset="0"/>
                  </a:rPr>
                  <a:t>3ay</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=0,24/4=0,06   </a:t>
                </a:r>
              </a:p>
              <a:p>
                <a:pPr algn="just">
                  <a:lnSpc>
                    <a:spcPct val="115000"/>
                  </a:lnSpc>
                  <a:spcAft>
                    <a:spcPts val="1000"/>
                  </a:spcAft>
                </a:pP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i</a:t>
                </a:r>
                <a:r>
                  <a:rPr lang="tr-TR" sz="2400" baseline="-25000">
                    <a:effectLst/>
                    <a:latin typeface="Times New Roman" panose="02020603050405020304" pitchFamily="18" charset="0"/>
                    <a:ea typeface="Times New Roman" panose="02020603050405020304" pitchFamily="18" charset="0"/>
                    <a:cs typeface="Times New Roman" panose="02020603050405020304" pitchFamily="18" charset="0"/>
                  </a:rPr>
                  <a:t>2yıl </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=(1+0,06)</a:t>
                </a:r>
                <a:r>
                  <a:rPr lang="tr-TR" sz="2400" baseline="30000">
                    <a:effectLst/>
                    <a:latin typeface="Times New Roman" panose="02020603050405020304" pitchFamily="18" charset="0"/>
                    <a:ea typeface="Times New Roman" panose="02020603050405020304" pitchFamily="18" charset="0"/>
                    <a:cs typeface="Times New Roman" panose="02020603050405020304" pitchFamily="18" charset="0"/>
                  </a:rPr>
                  <a:t>8</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-1 = 0,5939   </a:t>
                </a:r>
              </a:p>
              <a:p>
                <a:pPr algn="just">
                  <a:lnSpc>
                    <a:spcPct val="115000"/>
                  </a:lnSpc>
                  <a:spcAft>
                    <a:spcPts val="1000"/>
                  </a:spcAft>
                </a:pP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i</a:t>
                </a:r>
                <a:r>
                  <a:rPr lang="tr-TR" sz="2400" baseline="-25000">
                    <a:effectLst/>
                    <a:latin typeface="Times New Roman" panose="02020603050405020304" pitchFamily="18" charset="0"/>
                    <a:ea typeface="Times New Roman" panose="02020603050405020304" pitchFamily="18" charset="0"/>
                    <a:cs typeface="Times New Roman" panose="02020603050405020304" pitchFamily="18" charset="0"/>
                  </a:rPr>
                  <a:t>yıl</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 (1+0,06)</a:t>
                </a:r>
                <a:r>
                  <a:rPr lang="tr-TR" sz="2400" baseline="30000">
                    <a:effectLst/>
                    <a:latin typeface="Times New Roman" panose="02020603050405020304" pitchFamily="18" charset="0"/>
                    <a:ea typeface="Times New Roman" panose="02020603050405020304" pitchFamily="18" charset="0"/>
                    <a:cs typeface="Times New Roman" panose="02020603050405020304" pitchFamily="18" charset="0"/>
                  </a:rPr>
                  <a:t>4</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 – 1=0,2625</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X.(F/A,i</a:t>
                </a:r>
                <a:r>
                  <a:rPr lang="tr-TR" sz="2400" baseline="-25000">
                    <a:effectLst/>
                    <a:latin typeface="Times New Roman" panose="02020603050405020304" pitchFamily="18" charset="0"/>
                    <a:ea typeface="Times New Roman" panose="02020603050405020304" pitchFamily="18" charset="0"/>
                    <a:cs typeface="Times New Roman" panose="02020603050405020304" pitchFamily="18" charset="0"/>
                  </a:rPr>
                  <a:t>2yıl</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 3) = 1000*(P/A,i</a:t>
                </a:r>
                <a:r>
                  <a:rPr lang="tr-TR" sz="2400" baseline="-25000">
                    <a:effectLst/>
                    <a:latin typeface="Times New Roman" panose="02020603050405020304" pitchFamily="18" charset="0"/>
                    <a:ea typeface="Times New Roman" panose="02020603050405020304" pitchFamily="18" charset="0"/>
                    <a:cs typeface="Times New Roman" panose="02020603050405020304" pitchFamily="18" charset="0"/>
                  </a:rPr>
                  <a:t>yıl</a:t>
                </a: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 5)</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X. </a:t>
                </a:r>
                <a14:m>
                  <m:oMath xmlns:m="http://schemas.openxmlformats.org/officeDocument/2006/math">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1+0.5939</m:t>
                                </m:r>
                              </m:e>
                            </m:d>
                          </m:e>
                          <m:sup>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0.5939</m:t>
                        </m:r>
                      </m:den>
                    </m:f>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 1000[</a:t>
                </a:r>
                <a14:m>
                  <m:oMath xmlns:m="http://schemas.openxmlformats.org/officeDocument/2006/math">
                    <m:f>
                      <m:f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(1+0.2625)</m:t>
                            </m:r>
                          </m:e>
                          <m:sup>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5</m:t>
                            </m:r>
                          </m:sup>
                        </m:sSup>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0.2625∗</m:t>
                        </m:r>
                        <m:sSup>
                          <m:sSupPr>
                            <m:ctrlPr>
                              <a:rPr lang="tr-T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(1+0.2625)</m:t>
                            </m:r>
                          </m:e>
                          <m:sup>
                            <m:r>
                              <a:rPr lang="tr-TR" sz="2400" i="1">
                                <a:effectLst/>
                                <a:latin typeface="Cambria Math" panose="02040503050406030204" pitchFamily="18" charset="0"/>
                                <a:ea typeface="Times New Roman" panose="02020603050405020304" pitchFamily="18" charset="0"/>
                                <a:cs typeface="Times New Roman" panose="02020603050405020304" pitchFamily="18" charset="0"/>
                              </a:rPr>
                              <m:t>5</m:t>
                            </m:r>
                          </m:sup>
                        </m:sSup>
                      </m:den>
                    </m:f>
                  </m:oMath>
                </a14:m>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tr-TR" sz="2400">
                    <a:effectLst/>
                    <a:latin typeface="Times New Roman" panose="02020603050405020304" pitchFamily="18" charset="0"/>
                    <a:ea typeface="Times New Roman" panose="02020603050405020304" pitchFamily="18" charset="0"/>
                    <a:cs typeface="Times New Roman" panose="02020603050405020304" pitchFamily="18" charset="0"/>
                  </a:rPr>
                  <a:t>X= 510.610</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3" name="Dikdörtgen 2"/>
              <p:cNvSpPr>
                <a:spLocks noRot="1" noChangeAspect="1" noMove="1" noResize="1" noEditPoints="1" noAdjustHandles="1" noChangeArrowheads="1" noChangeShapeType="1" noTextEdit="1"/>
              </p:cNvSpPr>
              <p:nvPr/>
            </p:nvSpPr>
            <p:spPr>
              <a:xfrm>
                <a:off x="1783454" y="5501219"/>
                <a:ext cx="7257675" cy="3579121"/>
              </a:xfrm>
              <a:prstGeom prst="rect">
                <a:avLst/>
              </a:prstGeom>
              <a:blipFill rotWithShape="0">
                <a:blip r:embed="rId2"/>
                <a:stretch>
                  <a:fillRect l="-1345" t="-680" b="-1871"/>
                </a:stretch>
              </a:blipFill>
            </p:spPr>
            <p:txBody>
              <a:bodyPr/>
              <a:lstStyle/>
              <a:p>
                <a:r>
                  <a:rPr lang="tr-TR">
                    <a:noFill/>
                  </a:rPr>
                  <a:t> </a:t>
                </a:r>
              </a:p>
            </p:txBody>
          </p:sp>
        </mc:Fallback>
      </mc:AlternateContent>
      <p:sp>
        <p:nvSpPr>
          <p:cNvPr id="46" name="Metin kutusu 45"/>
          <p:cNvSpPr txBox="1"/>
          <p:nvPr/>
        </p:nvSpPr>
        <p:spPr>
          <a:xfrm>
            <a:off x="640080" y="525780"/>
            <a:ext cx="11795760" cy="461665"/>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PROBLEM-9</a:t>
            </a:r>
            <a:endParaRPr lang="tr-TR" sz="2400" dirty="0"/>
          </a:p>
        </p:txBody>
      </p:sp>
    </p:spTree>
    <p:extLst>
      <p:ext uri="{BB962C8B-B14F-4D97-AF65-F5344CB8AC3E}">
        <p14:creationId xmlns:p14="http://schemas.microsoft.com/office/powerpoint/2010/main" val="375220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8156079"/>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-2</a:t>
            </a:r>
          </a:p>
          <a:p>
            <a:endParaRPr lang="tr-TR" sz="2800" dirty="0"/>
          </a:p>
          <a:p>
            <a:r>
              <a:rPr lang="en-GB" sz="2800" dirty="0"/>
              <a:t>A municipality plans to construct new Metrobus Line for its new residential area. Benefit and cost analysis of system is given as follow;</a:t>
            </a:r>
            <a:r>
              <a:rPr lang="tr-TR" sz="2800" dirty="0"/>
              <a:t> </a:t>
            </a:r>
          </a:p>
          <a:p>
            <a:pPr marL="457200" indent="-457200">
              <a:buFont typeface="Arial" panose="020B0604020202020204" pitchFamily="34" charset="0"/>
              <a:buChar char="•"/>
            </a:pPr>
            <a:r>
              <a:rPr lang="en-GB" sz="2800" dirty="0"/>
              <a:t>Initial investment of the Metrobus system is 15.000.000 TL</a:t>
            </a:r>
            <a:r>
              <a:rPr lang="tr-TR" sz="2800" dirty="0"/>
              <a:t>. </a:t>
            </a:r>
          </a:p>
          <a:p>
            <a:pPr marL="457200" indent="-457200">
              <a:buFont typeface="Arial" panose="020B0604020202020204" pitchFamily="34" charset="0"/>
              <a:buChar char="•"/>
            </a:pPr>
            <a:r>
              <a:rPr lang="en-GB" sz="2800" dirty="0"/>
              <a:t>In addition, Annual maintenance costs are 250.000 TL. Operating and energy costs are expected to be 500.000 TL/year and these expenses are expected to rise by 50.000 once a three year.</a:t>
            </a:r>
            <a:endParaRPr lang="tr-TR" sz="2800" dirty="0"/>
          </a:p>
          <a:p>
            <a:pPr marL="457200" indent="-457200">
              <a:buFont typeface="Arial" panose="020B0604020202020204" pitchFamily="34" charset="0"/>
              <a:buChar char="•"/>
            </a:pPr>
            <a:r>
              <a:rPr lang="en-GB" sz="2800" dirty="0"/>
              <a:t>Municipality expects that revenue of the system will be 1.000.000 TL and it is expected that this revenue is going to increase 200.000 once in two years.</a:t>
            </a:r>
            <a:endParaRPr lang="tr-TR" sz="2800" dirty="0"/>
          </a:p>
          <a:p>
            <a:pPr marL="457200" indent="-457200">
              <a:buFont typeface="Arial" panose="020B0604020202020204" pitchFamily="34" charset="0"/>
              <a:buChar char="•"/>
            </a:pPr>
            <a:r>
              <a:rPr lang="en-GB" sz="2800" dirty="0"/>
              <a:t>Users of this system also are going to save 3.000.000 TL in a year.</a:t>
            </a:r>
            <a:endParaRPr lang="tr-TR" sz="2800" dirty="0"/>
          </a:p>
          <a:p>
            <a:pPr marL="457200" indent="-457200">
              <a:buFont typeface="Arial" panose="020B0604020202020204" pitchFamily="34" charset="0"/>
              <a:buChar char="•"/>
            </a:pPr>
            <a:r>
              <a:rPr lang="en-GB" sz="2800" dirty="0"/>
              <a:t>Unfortunately, Costs of environmental effects of this systems are estimated as 1.000.000 in a year.</a:t>
            </a:r>
            <a:endParaRPr lang="tr-TR" sz="2800" dirty="0"/>
          </a:p>
          <a:p>
            <a:pPr marL="457200" indent="-457200">
              <a:buFont typeface="Arial" panose="020B0604020202020204" pitchFamily="34" charset="0"/>
              <a:buChar char="•"/>
            </a:pPr>
            <a:r>
              <a:rPr lang="en-GB" sz="2800" dirty="0"/>
              <a:t>Economic life of the system is 30 years.</a:t>
            </a:r>
            <a:endParaRPr lang="tr-TR" sz="2800" dirty="0"/>
          </a:p>
          <a:p>
            <a:endParaRPr lang="tr-TR" sz="2800" dirty="0"/>
          </a:p>
          <a:p>
            <a:r>
              <a:rPr lang="en-GB" sz="2800" dirty="0"/>
              <a:t>As a decision maker of this municipality, by using benefits and costs analysis, please decide whether invest in this system or not. MARR should be taken as 10%.</a:t>
            </a:r>
            <a:endParaRPr lang="tr-TR" sz="24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421005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5078313"/>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-2</a:t>
            </a:r>
          </a:p>
          <a:p>
            <a:pPr algn="just"/>
            <a:endParaRPr lang="tr-TR" sz="2400" b="1" dirty="0">
              <a:solidFill>
                <a:srgbClr val="FF0000"/>
              </a:solidFill>
              <a:cs typeface="Arial" panose="020B0604020202020204" pitchFamily="34" charset="0"/>
            </a:endParaRPr>
          </a:p>
          <a:p>
            <a:r>
              <a:rPr lang="tr-TR" sz="2800" b="1" dirty="0"/>
              <a:t>•</a:t>
            </a:r>
            <a:r>
              <a:rPr lang="en-GB" sz="2800" b="1" dirty="0"/>
              <a:t>Costs</a:t>
            </a:r>
            <a:r>
              <a:rPr lang="tr-TR" sz="2800" b="1" dirty="0"/>
              <a:t>?</a:t>
            </a:r>
          </a:p>
          <a:p>
            <a:r>
              <a:rPr lang="tr-TR" sz="2800" dirty="0"/>
              <a:t>– </a:t>
            </a:r>
            <a:r>
              <a:rPr lang="en-GB" sz="2800" dirty="0"/>
              <a:t>Initial investment</a:t>
            </a:r>
          </a:p>
          <a:p>
            <a:r>
              <a:rPr lang="tr-TR" sz="2800" dirty="0"/>
              <a:t>– </a:t>
            </a:r>
            <a:r>
              <a:rPr lang="en-GB" sz="2800" dirty="0"/>
              <a:t>Maintenance</a:t>
            </a:r>
            <a:endParaRPr lang="tr-TR" sz="2800" dirty="0"/>
          </a:p>
          <a:p>
            <a:r>
              <a:rPr lang="tr-TR" sz="2800" dirty="0"/>
              <a:t>– </a:t>
            </a:r>
            <a:r>
              <a:rPr lang="en-GB" sz="2800" dirty="0"/>
              <a:t>Energy</a:t>
            </a:r>
            <a:endParaRPr lang="tr-TR" sz="2800" dirty="0"/>
          </a:p>
          <a:p>
            <a:r>
              <a:rPr lang="tr-TR" sz="2800" dirty="0"/>
              <a:t>– </a:t>
            </a:r>
            <a:r>
              <a:rPr lang="en-GB" sz="2800" dirty="0"/>
              <a:t>Direct Revenue obtained from the system</a:t>
            </a:r>
            <a:endParaRPr lang="tr-TR" sz="2800" dirty="0"/>
          </a:p>
          <a:p>
            <a:endParaRPr lang="tr-TR" sz="2800" dirty="0"/>
          </a:p>
          <a:p>
            <a:r>
              <a:rPr lang="tr-TR" sz="2800" b="1" dirty="0"/>
              <a:t>• </a:t>
            </a:r>
            <a:r>
              <a:rPr lang="en-GB" sz="2800" b="1" dirty="0"/>
              <a:t>Benefits</a:t>
            </a:r>
            <a:r>
              <a:rPr lang="tr-TR" sz="2800" b="1" dirty="0"/>
              <a:t>?</a:t>
            </a:r>
          </a:p>
          <a:p>
            <a:r>
              <a:rPr lang="nn-NO" sz="2800" dirty="0"/>
              <a:t>– Benefits of users from the system</a:t>
            </a:r>
          </a:p>
          <a:p>
            <a:r>
              <a:rPr lang="tr-TR" sz="2800" dirty="0"/>
              <a:t>– </a:t>
            </a:r>
            <a:r>
              <a:rPr lang="en-GB" sz="2800" dirty="0"/>
              <a:t>Environmental Effects</a:t>
            </a:r>
            <a:endParaRPr lang="tr-TR" sz="28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390583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-2</a:t>
            </a:r>
          </a:p>
          <a:p>
            <a:pPr algn="just"/>
            <a:endParaRPr lang="tr-TR" sz="2400" b="1" dirty="0">
              <a:solidFill>
                <a:srgbClr val="FF0000"/>
              </a:solidFill>
              <a:cs typeface="Arial" panose="020B0604020202020204" pitchFamily="34" charset="0"/>
            </a:endParaRPr>
          </a:p>
        </p:txBody>
      </p:sp>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4399" y="1634835"/>
            <a:ext cx="9074729" cy="4156365"/>
          </a:xfrm>
          <a:prstGeom prst="rect">
            <a:avLst/>
          </a:prstGeom>
        </p:spPr>
      </p:pic>
      <p:sp>
        <p:nvSpPr>
          <p:cNvPr id="3" name="Rectangle 2">
            <a:extLst>
              <a:ext uri="{FF2B5EF4-FFF2-40B4-BE49-F238E27FC236}">
                <a16:creationId xmlns:a16="http://schemas.microsoft.com/office/drawing/2014/main" id="{91E76966-1A21-418C-B140-3138F6BC4187}"/>
              </a:ext>
            </a:extLst>
          </p:cNvPr>
          <p:cNvSpPr/>
          <p:nvPr/>
        </p:nvSpPr>
        <p:spPr>
          <a:xfrm>
            <a:off x="1401097" y="1946787"/>
            <a:ext cx="1769806" cy="5161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Costs=</a:t>
            </a:r>
            <a:endParaRPr lang="tr-TR" dirty="0">
              <a:solidFill>
                <a:sysClr val="windowText" lastClr="000000"/>
              </a:solidFill>
            </a:endParaRPr>
          </a:p>
        </p:txBody>
      </p:sp>
    </p:spTree>
    <p:extLst>
      <p:ext uri="{BB962C8B-B14F-4D97-AF65-F5344CB8AC3E}">
        <p14:creationId xmlns:p14="http://schemas.microsoft.com/office/powerpoint/2010/main" val="3434540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4399" y="1634835"/>
            <a:ext cx="8524745" cy="3865419"/>
          </a:xfrm>
          <a:prstGeom prst="rect">
            <a:avLst/>
          </a:prstGeom>
        </p:spPr>
      </p:pic>
      <p:sp>
        <p:nvSpPr>
          <p:cNvPr id="5" name="Metin kutusu 4"/>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-2</a:t>
            </a:r>
          </a:p>
          <a:p>
            <a:pPr algn="just"/>
            <a:endParaRPr lang="tr-TR" sz="2400" b="1" dirty="0">
              <a:solidFill>
                <a:srgbClr val="FF0000"/>
              </a:solidFill>
              <a:cs typeface="Arial" panose="020B0604020202020204" pitchFamily="34" charset="0"/>
            </a:endParaRPr>
          </a:p>
        </p:txBody>
      </p:sp>
      <p:sp>
        <p:nvSpPr>
          <p:cNvPr id="4" name="Rectangle 3">
            <a:extLst>
              <a:ext uri="{FF2B5EF4-FFF2-40B4-BE49-F238E27FC236}">
                <a16:creationId xmlns:a16="http://schemas.microsoft.com/office/drawing/2014/main" id="{09CA4A2F-D27D-4C48-AD4E-988E3F0F6FF1}"/>
              </a:ext>
            </a:extLst>
          </p:cNvPr>
          <p:cNvSpPr/>
          <p:nvPr/>
        </p:nvSpPr>
        <p:spPr>
          <a:xfrm>
            <a:off x="1401097" y="1946787"/>
            <a:ext cx="1769806" cy="5161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Benefits=</a:t>
            </a:r>
            <a:endParaRPr lang="tr-TR" dirty="0">
              <a:solidFill>
                <a:sysClr val="windowText" lastClr="000000"/>
              </a:solidFill>
            </a:endParaRPr>
          </a:p>
        </p:txBody>
      </p:sp>
    </p:spTree>
    <p:extLst>
      <p:ext uri="{BB962C8B-B14F-4D97-AF65-F5344CB8AC3E}">
        <p14:creationId xmlns:p14="http://schemas.microsoft.com/office/powerpoint/2010/main" val="231439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461665"/>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-2</a:t>
            </a:r>
          </a:p>
        </p:txBody>
      </p:sp>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20760" y="1546346"/>
            <a:ext cx="8631383" cy="5278582"/>
          </a:xfrm>
          <a:prstGeom prst="rect">
            <a:avLst/>
          </a:prstGeom>
        </p:spPr>
      </p:pic>
      <p:sp>
        <p:nvSpPr>
          <p:cNvPr id="6" name="Rectangle 5">
            <a:extLst>
              <a:ext uri="{FF2B5EF4-FFF2-40B4-BE49-F238E27FC236}">
                <a16:creationId xmlns:a16="http://schemas.microsoft.com/office/drawing/2014/main" id="{BD0DCBF0-7F16-4E4C-9108-127776BF3D2E}"/>
              </a:ext>
            </a:extLst>
          </p:cNvPr>
          <p:cNvSpPr/>
          <p:nvPr/>
        </p:nvSpPr>
        <p:spPr>
          <a:xfrm>
            <a:off x="4306529" y="2300748"/>
            <a:ext cx="3583857" cy="737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Benefits/ Costs=</a:t>
            </a:r>
            <a:endParaRPr lang="tr-TR" dirty="0">
              <a:solidFill>
                <a:sysClr val="windowText" lastClr="000000"/>
              </a:solidFill>
            </a:endParaRPr>
          </a:p>
        </p:txBody>
      </p:sp>
      <p:sp>
        <p:nvSpPr>
          <p:cNvPr id="7" name="Rectangle 6">
            <a:extLst>
              <a:ext uri="{FF2B5EF4-FFF2-40B4-BE49-F238E27FC236}">
                <a16:creationId xmlns:a16="http://schemas.microsoft.com/office/drawing/2014/main" id="{58F8FE05-A081-457E-8FCF-1BA32EC6D8D2}"/>
              </a:ext>
            </a:extLst>
          </p:cNvPr>
          <p:cNvSpPr/>
          <p:nvPr/>
        </p:nvSpPr>
        <p:spPr>
          <a:xfrm>
            <a:off x="1361768" y="3316849"/>
            <a:ext cx="3583857" cy="737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Benefits/ Costs</a:t>
            </a:r>
            <a:endParaRPr lang="tr-TR" dirty="0">
              <a:solidFill>
                <a:sysClr val="windowText" lastClr="000000"/>
              </a:solidFill>
            </a:endParaRPr>
          </a:p>
        </p:txBody>
      </p:sp>
      <p:sp>
        <p:nvSpPr>
          <p:cNvPr id="8" name="Rectangle 7">
            <a:extLst>
              <a:ext uri="{FF2B5EF4-FFF2-40B4-BE49-F238E27FC236}">
                <a16:creationId xmlns:a16="http://schemas.microsoft.com/office/drawing/2014/main" id="{BB7106D3-6171-4C88-8257-CEA8F547ECF2}"/>
              </a:ext>
            </a:extLst>
          </p:cNvPr>
          <p:cNvSpPr/>
          <p:nvPr/>
        </p:nvSpPr>
        <p:spPr>
          <a:xfrm>
            <a:off x="4458929" y="2453148"/>
            <a:ext cx="3583857" cy="737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Benefits/ Costs=</a:t>
            </a:r>
            <a:endParaRPr lang="tr-TR" dirty="0">
              <a:solidFill>
                <a:sysClr val="windowText" lastClr="000000"/>
              </a:solidFill>
            </a:endParaRPr>
          </a:p>
        </p:txBody>
      </p:sp>
      <p:sp>
        <p:nvSpPr>
          <p:cNvPr id="9" name="Rectangle 8">
            <a:extLst>
              <a:ext uri="{FF2B5EF4-FFF2-40B4-BE49-F238E27FC236}">
                <a16:creationId xmlns:a16="http://schemas.microsoft.com/office/drawing/2014/main" id="{1EB74D8E-0790-4DCB-AE93-424922E73537}"/>
              </a:ext>
            </a:extLst>
          </p:cNvPr>
          <p:cNvSpPr/>
          <p:nvPr/>
        </p:nvSpPr>
        <p:spPr>
          <a:xfrm>
            <a:off x="1927122" y="5070888"/>
            <a:ext cx="3583857" cy="737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Is the system feasible ?</a:t>
            </a:r>
            <a:endParaRPr lang="tr-TR" dirty="0">
              <a:solidFill>
                <a:sysClr val="windowText" lastClr="000000"/>
              </a:solidFill>
            </a:endParaRPr>
          </a:p>
        </p:txBody>
      </p:sp>
    </p:spTree>
    <p:extLst>
      <p:ext uri="{BB962C8B-B14F-4D97-AF65-F5344CB8AC3E}">
        <p14:creationId xmlns:p14="http://schemas.microsoft.com/office/powerpoint/2010/main" val="210820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Slide Number Placeholder 1">
            <a:extLst>
              <a:ext uri="{FF2B5EF4-FFF2-40B4-BE49-F238E27FC236}">
                <a16:creationId xmlns:a16="http://schemas.microsoft.com/office/drawing/2014/main" id="{FAC646AD-AE9F-4649-AB8F-9E4BF9D80E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1040130" indent="-400050">
              <a:defRPr>
                <a:solidFill>
                  <a:schemeClr val="tx1"/>
                </a:solidFill>
                <a:latin typeface="Arial" panose="020B0604020202020204" pitchFamily="34" charset="0"/>
              </a:defRPr>
            </a:lvl2pPr>
            <a:lvl3pPr marL="1600200" indent="-320040">
              <a:defRPr>
                <a:solidFill>
                  <a:schemeClr val="tx1"/>
                </a:solidFill>
                <a:latin typeface="Arial" panose="020B0604020202020204" pitchFamily="34" charset="0"/>
              </a:defRPr>
            </a:lvl3pPr>
            <a:lvl4pPr marL="2240280" indent="-320040">
              <a:defRPr>
                <a:solidFill>
                  <a:schemeClr val="tx1"/>
                </a:solidFill>
                <a:latin typeface="Arial" panose="020B0604020202020204" pitchFamily="34" charset="0"/>
              </a:defRPr>
            </a:lvl4pPr>
            <a:lvl5pPr marL="2880360" indent="-320040">
              <a:defRPr>
                <a:solidFill>
                  <a:schemeClr val="tx1"/>
                </a:solidFill>
                <a:latin typeface="Arial" panose="020B0604020202020204" pitchFamily="34" charset="0"/>
              </a:defRPr>
            </a:lvl5pPr>
            <a:lvl6pPr marL="3520440" indent="-320040" eaLnBrk="0" fontAlgn="base" hangingPunct="0">
              <a:spcBef>
                <a:spcPct val="0"/>
              </a:spcBef>
              <a:spcAft>
                <a:spcPct val="0"/>
              </a:spcAft>
              <a:defRPr>
                <a:solidFill>
                  <a:schemeClr val="tx1"/>
                </a:solidFill>
                <a:latin typeface="Arial" panose="020B0604020202020204" pitchFamily="34" charset="0"/>
              </a:defRPr>
            </a:lvl6pPr>
            <a:lvl7pPr marL="4160520" indent="-320040" eaLnBrk="0" fontAlgn="base" hangingPunct="0">
              <a:spcBef>
                <a:spcPct val="0"/>
              </a:spcBef>
              <a:spcAft>
                <a:spcPct val="0"/>
              </a:spcAft>
              <a:defRPr>
                <a:solidFill>
                  <a:schemeClr val="tx1"/>
                </a:solidFill>
                <a:latin typeface="Arial" panose="020B0604020202020204" pitchFamily="34" charset="0"/>
              </a:defRPr>
            </a:lvl7pPr>
            <a:lvl8pPr marL="4800600" indent="-320040" eaLnBrk="0" fontAlgn="base" hangingPunct="0">
              <a:spcBef>
                <a:spcPct val="0"/>
              </a:spcBef>
              <a:spcAft>
                <a:spcPct val="0"/>
              </a:spcAft>
              <a:defRPr>
                <a:solidFill>
                  <a:schemeClr val="tx1"/>
                </a:solidFill>
                <a:latin typeface="Arial" panose="020B0604020202020204" pitchFamily="34" charset="0"/>
              </a:defRPr>
            </a:lvl8pPr>
            <a:lvl9pPr marL="5440680" indent="-320040" eaLnBrk="0" fontAlgn="base" hangingPunct="0">
              <a:spcBef>
                <a:spcPct val="0"/>
              </a:spcBef>
              <a:spcAft>
                <a:spcPct val="0"/>
              </a:spcAft>
              <a:defRPr>
                <a:solidFill>
                  <a:schemeClr val="tx1"/>
                </a:solidFill>
                <a:latin typeface="Arial" panose="020B0604020202020204" pitchFamily="34" charset="0"/>
              </a:defRPr>
            </a:lvl9pPr>
          </a:lstStyle>
          <a:p>
            <a:fld id="{331BDBED-B58D-4B4A-A3F3-8C9241733529}" type="slidenum">
              <a:rPr lang="en-US" altLang="tr-TR" smtClean="0">
                <a:solidFill>
                  <a:srgbClr val="DDDDDD"/>
                </a:solidFill>
              </a:rPr>
              <a:pPr/>
              <a:t>16</a:t>
            </a:fld>
            <a:endParaRPr lang="en-US" altLang="tr-TR">
              <a:solidFill>
                <a:srgbClr val="DDDDDD"/>
              </a:solidFill>
            </a:endParaRPr>
          </a:p>
        </p:txBody>
      </p:sp>
      <p:pic>
        <p:nvPicPr>
          <p:cNvPr id="2049" name="Resim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110" y="1260764"/>
            <a:ext cx="7363345" cy="330689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880110" y="228600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Rectangle 9"/>
          <p:cNvSpPr>
            <a:spLocks noChangeArrowheads="1"/>
          </p:cNvSpPr>
          <p:nvPr/>
        </p:nvSpPr>
        <p:spPr bwMode="auto">
          <a:xfrm>
            <a:off x="880110" y="2743200"/>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9" name="Rectangle 10"/>
          <p:cNvSpPr>
            <a:spLocks noChangeArrowheads="1"/>
          </p:cNvSpPr>
          <p:nvPr/>
        </p:nvSpPr>
        <p:spPr bwMode="auto">
          <a:xfrm>
            <a:off x="880110" y="48863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0" name="Metin kutusu 9"/>
          <p:cNvSpPr txBox="1"/>
          <p:nvPr/>
        </p:nvSpPr>
        <p:spPr>
          <a:xfrm>
            <a:off x="640080" y="525780"/>
            <a:ext cx="11795760" cy="1200329"/>
          </a:xfrm>
          <a:prstGeom prst="rect">
            <a:avLst/>
          </a:prstGeom>
          <a:noFill/>
        </p:spPr>
        <p:txBody>
          <a:bodyPr wrap="square" rtlCol="0">
            <a:spAutoFit/>
          </a:bodyPr>
          <a:lstStyle/>
          <a:p>
            <a:pPr algn="just"/>
            <a:r>
              <a:rPr lang="tr-TR" sz="2400" b="1">
                <a:solidFill>
                  <a:srgbClr val="FF0000"/>
                </a:solidFill>
                <a:cs typeface="Arial" panose="020B0604020202020204" pitchFamily="34" charset="0"/>
              </a:rPr>
              <a:t>PROBLEM-10</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79A8A954-95BE-4457-9B81-B2DACC1B739E}"/>
                  </a:ext>
                </a:extLst>
              </p:cNvPr>
              <p:cNvSpPr/>
              <p:nvPr/>
            </p:nvSpPr>
            <p:spPr>
              <a:xfrm>
                <a:off x="2374491" y="5405351"/>
                <a:ext cx="6400800" cy="1624099"/>
              </a:xfrm>
              <a:prstGeom prst="rect">
                <a:avLst/>
              </a:prstGeom>
            </p:spPr>
            <p:txBody>
              <a:bodyPr>
                <a:spAutoFit/>
              </a:bodyPr>
              <a:lstStyle/>
              <a:p>
                <a14:m>
                  <m:oMath xmlns:m="http://schemas.openxmlformats.org/officeDocument/2006/math">
                    <m:r>
                      <a:rPr lang="tr-TR" sz="2000" i="1">
                        <a:latin typeface="Cambria Math" panose="02040503050406030204" pitchFamily="18" charset="0"/>
                      </a:rPr>
                      <m:t>𝑋</m:t>
                    </m:r>
                    <m:r>
                      <a:rPr lang="tr-TR" sz="2000" i="1">
                        <a:latin typeface="Cambria Math" panose="02040503050406030204" pitchFamily="18" charset="0"/>
                      </a:rPr>
                      <m:t>=700∗</m:t>
                    </m:r>
                    <m:d>
                      <m:dPr>
                        <m:ctrlPr>
                          <a:rPr lang="tr-TR" sz="2000" i="1">
                            <a:latin typeface="Cambria Math" panose="02040503050406030204" pitchFamily="18" charset="0"/>
                          </a:rPr>
                        </m:ctrlPr>
                      </m:dPr>
                      <m:e>
                        <m:r>
                          <a:rPr lang="tr-TR" sz="2000" i="1">
                            <a:latin typeface="Cambria Math" panose="02040503050406030204" pitchFamily="18" charset="0"/>
                          </a:rPr>
                          <m:t>𝑃</m:t>
                        </m:r>
                        <m:r>
                          <a:rPr lang="tr-TR" sz="2000" i="1">
                            <a:latin typeface="Cambria Math" panose="02040503050406030204" pitchFamily="18" charset="0"/>
                          </a:rPr>
                          <m:t>/</m:t>
                        </m:r>
                        <m:r>
                          <a:rPr lang="tr-TR" sz="2000" i="1">
                            <a:latin typeface="Cambria Math" panose="02040503050406030204" pitchFamily="18" charset="0"/>
                          </a:rPr>
                          <m:t>𝐴</m:t>
                        </m:r>
                        <m:r>
                          <a:rPr lang="tr-TR" sz="2000" i="1">
                            <a:latin typeface="Cambria Math" panose="02040503050406030204" pitchFamily="18" charset="0"/>
                          </a:rPr>
                          <m:t>,0,2682,3</m:t>
                        </m:r>
                      </m:e>
                    </m:d>
                    <m:r>
                      <a:rPr lang="tr-TR" sz="2000" i="1">
                        <a:latin typeface="Cambria Math" panose="02040503050406030204" pitchFamily="18" charset="0"/>
                      </a:rPr>
                      <m:t>−(1000−250(</m:t>
                    </m:r>
                    <m:r>
                      <a:rPr lang="tr-TR" sz="2000" i="1">
                        <a:latin typeface="Cambria Math" panose="02040503050406030204" pitchFamily="18" charset="0"/>
                      </a:rPr>
                      <m:t>𝐴</m:t>
                    </m:r>
                    <m:r>
                      <a:rPr lang="tr-TR" sz="2000" i="1">
                        <a:latin typeface="Cambria Math" panose="02040503050406030204" pitchFamily="18" charset="0"/>
                      </a:rPr>
                      <m:t>/</m:t>
                    </m:r>
                    <m:r>
                      <a:rPr lang="tr-TR" sz="2000" i="1">
                        <a:latin typeface="Cambria Math" panose="02040503050406030204" pitchFamily="18" charset="0"/>
                      </a:rPr>
                      <m:t>𝐺</m:t>
                    </m:r>
                    <m:r>
                      <a:rPr lang="tr-TR" sz="2000" i="1">
                        <a:latin typeface="Cambria Math" panose="02040503050406030204" pitchFamily="18" charset="0"/>
                      </a:rPr>
                      <m:t>,0.02682,4)</m:t>
                    </m:r>
                  </m:oMath>
                </a14:m>
                <a:r>
                  <a:rPr lang="tr-TR" sz="2000" dirty="0"/>
                  <a:t>) * (P/A,0.2682,4) * (P/F,0.2682,3)+(500+200*(A/G,0.16,3)) * (P/A,0.16,3) * (P/F,0.16,2) * (P/F,0.2682,7)+900 * (P/F,0.16,6) * (P/F,0.2682,7) = 832,243</a:t>
                </a:r>
                <a:endParaRPr lang="en-US" sz="2000" dirty="0"/>
              </a:p>
            </p:txBody>
          </p:sp>
        </mc:Choice>
        <mc:Fallback>
          <p:sp>
            <p:nvSpPr>
              <p:cNvPr id="2" name="Rectangle 1">
                <a:extLst>
                  <a:ext uri="{FF2B5EF4-FFF2-40B4-BE49-F238E27FC236}">
                    <a16:creationId xmlns:a16="http://schemas.microsoft.com/office/drawing/2014/main" id="{79A8A954-95BE-4457-9B81-B2DACC1B739E}"/>
                  </a:ext>
                </a:extLst>
              </p:cNvPr>
              <p:cNvSpPr>
                <a:spLocks noRot="1" noChangeAspect="1" noMove="1" noResize="1" noEditPoints="1" noAdjustHandles="1" noChangeArrowheads="1" noChangeShapeType="1" noTextEdit="1"/>
              </p:cNvSpPr>
              <p:nvPr/>
            </p:nvSpPr>
            <p:spPr>
              <a:xfrm>
                <a:off x="2374491" y="5405351"/>
                <a:ext cx="6400800" cy="1624099"/>
              </a:xfrm>
              <a:prstGeom prst="rect">
                <a:avLst/>
              </a:prstGeom>
              <a:blipFill>
                <a:blip r:embed="rId3"/>
                <a:stretch>
                  <a:fillRect l="-1048" b="-6015"/>
                </a:stretch>
              </a:blipFill>
            </p:spPr>
            <p:txBody>
              <a:bodyPr/>
              <a:lstStyle/>
              <a:p>
                <a:r>
                  <a:rPr lang="en-US">
                    <a:noFill/>
                  </a:rPr>
                  <a:t> </a:t>
                </a:r>
              </a:p>
            </p:txBody>
          </p:sp>
        </mc:Fallback>
      </mc:AlternateContent>
    </p:spTree>
    <p:extLst>
      <p:ext uri="{BB962C8B-B14F-4D97-AF65-F5344CB8AC3E}">
        <p14:creationId xmlns:p14="http://schemas.microsoft.com/office/powerpoint/2010/main" val="1824859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0080" y="525780"/>
            <a:ext cx="11795760" cy="3416320"/>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endParaRPr lang="tr-TR" sz="2400" dirty="0"/>
          </a:p>
          <a:p>
            <a:r>
              <a:rPr lang="tr-TR" sz="2400" b="1" dirty="0"/>
              <a:t>a) </a:t>
            </a:r>
            <a:r>
              <a:rPr lang="en-GB" sz="2400" dirty="0"/>
              <a:t>Draw the network</a:t>
            </a:r>
            <a:r>
              <a:rPr lang="tr-TR" sz="2400" dirty="0"/>
              <a:t>.</a:t>
            </a:r>
            <a:endParaRPr lang="tr-TR" sz="2400" b="1" dirty="0"/>
          </a:p>
          <a:p>
            <a:r>
              <a:rPr lang="tr-TR" sz="2400" b="1" dirty="0"/>
              <a:t>b)</a:t>
            </a:r>
            <a:r>
              <a:rPr lang="tr-TR" sz="2400" dirty="0"/>
              <a:t> </a:t>
            </a:r>
            <a:r>
              <a:rPr lang="en-GB" sz="2400" dirty="0"/>
              <a:t>Find critical paths</a:t>
            </a:r>
            <a:endParaRPr lang="tr-TR" sz="2400" dirty="0"/>
          </a:p>
          <a:p>
            <a:r>
              <a:rPr lang="tr-TR" sz="2400" b="1" dirty="0"/>
              <a:t>c)</a:t>
            </a:r>
            <a:r>
              <a:rPr lang="tr-TR" sz="2400" dirty="0"/>
              <a:t> </a:t>
            </a:r>
            <a:r>
              <a:rPr lang="en-GB" sz="2400" dirty="0"/>
              <a:t>Calculate normal duration and cost</a:t>
            </a:r>
            <a:endParaRPr lang="tr-TR" sz="2400" dirty="0"/>
          </a:p>
          <a:p>
            <a:r>
              <a:rPr lang="tr-TR" sz="2400" b="1" dirty="0"/>
              <a:t>d) </a:t>
            </a:r>
            <a:r>
              <a:rPr lang="en-GB" sz="2400" dirty="0"/>
              <a:t>Please perform necessary </a:t>
            </a:r>
            <a:r>
              <a:rPr lang="en-GB" sz="2400" dirty="0" err="1"/>
              <a:t>crashings</a:t>
            </a:r>
            <a:r>
              <a:rPr lang="en-GB" sz="2400" dirty="0"/>
              <a:t> to complete project in 15 months and calculate the cost of crashing at every step. </a:t>
            </a:r>
            <a:endParaRPr lang="tr-TR" sz="2400" dirty="0"/>
          </a:p>
          <a:p>
            <a:endParaRPr lang="tr-TR" sz="2400" dirty="0"/>
          </a:p>
          <a:p>
            <a:endParaRPr lang="tr-TR" sz="24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graphicFrame>
        <p:nvGraphicFramePr>
          <p:cNvPr id="51" name="Tablo 50"/>
          <p:cNvGraphicFramePr>
            <a:graphicFrameLocks noGrp="1"/>
          </p:cNvGraphicFramePr>
          <p:nvPr>
            <p:extLst>
              <p:ext uri="{D42A27DB-BD31-4B8C-83A1-F6EECF244321}">
                <p14:modId xmlns:p14="http://schemas.microsoft.com/office/powerpoint/2010/main" val="1069414297"/>
              </p:ext>
            </p:extLst>
          </p:nvPr>
        </p:nvGraphicFramePr>
        <p:xfrm>
          <a:off x="772244" y="3654864"/>
          <a:ext cx="8304024" cy="4478075"/>
        </p:xfrm>
        <a:graphic>
          <a:graphicData uri="http://schemas.openxmlformats.org/drawingml/2006/table">
            <a:tbl>
              <a:tblPr firstRow="1" bandRow="1">
                <a:tableStyleId>{5C22544A-7EE6-4342-B048-85BDC9FD1C3A}</a:tableStyleId>
              </a:tblPr>
              <a:tblGrid>
                <a:gridCol w="8304024">
                  <a:extLst>
                    <a:ext uri="{9D8B030D-6E8A-4147-A177-3AD203B41FA5}">
                      <a16:colId xmlns:a16="http://schemas.microsoft.com/office/drawing/2014/main" val="20000"/>
                    </a:ext>
                  </a:extLst>
                </a:gridCol>
              </a:tblGrid>
              <a:tr h="650728">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2400" dirty="0"/>
                        <a:t>Relationships between the activities</a:t>
                      </a:r>
                      <a:endParaRPr lang="tr-TR" sz="2400" dirty="0"/>
                    </a:p>
                  </a:txBody>
                  <a:tcPr marL="118248" marR="118248" marT="59124" marB="59124"/>
                </a:tc>
                <a:extLst>
                  <a:ext uri="{0D108BD9-81ED-4DB2-BD59-A6C34878D82A}">
                    <a16:rowId xmlns:a16="http://schemas.microsoft.com/office/drawing/2014/main" val="10000"/>
                  </a:ext>
                </a:extLst>
              </a:tr>
              <a:tr h="650728">
                <a:tc>
                  <a:txBody>
                    <a:bodyPr/>
                    <a:lstStyle/>
                    <a:p>
                      <a:r>
                        <a:rPr lang="en-GB" sz="2400" dirty="0"/>
                        <a:t>Activity can start after activity A, B, C are completed.</a:t>
                      </a:r>
                      <a:endParaRPr lang="tr-TR" sz="2400" dirty="0"/>
                    </a:p>
                  </a:txBody>
                  <a:tcPr marL="118248" marR="118248" marT="59124" marB="59124"/>
                </a:tc>
                <a:extLst>
                  <a:ext uri="{0D108BD9-81ED-4DB2-BD59-A6C34878D82A}">
                    <a16:rowId xmlns:a16="http://schemas.microsoft.com/office/drawing/2014/main" val="10001"/>
                  </a:ext>
                </a:extLst>
              </a:tr>
              <a:tr h="650728">
                <a:tc>
                  <a:txBody>
                    <a:bodyPr/>
                    <a:lstStyle/>
                    <a:p>
                      <a:r>
                        <a:rPr lang="en-GB" sz="2400" dirty="0"/>
                        <a:t>In order to start activity </a:t>
                      </a:r>
                      <a:r>
                        <a:rPr lang="tr-TR" sz="2400" dirty="0"/>
                        <a:t>E</a:t>
                      </a:r>
                      <a:r>
                        <a:rPr lang="en-GB" sz="2400" dirty="0"/>
                        <a:t>, activity B and C have to be completed.</a:t>
                      </a:r>
                      <a:endParaRPr lang="tr-TR" sz="2400" dirty="0"/>
                    </a:p>
                  </a:txBody>
                  <a:tcPr marL="118248" marR="118248" marT="59124" marB="59124"/>
                </a:tc>
                <a:extLst>
                  <a:ext uri="{0D108BD9-81ED-4DB2-BD59-A6C34878D82A}">
                    <a16:rowId xmlns:a16="http://schemas.microsoft.com/office/drawing/2014/main" val="10002"/>
                  </a:ext>
                </a:extLst>
              </a:tr>
              <a:tr h="650728">
                <a:tc>
                  <a:txBody>
                    <a:bodyPr/>
                    <a:lstStyle/>
                    <a:p>
                      <a:r>
                        <a:rPr lang="en-GB" sz="2400" dirty="0"/>
                        <a:t>Activity </a:t>
                      </a:r>
                      <a:r>
                        <a:rPr lang="tr-TR" sz="2400" dirty="0"/>
                        <a:t>F </a:t>
                      </a:r>
                      <a:r>
                        <a:rPr lang="en-GB" sz="2400" dirty="0"/>
                        <a:t> can start after activity C is completed.</a:t>
                      </a:r>
                      <a:endParaRPr lang="tr-TR" sz="2400" dirty="0"/>
                    </a:p>
                  </a:txBody>
                  <a:tcPr marL="118248" marR="118248" marT="59124" marB="59124"/>
                </a:tc>
                <a:extLst>
                  <a:ext uri="{0D108BD9-81ED-4DB2-BD59-A6C34878D82A}">
                    <a16:rowId xmlns:a16="http://schemas.microsoft.com/office/drawing/2014/main" val="10003"/>
                  </a:ext>
                </a:extLst>
              </a:tr>
              <a:tr h="650728">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2400" dirty="0"/>
                        <a:t>Activity G can start after activity D is completed.</a:t>
                      </a:r>
                      <a:endParaRPr lang="tr-TR" sz="2400" dirty="0"/>
                    </a:p>
                  </a:txBody>
                  <a:tcPr marL="118248" marR="118248" marT="59124" marB="59124"/>
                </a:tc>
                <a:extLst>
                  <a:ext uri="{0D108BD9-81ED-4DB2-BD59-A6C34878D82A}">
                    <a16:rowId xmlns:a16="http://schemas.microsoft.com/office/drawing/2014/main" val="10004"/>
                  </a:ext>
                </a:extLst>
              </a:tr>
              <a:tr h="1224435">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2400" dirty="0"/>
                        <a:t>Activity </a:t>
                      </a:r>
                      <a:r>
                        <a:rPr lang="tr-TR" sz="2400" dirty="0"/>
                        <a:t>H </a:t>
                      </a:r>
                      <a:r>
                        <a:rPr lang="en-GB" sz="2400" dirty="0"/>
                        <a:t>is related to completion of activity D and E.</a:t>
                      </a:r>
                      <a:endParaRPr lang="tr-TR" sz="2400" dirty="0"/>
                    </a:p>
                  </a:txBody>
                  <a:tcPr marL="118248" marR="118248" marT="59124" marB="59124"/>
                </a:tc>
                <a:extLst>
                  <a:ext uri="{0D108BD9-81ED-4DB2-BD59-A6C34878D82A}">
                    <a16:rowId xmlns:a16="http://schemas.microsoft.com/office/drawing/2014/main" val="10005"/>
                  </a:ext>
                </a:extLst>
              </a:tr>
            </a:tbl>
          </a:graphicData>
        </a:graphic>
      </p:graphicFrame>
      <p:graphicFrame>
        <p:nvGraphicFramePr>
          <p:cNvPr id="52" name="Tablo 51"/>
          <p:cNvGraphicFramePr>
            <a:graphicFrameLocks noGrp="1"/>
          </p:cNvGraphicFramePr>
          <p:nvPr>
            <p:extLst>
              <p:ext uri="{D42A27DB-BD31-4B8C-83A1-F6EECF244321}">
                <p14:modId xmlns:p14="http://schemas.microsoft.com/office/powerpoint/2010/main" val="1572759010"/>
              </p:ext>
            </p:extLst>
          </p:nvPr>
        </p:nvGraphicFramePr>
        <p:xfrm>
          <a:off x="9208432" y="3654865"/>
          <a:ext cx="2185019" cy="4478076"/>
        </p:xfrm>
        <a:graphic>
          <a:graphicData uri="http://schemas.openxmlformats.org/drawingml/2006/table">
            <a:tbl>
              <a:tblPr>
                <a:tableStyleId>{5C22544A-7EE6-4342-B048-85BDC9FD1C3A}</a:tableStyleId>
              </a:tblPr>
              <a:tblGrid>
                <a:gridCol w="1043007">
                  <a:extLst>
                    <a:ext uri="{9D8B030D-6E8A-4147-A177-3AD203B41FA5}">
                      <a16:colId xmlns:a16="http://schemas.microsoft.com/office/drawing/2014/main" val="20000"/>
                    </a:ext>
                  </a:extLst>
                </a:gridCol>
                <a:gridCol w="1142012">
                  <a:extLst>
                    <a:ext uri="{9D8B030D-6E8A-4147-A177-3AD203B41FA5}">
                      <a16:colId xmlns:a16="http://schemas.microsoft.com/office/drawing/2014/main" val="20001"/>
                    </a:ext>
                  </a:extLst>
                </a:gridCol>
              </a:tblGrid>
              <a:tr h="451365">
                <a:tc>
                  <a:txBody>
                    <a:bodyPr/>
                    <a:lstStyle/>
                    <a:p>
                      <a:pPr algn="ctr">
                        <a:lnSpc>
                          <a:spcPct val="150000"/>
                        </a:lnSpc>
                        <a:spcAft>
                          <a:spcPts val="1000"/>
                        </a:spcAft>
                      </a:pPr>
                      <a:r>
                        <a:rPr lang="en-GB" sz="2000" b="1" dirty="0">
                          <a:effectLst/>
                        </a:rPr>
                        <a:t>Act.</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b="1" dirty="0" err="1">
                          <a:effectLst/>
                          <a:latin typeface="Calibri" panose="020F0502020204030204" pitchFamily="34" charset="0"/>
                          <a:ea typeface="Calibri" panose="020F0502020204030204" pitchFamily="34" charset="0"/>
                          <a:cs typeface="Times New Roman" panose="02020603050405020304" pitchFamily="18" charset="0"/>
                        </a:rPr>
                        <a:t>Dr.</a:t>
                      </a:r>
                      <a:r>
                        <a:rPr lang="en-GB" sz="2000" b="1" dirty="0">
                          <a:effectLst/>
                          <a:latin typeface="Calibri" panose="020F0502020204030204" pitchFamily="34" charset="0"/>
                          <a:ea typeface="Calibri" panose="020F0502020204030204" pitchFamily="34" charset="0"/>
                          <a:cs typeface="Times New Roman" panose="02020603050405020304" pitchFamily="18" charset="0"/>
                        </a:rPr>
                        <a:t> (Month)</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451365">
                <a:tc>
                  <a:txBody>
                    <a:bodyPr/>
                    <a:lstStyle/>
                    <a:p>
                      <a:pPr algn="ctr">
                        <a:lnSpc>
                          <a:spcPct val="150000"/>
                        </a:lnSpc>
                        <a:spcAft>
                          <a:spcPts val="1000"/>
                        </a:spcAft>
                      </a:pPr>
                      <a:r>
                        <a:rPr lang="tr-TR" sz="2000">
                          <a:effectLst/>
                        </a:rPr>
                        <a:t>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1"/>
                  </a:ext>
                </a:extLst>
              </a:tr>
              <a:tr h="451365">
                <a:tc>
                  <a:txBody>
                    <a:bodyPr/>
                    <a:lstStyle/>
                    <a:p>
                      <a:pPr algn="ctr">
                        <a:lnSpc>
                          <a:spcPct val="150000"/>
                        </a:lnSpc>
                        <a:spcAft>
                          <a:spcPts val="1000"/>
                        </a:spcAft>
                      </a:pPr>
                      <a:r>
                        <a:rPr lang="tr-TR" sz="2000">
                          <a:effectLst/>
                        </a:rPr>
                        <a:t>B</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2"/>
                  </a:ext>
                </a:extLst>
              </a:tr>
              <a:tr h="451365">
                <a:tc>
                  <a:txBody>
                    <a:bodyPr/>
                    <a:lstStyle/>
                    <a:p>
                      <a:pPr algn="ctr">
                        <a:lnSpc>
                          <a:spcPct val="150000"/>
                        </a:lnSpc>
                        <a:spcAft>
                          <a:spcPts val="1000"/>
                        </a:spcAft>
                      </a:pPr>
                      <a:r>
                        <a:rPr lang="tr-TR" sz="2000">
                          <a:effectLst/>
                        </a:rPr>
                        <a:t>C</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3"/>
                  </a:ext>
                </a:extLst>
              </a:tr>
              <a:tr h="451365">
                <a:tc>
                  <a:txBody>
                    <a:bodyPr/>
                    <a:lstStyle/>
                    <a:p>
                      <a:pPr algn="ctr">
                        <a:lnSpc>
                          <a:spcPct val="150000"/>
                        </a:lnSpc>
                        <a:spcAft>
                          <a:spcPts val="1000"/>
                        </a:spcAft>
                      </a:pPr>
                      <a:r>
                        <a:rPr lang="tr-TR" sz="2000">
                          <a:effectLst/>
                        </a:rPr>
                        <a:t>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4"/>
                  </a:ext>
                </a:extLst>
              </a:tr>
              <a:tr h="451365">
                <a:tc>
                  <a:txBody>
                    <a:bodyPr/>
                    <a:lstStyle/>
                    <a:p>
                      <a:pPr algn="ctr">
                        <a:lnSpc>
                          <a:spcPct val="150000"/>
                        </a:lnSpc>
                        <a:spcAft>
                          <a:spcPts val="1000"/>
                        </a:spcAft>
                      </a:pPr>
                      <a:r>
                        <a:rPr lang="tr-TR" sz="2000">
                          <a:effectLst/>
                        </a:rPr>
                        <a: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5"/>
                  </a:ext>
                </a:extLst>
              </a:tr>
              <a:tr h="451365">
                <a:tc>
                  <a:txBody>
                    <a:bodyPr/>
                    <a:lstStyle/>
                    <a:p>
                      <a:pPr algn="ctr">
                        <a:lnSpc>
                          <a:spcPct val="150000"/>
                        </a:lnSpc>
                        <a:spcAft>
                          <a:spcPts val="1000"/>
                        </a:spcAft>
                      </a:pPr>
                      <a:r>
                        <a:rPr lang="tr-TR" sz="2000">
                          <a:effectLst/>
                        </a:rPr>
                        <a:t>F</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6"/>
                  </a:ext>
                </a:extLst>
              </a:tr>
              <a:tr h="451365">
                <a:tc>
                  <a:txBody>
                    <a:bodyPr/>
                    <a:lstStyle/>
                    <a:p>
                      <a:pPr algn="ctr">
                        <a:lnSpc>
                          <a:spcPct val="150000"/>
                        </a:lnSpc>
                        <a:spcAft>
                          <a:spcPts val="1000"/>
                        </a:spcAft>
                      </a:pPr>
                      <a:r>
                        <a:rPr lang="tr-TR" sz="2000">
                          <a:effectLst/>
                        </a:rPr>
                        <a:t>G</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7"/>
                  </a:ext>
                </a:extLst>
              </a:tr>
              <a:tr h="451365">
                <a:tc>
                  <a:txBody>
                    <a:bodyPr/>
                    <a:lstStyle/>
                    <a:p>
                      <a:pPr algn="ctr">
                        <a:lnSpc>
                          <a:spcPct val="150000"/>
                        </a:lnSpc>
                        <a:spcAft>
                          <a:spcPts val="1000"/>
                        </a:spcAft>
                      </a:pPr>
                      <a:r>
                        <a:rPr lang="tr-TR" sz="2000">
                          <a:effectLst/>
                        </a:rPr>
                        <a:t>H</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dirty="0">
                          <a:effectLst/>
                        </a:rPr>
                        <a:t>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93702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0080" y="525780"/>
            <a:ext cx="11795760" cy="830997"/>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 </a:t>
            </a:r>
          </a:p>
          <a:p>
            <a:r>
              <a:rPr lang="en-GB" sz="2400" b="1" dirty="0"/>
              <a:t>a)- Draw the network</a:t>
            </a:r>
            <a:endParaRPr lang="tr-TR" sz="2400" b="1" dirty="0"/>
          </a:p>
        </p:txBody>
      </p:sp>
      <p:grpSp>
        <p:nvGrpSpPr>
          <p:cNvPr id="5" name="Grup 4"/>
          <p:cNvGrpSpPr>
            <a:grpSpLocks/>
          </p:cNvGrpSpPr>
          <p:nvPr/>
        </p:nvGrpSpPr>
        <p:grpSpPr bwMode="auto">
          <a:xfrm>
            <a:off x="2670057" y="5191946"/>
            <a:ext cx="7862475" cy="4340741"/>
            <a:chOff x="2020" y="2780"/>
            <a:chExt cx="7680" cy="4240"/>
          </a:xfrm>
        </p:grpSpPr>
        <p:grpSp>
          <p:nvGrpSpPr>
            <p:cNvPr id="6" name="Group 3"/>
            <p:cNvGrpSpPr>
              <a:grpSpLocks/>
            </p:cNvGrpSpPr>
            <p:nvPr/>
          </p:nvGrpSpPr>
          <p:grpSpPr bwMode="auto">
            <a:xfrm>
              <a:off x="2020" y="4400"/>
              <a:ext cx="820" cy="800"/>
              <a:chOff x="1800" y="3820"/>
              <a:chExt cx="820" cy="800"/>
            </a:xfrm>
          </p:grpSpPr>
          <p:sp>
            <p:nvSpPr>
              <p:cNvPr id="48" name="Oval 47"/>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49" name="Text Box 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7" name="Line 6"/>
            <p:cNvCxnSpPr>
              <a:cxnSpLocks noChangeShapeType="1"/>
            </p:cNvCxnSpPr>
            <p:nvPr/>
          </p:nvCxnSpPr>
          <p:spPr bwMode="auto">
            <a:xfrm flipV="1">
              <a:off x="2620" y="31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8" name="Group 7"/>
            <p:cNvGrpSpPr>
              <a:grpSpLocks/>
            </p:cNvGrpSpPr>
            <p:nvPr/>
          </p:nvGrpSpPr>
          <p:grpSpPr bwMode="auto">
            <a:xfrm>
              <a:off x="4500" y="4400"/>
              <a:ext cx="820" cy="800"/>
              <a:chOff x="1800" y="3820"/>
              <a:chExt cx="820" cy="800"/>
            </a:xfrm>
          </p:grpSpPr>
          <p:sp>
            <p:nvSpPr>
              <p:cNvPr id="46" name="Oval 45"/>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47" name="Text Box 9"/>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 name="Group 10"/>
            <p:cNvGrpSpPr>
              <a:grpSpLocks/>
            </p:cNvGrpSpPr>
            <p:nvPr/>
          </p:nvGrpSpPr>
          <p:grpSpPr bwMode="auto">
            <a:xfrm>
              <a:off x="4500" y="5940"/>
              <a:ext cx="820" cy="800"/>
              <a:chOff x="1800" y="3820"/>
              <a:chExt cx="820" cy="800"/>
            </a:xfrm>
          </p:grpSpPr>
          <p:sp>
            <p:nvSpPr>
              <p:cNvPr id="44" name="Oval 43"/>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45" name="Text Box 12"/>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 name="Group 13"/>
            <p:cNvGrpSpPr>
              <a:grpSpLocks/>
            </p:cNvGrpSpPr>
            <p:nvPr/>
          </p:nvGrpSpPr>
          <p:grpSpPr bwMode="auto">
            <a:xfrm>
              <a:off x="4500" y="2900"/>
              <a:ext cx="820" cy="800"/>
              <a:chOff x="1800" y="3820"/>
              <a:chExt cx="820" cy="800"/>
            </a:xfrm>
          </p:grpSpPr>
          <p:sp>
            <p:nvSpPr>
              <p:cNvPr id="42" name="Oval 41"/>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43" name="Text Box 1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1" name="Line 16"/>
            <p:cNvCxnSpPr>
              <a:cxnSpLocks noChangeShapeType="1"/>
            </p:cNvCxnSpPr>
            <p:nvPr/>
          </p:nvCxnSpPr>
          <p:spPr bwMode="auto">
            <a:xfrm>
              <a:off x="3420" y="318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17"/>
            <p:cNvCxnSpPr>
              <a:cxnSpLocks noChangeShapeType="1"/>
            </p:cNvCxnSpPr>
            <p:nvPr/>
          </p:nvCxnSpPr>
          <p:spPr bwMode="auto">
            <a:xfrm>
              <a:off x="2740" y="4700"/>
              <a:ext cx="18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18"/>
            <p:cNvCxnSpPr>
              <a:cxnSpLocks noChangeShapeType="1"/>
            </p:cNvCxnSpPr>
            <p:nvPr/>
          </p:nvCxnSpPr>
          <p:spPr bwMode="auto">
            <a:xfrm>
              <a:off x="2620" y="49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9"/>
            <p:cNvCxnSpPr>
              <a:cxnSpLocks noChangeShapeType="1"/>
            </p:cNvCxnSpPr>
            <p:nvPr/>
          </p:nvCxnSpPr>
          <p:spPr bwMode="auto">
            <a:xfrm flipV="1">
              <a:off x="3440" y="624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20"/>
            <p:cNvCxnSpPr>
              <a:cxnSpLocks noChangeShapeType="1"/>
            </p:cNvCxnSpPr>
            <p:nvPr/>
          </p:nvCxnSpPr>
          <p:spPr bwMode="auto">
            <a:xfrm>
              <a:off x="5220" y="318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6" name="Group 21"/>
            <p:cNvGrpSpPr>
              <a:grpSpLocks/>
            </p:cNvGrpSpPr>
            <p:nvPr/>
          </p:nvGrpSpPr>
          <p:grpSpPr bwMode="auto">
            <a:xfrm>
              <a:off x="6700" y="2880"/>
              <a:ext cx="820" cy="800"/>
              <a:chOff x="1800" y="3820"/>
              <a:chExt cx="820" cy="800"/>
            </a:xfrm>
          </p:grpSpPr>
          <p:sp>
            <p:nvSpPr>
              <p:cNvPr id="40" name="Oval 39"/>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41" name="Text Box 23"/>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7" name="Line 24"/>
            <p:cNvCxnSpPr>
              <a:cxnSpLocks noChangeShapeType="1"/>
            </p:cNvCxnSpPr>
            <p:nvPr/>
          </p:nvCxnSpPr>
          <p:spPr bwMode="auto">
            <a:xfrm>
              <a:off x="5240" y="470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 name="Group 25"/>
            <p:cNvGrpSpPr>
              <a:grpSpLocks/>
            </p:cNvGrpSpPr>
            <p:nvPr/>
          </p:nvGrpSpPr>
          <p:grpSpPr bwMode="auto">
            <a:xfrm>
              <a:off x="6720" y="4400"/>
              <a:ext cx="820" cy="800"/>
              <a:chOff x="1800" y="3820"/>
              <a:chExt cx="820" cy="800"/>
            </a:xfrm>
          </p:grpSpPr>
          <p:sp>
            <p:nvSpPr>
              <p:cNvPr id="38" name="Oval 37"/>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39" name="Text Box 27"/>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9" name="Line 28"/>
            <p:cNvCxnSpPr>
              <a:cxnSpLocks noChangeShapeType="1"/>
            </p:cNvCxnSpPr>
            <p:nvPr/>
          </p:nvCxnSpPr>
          <p:spPr bwMode="auto">
            <a:xfrm>
              <a:off x="7440" y="4700"/>
              <a:ext cx="15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20" name="Group 29"/>
            <p:cNvGrpSpPr>
              <a:grpSpLocks/>
            </p:cNvGrpSpPr>
            <p:nvPr/>
          </p:nvGrpSpPr>
          <p:grpSpPr bwMode="auto">
            <a:xfrm>
              <a:off x="8880" y="4380"/>
              <a:ext cx="820" cy="800"/>
              <a:chOff x="1800" y="3820"/>
              <a:chExt cx="820" cy="800"/>
            </a:xfrm>
          </p:grpSpPr>
          <p:sp>
            <p:nvSpPr>
              <p:cNvPr id="36" name="Oval 35"/>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37" name="Text Box 3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21" name="Line 32"/>
            <p:cNvCxnSpPr>
              <a:cxnSpLocks noChangeShapeType="1"/>
            </p:cNvCxnSpPr>
            <p:nvPr/>
          </p:nvCxnSpPr>
          <p:spPr bwMode="auto">
            <a:xfrm>
              <a:off x="5220" y="6240"/>
              <a:ext cx="32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Line 33"/>
            <p:cNvCxnSpPr>
              <a:cxnSpLocks noChangeShapeType="1"/>
            </p:cNvCxnSpPr>
            <p:nvPr/>
          </p:nvCxnSpPr>
          <p:spPr bwMode="auto">
            <a:xfrm flipV="1">
              <a:off x="8440" y="4940"/>
              <a:ext cx="760" cy="1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3" name="Line 34"/>
            <p:cNvCxnSpPr>
              <a:cxnSpLocks noChangeShapeType="1"/>
            </p:cNvCxnSpPr>
            <p:nvPr/>
          </p:nvCxnSpPr>
          <p:spPr bwMode="auto">
            <a:xfrm>
              <a:off x="7440" y="3180"/>
              <a:ext cx="1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Line 35"/>
            <p:cNvCxnSpPr>
              <a:cxnSpLocks noChangeShapeType="1"/>
            </p:cNvCxnSpPr>
            <p:nvPr/>
          </p:nvCxnSpPr>
          <p:spPr bwMode="auto">
            <a:xfrm>
              <a:off x="8740" y="3200"/>
              <a:ext cx="500" cy="1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5" name="Line 36"/>
            <p:cNvCxnSpPr>
              <a:cxnSpLocks noChangeShapeType="1"/>
            </p:cNvCxnSpPr>
            <p:nvPr/>
          </p:nvCxnSpPr>
          <p:spPr bwMode="auto">
            <a:xfrm flipV="1">
              <a:off x="4920" y="4980"/>
              <a:ext cx="0" cy="960"/>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26" name="Line 37"/>
            <p:cNvCxnSpPr>
              <a:cxnSpLocks noChangeShapeType="1"/>
            </p:cNvCxnSpPr>
            <p:nvPr/>
          </p:nvCxnSpPr>
          <p:spPr bwMode="auto">
            <a:xfrm flipV="1">
              <a:off x="4920" y="3460"/>
              <a:ext cx="0" cy="940"/>
            </a:xfrm>
            <a:prstGeom prst="line">
              <a:avLst/>
            </a:prstGeom>
            <a:noFill/>
            <a:ln w="317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27" name="Line 38"/>
            <p:cNvCxnSpPr>
              <a:cxnSpLocks noChangeShapeType="1"/>
            </p:cNvCxnSpPr>
            <p:nvPr/>
          </p:nvCxnSpPr>
          <p:spPr bwMode="auto">
            <a:xfrm>
              <a:off x="7140" y="3460"/>
              <a:ext cx="0" cy="940"/>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28" name="Text Box 39"/>
            <p:cNvSpPr txBox="1">
              <a:spLocks noChangeArrowheads="1"/>
            </p:cNvSpPr>
            <p:nvPr/>
          </p:nvSpPr>
          <p:spPr bwMode="auto">
            <a:xfrm>
              <a:off x="342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40"/>
            <p:cNvSpPr txBox="1">
              <a:spLocks noChangeArrowheads="1"/>
            </p:cNvSpPr>
            <p:nvPr/>
          </p:nvSpPr>
          <p:spPr bwMode="auto">
            <a:xfrm>
              <a:off x="3380" y="586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41"/>
            <p:cNvSpPr txBox="1">
              <a:spLocks noChangeArrowheads="1"/>
            </p:cNvSpPr>
            <p:nvPr/>
          </p:nvSpPr>
          <p:spPr bwMode="auto">
            <a:xfrm>
              <a:off x="342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 Box 42"/>
            <p:cNvSpPr txBox="1">
              <a:spLocks noChangeArrowheads="1"/>
            </p:cNvSpPr>
            <p:nvPr/>
          </p:nvSpPr>
          <p:spPr bwMode="auto">
            <a:xfrm>
              <a:off x="558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43"/>
            <p:cNvSpPr txBox="1">
              <a:spLocks noChangeArrowheads="1"/>
            </p:cNvSpPr>
            <p:nvPr/>
          </p:nvSpPr>
          <p:spPr bwMode="auto">
            <a:xfrm>
              <a:off x="770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3" name="Text Box 44"/>
            <p:cNvSpPr txBox="1">
              <a:spLocks noChangeArrowheads="1"/>
            </p:cNvSpPr>
            <p:nvPr/>
          </p:nvSpPr>
          <p:spPr bwMode="auto">
            <a:xfrm>
              <a:off x="77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45"/>
            <p:cNvSpPr txBox="1">
              <a:spLocks noChangeArrowheads="1"/>
            </p:cNvSpPr>
            <p:nvPr/>
          </p:nvSpPr>
          <p:spPr bwMode="auto">
            <a:xfrm>
              <a:off x="55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5" name="Text Box 46"/>
            <p:cNvSpPr txBox="1">
              <a:spLocks noChangeArrowheads="1"/>
            </p:cNvSpPr>
            <p:nvPr/>
          </p:nvSpPr>
          <p:spPr bwMode="auto">
            <a:xfrm>
              <a:off x="6580" y="584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2" name="Picture 1">
            <a:extLst>
              <a:ext uri="{FF2B5EF4-FFF2-40B4-BE49-F238E27FC236}">
                <a16:creationId xmlns:a16="http://schemas.microsoft.com/office/drawing/2014/main" id="{90359EF1-F90D-4E57-A1F2-872B6FCD41B4}"/>
              </a:ext>
            </a:extLst>
          </p:cNvPr>
          <p:cNvPicPr>
            <a:picLocks noChangeAspect="1"/>
          </p:cNvPicPr>
          <p:nvPr/>
        </p:nvPicPr>
        <p:blipFill>
          <a:blip r:embed="rId2"/>
          <a:stretch>
            <a:fillRect/>
          </a:stretch>
        </p:blipFill>
        <p:spPr>
          <a:xfrm>
            <a:off x="2111203" y="1741335"/>
            <a:ext cx="8318953" cy="3628530"/>
          </a:xfrm>
          <a:prstGeom prst="rect">
            <a:avLst/>
          </a:prstGeom>
        </p:spPr>
      </p:pic>
    </p:spTree>
    <p:extLst>
      <p:ext uri="{BB962C8B-B14F-4D97-AF65-F5344CB8AC3E}">
        <p14:creationId xmlns:p14="http://schemas.microsoft.com/office/powerpoint/2010/main" val="316213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40080" y="525780"/>
            <a:ext cx="11795760" cy="1200329"/>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a:t>
            </a:r>
          </a:p>
          <a:p>
            <a:r>
              <a:rPr lang="en-GB" sz="2400" b="1" dirty="0"/>
              <a:t>b) Find critical path</a:t>
            </a:r>
            <a:endParaRPr lang="tr-TR" sz="2400" dirty="0"/>
          </a:p>
          <a:p>
            <a:pPr algn="just"/>
            <a:r>
              <a:rPr lang="tr-TR" sz="2400" b="1" dirty="0">
                <a:solidFill>
                  <a:srgbClr val="FF0000"/>
                </a:solidFill>
                <a:cs typeface="Arial" panose="020B0604020202020204" pitchFamily="34" charset="0"/>
              </a:rPr>
              <a:t> </a:t>
            </a:r>
          </a:p>
        </p:txBody>
      </p:sp>
      <p:grpSp>
        <p:nvGrpSpPr>
          <p:cNvPr id="96" name="Grup 95"/>
          <p:cNvGrpSpPr>
            <a:grpSpLocks/>
          </p:cNvGrpSpPr>
          <p:nvPr/>
        </p:nvGrpSpPr>
        <p:grpSpPr bwMode="auto">
          <a:xfrm>
            <a:off x="3263256" y="2180492"/>
            <a:ext cx="8224311" cy="4668390"/>
            <a:chOff x="1620" y="6600"/>
            <a:chExt cx="8280" cy="4700"/>
          </a:xfrm>
        </p:grpSpPr>
        <p:grpSp>
          <p:nvGrpSpPr>
            <p:cNvPr id="97" name="Group 48"/>
            <p:cNvGrpSpPr>
              <a:grpSpLocks/>
            </p:cNvGrpSpPr>
            <p:nvPr/>
          </p:nvGrpSpPr>
          <p:grpSpPr bwMode="auto">
            <a:xfrm>
              <a:off x="2080" y="7060"/>
              <a:ext cx="7680" cy="4240"/>
              <a:chOff x="2020" y="2780"/>
              <a:chExt cx="7680" cy="4240"/>
            </a:xfrm>
          </p:grpSpPr>
          <p:grpSp>
            <p:nvGrpSpPr>
              <p:cNvPr id="119" name="Group 49"/>
              <p:cNvGrpSpPr>
                <a:grpSpLocks/>
              </p:cNvGrpSpPr>
              <p:nvPr/>
            </p:nvGrpSpPr>
            <p:grpSpPr bwMode="auto">
              <a:xfrm>
                <a:off x="2020" y="4400"/>
                <a:ext cx="820" cy="800"/>
                <a:chOff x="1800" y="3820"/>
                <a:chExt cx="820" cy="800"/>
              </a:xfrm>
            </p:grpSpPr>
            <p:sp>
              <p:nvSpPr>
                <p:cNvPr id="161" name="Oval 160"/>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2" name="Text Box 5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20" name="Line 52"/>
              <p:cNvCxnSpPr>
                <a:cxnSpLocks noChangeShapeType="1"/>
              </p:cNvCxnSpPr>
              <p:nvPr/>
            </p:nvCxnSpPr>
            <p:spPr bwMode="auto">
              <a:xfrm flipV="1">
                <a:off x="2620" y="31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21" name="Group 53"/>
              <p:cNvGrpSpPr>
                <a:grpSpLocks/>
              </p:cNvGrpSpPr>
              <p:nvPr/>
            </p:nvGrpSpPr>
            <p:grpSpPr bwMode="auto">
              <a:xfrm>
                <a:off x="4500" y="4400"/>
                <a:ext cx="820" cy="800"/>
                <a:chOff x="1800" y="3820"/>
                <a:chExt cx="820" cy="800"/>
              </a:xfrm>
            </p:grpSpPr>
            <p:sp>
              <p:nvSpPr>
                <p:cNvPr id="159" name="Oval 158"/>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0" name="Text Box 5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2" name="Group 56"/>
              <p:cNvGrpSpPr>
                <a:grpSpLocks/>
              </p:cNvGrpSpPr>
              <p:nvPr/>
            </p:nvGrpSpPr>
            <p:grpSpPr bwMode="auto">
              <a:xfrm>
                <a:off x="4500" y="5940"/>
                <a:ext cx="820" cy="800"/>
                <a:chOff x="1800" y="3820"/>
                <a:chExt cx="820" cy="800"/>
              </a:xfrm>
            </p:grpSpPr>
            <p:sp>
              <p:nvSpPr>
                <p:cNvPr id="157" name="Oval 156"/>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58" name="Text Box 58"/>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23" name="Group 59"/>
              <p:cNvGrpSpPr>
                <a:grpSpLocks/>
              </p:cNvGrpSpPr>
              <p:nvPr/>
            </p:nvGrpSpPr>
            <p:grpSpPr bwMode="auto">
              <a:xfrm>
                <a:off x="4500" y="2900"/>
                <a:ext cx="820" cy="800"/>
                <a:chOff x="1800" y="3820"/>
                <a:chExt cx="820" cy="800"/>
              </a:xfrm>
            </p:grpSpPr>
            <p:sp>
              <p:nvSpPr>
                <p:cNvPr id="155" name="Oval 154"/>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56" name="Text Box 6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24" name="Line 62"/>
              <p:cNvCxnSpPr>
                <a:cxnSpLocks noChangeShapeType="1"/>
              </p:cNvCxnSpPr>
              <p:nvPr/>
            </p:nvCxnSpPr>
            <p:spPr bwMode="auto">
              <a:xfrm>
                <a:off x="3420" y="318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5" name="Line 63"/>
              <p:cNvCxnSpPr>
                <a:cxnSpLocks noChangeShapeType="1"/>
              </p:cNvCxnSpPr>
              <p:nvPr/>
            </p:nvCxnSpPr>
            <p:spPr bwMode="auto">
              <a:xfrm>
                <a:off x="2740" y="4700"/>
                <a:ext cx="18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6" name="Line 64"/>
              <p:cNvCxnSpPr>
                <a:cxnSpLocks noChangeShapeType="1"/>
              </p:cNvCxnSpPr>
              <p:nvPr/>
            </p:nvCxnSpPr>
            <p:spPr bwMode="auto">
              <a:xfrm>
                <a:off x="2620" y="4960"/>
                <a:ext cx="82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27" name="Line 65"/>
              <p:cNvCxnSpPr>
                <a:cxnSpLocks noChangeShapeType="1"/>
              </p:cNvCxnSpPr>
              <p:nvPr/>
            </p:nvCxnSpPr>
            <p:spPr bwMode="auto">
              <a:xfrm flipV="1">
                <a:off x="3440" y="6240"/>
                <a:ext cx="120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28" name="Line 66"/>
              <p:cNvCxnSpPr>
                <a:cxnSpLocks noChangeShapeType="1"/>
              </p:cNvCxnSpPr>
              <p:nvPr/>
            </p:nvCxnSpPr>
            <p:spPr bwMode="auto">
              <a:xfrm>
                <a:off x="5220" y="318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29" name="Group 67"/>
              <p:cNvGrpSpPr>
                <a:grpSpLocks/>
              </p:cNvGrpSpPr>
              <p:nvPr/>
            </p:nvGrpSpPr>
            <p:grpSpPr bwMode="auto">
              <a:xfrm>
                <a:off x="6700" y="2880"/>
                <a:ext cx="820" cy="800"/>
                <a:chOff x="1800" y="3820"/>
                <a:chExt cx="820" cy="800"/>
              </a:xfrm>
            </p:grpSpPr>
            <p:sp>
              <p:nvSpPr>
                <p:cNvPr id="153" name="Oval 152"/>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54" name="Text Box 69"/>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30" name="Line 70"/>
              <p:cNvCxnSpPr>
                <a:cxnSpLocks noChangeShapeType="1"/>
              </p:cNvCxnSpPr>
              <p:nvPr/>
            </p:nvCxnSpPr>
            <p:spPr bwMode="auto">
              <a:xfrm>
                <a:off x="5240" y="470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31" name="Group 71"/>
              <p:cNvGrpSpPr>
                <a:grpSpLocks/>
              </p:cNvGrpSpPr>
              <p:nvPr/>
            </p:nvGrpSpPr>
            <p:grpSpPr bwMode="auto">
              <a:xfrm>
                <a:off x="6720" y="4400"/>
                <a:ext cx="820" cy="800"/>
                <a:chOff x="1800" y="3820"/>
                <a:chExt cx="820" cy="800"/>
              </a:xfrm>
            </p:grpSpPr>
            <p:sp>
              <p:nvSpPr>
                <p:cNvPr id="151" name="Oval 150"/>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52" name="Text Box 73"/>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32" name="Line 74"/>
              <p:cNvCxnSpPr>
                <a:cxnSpLocks noChangeShapeType="1"/>
              </p:cNvCxnSpPr>
              <p:nvPr/>
            </p:nvCxnSpPr>
            <p:spPr bwMode="auto">
              <a:xfrm>
                <a:off x="7440" y="4700"/>
                <a:ext cx="15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33" name="Group 75"/>
              <p:cNvGrpSpPr>
                <a:grpSpLocks/>
              </p:cNvGrpSpPr>
              <p:nvPr/>
            </p:nvGrpSpPr>
            <p:grpSpPr bwMode="auto">
              <a:xfrm>
                <a:off x="8880" y="4380"/>
                <a:ext cx="820" cy="800"/>
                <a:chOff x="1800" y="3820"/>
                <a:chExt cx="820" cy="800"/>
              </a:xfrm>
            </p:grpSpPr>
            <p:sp>
              <p:nvSpPr>
                <p:cNvPr id="149" name="Oval 148"/>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50" name="Text Box 77"/>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34" name="Line 78"/>
              <p:cNvCxnSpPr>
                <a:cxnSpLocks noChangeShapeType="1"/>
              </p:cNvCxnSpPr>
              <p:nvPr/>
            </p:nvCxnSpPr>
            <p:spPr bwMode="auto">
              <a:xfrm>
                <a:off x="5220" y="6240"/>
                <a:ext cx="322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35" name="Line 79"/>
              <p:cNvCxnSpPr>
                <a:cxnSpLocks noChangeShapeType="1"/>
              </p:cNvCxnSpPr>
              <p:nvPr/>
            </p:nvCxnSpPr>
            <p:spPr bwMode="auto">
              <a:xfrm flipV="1">
                <a:off x="8440" y="4940"/>
                <a:ext cx="76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36" name="Line 80"/>
              <p:cNvCxnSpPr>
                <a:cxnSpLocks noChangeShapeType="1"/>
              </p:cNvCxnSpPr>
              <p:nvPr/>
            </p:nvCxnSpPr>
            <p:spPr bwMode="auto">
              <a:xfrm>
                <a:off x="7440" y="3180"/>
                <a:ext cx="1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7" name="Line 81"/>
              <p:cNvCxnSpPr>
                <a:cxnSpLocks noChangeShapeType="1"/>
              </p:cNvCxnSpPr>
              <p:nvPr/>
            </p:nvCxnSpPr>
            <p:spPr bwMode="auto">
              <a:xfrm>
                <a:off x="8740" y="3200"/>
                <a:ext cx="500" cy="1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8" name="Line 82"/>
              <p:cNvCxnSpPr>
                <a:cxnSpLocks noChangeShapeType="1"/>
              </p:cNvCxnSpPr>
              <p:nvPr/>
            </p:nvCxnSpPr>
            <p:spPr bwMode="auto">
              <a:xfrm flipV="1">
                <a:off x="4920" y="4980"/>
                <a:ext cx="0" cy="96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39" name="Line 83"/>
              <p:cNvCxnSpPr>
                <a:cxnSpLocks noChangeShapeType="1"/>
              </p:cNvCxnSpPr>
              <p:nvPr/>
            </p:nvCxnSpPr>
            <p:spPr bwMode="auto">
              <a:xfrm flipV="1">
                <a:off x="492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40" name="Line 84"/>
              <p:cNvCxnSpPr>
                <a:cxnSpLocks noChangeShapeType="1"/>
              </p:cNvCxnSpPr>
              <p:nvPr/>
            </p:nvCxnSpPr>
            <p:spPr bwMode="auto">
              <a:xfrm>
                <a:off x="714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141" name="Text Box 85"/>
              <p:cNvSpPr txBox="1">
                <a:spLocks noChangeArrowheads="1"/>
              </p:cNvSpPr>
              <p:nvPr/>
            </p:nvSpPr>
            <p:spPr bwMode="auto">
              <a:xfrm>
                <a:off x="342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2" name="Text Box 86"/>
              <p:cNvSpPr txBox="1">
                <a:spLocks noChangeArrowheads="1"/>
              </p:cNvSpPr>
              <p:nvPr/>
            </p:nvSpPr>
            <p:spPr bwMode="auto">
              <a:xfrm>
                <a:off x="3380" y="586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2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3" name="Text Box 87"/>
              <p:cNvSpPr txBox="1">
                <a:spLocks noChangeArrowheads="1"/>
              </p:cNvSpPr>
              <p:nvPr/>
            </p:nvSpPr>
            <p:spPr bwMode="auto">
              <a:xfrm>
                <a:off x="342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4" name="Text Box 88"/>
              <p:cNvSpPr txBox="1">
                <a:spLocks noChangeArrowheads="1"/>
              </p:cNvSpPr>
              <p:nvPr/>
            </p:nvSpPr>
            <p:spPr bwMode="auto">
              <a:xfrm>
                <a:off x="558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5" name="Text Box 89"/>
              <p:cNvSpPr txBox="1">
                <a:spLocks noChangeArrowheads="1"/>
              </p:cNvSpPr>
              <p:nvPr/>
            </p:nvSpPr>
            <p:spPr bwMode="auto">
              <a:xfrm>
                <a:off x="770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6" name="Text Box 90"/>
              <p:cNvSpPr txBox="1">
                <a:spLocks noChangeArrowheads="1"/>
              </p:cNvSpPr>
              <p:nvPr/>
            </p:nvSpPr>
            <p:spPr bwMode="auto">
              <a:xfrm>
                <a:off x="77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 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7" name="Text Box 91"/>
              <p:cNvSpPr txBox="1">
                <a:spLocks noChangeArrowheads="1"/>
              </p:cNvSpPr>
              <p:nvPr/>
            </p:nvSpPr>
            <p:spPr bwMode="auto">
              <a:xfrm>
                <a:off x="55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8" name="Text Box 92"/>
              <p:cNvSpPr txBox="1">
                <a:spLocks noChangeArrowheads="1"/>
              </p:cNvSpPr>
              <p:nvPr/>
            </p:nvSpPr>
            <p:spPr bwMode="auto">
              <a:xfrm>
                <a:off x="6580" y="584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8" name="Group 93"/>
            <p:cNvGrpSpPr>
              <a:grpSpLocks/>
            </p:cNvGrpSpPr>
            <p:nvPr/>
          </p:nvGrpSpPr>
          <p:grpSpPr bwMode="auto">
            <a:xfrm>
              <a:off x="1620" y="8060"/>
              <a:ext cx="1160" cy="500"/>
              <a:chOff x="2720" y="1940"/>
              <a:chExt cx="1160" cy="500"/>
            </a:xfrm>
          </p:grpSpPr>
          <p:sp>
            <p:nvSpPr>
              <p:cNvPr id="117" name="Text Box 94"/>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8" name="Text Box 95"/>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9" name="Group 96"/>
            <p:cNvGrpSpPr>
              <a:grpSpLocks/>
            </p:cNvGrpSpPr>
            <p:nvPr/>
          </p:nvGrpSpPr>
          <p:grpSpPr bwMode="auto">
            <a:xfrm>
              <a:off x="5220" y="9800"/>
              <a:ext cx="1160" cy="500"/>
              <a:chOff x="2720" y="1940"/>
              <a:chExt cx="1160" cy="500"/>
            </a:xfrm>
          </p:grpSpPr>
          <p:sp>
            <p:nvSpPr>
              <p:cNvPr id="115" name="Text Box 97"/>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6" name="Text Box 98"/>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0" name="Group 99"/>
            <p:cNvGrpSpPr>
              <a:grpSpLocks/>
            </p:cNvGrpSpPr>
            <p:nvPr/>
          </p:nvGrpSpPr>
          <p:grpSpPr bwMode="auto">
            <a:xfrm>
              <a:off x="7340" y="9360"/>
              <a:ext cx="1160" cy="500"/>
              <a:chOff x="2720" y="1940"/>
              <a:chExt cx="1160" cy="500"/>
            </a:xfrm>
          </p:grpSpPr>
          <p:sp>
            <p:nvSpPr>
              <p:cNvPr id="113" name="Text Box 100"/>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4" name="Text Box 101"/>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1" name="Group 102"/>
            <p:cNvGrpSpPr>
              <a:grpSpLocks/>
            </p:cNvGrpSpPr>
            <p:nvPr/>
          </p:nvGrpSpPr>
          <p:grpSpPr bwMode="auto">
            <a:xfrm>
              <a:off x="5060" y="8120"/>
              <a:ext cx="1160" cy="500"/>
              <a:chOff x="2720" y="1940"/>
              <a:chExt cx="1160" cy="500"/>
            </a:xfrm>
          </p:grpSpPr>
          <p:sp>
            <p:nvSpPr>
              <p:cNvPr id="111" name="Text Box 103"/>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2" name="Text Box 104"/>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2" name="Group 105"/>
            <p:cNvGrpSpPr>
              <a:grpSpLocks/>
            </p:cNvGrpSpPr>
            <p:nvPr/>
          </p:nvGrpSpPr>
          <p:grpSpPr bwMode="auto">
            <a:xfrm>
              <a:off x="4960" y="6600"/>
              <a:ext cx="1160" cy="500"/>
              <a:chOff x="2720" y="1940"/>
              <a:chExt cx="1160" cy="500"/>
            </a:xfrm>
          </p:grpSpPr>
          <p:sp>
            <p:nvSpPr>
              <p:cNvPr id="109" name="Text Box 106"/>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0" name="Text Box 107"/>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3" name="Group 108"/>
            <p:cNvGrpSpPr>
              <a:grpSpLocks/>
            </p:cNvGrpSpPr>
            <p:nvPr/>
          </p:nvGrpSpPr>
          <p:grpSpPr bwMode="auto">
            <a:xfrm>
              <a:off x="7120" y="6620"/>
              <a:ext cx="1160" cy="500"/>
              <a:chOff x="2720" y="1940"/>
              <a:chExt cx="1160" cy="500"/>
            </a:xfrm>
          </p:grpSpPr>
          <p:sp>
            <p:nvSpPr>
              <p:cNvPr id="107" name="Text Box 109"/>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8" name="Text Box 110"/>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4" name="Group 111"/>
            <p:cNvGrpSpPr>
              <a:grpSpLocks/>
            </p:cNvGrpSpPr>
            <p:nvPr/>
          </p:nvGrpSpPr>
          <p:grpSpPr bwMode="auto">
            <a:xfrm>
              <a:off x="8740" y="8060"/>
              <a:ext cx="1160" cy="500"/>
              <a:chOff x="2720" y="1940"/>
              <a:chExt cx="1160" cy="500"/>
            </a:xfrm>
          </p:grpSpPr>
          <p:sp>
            <p:nvSpPr>
              <p:cNvPr id="105" name="Text Box 112"/>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 Box 113"/>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graphicFrame>
        <p:nvGraphicFramePr>
          <p:cNvPr id="163" name="Tablo 162"/>
          <p:cNvGraphicFramePr>
            <a:graphicFrameLocks noGrp="1"/>
          </p:cNvGraphicFramePr>
          <p:nvPr>
            <p:extLst>
              <p:ext uri="{D42A27DB-BD31-4B8C-83A1-F6EECF244321}">
                <p14:modId xmlns:p14="http://schemas.microsoft.com/office/powerpoint/2010/main" val="3025173850"/>
              </p:ext>
            </p:extLst>
          </p:nvPr>
        </p:nvGraphicFramePr>
        <p:xfrm>
          <a:off x="710817" y="2162207"/>
          <a:ext cx="2185019" cy="4146804"/>
        </p:xfrm>
        <a:graphic>
          <a:graphicData uri="http://schemas.openxmlformats.org/drawingml/2006/table">
            <a:tbl>
              <a:tblPr>
                <a:tableStyleId>{5C22544A-7EE6-4342-B048-85BDC9FD1C3A}</a:tableStyleId>
              </a:tblPr>
              <a:tblGrid>
                <a:gridCol w="1043007">
                  <a:extLst>
                    <a:ext uri="{9D8B030D-6E8A-4147-A177-3AD203B41FA5}">
                      <a16:colId xmlns:a16="http://schemas.microsoft.com/office/drawing/2014/main" val="20000"/>
                    </a:ext>
                  </a:extLst>
                </a:gridCol>
                <a:gridCol w="1142012">
                  <a:extLst>
                    <a:ext uri="{9D8B030D-6E8A-4147-A177-3AD203B41FA5}">
                      <a16:colId xmlns:a16="http://schemas.microsoft.com/office/drawing/2014/main" val="20001"/>
                    </a:ext>
                  </a:extLst>
                </a:gridCol>
              </a:tblGrid>
              <a:tr h="369308">
                <a:tc>
                  <a:txBody>
                    <a:bodyPr/>
                    <a:lstStyle/>
                    <a:p>
                      <a:pPr algn="ctr">
                        <a:lnSpc>
                          <a:spcPct val="150000"/>
                        </a:lnSpc>
                        <a:spcAft>
                          <a:spcPts val="1000"/>
                        </a:spcAft>
                      </a:pPr>
                      <a:r>
                        <a:rPr lang="en-GB" sz="2000" b="1" dirty="0">
                          <a:effectLst/>
                        </a:rPr>
                        <a:t>Act.</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b="1" dirty="0" err="1">
                          <a:effectLst/>
                        </a:rPr>
                        <a:t>Dr.</a:t>
                      </a:r>
                      <a:r>
                        <a:rPr lang="tr-TR" sz="2000" b="1" dirty="0">
                          <a:effectLst/>
                        </a:rPr>
                        <a:t> (</a:t>
                      </a:r>
                      <a:r>
                        <a:rPr lang="en-GB" sz="2000" b="1" dirty="0">
                          <a:effectLst/>
                        </a:rPr>
                        <a:t>Month</a:t>
                      </a:r>
                      <a:r>
                        <a:rPr lang="tr-TR" sz="2000" b="1" dirty="0">
                          <a:effectLst/>
                        </a:rPr>
                        <a:t>)</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353813">
                <a:tc>
                  <a:txBody>
                    <a:bodyPr/>
                    <a:lstStyle/>
                    <a:p>
                      <a:pPr algn="ctr">
                        <a:lnSpc>
                          <a:spcPct val="150000"/>
                        </a:lnSpc>
                        <a:spcAft>
                          <a:spcPts val="1000"/>
                        </a:spcAft>
                      </a:pPr>
                      <a:r>
                        <a:rPr lang="tr-TR" sz="2000">
                          <a:effectLst/>
                        </a:rPr>
                        <a:t>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1"/>
                  </a:ext>
                </a:extLst>
              </a:tr>
              <a:tr h="353813">
                <a:tc>
                  <a:txBody>
                    <a:bodyPr/>
                    <a:lstStyle/>
                    <a:p>
                      <a:pPr algn="ctr">
                        <a:lnSpc>
                          <a:spcPct val="150000"/>
                        </a:lnSpc>
                        <a:spcAft>
                          <a:spcPts val="1000"/>
                        </a:spcAft>
                      </a:pPr>
                      <a:r>
                        <a:rPr lang="tr-TR" sz="2000">
                          <a:effectLst/>
                        </a:rPr>
                        <a:t>B</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dirty="0">
                          <a:effectLst/>
                        </a:rPr>
                        <a:t>5</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2"/>
                  </a:ext>
                </a:extLst>
              </a:tr>
              <a:tr h="353813">
                <a:tc>
                  <a:txBody>
                    <a:bodyPr/>
                    <a:lstStyle/>
                    <a:p>
                      <a:pPr algn="ctr">
                        <a:lnSpc>
                          <a:spcPct val="150000"/>
                        </a:lnSpc>
                        <a:spcAft>
                          <a:spcPts val="1000"/>
                        </a:spcAft>
                      </a:pPr>
                      <a:r>
                        <a:rPr lang="tr-TR" sz="2000">
                          <a:effectLst/>
                        </a:rPr>
                        <a:t>C</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3"/>
                  </a:ext>
                </a:extLst>
              </a:tr>
              <a:tr h="353813">
                <a:tc>
                  <a:txBody>
                    <a:bodyPr/>
                    <a:lstStyle/>
                    <a:p>
                      <a:pPr algn="ctr">
                        <a:lnSpc>
                          <a:spcPct val="150000"/>
                        </a:lnSpc>
                        <a:spcAft>
                          <a:spcPts val="1000"/>
                        </a:spcAft>
                      </a:pPr>
                      <a:r>
                        <a:rPr lang="tr-TR" sz="2000">
                          <a:effectLst/>
                        </a:rPr>
                        <a:t>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4"/>
                  </a:ext>
                </a:extLst>
              </a:tr>
              <a:tr h="353813">
                <a:tc>
                  <a:txBody>
                    <a:bodyPr/>
                    <a:lstStyle/>
                    <a:p>
                      <a:pPr algn="ctr">
                        <a:lnSpc>
                          <a:spcPct val="150000"/>
                        </a:lnSpc>
                        <a:spcAft>
                          <a:spcPts val="1000"/>
                        </a:spcAft>
                      </a:pPr>
                      <a:r>
                        <a:rPr lang="tr-TR" sz="2000">
                          <a:effectLst/>
                        </a:rPr>
                        <a: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5"/>
                  </a:ext>
                </a:extLst>
              </a:tr>
              <a:tr h="353813">
                <a:tc>
                  <a:txBody>
                    <a:bodyPr/>
                    <a:lstStyle/>
                    <a:p>
                      <a:pPr algn="ctr">
                        <a:lnSpc>
                          <a:spcPct val="150000"/>
                        </a:lnSpc>
                        <a:spcAft>
                          <a:spcPts val="1000"/>
                        </a:spcAft>
                      </a:pPr>
                      <a:r>
                        <a:rPr lang="tr-TR" sz="2000">
                          <a:effectLst/>
                        </a:rPr>
                        <a:t>F</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6"/>
                  </a:ext>
                </a:extLst>
              </a:tr>
              <a:tr h="353813">
                <a:tc>
                  <a:txBody>
                    <a:bodyPr/>
                    <a:lstStyle/>
                    <a:p>
                      <a:pPr algn="ctr">
                        <a:lnSpc>
                          <a:spcPct val="150000"/>
                        </a:lnSpc>
                        <a:spcAft>
                          <a:spcPts val="1000"/>
                        </a:spcAft>
                      </a:pPr>
                      <a:r>
                        <a:rPr lang="tr-TR" sz="2000">
                          <a:effectLst/>
                        </a:rPr>
                        <a:t>G</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7"/>
                  </a:ext>
                </a:extLst>
              </a:tr>
              <a:tr h="353813">
                <a:tc>
                  <a:txBody>
                    <a:bodyPr/>
                    <a:lstStyle/>
                    <a:p>
                      <a:pPr algn="ctr">
                        <a:lnSpc>
                          <a:spcPct val="150000"/>
                        </a:lnSpc>
                        <a:spcAft>
                          <a:spcPts val="1000"/>
                        </a:spcAft>
                      </a:pPr>
                      <a:r>
                        <a:rPr lang="tr-TR" sz="2000">
                          <a:effectLst/>
                        </a:rPr>
                        <a:t>H</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dirty="0">
                          <a:effectLst/>
                        </a:rPr>
                        <a:t>4</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8"/>
                  </a:ext>
                </a:extLst>
              </a:tr>
            </a:tbl>
          </a:graphicData>
        </a:graphic>
      </p:graphicFrame>
      <p:sp>
        <p:nvSpPr>
          <p:cNvPr id="164" name="Rectangle 3"/>
          <p:cNvSpPr>
            <a:spLocks noChangeArrowheads="1"/>
          </p:cNvSpPr>
          <p:nvPr/>
        </p:nvSpPr>
        <p:spPr bwMode="auto">
          <a:xfrm>
            <a:off x="4931020" y="7380526"/>
            <a:ext cx="74708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Critical Path</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1-2, 2-7  </a:t>
            </a: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or</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 C-F</a:t>
            </a:r>
            <a:endParaRPr kumimoji="0" lang="tr-TR" sz="1800" b="0" i="0" u="none" strike="noStrike" cap="none" normalizeH="0" baseline="0" dirty="0">
              <a:ln>
                <a:noFill/>
              </a:ln>
              <a:effectLst/>
              <a:latin typeface="Arial" panose="020B0604020202020204" pitchFamily="34" charset="0"/>
            </a:endParaRPr>
          </a:p>
        </p:txBody>
      </p:sp>
      <p:sp>
        <p:nvSpPr>
          <p:cNvPr id="165" name="Rectangle 3"/>
          <p:cNvSpPr>
            <a:spLocks noChangeArrowheads="1"/>
          </p:cNvSpPr>
          <p:nvPr/>
        </p:nvSpPr>
        <p:spPr bwMode="auto">
          <a:xfrm>
            <a:off x="4931020" y="7993162"/>
            <a:ext cx="74708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18 </a:t>
            </a:r>
            <a:r>
              <a:rPr lang="en-GB" sz="1800" b="1" dirty="0">
                <a:latin typeface="Times New Roman" panose="02020603050405020304" pitchFamily="18" charset="0"/>
                <a:ea typeface="Times New Roman" panose="02020603050405020304" pitchFamily="18" charset="0"/>
                <a:cs typeface="Times New Roman" panose="02020603050405020304" pitchFamily="18" charset="0"/>
              </a:rPr>
              <a:t>month</a:t>
            </a:r>
            <a:endParaRPr lang="tr-TR" sz="18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914400" eaLnBrk="0" fontAlgn="base" hangingPunct="0">
              <a:spcBef>
                <a:spcPct val="0"/>
              </a:spcBef>
              <a:spcAft>
                <a:spcPct val="0"/>
              </a:spcAft>
            </a:pPr>
            <a:endParaRPr kumimoji="0" lang="tr-TR" sz="1800" b="1"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166" name="Text Box 44"/>
          <p:cNvSpPr txBox="1">
            <a:spLocks noChangeArrowheads="1"/>
          </p:cNvSpPr>
          <p:nvPr/>
        </p:nvSpPr>
        <p:spPr bwMode="auto">
          <a:xfrm>
            <a:off x="3964948" y="5352115"/>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67" name="Text Box 44"/>
          <p:cNvSpPr txBox="1">
            <a:spLocks noChangeArrowheads="1"/>
          </p:cNvSpPr>
          <p:nvPr/>
        </p:nvSpPr>
        <p:spPr bwMode="auto">
          <a:xfrm>
            <a:off x="7787664" y="6100146"/>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68" name="Text Box 44"/>
          <p:cNvSpPr txBox="1">
            <a:spLocks noChangeArrowheads="1"/>
          </p:cNvSpPr>
          <p:nvPr/>
        </p:nvSpPr>
        <p:spPr bwMode="auto">
          <a:xfrm>
            <a:off x="4710974" y="2510031"/>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a:t>
            </a:r>
            <a:r>
              <a:rPr lang="tr-TR" sz="1100" b="1"/>
              <a:t>= 4  </a:t>
            </a:r>
            <a:br>
              <a:rPr lang="tr-TR" sz="1100" b="1" dirty="0"/>
            </a:br>
            <a:r>
              <a:rPr lang="tr-TR" sz="1100" b="1" dirty="0"/>
              <a:t>      SB</a:t>
            </a:r>
            <a:r>
              <a:rPr lang="tr-TR" sz="1100" b="1"/>
              <a:t>= 2</a:t>
            </a:r>
            <a:endParaRPr lang="en-US" sz="1100" b="1" dirty="0"/>
          </a:p>
        </p:txBody>
      </p:sp>
      <p:sp>
        <p:nvSpPr>
          <p:cNvPr id="169" name="Text Box 44"/>
          <p:cNvSpPr txBox="1">
            <a:spLocks noChangeArrowheads="1"/>
          </p:cNvSpPr>
          <p:nvPr/>
        </p:nvSpPr>
        <p:spPr bwMode="auto">
          <a:xfrm>
            <a:off x="4780505" y="4062453"/>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 0  </a:t>
            </a:r>
            <a:br>
              <a:rPr lang="tr-TR" sz="1100" b="1" dirty="0"/>
            </a:br>
            <a:r>
              <a:rPr lang="tr-TR" sz="1100" b="1" dirty="0"/>
              <a:t>      SB= 0</a:t>
            </a:r>
            <a:endParaRPr lang="en-US" sz="1100" b="1" dirty="0"/>
          </a:p>
        </p:txBody>
      </p:sp>
      <p:sp>
        <p:nvSpPr>
          <p:cNvPr id="170" name="Text Box 44"/>
          <p:cNvSpPr txBox="1">
            <a:spLocks noChangeArrowheads="1"/>
          </p:cNvSpPr>
          <p:nvPr/>
        </p:nvSpPr>
        <p:spPr bwMode="auto">
          <a:xfrm>
            <a:off x="7634373" y="3060727"/>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a:t>
            </a:r>
            <a:r>
              <a:rPr lang="tr-TR" sz="1100" b="1"/>
              <a:t>= 2  </a:t>
            </a:r>
            <a:br>
              <a:rPr lang="tr-TR" sz="1100" b="1" dirty="0"/>
            </a:br>
            <a:r>
              <a:rPr lang="tr-TR" sz="1100" b="1" dirty="0"/>
              <a:t>      SB= 0</a:t>
            </a:r>
            <a:endParaRPr lang="en-US" sz="1100" b="1" dirty="0"/>
          </a:p>
        </p:txBody>
      </p:sp>
      <p:sp>
        <p:nvSpPr>
          <p:cNvPr id="171" name="Text Box 44"/>
          <p:cNvSpPr txBox="1">
            <a:spLocks noChangeArrowheads="1"/>
          </p:cNvSpPr>
          <p:nvPr/>
        </p:nvSpPr>
        <p:spPr bwMode="auto">
          <a:xfrm>
            <a:off x="9696463" y="3033060"/>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a:t>
            </a:r>
            <a:r>
              <a:rPr lang="tr-TR" sz="1100" b="1"/>
              <a:t>= 2  </a:t>
            </a:r>
            <a:br>
              <a:rPr lang="tr-TR" sz="1100" b="1" dirty="0"/>
            </a:br>
            <a:r>
              <a:rPr lang="tr-TR" sz="1100" b="1" dirty="0"/>
              <a:t>      SB</a:t>
            </a:r>
            <a:r>
              <a:rPr lang="tr-TR" sz="1100" b="1"/>
              <a:t>= 2</a:t>
            </a:r>
            <a:endParaRPr lang="en-US" sz="1100" b="1" dirty="0"/>
          </a:p>
        </p:txBody>
      </p:sp>
      <p:sp>
        <p:nvSpPr>
          <p:cNvPr id="172" name="Text Box 44"/>
          <p:cNvSpPr txBox="1">
            <a:spLocks noChangeArrowheads="1"/>
          </p:cNvSpPr>
          <p:nvPr/>
        </p:nvSpPr>
        <p:spPr bwMode="auto">
          <a:xfrm>
            <a:off x="7634373" y="4530774"/>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a:t>
            </a:r>
            <a:r>
              <a:rPr lang="tr-TR" sz="1100" b="1"/>
              <a:t>= 1  </a:t>
            </a:r>
            <a:br>
              <a:rPr lang="tr-TR" sz="1100" b="1" dirty="0"/>
            </a:br>
            <a:r>
              <a:rPr lang="tr-TR" sz="1100" b="1" dirty="0"/>
              <a:t>      SB= 0</a:t>
            </a:r>
            <a:endParaRPr lang="en-US" sz="1100" b="1" dirty="0"/>
          </a:p>
        </p:txBody>
      </p:sp>
      <p:sp>
        <p:nvSpPr>
          <p:cNvPr id="173" name="Text Box 44"/>
          <p:cNvSpPr txBox="1">
            <a:spLocks noChangeArrowheads="1"/>
          </p:cNvSpPr>
          <p:nvPr/>
        </p:nvSpPr>
        <p:spPr bwMode="auto">
          <a:xfrm>
            <a:off x="9019324" y="4130035"/>
            <a:ext cx="720080" cy="430887"/>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pPr>
            <a:r>
              <a:rPr lang="tr-TR" sz="1100" b="1" dirty="0"/>
              <a:t>      TB</a:t>
            </a:r>
            <a:r>
              <a:rPr lang="tr-TR" sz="1100" b="1"/>
              <a:t>= 1  </a:t>
            </a:r>
            <a:br>
              <a:rPr lang="tr-TR" sz="1100" b="1" dirty="0"/>
            </a:br>
            <a:r>
              <a:rPr lang="tr-TR" sz="1100" b="1" dirty="0"/>
              <a:t>      SB</a:t>
            </a:r>
            <a:r>
              <a:rPr lang="tr-TR" sz="1100" b="1"/>
              <a:t>= 1</a:t>
            </a:r>
            <a:endParaRPr lang="en-US" sz="1100" b="1" dirty="0"/>
          </a:p>
        </p:txBody>
      </p:sp>
    </p:spTree>
    <p:extLst>
      <p:ext uri="{BB962C8B-B14F-4D97-AF65-F5344CB8AC3E}">
        <p14:creationId xmlns:p14="http://schemas.microsoft.com/office/powerpoint/2010/main" val="39780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EDA0D-DE18-409D-BCEF-C667E8D5DFAB}"/>
              </a:ext>
            </a:extLst>
          </p:cNvPr>
          <p:cNvSpPr>
            <a:spLocks noGrp="1"/>
          </p:cNvSpPr>
          <p:nvPr>
            <p:ph type="title"/>
          </p:nvPr>
        </p:nvSpPr>
        <p:spPr/>
        <p:txBody>
          <a:bodyPr/>
          <a:lstStyle/>
          <a:p>
            <a:r>
              <a:rPr lang="en-GB" sz="4800" b="1" dirty="0">
                <a:solidFill>
                  <a:srgbClr val="FF0000"/>
                </a:solidFill>
                <a:cs typeface="Arial" panose="020B0604020202020204" pitchFamily="34" charset="0"/>
              </a:rPr>
              <a:t>Problem</a:t>
            </a:r>
            <a:r>
              <a:rPr lang="tr-TR" sz="4800" b="1" dirty="0">
                <a:solidFill>
                  <a:srgbClr val="FF0000"/>
                </a:solidFill>
                <a:cs typeface="Arial" panose="020B0604020202020204" pitchFamily="34" charset="0"/>
              </a:rPr>
              <a:t>-1</a:t>
            </a:r>
            <a:endParaRPr lang="tr-TR" dirty="0"/>
          </a:p>
        </p:txBody>
      </p:sp>
      <p:sp>
        <p:nvSpPr>
          <p:cNvPr id="3" name="Content Placeholder 2">
            <a:extLst>
              <a:ext uri="{FF2B5EF4-FFF2-40B4-BE49-F238E27FC236}">
                <a16:creationId xmlns:a16="http://schemas.microsoft.com/office/drawing/2014/main" id="{D175F103-361D-41AB-970E-87C667E4779A}"/>
              </a:ext>
            </a:extLst>
          </p:cNvPr>
          <p:cNvSpPr>
            <a:spLocks noGrp="1"/>
          </p:cNvSpPr>
          <p:nvPr>
            <p:ph idx="1"/>
          </p:nvPr>
        </p:nvSpPr>
        <p:spPr/>
        <p:txBody>
          <a:bodyPr/>
          <a:lstStyle/>
          <a:p>
            <a:pPr algn="just"/>
            <a:r>
              <a:rPr lang="en-GB" dirty="0"/>
              <a:t>A company wants to acquire new equipment for its new production plant. After determining the incomes and outcomes of the equipments, the procurement team is going to chose the best one among two alternatives. If MARR is 10%, please determine which the best alternative is.</a:t>
            </a:r>
          </a:p>
          <a:p>
            <a:endParaRPr lang="tr-TR" dirty="0"/>
          </a:p>
        </p:txBody>
      </p:sp>
      <p:graphicFrame>
        <p:nvGraphicFramePr>
          <p:cNvPr id="4" name="Table 3">
            <a:extLst>
              <a:ext uri="{FF2B5EF4-FFF2-40B4-BE49-F238E27FC236}">
                <a16:creationId xmlns:a16="http://schemas.microsoft.com/office/drawing/2014/main" id="{61BCB5AA-7FE4-46FC-B79B-FC849F75863C}"/>
              </a:ext>
            </a:extLst>
          </p:cNvPr>
          <p:cNvGraphicFramePr>
            <a:graphicFrameLocks noGrp="1"/>
          </p:cNvGraphicFramePr>
          <p:nvPr/>
        </p:nvGraphicFramePr>
        <p:xfrm>
          <a:off x="2020529" y="5200446"/>
          <a:ext cx="8205019" cy="2761488"/>
        </p:xfrm>
        <a:graphic>
          <a:graphicData uri="http://schemas.openxmlformats.org/drawingml/2006/table">
            <a:tbl>
              <a:tblPr firstRow="1" bandRow="1">
                <a:tableStyleId>{5C22544A-7EE6-4342-B048-85BDC9FD1C3A}</a:tableStyleId>
              </a:tblPr>
              <a:tblGrid>
                <a:gridCol w="2515419">
                  <a:extLst>
                    <a:ext uri="{9D8B030D-6E8A-4147-A177-3AD203B41FA5}">
                      <a16:colId xmlns:a16="http://schemas.microsoft.com/office/drawing/2014/main" val="3870136480"/>
                    </a:ext>
                  </a:extLst>
                </a:gridCol>
                <a:gridCol w="2844800">
                  <a:extLst>
                    <a:ext uri="{9D8B030D-6E8A-4147-A177-3AD203B41FA5}">
                      <a16:colId xmlns:a16="http://schemas.microsoft.com/office/drawing/2014/main" val="3023588557"/>
                    </a:ext>
                  </a:extLst>
                </a:gridCol>
                <a:gridCol w="2844800">
                  <a:extLst>
                    <a:ext uri="{9D8B030D-6E8A-4147-A177-3AD203B41FA5}">
                      <a16:colId xmlns:a16="http://schemas.microsoft.com/office/drawing/2014/main" val="1869445186"/>
                    </a:ext>
                  </a:extLst>
                </a:gridCol>
              </a:tblGrid>
              <a:tr h="370840">
                <a:tc>
                  <a:txBody>
                    <a:bodyPr/>
                    <a:lstStyle/>
                    <a:p>
                      <a:pPr algn="ctr"/>
                      <a:endParaRPr lang="tr-TR" dirty="0"/>
                    </a:p>
                  </a:txBody>
                  <a:tcPr/>
                </a:tc>
                <a:tc>
                  <a:txBody>
                    <a:bodyPr/>
                    <a:lstStyle/>
                    <a:p>
                      <a:pPr algn="ctr"/>
                      <a:r>
                        <a:rPr lang="en-GB" dirty="0"/>
                        <a:t>Machine X</a:t>
                      </a:r>
                      <a:endParaRPr lang="tr-TR" dirty="0"/>
                    </a:p>
                  </a:txBody>
                  <a:tcPr/>
                </a:tc>
                <a:tc>
                  <a:txBody>
                    <a:bodyPr/>
                    <a:lstStyle/>
                    <a:p>
                      <a:pPr algn="ctr"/>
                      <a:r>
                        <a:rPr lang="en-GB" dirty="0"/>
                        <a:t>Machine Y</a:t>
                      </a:r>
                      <a:endParaRPr lang="tr-TR" dirty="0"/>
                    </a:p>
                  </a:txBody>
                  <a:tcPr/>
                </a:tc>
                <a:extLst>
                  <a:ext uri="{0D108BD9-81ED-4DB2-BD59-A6C34878D82A}">
                    <a16:rowId xmlns:a16="http://schemas.microsoft.com/office/drawing/2014/main" val="2867091305"/>
                  </a:ext>
                </a:extLst>
              </a:tr>
              <a:tr h="370840">
                <a:tc>
                  <a:txBody>
                    <a:bodyPr/>
                    <a:lstStyle/>
                    <a:p>
                      <a:pPr algn="ctr"/>
                      <a:r>
                        <a:rPr lang="en-GB" dirty="0"/>
                        <a:t>Initial Cost</a:t>
                      </a:r>
                      <a:endParaRPr lang="tr-TR" dirty="0"/>
                    </a:p>
                  </a:txBody>
                  <a:tcPr/>
                </a:tc>
                <a:tc>
                  <a:txBody>
                    <a:bodyPr/>
                    <a:lstStyle/>
                    <a:p>
                      <a:pPr algn="ctr"/>
                      <a:r>
                        <a:rPr lang="en-GB" dirty="0"/>
                        <a:t>38000 $</a:t>
                      </a:r>
                      <a:endParaRPr lang="tr-TR" dirty="0"/>
                    </a:p>
                  </a:txBody>
                  <a:tcPr/>
                </a:tc>
                <a:tc>
                  <a:txBody>
                    <a:bodyPr/>
                    <a:lstStyle/>
                    <a:p>
                      <a:pPr algn="ctr"/>
                      <a:r>
                        <a:rPr lang="en-GB" dirty="0"/>
                        <a:t>38000$</a:t>
                      </a:r>
                      <a:endParaRPr lang="tr-TR" dirty="0"/>
                    </a:p>
                  </a:txBody>
                  <a:tcPr/>
                </a:tc>
                <a:extLst>
                  <a:ext uri="{0D108BD9-81ED-4DB2-BD59-A6C34878D82A}">
                    <a16:rowId xmlns:a16="http://schemas.microsoft.com/office/drawing/2014/main" val="2019579987"/>
                  </a:ext>
                </a:extLst>
              </a:tr>
              <a:tr h="370840">
                <a:tc>
                  <a:txBody>
                    <a:bodyPr/>
                    <a:lstStyle/>
                    <a:p>
                      <a:pPr algn="ctr"/>
                      <a:r>
                        <a:rPr lang="en-GB" dirty="0"/>
                        <a:t>Net Income at first year (After subtracting all expenses)</a:t>
                      </a:r>
                      <a:endParaRPr lang="tr-TR" dirty="0"/>
                    </a:p>
                  </a:txBody>
                  <a:tcPr/>
                </a:tc>
                <a:tc>
                  <a:txBody>
                    <a:bodyPr/>
                    <a:lstStyle/>
                    <a:p>
                      <a:pPr algn="ctr"/>
                      <a:r>
                        <a:rPr lang="en-GB" dirty="0"/>
                        <a:t>14000$</a:t>
                      </a:r>
                      <a:endParaRPr lang="tr-TR" dirty="0"/>
                    </a:p>
                  </a:txBody>
                  <a:tcPr/>
                </a:tc>
                <a:tc>
                  <a:txBody>
                    <a:bodyPr/>
                    <a:lstStyle/>
                    <a:p>
                      <a:pPr algn="ctr"/>
                      <a:r>
                        <a:rPr lang="en-GB" dirty="0"/>
                        <a:t>1500$</a:t>
                      </a:r>
                      <a:endParaRPr lang="tr-TR" dirty="0"/>
                    </a:p>
                  </a:txBody>
                  <a:tcPr/>
                </a:tc>
                <a:extLst>
                  <a:ext uri="{0D108BD9-81ED-4DB2-BD59-A6C34878D82A}">
                    <a16:rowId xmlns:a16="http://schemas.microsoft.com/office/drawing/2014/main" val="1414770512"/>
                  </a:ext>
                </a:extLst>
              </a:tr>
              <a:tr h="370840">
                <a:tc>
                  <a:txBody>
                    <a:bodyPr/>
                    <a:lstStyle/>
                    <a:p>
                      <a:pPr algn="ctr"/>
                      <a:r>
                        <a:rPr lang="en-GB" dirty="0"/>
                        <a:t>Income at upcoming years</a:t>
                      </a:r>
                      <a:endParaRPr lang="tr-TR" dirty="0"/>
                    </a:p>
                  </a:txBody>
                  <a:tcPr/>
                </a:tc>
                <a:tc>
                  <a:txBody>
                    <a:bodyPr/>
                    <a:lstStyle/>
                    <a:p>
                      <a:pPr algn="ctr"/>
                      <a:r>
                        <a:rPr lang="en-GB" dirty="0"/>
                        <a:t>Decreases by 2000$ each year</a:t>
                      </a:r>
                      <a:endParaRPr lang="tr-TR" dirty="0"/>
                    </a:p>
                  </a:txBody>
                  <a:tcPr/>
                </a:tc>
                <a:tc>
                  <a:txBody>
                    <a:bodyPr/>
                    <a:lstStyle/>
                    <a:p>
                      <a:pPr algn="ctr"/>
                      <a:r>
                        <a:rPr lang="en-GB" dirty="0"/>
                        <a:t>Increases by 3500$ each year</a:t>
                      </a:r>
                      <a:endParaRPr lang="tr-TR" dirty="0"/>
                    </a:p>
                  </a:txBody>
                  <a:tcPr/>
                </a:tc>
                <a:extLst>
                  <a:ext uri="{0D108BD9-81ED-4DB2-BD59-A6C34878D82A}">
                    <a16:rowId xmlns:a16="http://schemas.microsoft.com/office/drawing/2014/main" val="3112077591"/>
                  </a:ext>
                </a:extLst>
              </a:tr>
              <a:tr h="370840">
                <a:tc>
                  <a:txBody>
                    <a:bodyPr/>
                    <a:lstStyle/>
                    <a:p>
                      <a:pPr algn="ctr"/>
                      <a:r>
                        <a:rPr lang="en-GB" dirty="0"/>
                        <a:t>Service Life</a:t>
                      </a:r>
                      <a:endParaRPr lang="tr-TR" dirty="0"/>
                    </a:p>
                  </a:txBody>
                  <a:tcPr/>
                </a:tc>
                <a:tc>
                  <a:txBody>
                    <a:bodyPr/>
                    <a:lstStyle/>
                    <a:p>
                      <a:pPr algn="ctr"/>
                      <a:r>
                        <a:rPr lang="en-GB" dirty="0"/>
                        <a:t>6</a:t>
                      </a:r>
                      <a:endParaRPr lang="tr-TR" dirty="0"/>
                    </a:p>
                  </a:txBody>
                  <a:tcPr/>
                </a:tc>
                <a:tc>
                  <a:txBody>
                    <a:bodyPr/>
                    <a:lstStyle/>
                    <a:p>
                      <a:pPr algn="ctr"/>
                      <a:r>
                        <a:rPr lang="en-GB" dirty="0"/>
                        <a:t>6</a:t>
                      </a:r>
                      <a:endParaRPr lang="tr-TR" dirty="0"/>
                    </a:p>
                  </a:txBody>
                  <a:tcPr/>
                </a:tc>
                <a:extLst>
                  <a:ext uri="{0D108BD9-81ED-4DB2-BD59-A6C34878D82A}">
                    <a16:rowId xmlns:a16="http://schemas.microsoft.com/office/drawing/2014/main" val="771581094"/>
                  </a:ext>
                </a:extLst>
              </a:tr>
            </a:tbl>
          </a:graphicData>
        </a:graphic>
      </p:graphicFrame>
    </p:spTree>
    <p:extLst>
      <p:ext uri="{BB962C8B-B14F-4D97-AF65-F5344CB8AC3E}">
        <p14:creationId xmlns:p14="http://schemas.microsoft.com/office/powerpoint/2010/main" val="2160194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33386" y="642149"/>
            <a:ext cx="11795760" cy="1200329"/>
          </a:xfrm>
          <a:prstGeom prst="rect">
            <a:avLst/>
          </a:prstGeom>
          <a:noFill/>
        </p:spPr>
        <p:txBody>
          <a:bodyPr wrap="square" rtlCol="0">
            <a:spAutoFit/>
          </a:bodyPr>
          <a:lstStyle/>
          <a:p>
            <a:pPr algn="just"/>
            <a:r>
              <a:rPr lang="tr-TR" sz="2400" b="1" dirty="0">
                <a:solidFill>
                  <a:srgbClr val="FF0000"/>
                </a:solidFill>
                <a:cs typeface="Arial" panose="020B0604020202020204" pitchFamily="34" charset="0"/>
              </a:rPr>
              <a:t>PROBLEM-1</a:t>
            </a:r>
          </a:p>
          <a:p>
            <a:r>
              <a:rPr lang="en-GB" sz="2400" b="1" dirty="0"/>
              <a:t>c) Calculate normal cost</a:t>
            </a:r>
            <a:endParaRPr lang="tr-TR" sz="2400" dirty="0"/>
          </a:p>
          <a:p>
            <a:pPr algn="just"/>
            <a:r>
              <a:rPr lang="tr-TR" sz="2400" b="1" dirty="0">
                <a:solidFill>
                  <a:srgbClr val="FF0000"/>
                </a:solidFill>
                <a:cs typeface="Arial" panose="020B0604020202020204" pitchFamily="34" charset="0"/>
              </a:rPr>
              <a:t> </a:t>
            </a:r>
          </a:p>
        </p:txBody>
      </p:sp>
      <p:graphicFrame>
        <p:nvGraphicFramePr>
          <p:cNvPr id="3" name="Tablo 2"/>
          <p:cNvGraphicFramePr>
            <a:graphicFrameLocks noGrp="1"/>
          </p:cNvGraphicFramePr>
          <p:nvPr>
            <p:extLst>
              <p:ext uri="{D42A27DB-BD31-4B8C-83A1-F6EECF244321}">
                <p14:modId xmlns:p14="http://schemas.microsoft.com/office/powerpoint/2010/main" val="1920570356"/>
              </p:ext>
            </p:extLst>
          </p:nvPr>
        </p:nvGraphicFramePr>
        <p:xfrm>
          <a:off x="996542" y="1914629"/>
          <a:ext cx="10720179" cy="4146804"/>
        </p:xfrm>
        <a:graphic>
          <a:graphicData uri="http://schemas.openxmlformats.org/drawingml/2006/table">
            <a:tbl>
              <a:tblPr>
                <a:tableStyleId>{5C22544A-7EE6-4342-B048-85BDC9FD1C3A}</a:tableStyleId>
              </a:tblPr>
              <a:tblGrid>
                <a:gridCol w="1043007">
                  <a:extLst>
                    <a:ext uri="{9D8B030D-6E8A-4147-A177-3AD203B41FA5}">
                      <a16:colId xmlns:a16="http://schemas.microsoft.com/office/drawing/2014/main" val="20000"/>
                    </a:ext>
                  </a:extLst>
                </a:gridCol>
                <a:gridCol w="1142012">
                  <a:extLst>
                    <a:ext uri="{9D8B030D-6E8A-4147-A177-3AD203B41FA5}">
                      <a16:colId xmlns:a16="http://schemas.microsoft.com/office/drawing/2014/main" val="20001"/>
                    </a:ext>
                  </a:extLst>
                </a:gridCol>
                <a:gridCol w="1693448">
                  <a:extLst>
                    <a:ext uri="{9D8B030D-6E8A-4147-A177-3AD203B41FA5}">
                      <a16:colId xmlns:a16="http://schemas.microsoft.com/office/drawing/2014/main" val="20002"/>
                    </a:ext>
                  </a:extLst>
                </a:gridCol>
                <a:gridCol w="1592140">
                  <a:extLst>
                    <a:ext uri="{9D8B030D-6E8A-4147-A177-3AD203B41FA5}">
                      <a16:colId xmlns:a16="http://schemas.microsoft.com/office/drawing/2014/main" val="20003"/>
                    </a:ext>
                  </a:extLst>
                </a:gridCol>
                <a:gridCol w="1312393">
                  <a:extLst>
                    <a:ext uri="{9D8B030D-6E8A-4147-A177-3AD203B41FA5}">
                      <a16:colId xmlns:a16="http://schemas.microsoft.com/office/drawing/2014/main" val="20004"/>
                    </a:ext>
                  </a:extLst>
                </a:gridCol>
                <a:gridCol w="1312393">
                  <a:extLst>
                    <a:ext uri="{9D8B030D-6E8A-4147-A177-3AD203B41FA5}">
                      <a16:colId xmlns:a16="http://schemas.microsoft.com/office/drawing/2014/main" val="20005"/>
                    </a:ext>
                  </a:extLst>
                </a:gridCol>
                <a:gridCol w="1312393">
                  <a:extLst>
                    <a:ext uri="{9D8B030D-6E8A-4147-A177-3AD203B41FA5}">
                      <a16:colId xmlns:a16="http://schemas.microsoft.com/office/drawing/2014/main" val="20006"/>
                    </a:ext>
                  </a:extLst>
                </a:gridCol>
                <a:gridCol w="1312393">
                  <a:extLst>
                    <a:ext uri="{9D8B030D-6E8A-4147-A177-3AD203B41FA5}">
                      <a16:colId xmlns:a16="http://schemas.microsoft.com/office/drawing/2014/main" val="20007"/>
                    </a:ext>
                  </a:extLst>
                </a:gridCol>
              </a:tblGrid>
              <a:tr h="369308">
                <a:tc>
                  <a:txBody>
                    <a:bodyPr/>
                    <a:lstStyle/>
                    <a:p>
                      <a:pPr algn="ctr">
                        <a:lnSpc>
                          <a:spcPct val="150000"/>
                        </a:lnSpc>
                        <a:spcAft>
                          <a:spcPts val="1000"/>
                        </a:spcAft>
                      </a:pPr>
                      <a:r>
                        <a:rPr lang="tr-TR" sz="2000" dirty="0" err="1">
                          <a:effectLst/>
                        </a:rPr>
                        <a:t>Akt</a:t>
                      </a:r>
                      <a:r>
                        <a:rPr lang="tr-TR" sz="2000" dirty="0">
                          <a:effectLst/>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ND</a:t>
                      </a:r>
                      <a:r>
                        <a:rPr lang="tr-TR" sz="2000" dirty="0">
                          <a:effectLst/>
                        </a:rPr>
                        <a:t> (</a:t>
                      </a:r>
                      <a:r>
                        <a:rPr lang="en-GB" sz="2000" dirty="0">
                          <a:effectLst/>
                        </a:rPr>
                        <a:t>Month</a:t>
                      </a:r>
                      <a:r>
                        <a:rPr lang="tr-TR" sz="2000" dirty="0">
                          <a:effectLst/>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CD</a:t>
                      </a:r>
                      <a:r>
                        <a:rPr lang="tr-TR" sz="2000" dirty="0">
                          <a:effectLst/>
                        </a:rPr>
                        <a:t>(</a:t>
                      </a:r>
                      <a:r>
                        <a:rPr lang="en-GB" sz="2000" dirty="0">
                          <a:effectLst/>
                        </a:rPr>
                        <a:t>Month</a:t>
                      </a:r>
                      <a:r>
                        <a:rPr lang="tr-TR" sz="2000" dirty="0">
                          <a:effectLst/>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NC</a:t>
                      </a:r>
                      <a:r>
                        <a:rPr lang="tr-TR" sz="2000" dirty="0">
                          <a:effectLst/>
                        </a:rPr>
                        <a:t>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First CC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Second CC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Third CC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2000" dirty="0">
                          <a:effectLst/>
                        </a:rPr>
                        <a:t>Fourth CC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353813">
                <a:tc>
                  <a:txBody>
                    <a:bodyPr/>
                    <a:lstStyle/>
                    <a:p>
                      <a:pPr algn="ctr">
                        <a:lnSpc>
                          <a:spcPct val="150000"/>
                        </a:lnSpc>
                        <a:spcAft>
                          <a:spcPts val="1000"/>
                        </a:spcAft>
                      </a:pPr>
                      <a:r>
                        <a:rPr lang="tr-TR" sz="2000">
                          <a:effectLst/>
                        </a:rPr>
                        <a:t>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200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225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1"/>
                  </a:ext>
                </a:extLst>
              </a:tr>
              <a:tr h="353813">
                <a:tc>
                  <a:txBody>
                    <a:bodyPr/>
                    <a:lstStyle/>
                    <a:p>
                      <a:pPr algn="ctr">
                        <a:lnSpc>
                          <a:spcPct val="150000"/>
                        </a:lnSpc>
                        <a:spcAft>
                          <a:spcPts val="1000"/>
                        </a:spcAft>
                      </a:pPr>
                      <a:r>
                        <a:rPr lang="tr-TR" sz="2000">
                          <a:effectLst/>
                        </a:rPr>
                        <a:t>B</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440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480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2"/>
                  </a:ext>
                </a:extLst>
              </a:tr>
              <a:tr h="353813">
                <a:tc>
                  <a:txBody>
                    <a:bodyPr/>
                    <a:lstStyle/>
                    <a:p>
                      <a:pPr algn="ctr">
                        <a:lnSpc>
                          <a:spcPct val="150000"/>
                        </a:lnSpc>
                        <a:spcAft>
                          <a:spcPts val="1000"/>
                        </a:spcAft>
                      </a:pPr>
                      <a:r>
                        <a:rPr lang="tr-TR" sz="2000">
                          <a:effectLst/>
                        </a:rPr>
                        <a:t>C</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900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920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965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1060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3"/>
                  </a:ext>
                </a:extLst>
              </a:tr>
              <a:tr h="353813">
                <a:tc>
                  <a:txBody>
                    <a:bodyPr/>
                    <a:lstStyle/>
                    <a:p>
                      <a:pPr algn="ctr">
                        <a:lnSpc>
                          <a:spcPct val="150000"/>
                        </a:lnSpc>
                        <a:spcAft>
                          <a:spcPts val="1000"/>
                        </a:spcAft>
                      </a:pPr>
                      <a:r>
                        <a:rPr lang="tr-TR" sz="2000">
                          <a:effectLst/>
                        </a:rPr>
                        <a:t>D</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640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685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4"/>
                  </a:ext>
                </a:extLst>
              </a:tr>
              <a:tr h="353813">
                <a:tc>
                  <a:txBody>
                    <a:bodyPr/>
                    <a:lstStyle/>
                    <a:p>
                      <a:pPr algn="ctr">
                        <a:lnSpc>
                          <a:spcPct val="150000"/>
                        </a:lnSpc>
                        <a:spcAft>
                          <a:spcPts val="1000"/>
                        </a:spcAft>
                      </a:pPr>
                      <a:r>
                        <a:rPr lang="tr-TR" sz="2000">
                          <a:effectLst/>
                        </a:rPr>
                        <a:t>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415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440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5"/>
                  </a:ext>
                </a:extLst>
              </a:tr>
              <a:tr h="353813">
                <a:tc>
                  <a:txBody>
                    <a:bodyPr/>
                    <a:lstStyle/>
                    <a:p>
                      <a:pPr algn="ctr">
                        <a:lnSpc>
                          <a:spcPct val="150000"/>
                        </a:lnSpc>
                        <a:spcAft>
                          <a:spcPts val="1000"/>
                        </a:spcAft>
                      </a:pPr>
                      <a:r>
                        <a:rPr lang="tr-TR" sz="2000">
                          <a:effectLst/>
                        </a:rPr>
                        <a:t>F</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700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730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745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775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835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6"/>
                  </a:ext>
                </a:extLst>
              </a:tr>
              <a:tr h="353813">
                <a:tc>
                  <a:txBody>
                    <a:bodyPr/>
                    <a:lstStyle/>
                    <a:p>
                      <a:pPr algn="ctr">
                        <a:lnSpc>
                          <a:spcPct val="150000"/>
                        </a:lnSpc>
                        <a:spcAft>
                          <a:spcPts val="1000"/>
                        </a:spcAft>
                      </a:pPr>
                      <a:r>
                        <a:rPr lang="tr-TR" sz="2000">
                          <a:effectLst/>
                        </a:rPr>
                        <a:t>G</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550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7"/>
                  </a:ext>
                </a:extLst>
              </a:tr>
              <a:tr h="353813">
                <a:tc>
                  <a:txBody>
                    <a:bodyPr/>
                    <a:lstStyle/>
                    <a:p>
                      <a:pPr algn="ctr">
                        <a:lnSpc>
                          <a:spcPct val="150000"/>
                        </a:lnSpc>
                        <a:spcAft>
                          <a:spcPts val="1000"/>
                        </a:spcAft>
                      </a:pPr>
                      <a:r>
                        <a:rPr lang="tr-TR" sz="2000">
                          <a:effectLst/>
                        </a:rPr>
                        <a:t>H</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100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120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150</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a:effectLst/>
                        </a:rPr>
                        <a: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tr-TR" sz="2000" dirty="0">
                          <a:effectLst/>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8"/>
                  </a:ext>
                </a:extLst>
              </a:tr>
            </a:tbl>
          </a:graphicData>
        </a:graphic>
      </p:graphicFrame>
      <p:sp>
        <p:nvSpPr>
          <p:cNvPr id="50" name="Dikdörtgen 49"/>
          <p:cNvSpPr/>
          <p:nvPr/>
        </p:nvSpPr>
        <p:spPr>
          <a:xfrm>
            <a:off x="5120145" y="1689315"/>
            <a:ext cx="1117059" cy="4559085"/>
          </a:xfrm>
          <a:prstGeom prst="rect">
            <a:avLst/>
          </a:prstGeom>
          <a:noFill/>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5" name="Rectangle 3"/>
          <p:cNvSpPr>
            <a:spLocks noChangeArrowheads="1"/>
          </p:cNvSpPr>
          <p:nvPr/>
        </p:nvSpPr>
        <p:spPr bwMode="auto">
          <a:xfrm>
            <a:off x="1231856" y="6636735"/>
            <a:ext cx="74708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Normal Duration</a:t>
            </a:r>
            <a:r>
              <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18 ay</a:t>
            </a:r>
            <a:endParaRPr lang="en-GB" sz="1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dirty="0">
                <a:ln>
                  <a:noFill/>
                </a:ln>
                <a:solidFill>
                  <a:srgbClr val="FF0000"/>
                </a:solidFill>
                <a:effectLst/>
                <a:latin typeface="Times New Roman" panose="02020603050405020304" pitchFamily="18" charset="0"/>
                <a:cs typeface="Times New Roman" panose="02020603050405020304" pitchFamily="18" charset="0"/>
              </a:rPr>
              <a:t>Normal Cost</a:t>
            </a:r>
            <a:r>
              <a:rPr kumimoji="0" lang="tr-TR" sz="1800" b="1" i="0" u="none" strike="noStrike" cap="none" normalizeH="0" dirty="0">
                <a:ln>
                  <a:noFill/>
                </a:ln>
                <a:solidFill>
                  <a:srgbClr val="FF0000"/>
                </a:solidFill>
                <a:effectLst/>
                <a:latin typeface="Times New Roman" panose="02020603050405020304" pitchFamily="18" charset="0"/>
                <a:cs typeface="Times New Roman" panose="02020603050405020304" pitchFamily="18" charset="0"/>
              </a:rPr>
              <a:t>: </a:t>
            </a:r>
            <a:r>
              <a:rPr lang="tr-TR" sz="1800" b="1" dirty="0"/>
              <a:t>3800 TL</a:t>
            </a:r>
            <a:endParaRPr kumimoji="0" lang="tr-TR" sz="1800" b="1" i="0" u="none" strike="noStrike" cap="none" normalizeH="0" baseline="0" dirty="0">
              <a:ln>
                <a:noFill/>
              </a:ln>
              <a:solidFill>
                <a:srgbClr val="FF0000"/>
              </a:solidFill>
              <a:effectLst/>
              <a:latin typeface="Arial" panose="020B0604020202020204" pitchFamily="34" charset="0"/>
            </a:endParaRPr>
          </a:p>
        </p:txBody>
      </p:sp>
    </p:spTree>
    <p:extLst>
      <p:ext uri="{BB962C8B-B14F-4D97-AF65-F5344CB8AC3E}">
        <p14:creationId xmlns:p14="http://schemas.microsoft.com/office/powerpoint/2010/main" val="1371608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667624" y="387227"/>
            <a:ext cx="937654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2400" b="1" dirty="0">
                <a:solidFill>
                  <a:srgbClr val="FF0000"/>
                </a:solidFill>
                <a:ea typeface="Times New Roman" panose="02020603050405020304" pitchFamily="18" charset="0"/>
                <a:cs typeface="Times New Roman" panose="02020603050405020304" pitchFamily="18" charset="0"/>
              </a:rPr>
              <a:t>First Crashing</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ACT.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1 – 2 (C)  / 8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7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n-GB" sz="2400" b="1" i="0"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Const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20 TL         </a:t>
            </a: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14" name="Düz Ok Bağlayıcısı 13"/>
          <p:cNvCxnSpPr>
            <a:cxnSpLocks noChangeShapeType="1"/>
          </p:cNvCxnSpPr>
          <p:nvPr/>
        </p:nvCxnSpPr>
        <p:spPr bwMode="auto">
          <a:xfrm>
            <a:off x="5772176" y="621177"/>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grpSp>
        <p:nvGrpSpPr>
          <p:cNvPr id="107" name="Grup 106"/>
          <p:cNvGrpSpPr>
            <a:grpSpLocks/>
          </p:cNvGrpSpPr>
          <p:nvPr/>
        </p:nvGrpSpPr>
        <p:grpSpPr bwMode="auto">
          <a:xfrm>
            <a:off x="1009527" y="1124621"/>
            <a:ext cx="8224311" cy="4668390"/>
            <a:chOff x="1620" y="6600"/>
            <a:chExt cx="8280" cy="4700"/>
          </a:xfrm>
        </p:grpSpPr>
        <p:grpSp>
          <p:nvGrpSpPr>
            <p:cNvPr id="108" name="Group 48"/>
            <p:cNvGrpSpPr>
              <a:grpSpLocks/>
            </p:cNvGrpSpPr>
            <p:nvPr/>
          </p:nvGrpSpPr>
          <p:grpSpPr bwMode="auto">
            <a:xfrm>
              <a:off x="2080" y="7060"/>
              <a:ext cx="7680" cy="4240"/>
              <a:chOff x="2020" y="2780"/>
              <a:chExt cx="7680" cy="4240"/>
            </a:xfrm>
          </p:grpSpPr>
          <p:grpSp>
            <p:nvGrpSpPr>
              <p:cNvPr id="130" name="Group 49"/>
              <p:cNvGrpSpPr>
                <a:grpSpLocks/>
              </p:cNvGrpSpPr>
              <p:nvPr/>
            </p:nvGrpSpPr>
            <p:grpSpPr bwMode="auto">
              <a:xfrm>
                <a:off x="2020" y="4400"/>
                <a:ext cx="820" cy="800"/>
                <a:chOff x="1800" y="3820"/>
                <a:chExt cx="820" cy="800"/>
              </a:xfrm>
            </p:grpSpPr>
            <p:sp>
              <p:nvSpPr>
                <p:cNvPr id="172" name="Oval 171"/>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73" name="Text Box 5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31" name="Line 52"/>
              <p:cNvCxnSpPr>
                <a:cxnSpLocks noChangeShapeType="1"/>
              </p:cNvCxnSpPr>
              <p:nvPr/>
            </p:nvCxnSpPr>
            <p:spPr bwMode="auto">
              <a:xfrm flipV="1">
                <a:off x="2620" y="31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32" name="Group 53"/>
              <p:cNvGrpSpPr>
                <a:grpSpLocks/>
              </p:cNvGrpSpPr>
              <p:nvPr/>
            </p:nvGrpSpPr>
            <p:grpSpPr bwMode="auto">
              <a:xfrm>
                <a:off x="4500" y="4400"/>
                <a:ext cx="820" cy="800"/>
                <a:chOff x="1800" y="3820"/>
                <a:chExt cx="820" cy="800"/>
              </a:xfrm>
            </p:grpSpPr>
            <p:sp>
              <p:nvSpPr>
                <p:cNvPr id="170" name="Oval 169"/>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71" name="Text Box 5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3" name="Group 56"/>
              <p:cNvGrpSpPr>
                <a:grpSpLocks/>
              </p:cNvGrpSpPr>
              <p:nvPr/>
            </p:nvGrpSpPr>
            <p:grpSpPr bwMode="auto">
              <a:xfrm>
                <a:off x="4500" y="5940"/>
                <a:ext cx="820" cy="800"/>
                <a:chOff x="1800" y="3820"/>
                <a:chExt cx="820" cy="800"/>
              </a:xfrm>
            </p:grpSpPr>
            <p:sp>
              <p:nvSpPr>
                <p:cNvPr id="168" name="Oval 167"/>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9" name="Text Box 58"/>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34" name="Group 59"/>
              <p:cNvGrpSpPr>
                <a:grpSpLocks/>
              </p:cNvGrpSpPr>
              <p:nvPr/>
            </p:nvGrpSpPr>
            <p:grpSpPr bwMode="auto">
              <a:xfrm>
                <a:off x="4500" y="2900"/>
                <a:ext cx="820" cy="800"/>
                <a:chOff x="1800" y="3820"/>
                <a:chExt cx="820" cy="800"/>
              </a:xfrm>
            </p:grpSpPr>
            <p:sp>
              <p:nvSpPr>
                <p:cNvPr id="166" name="Oval 165"/>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7" name="Text Box 6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35" name="Line 62"/>
              <p:cNvCxnSpPr>
                <a:cxnSpLocks noChangeShapeType="1"/>
              </p:cNvCxnSpPr>
              <p:nvPr/>
            </p:nvCxnSpPr>
            <p:spPr bwMode="auto">
              <a:xfrm>
                <a:off x="3420" y="318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6" name="Line 63"/>
              <p:cNvCxnSpPr>
                <a:cxnSpLocks noChangeShapeType="1"/>
              </p:cNvCxnSpPr>
              <p:nvPr/>
            </p:nvCxnSpPr>
            <p:spPr bwMode="auto">
              <a:xfrm>
                <a:off x="2740" y="4700"/>
                <a:ext cx="18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7" name="Line 64"/>
              <p:cNvCxnSpPr>
                <a:cxnSpLocks noChangeShapeType="1"/>
              </p:cNvCxnSpPr>
              <p:nvPr/>
            </p:nvCxnSpPr>
            <p:spPr bwMode="auto">
              <a:xfrm>
                <a:off x="2620" y="4960"/>
                <a:ext cx="82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38" name="Line 65"/>
              <p:cNvCxnSpPr>
                <a:cxnSpLocks noChangeShapeType="1"/>
              </p:cNvCxnSpPr>
              <p:nvPr/>
            </p:nvCxnSpPr>
            <p:spPr bwMode="auto">
              <a:xfrm flipV="1">
                <a:off x="3440" y="6240"/>
                <a:ext cx="120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39" name="Line 66"/>
              <p:cNvCxnSpPr>
                <a:cxnSpLocks noChangeShapeType="1"/>
              </p:cNvCxnSpPr>
              <p:nvPr/>
            </p:nvCxnSpPr>
            <p:spPr bwMode="auto">
              <a:xfrm>
                <a:off x="5220" y="318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40" name="Group 67"/>
              <p:cNvGrpSpPr>
                <a:grpSpLocks/>
              </p:cNvGrpSpPr>
              <p:nvPr/>
            </p:nvGrpSpPr>
            <p:grpSpPr bwMode="auto">
              <a:xfrm>
                <a:off x="6700" y="2880"/>
                <a:ext cx="820" cy="800"/>
                <a:chOff x="1800" y="3820"/>
                <a:chExt cx="820" cy="800"/>
              </a:xfrm>
            </p:grpSpPr>
            <p:sp>
              <p:nvSpPr>
                <p:cNvPr id="164" name="Oval 163"/>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5" name="Text Box 69"/>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41" name="Line 70"/>
              <p:cNvCxnSpPr>
                <a:cxnSpLocks noChangeShapeType="1"/>
              </p:cNvCxnSpPr>
              <p:nvPr/>
            </p:nvCxnSpPr>
            <p:spPr bwMode="auto">
              <a:xfrm>
                <a:off x="5240" y="470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42" name="Group 71"/>
              <p:cNvGrpSpPr>
                <a:grpSpLocks/>
              </p:cNvGrpSpPr>
              <p:nvPr/>
            </p:nvGrpSpPr>
            <p:grpSpPr bwMode="auto">
              <a:xfrm>
                <a:off x="6720" y="4400"/>
                <a:ext cx="820" cy="800"/>
                <a:chOff x="1800" y="3820"/>
                <a:chExt cx="820" cy="800"/>
              </a:xfrm>
            </p:grpSpPr>
            <p:sp>
              <p:nvSpPr>
                <p:cNvPr id="162" name="Oval 161"/>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3" name="Text Box 73"/>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43" name="Line 74"/>
              <p:cNvCxnSpPr>
                <a:cxnSpLocks noChangeShapeType="1"/>
              </p:cNvCxnSpPr>
              <p:nvPr/>
            </p:nvCxnSpPr>
            <p:spPr bwMode="auto">
              <a:xfrm>
                <a:off x="7440" y="4700"/>
                <a:ext cx="15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44" name="Group 75"/>
              <p:cNvGrpSpPr>
                <a:grpSpLocks/>
              </p:cNvGrpSpPr>
              <p:nvPr/>
            </p:nvGrpSpPr>
            <p:grpSpPr bwMode="auto">
              <a:xfrm>
                <a:off x="8880" y="4380"/>
                <a:ext cx="820" cy="800"/>
                <a:chOff x="1800" y="3820"/>
                <a:chExt cx="820" cy="800"/>
              </a:xfrm>
            </p:grpSpPr>
            <p:sp>
              <p:nvSpPr>
                <p:cNvPr id="160" name="Oval 159"/>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161" name="Text Box 77"/>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45" name="Line 78"/>
              <p:cNvCxnSpPr>
                <a:cxnSpLocks noChangeShapeType="1"/>
              </p:cNvCxnSpPr>
              <p:nvPr/>
            </p:nvCxnSpPr>
            <p:spPr bwMode="auto">
              <a:xfrm>
                <a:off x="5220" y="6240"/>
                <a:ext cx="322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46" name="Line 79"/>
              <p:cNvCxnSpPr>
                <a:cxnSpLocks noChangeShapeType="1"/>
              </p:cNvCxnSpPr>
              <p:nvPr/>
            </p:nvCxnSpPr>
            <p:spPr bwMode="auto">
              <a:xfrm flipV="1">
                <a:off x="8440" y="4940"/>
                <a:ext cx="76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47" name="Line 80"/>
              <p:cNvCxnSpPr>
                <a:cxnSpLocks noChangeShapeType="1"/>
              </p:cNvCxnSpPr>
              <p:nvPr/>
            </p:nvCxnSpPr>
            <p:spPr bwMode="auto">
              <a:xfrm>
                <a:off x="7440" y="3180"/>
                <a:ext cx="1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8" name="Line 81"/>
              <p:cNvCxnSpPr>
                <a:cxnSpLocks noChangeShapeType="1"/>
              </p:cNvCxnSpPr>
              <p:nvPr/>
            </p:nvCxnSpPr>
            <p:spPr bwMode="auto">
              <a:xfrm>
                <a:off x="8740" y="3200"/>
                <a:ext cx="500" cy="1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9" name="Line 82"/>
              <p:cNvCxnSpPr>
                <a:cxnSpLocks noChangeShapeType="1"/>
              </p:cNvCxnSpPr>
              <p:nvPr/>
            </p:nvCxnSpPr>
            <p:spPr bwMode="auto">
              <a:xfrm flipV="1">
                <a:off x="4920" y="4980"/>
                <a:ext cx="0" cy="96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50" name="Line 83"/>
              <p:cNvCxnSpPr>
                <a:cxnSpLocks noChangeShapeType="1"/>
              </p:cNvCxnSpPr>
              <p:nvPr/>
            </p:nvCxnSpPr>
            <p:spPr bwMode="auto">
              <a:xfrm flipV="1">
                <a:off x="492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51" name="Line 84"/>
              <p:cNvCxnSpPr>
                <a:cxnSpLocks noChangeShapeType="1"/>
              </p:cNvCxnSpPr>
              <p:nvPr/>
            </p:nvCxnSpPr>
            <p:spPr bwMode="auto">
              <a:xfrm>
                <a:off x="714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152" name="Text Box 85"/>
              <p:cNvSpPr txBox="1">
                <a:spLocks noChangeArrowheads="1"/>
              </p:cNvSpPr>
              <p:nvPr/>
            </p:nvSpPr>
            <p:spPr bwMode="auto">
              <a:xfrm>
                <a:off x="342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3" name="Text Box 86"/>
              <p:cNvSpPr txBox="1">
                <a:spLocks noChangeArrowheads="1"/>
              </p:cNvSpPr>
              <p:nvPr/>
            </p:nvSpPr>
            <p:spPr bwMode="auto">
              <a:xfrm>
                <a:off x="3380" y="586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16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4" name="Text Box 87"/>
              <p:cNvSpPr txBox="1">
                <a:spLocks noChangeArrowheads="1"/>
              </p:cNvSpPr>
              <p:nvPr/>
            </p:nvSpPr>
            <p:spPr bwMode="auto">
              <a:xfrm>
                <a:off x="342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5" name="Text Box 88"/>
              <p:cNvSpPr txBox="1">
                <a:spLocks noChangeArrowheads="1"/>
              </p:cNvSpPr>
              <p:nvPr/>
            </p:nvSpPr>
            <p:spPr bwMode="auto">
              <a:xfrm>
                <a:off x="558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6" name="Text Box 89"/>
              <p:cNvSpPr txBox="1">
                <a:spLocks noChangeArrowheads="1"/>
              </p:cNvSpPr>
              <p:nvPr/>
            </p:nvSpPr>
            <p:spPr bwMode="auto">
              <a:xfrm>
                <a:off x="770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7" name="Text Box 90"/>
              <p:cNvSpPr txBox="1">
                <a:spLocks noChangeArrowheads="1"/>
              </p:cNvSpPr>
              <p:nvPr/>
            </p:nvSpPr>
            <p:spPr bwMode="auto">
              <a:xfrm>
                <a:off x="77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 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8" name="Text Box 91"/>
              <p:cNvSpPr txBox="1">
                <a:spLocks noChangeArrowheads="1"/>
              </p:cNvSpPr>
              <p:nvPr/>
            </p:nvSpPr>
            <p:spPr bwMode="auto">
              <a:xfrm>
                <a:off x="55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9" name="Text Box 92"/>
              <p:cNvSpPr txBox="1">
                <a:spLocks noChangeArrowheads="1"/>
              </p:cNvSpPr>
              <p:nvPr/>
            </p:nvSpPr>
            <p:spPr bwMode="auto">
              <a:xfrm>
                <a:off x="6580" y="584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200">
                    <a:effectLst/>
                    <a:latin typeface="Calibri" panose="020F0502020204030204" pitchFamily="34" charset="0"/>
                    <a:ea typeface="Calibri" panose="020F0502020204030204" pitchFamily="34" charset="0"/>
                    <a:cs typeface="Times New Roman" panose="02020603050405020304" pitchFamily="18" charset="0"/>
                  </a:rPr>
                  <a:t>10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9" name="Group 93"/>
            <p:cNvGrpSpPr>
              <a:grpSpLocks/>
            </p:cNvGrpSpPr>
            <p:nvPr/>
          </p:nvGrpSpPr>
          <p:grpSpPr bwMode="auto">
            <a:xfrm>
              <a:off x="1620" y="8060"/>
              <a:ext cx="1160" cy="500"/>
              <a:chOff x="2720" y="1940"/>
              <a:chExt cx="1160" cy="500"/>
            </a:xfrm>
          </p:grpSpPr>
          <p:sp>
            <p:nvSpPr>
              <p:cNvPr id="128" name="Text Box 94"/>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9" name="Text Box 95"/>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0" name="Group 96"/>
            <p:cNvGrpSpPr>
              <a:grpSpLocks/>
            </p:cNvGrpSpPr>
            <p:nvPr/>
          </p:nvGrpSpPr>
          <p:grpSpPr bwMode="auto">
            <a:xfrm>
              <a:off x="5220" y="9800"/>
              <a:ext cx="1160" cy="500"/>
              <a:chOff x="2720" y="1940"/>
              <a:chExt cx="1160" cy="500"/>
            </a:xfrm>
          </p:grpSpPr>
          <p:sp>
            <p:nvSpPr>
              <p:cNvPr id="126" name="Text Box 97"/>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7" name="Text Box 98"/>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1" name="Group 99"/>
            <p:cNvGrpSpPr>
              <a:grpSpLocks/>
            </p:cNvGrpSpPr>
            <p:nvPr/>
          </p:nvGrpSpPr>
          <p:grpSpPr bwMode="auto">
            <a:xfrm>
              <a:off x="7340" y="9360"/>
              <a:ext cx="1160" cy="500"/>
              <a:chOff x="2720" y="1940"/>
              <a:chExt cx="1160" cy="500"/>
            </a:xfrm>
          </p:grpSpPr>
          <p:sp>
            <p:nvSpPr>
              <p:cNvPr id="124" name="Text Box 100"/>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5" name="Text Box 101"/>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2" name="Group 102"/>
            <p:cNvGrpSpPr>
              <a:grpSpLocks/>
            </p:cNvGrpSpPr>
            <p:nvPr/>
          </p:nvGrpSpPr>
          <p:grpSpPr bwMode="auto">
            <a:xfrm>
              <a:off x="5060" y="8120"/>
              <a:ext cx="1160" cy="500"/>
              <a:chOff x="2720" y="1940"/>
              <a:chExt cx="1160" cy="500"/>
            </a:xfrm>
          </p:grpSpPr>
          <p:sp>
            <p:nvSpPr>
              <p:cNvPr id="122" name="Text Box 103"/>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3" name="Text Box 104"/>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3" name="Group 105"/>
            <p:cNvGrpSpPr>
              <a:grpSpLocks/>
            </p:cNvGrpSpPr>
            <p:nvPr/>
          </p:nvGrpSpPr>
          <p:grpSpPr bwMode="auto">
            <a:xfrm>
              <a:off x="4960" y="6600"/>
              <a:ext cx="1160" cy="500"/>
              <a:chOff x="2720" y="1940"/>
              <a:chExt cx="1160" cy="500"/>
            </a:xfrm>
          </p:grpSpPr>
          <p:sp>
            <p:nvSpPr>
              <p:cNvPr id="120" name="Text Box 106"/>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1" name="Text Box 107"/>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9</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4" name="Group 108"/>
            <p:cNvGrpSpPr>
              <a:grpSpLocks/>
            </p:cNvGrpSpPr>
            <p:nvPr/>
          </p:nvGrpSpPr>
          <p:grpSpPr bwMode="auto">
            <a:xfrm>
              <a:off x="7120" y="6620"/>
              <a:ext cx="1160" cy="500"/>
              <a:chOff x="2720" y="1940"/>
              <a:chExt cx="1160" cy="500"/>
            </a:xfrm>
          </p:grpSpPr>
          <p:sp>
            <p:nvSpPr>
              <p:cNvPr id="118" name="Text Box 109"/>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9" name="Text Box 110"/>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5" name="Group 111"/>
            <p:cNvGrpSpPr>
              <a:grpSpLocks/>
            </p:cNvGrpSpPr>
            <p:nvPr/>
          </p:nvGrpSpPr>
          <p:grpSpPr bwMode="auto">
            <a:xfrm>
              <a:off x="8740" y="8060"/>
              <a:ext cx="1160" cy="500"/>
              <a:chOff x="2720" y="1940"/>
              <a:chExt cx="1160" cy="500"/>
            </a:xfrm>
          </p:grpSpPr>
          <p:sp>
            <p:nvSpPr>
              <p:cNvPr id="116" name="Text Box 112"/>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7" name="Text Box 113"/>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graphicFrame>
        <p:nvGraphicFramePr>
          <p:cNvPr id="78" name="Tablo 77"/>
          <p:cNvGraphicFramePr>
            <a:graphicFrameLocks noGrp="1"/>
          </p:cNvGraphicFramePr>
          <p:nvPr>
            <p:extLst>
              <p:ext uri="{D42A27DB-BD31-4B8C-83A1-F6EECF244321}">
                <p14:modId xmlns:p14="http://schemas.microsoft.com/office/powerpoint/2010/main" val="1086008564"/>
              </p:ext>
            </p:extLst>
          </p:nvPr>
        </p:nvGraphicFramePr>
        <p:xfrm>
          <a:off x="1009527" y="5788861"/>
          <a:ext cx="7831026" cy="3665123"/>
        </p:xfrm>
        <a:graphic>
          <a:graphicData uri="http://schemas.openxmlformats.org/drawingml/2006/table">
            <a:tbl>
              <a:tblPr>
                <a:tableStyleId>{5C22544A-7EE6-4342-B048-85BDC9FD1C3A}</a:tableStyleId>
              </a:tblPr>
              <a:tblGrid>
                <a:gridCol w="761910">
                  <a:extLst>
                    <a:ext uri="{9D8B030D-6E8A-4147-A177-3AD203B41FA5}">
                      <a16:colId xmlns:a16="http://schemas.microsoft.com/office/drawing/2014/main" val="20000"/>
                    </a:ext>
                  </a:extLst>
                </a:gridCol>
                <a:gridCol w="834233">
                  <a:extLst>
                    <a:ext uri="{9D8B030D-6E8A-4147-A177-3AD203B41FA5}">
                      <a16:colId xmlns:a16="http://schemas.microsoft.com/office/drawing/2014/main" val="20001"/>
                    </a:ext>
                  </a:extLst>
                </a:gridCol>
                <a:gridCol w="1237054">
                  <a:extLst>
                    <a:ext uri="{9D8B030D-6E8A-4147-A177-3AD203B41FA5}">
                      <a16:colId xmlns:a16="http://schemas.microsoft.com/office/drawing/2014/main" val="20002"/>
                    </a:ext>
                  </a:extLst>
                </a:gridCol>
                <a:gridCol w="1163049">
                  <a:extLst>
                    <a:ext uri="{9D8B030D-6E8A-4147-A177-3AD203B41FA5}">
                      <a16:colId xmlns:a16="http://schemas.microsoft.com/office/drawing/2014/main" val="20003"/>
                    </a:ext>
                  </a:extLst>
                </a:gridCol>
                <a:gridCol w="958695">
                  <a:extLst>
                    <a:ext uri="{9D8B030D-6E8A-4147-A177-3AD203B41FA5}">
                      <a16:colId xmlns:a16="http://schemas.microsoft.com/office/drawing/2014/main" val="20004"/>
                    </a:ext>
                  </a:extLst>
                </a:gridCol>
                <a:gridCol w="958695">
                  <a:extLst>
                    <a:ext uri="{9D8B030D-6E8A-4147-A177-3AD203B41FA5}">
                      <a16:colId xmlns:a16="http://schemas.microsoft.com/office/drawing/2014/main" val="20005"/>
                    </a:ext>
                  </a:extLst>
                </a:gridCol>
                <a:gridCol w="958695">
                  <a:extLst>
                    <a:ext uri="{9D8B030D-6E8A-4147-A177-3AD203B41FA5}">
                      <a16:colId xmlns:a16="http://schemas.microsoft.com/office/drawing/2014/main" val="20006"/>
                    </a:ext>
                  </a:extLst>
                </a:gridCol>
                <a:gridCol w="958695">
                  <a:extLst>
                    <a:ext uri="{9D8B030D-6E8A-4147-A177-3AD203B41FA5}">
                      <a16:colId xmlns:a16="http://schemas.microsoft.com/office/drawing/2014/main" val="20007"/>
                    </a:ext>
                  </a:extLst>
                </a:gridCol>
              </a:tblGrid>
              <a:tr h="0">
                <a:tc>
                  <a:txBody>
                    <a:bodyPr/>
                    <a:lstStyle/>
                    <a:p>
                      <a:pPr algn="ctr">
                        <a:lnSpc>
                          <a:spcPct val="150000"/>
                        </a:lnSpc>
                        <a:spcAft>
                          <a:spcPts val="1000"/>
                        </a:spcAft>
                      </a:pPr>
                      <a:r>
                        <a:rPr lang="tr-TR" sz="1500" dirty="0" err="1">
                          <a:effectLst/>
                        </a:rPr>
                        <a:t>Akt</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ND</a:t>
                      </a:r>
                      <a:r>
                        <a:rPr lang="tr-TR" sz="1500" dirty="0">
                          <a:effectLst/>
                        </a:rPr>
                        <a:t> (</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CD</a:t>
                      </a:r>
                      <a:r>
                        <a:rPr lang="tr-TR" sz="1500" dirty="0">
                          <a:effectLst/>
                        </a:rPr>
                        <a:t>(</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NC</a:t>
                      </a:r>
                      <a:r>
                        <a:rPr lang="tr-TR" sz="1500" dirty="0">
                          <a:effectLst/>
                        </a:rPr>
                        <a:t>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First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Second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Third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Fourth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333982">
                <a:tc>
                  <a:txBody>
                    <a:bodyPr/>
                    <a:lstStyle/>
                    <a:p>
                      <a:pPr algn="ctr">
                        <a:lnSpc>
                          <a:spcPct val="150000"/>
                        </a:lnSpc>
                        <a:spcAft>
                          <a:spcPts val="1000"/>
                        </a:spcAft>
                      </a:pPr>
                      <a:r>
                        <a:rPr lang="tr-TR" sz="1500">
                          <a:effectLst/>
                        </a:rPr>
                        <a:t>A</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6</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225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1"/>
                  </a:ext>
                </a:extLst>
              </a:tr>
              <a:tr h="333982">
                <a:tc>
                  <a:txBody>
                    <a:bodyPr/>
                    <a:lstStyle/>
                    <a:p>
                      <a:pPr algn="ctr">
                        <a:lnSpc>
                          <a:spcPct val="150000"/>
                        </a:lnSpc>
                        <a:spcAft>
                          <a:spcPts val="1000"/>
                        </a:spcAft>
                      </a:pPr>
                      <a:r>
                        <a:rPr lang="tr-TR" sz="1500">
                          <a:effectLst/>
                        </a:rPr>
                        <a:t>B</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5</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480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2"/>
                  </a:ext>
                </a:extLst>
              </a:tr>
              <a:tr h="333982">
                <a:tc>
                  <a:txBody>
                    <a:bodyPr/>
                    <a:lstStyle/>
                    <a:p>
                      <a:pPr algn="ctr">
                        <a:lnSpc>
                          <a:spcPct val="150000"/>
                        </a:lnSpc>
                        <a:spcAft>
                          <a:spcPts val="1000"/>
                        </a:spcAft>
                      </a:pPr>
                      <a:r>
                        <a:rPr lang="tr-TR" sz="1500">
                          <a:effectLst/>
                        </a:rPr>
                        <a:t>C</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8</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965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1060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3"/>
                  </a:ext>
                </a:extLst>
              </a:tr>
              <a:tr h="333982">
                <a:tc>
                  <a:txBody>
                    <a:bodyPr/>
                    <a:lstStyle/>
                    <a:p>
                      <a:pPr algn="ctr">
                        <a:lnSpc>
                          <a:spcPct val="150000"/>
                        </a:lnSpc>
                        <a:spcAft>
                          <a:spcPts val="1000"/>
                        </a:spcAft>
                      </a:pPr>
                      <a:r>
                        <a:rPr lang="tr-TR" sz="1500">
                          <a:effectLst/>
                        </a:rPr>
                        <a:t>D</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685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4"/>
                  </a:ext>
                </a:extLst>
              </a:tr>
              <a:tr h="333982">
                <a:tc>
                  <a:txBody>
                    <a:bodyPr/>
                    <a:lstStyle/>
                    <a:p>
                      <a:pPr algn="ctr">
                        <a:lnSpc>
                          <a:spcPct val="150000"/>
                        </a:lnSpc>
                        <a:spcAft>
                          <a:spcPts val="1000"/>
                        </a:spcAft>
                      </a:pPr>
                      <a:r>
                        <a:rPr lang="tr-TR" sz="1500">
                          <a:effectLst/>
                        </a:rPr>
                        <a:t>E</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415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5"/>
                  </a:ext>
                </a:extLst>
              </a:tr>
              <a:tr h="333982">
                <a:tc>
                  <a:txBody>
                    <a:bodyPr/>
                    <a:lstStyle/>
                    <a:p>
                      <a:pPr algn="ctr">
                        <a:lnSpc>
                          <a:spcPct val="150000"/>
                        </a:lnSpc>
                        <a:spcAft>
                          <a:spcPts val="1000"/>
                        </a:spcAft>
                      </a:pPr>
                      <a:r>
                        <a:rPr lang="tr-TR" sz="1500">
                          <a:effectLst/>
                        </a:rPr>
                        <a:t>F</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730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745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775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835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6"/>
                  </a:ext>
                </a:extLst>
              </a:tr>
              <a:tr h="333982">
                <a:tc>
                  <a:txBody>
                    <a:bodyPr/>
                    <a:lstStyle/>
                    <a:p>
                      <a:pPr algn="ctr">
                        <a:lnSpc>
                          <a:spcPct val="150000"/>
                        </a:lnSpc>
                        <a:spcAft>
                          <a:spcPts val="1000"/>
                        </a:spcAft>
                      </a:pPr>
                      <a:r>
                        <a:rPr lang="tr-TR" sz="1500">
                          <a:effectLst/>
                        </a:rPr>
                        <a:t>G</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7"/>
                  </a:ext>
                </a:extLst>
              </a:tr>
              <a:tr h="333982">
                <a:tc>
                  <a:txBody>
                    <a:bodyPr/>
                    <a:lstStyle/>
                    <a:p>
                      <a:pPr algn="ctr">
                        <a:lnSpc>
                          <a:spcPct val="150000"/>
                        </a:lnSpc>
                        <a:spcAft>
                          <a:spcPts val="1000"/>
                        </a:spcAft>
                      </a:pPr>
                      <a:r>
                        <a:rPr lang="tr-TR" sz="1500">
                          <a:effectLst/>
                        </a:rPr>
                        <a:t>H</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8"/>
                  </a:ext>
                </a:extLst>
              </a:tr>
            </a:tbl>
          </a:graphicData>
        </a:graphic>
      </p:graphicFrame>
      <p:sp>
        <p:nvSpPr>
          <p:cNvPr id="79" name="Dikdörtgen 78"/>
          <p:cNvSpPr/>
          <p:nvPr/>
        </p:nvSpPr>
        <p:spPr>
          <a:xfrm>
            <a:off x="3986984" y="7499454"/>
            <a:ext cx="1956582" cy="364442"/>
          </a:xfrm>
          <a:prstGeom prst="rect">
            <a:avLst/>
          </a:prstGeom>
          <a:noFill/>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80" name="Dikdörtgen 79"/>
          <p:cNvSpPr/>
          <p:nvPr/>
        </p:nvSpPr>
        <p:spPr>
          <a:xfrm>
            <a:off x="9730473" y="1045900"/>
            <a:ext cx="6400800" cy="1826141"/>
          </a:xfrm>
          <a:prstGeom prst="rect">
            <a:avLst/>
          </a:prstGeom>
        </p:spPr>
        <p:txBody>
          <a:bodyPr>
            <a:spAutoFit/>
          </a:bodyPr>
          <a:lstStyle/>
          <a:p>
            <a:pPr algn="just">
              <a:lnSpc>
                <a:spcPct val="150000"/>
              </a:lnSpc>
              <a:spcAft>
                <a:spcPts val="1000"/>
              </a:spcAft>
            </a:pPr>
            <a:r>
              <a:rPr lang="en-GB" sz="2400" b="1" u="sng" dirty="0">
                <a:latin typeface="Calibri" panose="020F0502020204030204" pitchFamily="34" charset="0"/>
                <a:ea typeface="Calibri" panose="020F0502020204030204" pitchFamily="34" charset="0"/>
                <a:cs typeface="Calibri" panose="020F0502020204030204" pitchFamily="34" charset="0"/>
              </a:rPr>
              <a:t>First Crashing</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sz="2400" dirty="0">
                <a:latin typeface="Calibri" panose="020F0502020204030204" pitchFamily="34" charset="0"/>
                <a:ea typeface="Calibri" panose="020F0502020204030204" pitchFamily="34" charset="0"/>
                <a:cs typeface="Calibri" panose="020F0502020204030204" pitchFamily="34" charset="0"/>
              </a:rPr>
              <a:t>C- 1 </a:t>
            </a:r>
            <a:r>
              <a:rPr lang="en-GB" sz="2400" dirty="0">
                <a:latin typeface="Calibri" panose="020F0502020204030204" pitchFamily="34" charset="0"/>
                <a:ea typeface="Calibri" panose="020F0502020204030204" pitchFamily="34" charset="0"/>
                <a:cs typeface="Calibri" panose="020F0502020204030204" pitchFamily="34" charset="0"/>
              </a:rPr>
              <a:t>Day</a:t>
            </a:r>
            <a:r>
              <a:rPr lang="tr-TR" sz="2400" dirty="0">
                <a:latin typeface="Calibri" panose="020F0502020204030204" pitchFamily="34" charset="0"/>
                <a:ea typeface="Calibri" panose="020F0502020204030204" pitchFamily="34" charset="0"/>
                <a:cs typeface="Calibri" panose="020F0502020204030204" pitchFamily="34" charset="0"/>
              </a:rPr>
              <a:t>,    </a:t>
            </a:r>
            <a:r>
              <a:rPr lang="en-GB" sz="2400" dirty="0">
                <a:latin typeface="Calibri" panose="020F0502020204030204" pitchFamily="34" charset="0"/>
                <a:ea typeface="Calibri" panose="020F0502020204030204" pitchFamily="34" charset="0"/>
                <a:cs typeface="Calibri" panose="020F0502020204030204" pitchFamily="34" charset="0"/>
              </a:rPr>
              <a:t>T</a:t>
            </a:r>
            <a:r>
              <a:rPr lang="en-GB" sz="2400" baseline="-25000" dirty="0">
                <a:latin typeface="Calibri" panose="020F0502020204030204" pitchFamily="34" charset="0"/>
                <a:ea typeface="Calibri" panose="020F0502020204030204" pitchFamily="34" charset="0"/>
                <a:cs typeface="Calibri" panose="020F0502020204030204" pitchFamily="34" charset="0"/>
              </a:rPr>
              <a:t>1</a:t>
            </a:r>
            <a:r>
              <a:rPr lang="en-GB" sz="2400" dirty="0">
                <a:latin typeface="Calibri" panose="020F0502020204030204" pitchFamily="34" charset="0"/>
                <a:ea typeface="Calibri" panose="020F0502020204030204" pitchFamily="34" charset="0"/>
                <a:cs typeface="Calibri" panose="020F0502020204030204" pitchFamily="34" charset="0"/>
              </a:rPr>
              <a:t> = 17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Calibri" panose="020F0502020204030204" pitchFamily="34" charset="0"/>
              </a:rPr>
              <a:t>C</a:t>
            </a:r>
            <a:r>
              <a:rPr lang="tr-TR" sz="2400" baseline="-25000" dirty="0">
                <a:latin typeface="Calibri" panose="020F0502020204030204" pitchFamily="34" charset="0"/>
                <a:ea typeface="Calibri" panose="020F0502020204030204" pitchFamily="34" charset="0"/>
                <a:cs typeface="Calibri" panose="020F0502020204030204" pitchFamily="34" charset="0"/>
              </a:rPr>
              <a:t>1</a:t>
            </a:r>
            <a:r>
              <a:rPr lang="tr-TR" sz="2400" dirty="0">
                <a:latin typeface="Calibri" panose="020F0502020204030204" pitchFamily="34" charset="0"/>
                <a:ea typeface="Calibri" panose="020F0502020204030204" pitchFamily="34" charset="0"/>
                <a:cs typeface="Calibri" panose="020F0502020204030204" pitchFamily="34" charset="0"/>
              </a:rPr>
              <a:t> = 3800 </a:t>
            </a:r>
            <a:r>
              <a:rPr lang="tr-TR" sz="2400" b="1" dirty="0">
                <a:latin typeface="Calibri" panose="020F0502020204030204" pitchFamily="34" charset="0"/>
                <a:ea typeface="Calibri" panose="020F0502020204030204" pitchFamily="34" charset="0"/>
                <a:cs typeface="Calibri" panose="020F0502020204030204" pitchFamily="34" charset="0"/>
              </a:rPr>
              <a:t>+ </a:t>
            </a:r>
            <a:r>
              <a:rPr lang="tr-TR" sz="2400" b="1" dirty="0">
                <a:solidFill>
                  <a:srgbClr val="FF0000"/>
                </a:solidFill>
                <a:latin typeface="Calibri" panose="020F0502020204030204" pitchFamily="34" charset="0"/>
                <a:ea typeface="Calibri" panose="020F0502020204030204" pitchFamily="34" charset="0"/>
                <a:cs typeface="Calibri" panose="020F0502020204030204" pitchFamily="34" charset="0"/>
              </a:rPr>
              <a:t>20</a:t>
            </a:r>
            <a:r>
              <a:rPr lang="tr-TR" sz="2400" dirty="0">
                <a:latin typeface="Calibri" panose="020F0502020204030204" pitchFamily="34" charset="0"/>
                <a:ea typeface="Calibri" panose="020F0502020204030204" pitchFamily="34" charset="0"/>
                <a:cs typeface="Calibri" panose="020F0502020204030204" pitchFamily="34" charset="0"/>
              </a:rPr>
              <a:t> =3820 TL</a:t>
            </a:r>
            <a:endParaRPr lang="tr-TR" dirty="0"/>
          </a:p>
        </p:txBody>
      </p:sp>
      <p:sp>
        <p:nvSpPr>
          <p:cNvPr id="81" name="Dikdörtgen 80"/>
          <p:cNvSpPr/>
          <p:nvPr/>
        </p:nvSpPr>
        <p:spPr>
          <a:xfrm>
            <a:off x="10692289" y="2981300"/>
            <a:ext cx="6400800" cy="581057"/>
          </a:xfrm>
          <a:prstGeom prst="rect">
            <a:avLst/>
          </a:prstGeom>
        </p:spPr>
        <p:txBody>
          <a:bodyPr>
            <a:spAutoFit/>
          </a:bodyPr>
          <a:lstStyle/>
          <a:p>
            <a:pPr algn="just">
              <a:lnSpc>
                <a:spcPct val="150000"/>
              </a:lnSpc>
              <a:spcAft>
                <a:spcPts val="1000"/>
              </a:spcAft>
            </a:pPr>
            <a:r>
              <a:rPr lang="tr-TR"/>
              <a:t>920-900= 20 TL</a:t>
            </a:r>
          </a:p>
        </p:txBody>
      </p:sp>
      <p:cxnSp>
        <p:nvCxnSpPr>
          <p:cNvPr id="82" name="Düz Ok Bağlayıcısı 81"/>
          <p:cNvCxnSpPr/>
          <p:nvPr/>
        </p:nvCxnSpPr>
        <p:spPr>
          <a:xfrm>
            <a:off x="11463401" y="2851293"/>
            <a:ext cx="0" cy="2600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3" name="Dikdörtgen 82"/>
          <p:cNvSpPr/>
          <p:nvPr/>
        </p:nvSpPr>
        <p:spPr>
          <a:xfrm>
            <a:off x="9819452" y="4195724"/>
            <a:ext cx="1747594" cy="461665"/>
          </a:xfrm>
          <a:prstGeom prst="rect">
            <a:avLst/>
          </a:prstGeom>
        </p:spPr>
        <p:txBody>
          <a:bodyPr wrap="none">
            <a:spAutoFit/>
          </a:bodyPr>
          <a:lstStyle/>
          <a:p>
            <a:r>
              <a:rPr lang="en-GB" sz="2400" b="1" dirty="0">
                <a:latin typeface="Calibri" panose="020F0502020204030204" pitchFamily="34" charset="0"/>
                <a:ea typeface="Calibri" panose="020F0502020204030204" pitchFamily="34" charset="0"/>
                <a:cs typeface="Calibri" panose="020F0502020204030204" pitchFamily="34" charset="0"/>
              </a:rPr>
              <a:t>CP</a:t>
            </a:r>
            <a:r>
              <a:rPr lang="tr-TR" sz="2400" b="1" dirty="0">
                <a:latin typeface="Calibri" panose="020F0502020204030204" pitchFamily="34" charset="0"/>
                <a:ea typeface="Calibri" panose="020F0502020204030204" pitchFamily="34" charset="0"/>
                <a:cs typeface="Calibri" panose="020F0502020204030204" pitchFamily="34" charset="0"/>
              </a:rPr>
              <a:t> :</a:t>
            </a:r>
            <a:r>
              <a:rPr lang="tr-TR" sz="2400" dirty="0">
                <a:latin typeface="Calibri" panose="020F0502020204030204" pitchFamily="34" charset="0"/>
                <a:ea typeface="Calibri" panose="020F0502020204030204" pitchFamily="34" charset="0"/>
                <a:cs typeface="Calibri" panose="020F0502020204030204" pitchFamily="34" charset="0"/>
              </a:rPr>
              <a:t> C</a:t>
            </a:r>
            <a:r>
              <a:rPr lang="tr-TR" sz="2400" baseline="30000" dirty="0">
                <a:latin typeface="Calibri" panose="020F0502020204030204" pitchFamily="34" charset="0"/>
                <a:ea typeface="Calibri" panose="020F0502020204030204" pitchFamily="34" charset="0"/>
                <a:cs typeface="Calibri" panose="020F0502020204030204" pitchFamily="34" charset="0"/>
              </a:rPr>
              <a:t>20</a:t>
            </a:r>
            <a:r>
              <a:rPr lang="tr-TR" sz="2400" dirty="0">
                <a:latin typeface="Calibri" panose="020F0502020204030204" pitchFamily="34" charset="0"/>
                <a:ea typeface="Calibri" panose="020F0502020204030204" pitchFamily="34" charset="0"/>
                <a:cs typeface="Calibri" panose="020F0502020204030204" pitchFamily="34" charset="0"/>
              </a:rPr>
              <a:t> – F</a:t>
            </a:r>
            <a:r>
              <a:rPr lang="tr-TR" sz="2400" baseline="30000" dirty="0">
                <a:latin typeface="Calibri" panose="020F0502020204030204" pitchFamily="34" charset="0"/>
                <a:ea typeface="Calibri" panose="020F0502020204030204" pitchFamily="34" charset="0"/>
                <a:cs typeface="Calibri" panose="020F0502020204030204" pitchFamily="34" charset="0"/>
              </a:rPr>
              <a:t>30</a:t>
            </a:r>
            <a:endParaRPr lang="tr-TR" dirty="0"/>
          </a:p>
        </p:txBody>
      </p:sp>
    </p:spTree>
    <p:extLst>
      <p:ext uri="{BB962C8B-B14F-4D97-AF65-F5344CB8AC3E}">
        <p14:creationId xmlns:p14="http://schemas.microsoft.com/office/powerpoint/2010/main" val="218673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221021" y="401405"/>
            <a:ext cx="980447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Second Crashing</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lang="tr-TR" sz="2400" b="1" dirty="0">
                <a:solidFill>
                  <a:srgbClr val="FF0000"/>
                </a:solidFill>
                <a:ea typeface="Times New Roman" panose="02020603050405020304" pitchFamily="18" charset="0"/>
                <a:cs typeface="Times New Roman" panose="02020603050405020304" pitchFamily="18" charset="0"/>
              </a:rPr>
              <a:t>A</a:t>
            </a:r>
            <a:r>
              <a:rPr lang="en-GB" sz="2400" b="1" dirty="0">
                <a:solidFill>
                  <a:srgbClr val="FF0000"/>
                </a:solidFill>
                <a:ea typeface="Times New Roman" panose="02020603050405020304" pitchFamily="18" charset="0"/>
                <a:cs typeface="Times New Roman" panose="02020603050405020304" pitchFamily="18" charset="0"/>
              </a:rPr>
              <a:t>c</a:t>
            </a:r>
            <a:r>
              <a:rPr lang="tr-TR" sz="2400" b="1" dirty="0">
                <a:solidFill>
                  <a:srgbClr val="FF0000"/>
                </a:solidFill>
                <a:ea typeface="Times New Roman" panose="02020603050405020304" pitchFamily="18" charset="0"/>
                <a:cs typeface="Times New Roman" panose="02020603050405020304" pitchFamily="18" charset="0"/>
              </a:rPr>
              <a:t>t</a:t>
            </a:r>
            <a:r>
              <a:rPr lang="en-GB" sz="2400" b="1" dirty="0">
                <a:solidFill>
                  <a:srgbClr val="FF0000"/>
                </a:solidFill>
                <a:ea typeface="Times New Roman" panose="02020603050405020304" pitchFamily="18" charset="0"/>
                <a:cs typeface="Times New Roman" panose="02020603050405020304" pitchFamily="18" charset="0"/>
              </a:rPr>
              <a:t>.</a:t>
            </a:r>
            <a:r>
              <a:rPr lang="tr-TR" sz="2400" b="1" dirty="0">
                <a:solidFill>
                  <a:srgbClr val="FF0000"/>
                </a:solidFill>
                <a:ea typeface="Times New Roman" panose="02020603050405020304" pitchFamily="18" charset="0"/>
                <a:cs typeface="Times New Roman" panose="02020603050405020304" pitchFamily="18" charset="0"/>
              </a:rPr>
              <a:t> </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2 – 7 (F) / 10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9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Cost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20 TL            </a:t>
            </a: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14" name="Düz Ok Bağlayıcısı 13"/>
          <p:cNvCxnSpPr>
            <a:cxnSpLocks noChangeShapeType="1"/>
          </p:cNvCxnSpPr>
          <p:nvPr/>
        </p:nvCxnSpPr>
        <p:spPr bwMode="auto">
          <a:xfrm>
            <a:off x="5560301" y="653812"/>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grpSp>
        <p:nvGrpSpPr>
          <p:cNvPr id="78" name="Grup 77"/>
          <p:cNvGrpSpPr>
            <a:grpSpLocks/>
          </p:cNvGrpSpPr>
          <p:nvPr/>
        </p:nvGrpSpPr>
        <p:grpSpPr bwMode="auto">
          <a:xfrm>
            <a:off x="713123" y="1111421"/>
            <a:ext cx="8224311" cy="4668390"/>
            <a:chOff x="1620" y="6600"/>
            <a:chExt cx="8280" cy="4700"/>
          </a:xfrm>
        </p:grpSpPr>
        <p:grpSp>
          <p:nvGrpSpPr>
            <p:cNvPr id="79" name="Group 48"/>
            <p:cNvGrpSpPr>
              <a:grpSpLocks/>
            </p:cNvGrpSpPr>
            <p:nvPr/>
          </p:nvGrpSpPr>
          <p:grpSpPr bwMode="auto">
            <a:xfrm>
              <a:off x="2080" y="7060"/>
              <a:ext cx="7680" cy="4240"/>
              <a:chOff x="2020" y="2780"/>
              <a:chExt cx="7680" cy="4240"/>
            </a:xfrm>
          </p:grpSpPr>
          <p:grpSp>
            <p:nvGrpSpPr>
              <p:cNvPr id="101" name="Group 49"/>
              <p:cNvGrpSpPr>
                <a:grpSpLocks/>
              </p:cNvGrpSpPr>
              <p:nvPr/>
            </p:nvGrpSpPr>
            <p:grpSpPr bwMode="auto">
              <a:xfrm>
                <a:off x="2020" y="4400"/>
                <a:ext cx="820" cy="800"/>
                <a:chOff x="1800" y="3820"/>
                <a:chExt cx="820" cy="800"/>
              </a:xfrm>
            </p:grpSpPr>
            <p:sp>
              <p:nvSpPr>
                <p:cNvPr id="211" name="Oval 210"/>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2" name="Text Box 5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02" name="Line 52"/>
              <p:cNvCxnSpPr>
                <a:cxnSpLocks noChangeShapeType="1"/>
              </p:cNvCxnSpPr>
              <p:nvPr/>
            </p:nvCxnSpPr>
            <p:spPr bwMode="auto">
              <a:xfrm flipV="1">
                <a:off x="2620" y="31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03" name="Group 53"/>
              <p:cNvGrpSpPr>
                <a:grpSpLocks/>
              </p:cNvGrpSpPr>
              <p:nvPr/>
            </p:nvGrpSpPr>
            <p:grpSpPr bwMode="auto">
              <a:xfrm>
                <a:off x="4500" y="4400"/>
                <a:ext cx="820" cy="800"/>
                <a:chOff x="1800" y="3820"/>
                <a:chExt cx="820" cy="800"/>
              </a:xfrm>
            </p:grpSpPr>
            <p:sp>
              <p:nvSpPr>
                <p:cNvPr id="209" name="Oval 208"/>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0" name="Text Box 5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4" name="Group 56"/>
              <p:cNvGrpSpPr>
                <a:grpSpLocks/>
              </p:cNvGrpSpPr>
              <p:nvPr/>
            </p:nvGrpSpPr>
            <p:grpSpPr bwMode="auto">
              <a:xfrm>
                <a:off x="4500" y="5940"/>
                <a:ext cx="820" cy="800"/>
                <a:chOff x="1800" y="3820"/>
                <a:chExt cx="820" cy="800"/>
              </a:xfrm>
            </p:grpSpPr>
            <p:sp>
              <p:nvSpPr>
                <p:cNvPr id="207" name="Oval 206"/>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8" name="Text Box 58"/>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05" name="Group 59"/>
              <p:cNvGrpSpPr>
                <a:grpSpLocks/>
              </p:cNvGrpSpPr>
              <p:nvPr/>
            </p:nvGrpSpPr>
            <p:grpSpPr bwMode="auto">
              <a:xfrm>
                <a:off x="4500" y="2900"/>
                <a:ext cx="820" cy="800"/>
                <a:chOff x="1800" y="3820"/>
                <a:chExt cx="820" cy="800"/>
              </a:xfrm>
            </p:grpSpPr>
            <p:sp>
              <p:nvSpPr>
                <p:cNvPr id="205" name="Oval 204"/>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6" name="Text Box 6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06" name="Line 62"/>
              <p:cNvCxnSpPr>
                <a:cxnSpLocks noChangeShapeType="1"/>
              </p:cNvCxnSpPr>
              <p:nvPr/>
            </p:nvCxnSpPr>
            <p:spPr bwMode="auto">
              <a:xfrm>
                <a:off x="3420" y="318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5" name="Line 63"/>
              <p:cNvCxnSpPr>
                <a:cxnSpLocks noChangeShapeType="1"/>
              </p:cNvCxnSpPr>
              <p:nvPr/>
            </p:nvCxnSpPr>
            <p:spPr bwMode="auto">
              <a:xfrm>
                <a:off x="2740" y="4700"/>
                <a:ext cx="18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6" name="Line 64"/>
              <p:cNvCxnSpPr>
                <a:cxnSpLocks noChangeShapeType="1"/>
              </p:cNvCxnSpPr>
              <p:nvPr/>
            </p:nvCxnSpPr>
            <p:spPr bwMode="auto">
              <a:xfrm>
                <a:off x="2620" y="4960"/>
                <a:ext cx="82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77" name="Line 65"/>
              <p:cNvCxnSpPr>
                <a:cxnSpLocks noChangeShapeType="1"/>
              </p:cNvCxnSpPr>
              <p:nvPr/>
            </p:nvCxnSpPr>
            <p:spPr bwMode="auto">
              <a:xfrm flipV="1">
                <a:off x="3440" y="6240"/>
                <a:ext cx="120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78" name="Line 66"/>
              <p:cNvCxnSpPr>
                <a:cxnSpLocks noChangeShapeType="1"/>
              </p:cNvCxnSpPr>
              <p:nvPr/>
            </p:nvCxnSpPr>
            <p:spPr bwMode="auto">
              <a:xfrm>
                <a:off x="5220" y="318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79" name="Group 67"/>
              <p:cNvGrpSpPr>
                <a:grpSpLocks/>
              </p:cNvGrpSpPr>
              <p:nvPr/>
            </p:nvGrpSpPr>
            <p:grpSpPr bwMode="auto">
              <a:xfrm>
                <a:off x="6700" y="2880"/>
                <a:ext cx="820" cy="800"/>
                <a:chOff x="1800" y="3820"/>
                <a:chExt cx="820" cy="800"/>
              </a:xfrm>
            </p:grpSpPr>
            <p:sp>
              <p:nvSpPr>
                <p:cNvPr id="203" name="Oval 202"/>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4" name="Text Box 69"/>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0" name="Line 70"/>
              <p:cNvCxnSpPr>
                <a:cxnSpLocks noChangeShapeType="1"/>
              </p:cNvCxnSpPr>
              <p:nvPr/>
            </p:nvCxnSpPr>
            <p:spPr bwMode="auto">
              <a:xfrm>
                <a:off x="5240" y="470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1" name="Group 71"/>
              <p:cNvGrpSpPr>
                <a:grpSpLocks/>
              </p:cNvGrpSpPr>
              <p:nvPr/>
            </p:nvGrpSpPr>
            <p:grpSpPr bwMode="auto">
              <a:xfrm>
                <a:off x="6720" y="4400"/>
                <a:ext cx="820" cy="800"/>
                <a:chOff x="1800" y="3820"/>
                <a:chExt cx="820" cy="800"/>
              </a:xfrm>
            </p:grpSpPr>
            <p:sp>
              <p:nvSpPr>
                <p:cNvPr id="201" name="Oval 200"/>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2" name="Text Box 73"/>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2" name="Line 74"/>
              <p:cNvCxnSpPr>
                <a:cxnSpLocks noChangeShapeType="1"/>
              </p:cNvCxnSpPr>
              <p:nvPr/>
            </p:nvCxnSpPr>
            <p:spPr bwMode="auto">
              <a:xfrm>
                <a:off x="7440" y="4700"/>
                <a:ext cx="15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3" name="Group 75"/>
              <p:cNvGrpSpPr>
                <a:grpSpLocks/>
              </p:cNvGrpSpPr>
              <p:nvPr/>
            </p:nvGrpSpPr>
            <p:grpSpPr bwMode="auto">
              <a:xfrm>
                <a:off x="8880" y="4380"/>
                <a:ext cx="820" cy="800"/>
                <a:chOff x="1800" y="3820"/>
                <a:chExt cx="820" cy="800"/>
              </a:xfrm>
            </p:grpSpPr>
            <p:sp>
              <p:nvSpPr>
                <p:cNvPr id="199" name="Oval 198"/>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0" name="Text Box 77"/>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4" name="Line 78"/>
              <p:cNvCxnSpPr>
                <a:cxnSpLocks noChangeShapeType="1"/>
              </p:cNvCxnSpPr>
              <p:nvPr/>
            </p:nvCxnSpPr>
            <p:spPr bwMode="auto">
              <a:xfrm>
                <a:off x="5220" y="6240"/>
                <a:ext cx="322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85" name="Line 79"/>
              <p:cNvCxnSpPr>
                <a:cxnSpLocks noChangeShapeType="1"/>
              </p:cNvCxnSpPr>
              <p:nvPr/>
            </p:nvCxnSpPr>
            <p:spPr bwMode="auto">
              <a:xfrm flipV="1">
                <a:off x="8440" y="4940"/>
                <a:ext cx="76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86" name="Line 80"/>
              <p:cNvCxnSpPr>
                <a:cxnSpLocks noChangeShapeType="1"/>
              </p:cNvCxnSpPr>
              <p:nvPr/>
            </p:nvCxnSpPr>
            <p:spPr bwMode="auto">
              <a:xfrm>
                <a:off x="7440" y="3180"/>
                <a:ext cx="1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87" name="Line 81"/>
              <p:cNvCxnSpPr>
                <a:cxnSpLocks noChangeShapeType="1"/>
              </p:cNvCxnSpPr>
              <p:nvPr/>
            </p:nvCxnSpPr>
            <p:spPr bwMode="auto">
              <a:xfrm>
                <a:off x="8740" y="3200"/>
                <a:ext cx="500" cy="1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8" name="Line 82"/>
              <p:cNvCxnSpPr>
                <a:cxnSpLocks noChangeShapeType="1"/>
              </p:cNvCxnSpPr>
              <p:nvPr/>
            </p:nvCxnSpPr>
            <p:spPr bwMode="auto">
              <a:xfrm flipV="1">
                <a:off x="4920" y="4980"/>
                <a:ext cx="0" cy="96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89" name="Line 83"/>
              <p:cNvCxnSpPr>
                <a:cxnSpLocks noChangeShapeType="1"/>
              </p:cNvCxnSpPr>
              <p:nvPr/>
            </p:nvCxnSpPr>
            <p:spPr bwMode="auto">
              <a:xfrm flipV="1">
                <a:off x="492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90" name="Line 84"/>
              <p:cNvCxnSpPr>
                <a:cxnSpLocks noChangeShapeType="1"/>
              </p:cNvCxnSpPr>
              <p:nvPr/>
            </p:nvCxnSpPr>
            <p:spPr bwMode="auto">
              <a:xfrm>
                <a:off x="714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191" name="Text Box 85"/>
              <p:cNvSpPr txBox="1">
                <a:spLocks noChangeArrowheads="1"/>
              </p:cNvSpPr>
              <p:nvPr/>
            </p:nvSpPr>
            <p:spPr bwMode="auto">
              <a:xfrm>
                <a:off x="342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2" name="Text Box 86"/>
              <p:cNvSpPr txBox="1">
                <a:spLocks noChangeArrowheads="1"/>
              </p:cNvSpPr>
              <p:nvPr/>
            </p:nvSpPr>
            <p:spPr bwMode="auto">
              <a:xfrm>
                <a:off x="3590" y="586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16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3" name="Text Box 87"/>
              <p:cNvSpPr txBox="1">
                <a:spLocks noChangeArrowheads="1"/>
              </p:cNvSpPr>
              <p:nvPr/>
            </p:nvSpPr>
            <p:spPr bwMode="auto">
              <a:xfrm>
                <a:off x="342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4" name="Text Box 88"/>
              <p:cNvSpPr txBox="1">
                <a:spLocks noChangeArrowheads="1"/>
              </p:cNvSpPr>
              <p:nvPr/>
            </p:nvSpPr>
            <p:spPr bwMode="auto">
              <a:xfrm>
                <a:off x="558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5" name="Text Box 89"/>
              <p:cNvSpPr txBox="1">
                <a:spLocks noChangeArrowheads="1"/>
              </p:cNvSpPr>
              <p:nvPr/>
            </p:nvSpPr>
            <p:spPr bwMode="auto">
              <a:xfrm>
                <a:off x="770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6" name="Text Box 90"/>
              <p:cNvSpPr txBox="1">
                <a:spLocks noChangeArrowheads="1"/>
              </p:cNvSpPr>
              <p:nvPr/>
            </p:nvSpPr>
            <p:spPr bwMode="auto">
              <a:xfrm>
                <a:off x="77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 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7" name="Text Box 91"/>
              <p:cNvSpPr txBox="1">
                <a:spLocks noChangeArrowheads="1"/>
              </p:cNvSpPr>
              <p:nvPr/>
            </p:nvSpPr>
            <p:spPr bwMode="auto">
              <a:xfrm>
                <a:off x="55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8" name="Text Box 92"/>
              <p:cNvSpPr txBox="1">
                <a:spLocks noChangeArrowheads="1"/>
              </p:cNvSpPr>
              <p:nvPr/>
            </p:nvSpPr>
            <p:spPr bwMode="auto">
              <a:xfrm>
                <a:off x="6580" y="584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latin typeface="Calibri" panose="020F0502020204030204" pitchFamily="34" charset="0"/>
                    <a:ea typeface="Calibri" panose="020F0502020204030204" pitchFamily="34" charset="0"/>
                    <a:cs typeface="Times New Roman" panose="02020603050405020304" pitchFamily="18" charset="0"/>
                  </a:rPr>
                  <a:t>9*</a:t>
                </a:r>
              </a:p>
            </p:txBody>
          </p:sp>
        </p:grpSp>
        <p:grpSp>
          <p:nvGrpSpPr>
            <p:cNvPr id="80" name="Group 93"/>
            <p:cNvGrpSpPr>
              <a:grpSpLocks/>
            </p:cNvGrpSpPr>
            <p:nvPr/>
          </p:nvGrpSpPr>
          <p:grpSpPr bwMode="auto">
            <a:xfrm>
              <a:off x="1620" y="8060"/>
              <a:ext cx="1160" cy="500"/>
              <a:chOff x="2720" y="1940"/>
              <a:chExt cx="1160" cy="500"/>
            </a:xfrm>
          </p:grpSpPr>
          <p:sp>
            <p:nvSpPr>
              <p:cNvPr id="99" name="Text Box 94"/>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0" name="Text Box 95"/>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1" name="Group 96"/>
            <p:cNvGrpSpPr>
              <a:grpSpLocks/>
            </p:cNvGrpSpPr>
            <p:nvPr/>
          </p:nvGrpSpPr>
          <p:grpSpPr bwMode="auto">
            <a:xfrm>
              <a:off x="5220" y="9800"/>
              <a:ext cx="1160" cy="500"/>
              <a:chOff x="2720" y="1940"/>
              <a:chExt cx="1160" cy="500"/>
            </a:xfrm>
          </p:grpSpPr>
          <p:sp>
            <p:nvSpPr>
              <p:cNvPr id="97" name="Text Box 97"/>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 Box 98"/>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2" name="Group 99"/>
            <p:cNvGrpSpPr>
              <a:grpSpLocks/>
            </p:cNvGrpSpPr>
            <p:nvPr/>
          </p:nvGrpSpPr>
          <p:grpSpPr bwMode="auto">
            <a:xfrm>
              <a:off x="7340" y="9360"/>
              <a:ext cx="1160" cy="500"/>
              <a:chOff x="2720" y="1940"/>
              <a:chExt cx="1160" cy="500"/>
            </a:xfrm>
          </p:grpSpPr>
          <p:sp>
            <p:nvSpPr>
              <p:cNvPr id="95" name="Text Box 100"/>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6" name="Text Box 101"/>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3" name="Group 102"/>
            <p:cNvGrpSpPr>
              <a:grpSpLocks/>
            </p:cNvGrpSpPr>
            <p:nvPr/>
          </p:nvGrpSpPr>
          <p:grpSpPr bwMode="auto">
            <a:xfrm>
              <a:off x="5060" y="8120"/>
              <a:ext cx="1160" cy="500"/>
              <a:chOff x="2720" y="1940"/>
              <a:chExt cx="1160" cy="500"/>
            </a:xfrm>
          </p:grpSpPr>
          <p:sp>
            <p:nvSpPr>
              <p:cNvPr id="93" name="Text Box 103"/>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4" name="Text Box 104"/>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4" name="Group 105"/>
            <p:cNvGrpSpPr>
              <a:grpSpLocks/>
            </p:cNvGrpSpPr>
            <p:nvPr/>
          </p:nvGrpSpPr>
          <p:grpSpPr bwMode="auto">
            <a:xfrm>
              <a:off x="4960" y="6600"/>
              <a:ext cx="1160" cy="500"/>
              <a:chOff x="2720" y="1940"/>
              <a:chExt cx="1160" cy="500"/>
            </a:xfrm>
          </p:grpSpPr>
          <p:sp>
            <p:nvSpPr>
              <p:cNvPr id="91" name="Text Box 106"/>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2" name="Text Box 107"/>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8</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5" name="Group 108"/>
            <p:cNvGrpSpPr>
              <a:grpSpLocks/>
            </p:cNvGrpSpPr>
            <p:nvPr/>
          </p:nvGrpSpPr>
          <p:grpSpPr bwMode="auto">
            <a:xfrm>
              <a:off x="7120" y="6620"/>
              <a:ext cx="1160" cy="500"/>
              <a:chOff x="2720" y="1940"/>
              <a:chExt cx="1160" cy="500"/>
            </a:xfrm>
          </p:grpSpPr>
          <p:sp>
            <p:nvSpPr>
              <p:cNvPr id="89" name="Text Box 109"/>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0" name="Text Box 110"/>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6" name="Group 111"/>
            <p:cNvGrpSpPr>
              <a:grpSpLocks/>
            </p:cNvGrpSpPr>
            <p:nvPr/>
          </p:nvGrpSpPr>
          <p:grpSpPr bwMode="auto">
            <a:xfrm>
              <a:off x="8740" y="8060"/>
              <a:ext cx="1160" cy="500"/>
              <a:chOff x="2720" y="1940"/>
              <a:chExt cx="1160" cy="500"/>
            </a:xfrm>
          </p:grpSpPr>
          <p:sp>
            <p:nvSpPr>
              <p:cNvPr id="87" name="Text Box 112"/>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8" name="Text Box 113"/>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graphicFrame>
        <p:nvGraphicFramePr>
          <p:cNvPr id="213" name="Tablo 212"/>
          <p:cNvGraphicFramePr>
            <a:graphicFrameLocks noGrp="1"/>
          </p:cNvGraphicFramePr>
          <p:nvPr>
            <p:extLst>
              <p:ext uri="{D42A27DB-BD31-4B8C-83A1-F6EECF244321}">
                <p14:modId xmlns:p14="http://schemas.microsoft.com/office/powerpoint/2010/main" val="491987506"/>
              </p:ext>
            </p:extLst>
          </p:nvPr>
        </p:nvGraphicFramePr>
        <p:xfrm>
          <a:off x="713123" y="5779810"/>
          <a:ext cx="7831026" cy="3665123"/>
        </p:xfrm>
        <a:graphic>
          <a:graphicData uri="http://schemas.openxmlformats.org/drawingml/2006/table">
            <a:tbl>
              <a:tblPr>
                <a:tableStyleId>{5C22544A-7EE6-4342-B048-85BDC9FD1C3A}</a:tableStyleId>
              </a:tblPr>
              <a:tblGrid>
                <a:gridCol w="761910">
                  <a:extLst>
                    <a:ext uri="{9D8B030D-6E8A-4147-A177-3AD203B41FA5}">
                      <a16:colId xmlns:a16="http://schemas.microsoft.com/office/drawing/2014/main" val="20000"/>
                    </a:ext>
                  </a:extLst>
                </a:gridCol>
                <a:gridCol w="834233">
                  <a:extLst>
                    <a:ext uri="{9D8B030D-6E8A-4147-A177-3AD203B41FA5}">
                      <a16:colId xmlns:a16="http://schemas.microsoft.com/office/drawing/2014/main" val="20001"/>
                    </a:ext>
                  </a:extLst>
                </a:gridCol>
                <a:gridCol w="1237054">
                  <a:extLst>
                    <a:ext uri="{9D8B030D-6E8A-4147-A177-3AD203B41FA5}">
                      <a16:colId xmlns:a16="http://schemas.microsoft.com/office/drawing/2014/main" val="20002"/>
                    </a:ext>
                  </a:extLst>
                </a:gridCol>
                <a:gridCol w="1163049">
                  <a:extLst>
                    <a:ext uri="{9D8B030D-6E8A-4147-A177-3AD203B41FA5}">
                      <a16:colId xmlns:a16="http://schemas.microsoft.com/office/drawing/2014/main" val="20003"/>
                    </a:ext>
                  </a:extLst>
                </a:gridCol>
                <a:gridCol w="958695">
                  <a:extLst>
                    <a:ext uri="{9D8B030D-6E8A-4147-A177-3AD203B41FA5}">
                      <a16:colId xmlns:a16="http://schemas.microsoft.com/office/drawing/2014/main" val="20004"/>
                    </a:ext>
                  </a:extLst>
                </a:gridCol>
                <a:gridCol w="958695">
                  <a:extLst>
                    <a:ext uri="{9D8B030D-6E8A-4147-A177-3AD203B41FA5}">
                      <a16:colId xmlns:a16="http://schemas.microsoft.com/office/drawing/2014/main" val="20005"/>
                    </a:ext>
                  </a:extLst>
                </a:gridCol>
                <a:gridCol w="958695">
                  <a:extLst>
                    <a:ext uri="{9D8B030D-6E8A-4147-A177-3AD203B41FA5}">
                      <a16:colId xmlns:a16="http://schemas.microsoft.com/office/drawing/2014/main" val="20006"/>
                    </a:ext>
                  </a:extLst>
                </a:gridCol>
                <a:gridCol w="958695">
                  <a:extLst>
                    <a:ext uri="{9D8B030D-6E8A-4147-A177-3AD203B41FA5}">
                      <a16:colId xmlns:a16="http://schemas.microsoft.com/office/drawing/2014/main" val="20007"/>
                    </a:ext>
                  </a:extLst>
                </a:gridCol>
              </a:tblGrid>
              <a:tr h="0">
                <a:tc>
                  <a:txBody>
                    <a:bodyPr/>
                    <a:lstStyle/>
                    <a:p>
                      <a:pPr algn="ctr">
                        <a:lnSpc>
                          <a:spcPct val="150000"/>
                        </a:lnSpc>
                        <a:spcAft>
                          <a:spcPts val="1000"/>
                        </a:spcAft>
                      </a:pPr>
                      <a:r>
                        <a:rPr lang="tr-TR" sz="1500" dirty="0" err="1">
                          <a:effectLst/>
                        </a:rPr>
                        <a:t>Akt</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ND</a:t>
                      </a:r>
                      <a:r>
                        <a:rPr lang="tr-TR" sz="1500" dirty="0">
                          <a:effectLst/>
                        </a:rPr>
                        <a:t> (</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CD</a:t>
                      </a:r>
                      <a:r>
                        <a:rPr lang="tr-TR" sz="1500" dirty="0">
                          <a:effectLst/>
                        </a:rPr>
                        <a:t>(</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NC</a:t>
                      </a:r>
                      <a:r>
                        <a:rPr lang="tr-TR" sz="1500" dirty="0">
                          <a:effectLst/>
                        </a:rPr>
                        <a:t>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First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Second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Third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Fourth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333982">
                <a:tc>
                  <a:txBody>
                    <a:bodyPr/>
                    <a:lstStyle/>
                    <a:p>
                      <a:pPr algn="ctr">
                        <a:lnSpc>
                          <a:spcPct val="150000"/>
                        </a:lnSpc>
                        <a:spcAft>
                          <a:spcPts val="1000"/>
                        </a:spcAft>
                      </a:pPr>
                      <a:r>
                        <a:rPr lang="tr-TR" sz="1500">
                          <a:effectLst/>
                        </a:rPr>
                        <a:t>A</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225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1"/>
                  </a:ext>
                </a:extLst>
              </a:tr>
              <a:tr h="333982">
                <a:tc>
                  <a:txBody>
                    <a:bodyPr/>
                    <a:lstStyle/>
                    <a:p>
                      <a:pPr algn="ctr">
                        <a:lnSpc>
                          <a:spcPct val="150000"/>
                        </a:lnSpc>
                        <a:spcAft>
                          <a:spcPts val="1000"/>
                        </a:spcAft>
                      </a:pPr>
                      <a:r>
                        <a:rPr lang="tr-TR" sz="1500">
                          <a:effectLst/>
                        </a:rPr>
                        <a:t>B</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480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2"/>
                  </a:ext>
                </a:extLst>
              </a:tr>
              <a:tr h="333982">
                <a:tc>
                  <a:txBody>
                    <a:bodyPr/>
                    <a:lstStyle/>
                    <a:p>
                      <a:pPr algn="ctr">
                        <a:lnSpc>
                          <a:spcPct val="150000"/>
                        </a:lnSpc>
                        <a:spcAft>
                          <a:spcPts val="1000"/>
                        </a:spcAft>
                      </a:pPr>
                      <a:r>
                        <a:rPr lang="tr-TR" sz="1500">
                          <a:effectLst/>
                        </a:rPr>
                        <a:t>C</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8</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965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1060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3"/>
                  </a:ext>
                </a:extLst>
              </a:tr>
              <a:tr h="333982">
                <a:tc>
                  <a:txBody>
                    <a:bodyPr/>
                    <a:lstStyle/>
                    <a:p>
                      <a:pPr algn="ctr">
                        <a:lnSpc>
                          <a:spcPct val="150000"/>
                        </a:lnSpc>
                        <a:spcAft>
                          <a:spcPts val="1000"/>
                        </a:spcAft>
                      </a:pPr>
                      <a:r>
                        <a:rPr lang="tr-TR" sz="1500">
                          <a:effectLst/>
                        </a:rPr>
                        <a:t>D</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685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4"/>
                  </a:ext>
                </a:extLst>
              </a:tr>
              <a:tr h="333982">
                <a:tc>
                  <a:txBody>
                    <a:bodyPr/>
                    <a:lstStyle/>
                    <a:p>
                      <a:pPr algn="ctr">
                        <a:lnSpc>
                          <a:spcPct val="150000"/>
                        </a:lnSpc>
                        <a:spcAft>
                          <a:spcPts val="1000"/>
                        </a:spcAft>
                      </a:pPr>
                      <a:r>
                        <a:rPr lang="tr-TR" sz="1500">
                          <a:effectLst/>
                        </a:rPr>
                        <a:t>E</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415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5"/>
                  </a:ext>
                </a:extLst>
              </a:tr>
              <a:tr h="333982">
                <a:tc>
                  <a:txBody>
                    <a:bodyPr/>
                    <a:lstStyle/>
                    <a:p>
                      <a:pPr algn="ctr">
                        <a:lnSpc>
                          <a:spcPct val="150000"/>
                        </a:lnSpc>
                        <a:spcAft>
                          <a:spcPts val="1000"/>
                        </a:spcAft>
                      </a:pPr>
                      <a:r>
                        <a:rPr lang="tr-TR" sz="1500">
                          <a:effectLst/>
                        </a:rPr>
                        <a:t>F</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730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745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775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835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6"/>
                  </a:ext>
                </a:extLst>
              </a:tr>
              <a:tr h="333982">
                <a:tc>
                  <a:txBody>
                    <a:bodyPr/>
                    <a:lstStyle/>
                    <a:p>
                      <a:pPr algn="ctr">
                        <a:lnSpc>
                          <a:spcPct val="150000"/>
                        </a:lnSpc>
                        <a:spcAft>
                          <a:spcPts val="1000"/>
                        </a:spcAft>
                      </a:pPr>
                      <a:r>
                        <a:rPr lang="tr-TR" sz="1500">
                          <a:effectLst/>
                        </a:rPr>
                        <a:t>G</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7"/>
                  </a:ext>
                </a:extLst>
              </a:tr>
              <a:tr h="333982">
                <a:tc>
                  <a:txBody>
                    <a:bodyPr/>
                    <a:lstStyle/>
                    <a:p>
                      <a:pPr algn="ctr">
                        <a:lnSpc>
                          <a:spcPct val="150000"/>
                        </a:lnSpc>
                        <a:spcAft>
                          <a:spcPts val="1000"/>
                        </a:spcAft>
                      </a:pPr>
                      <a:r>
                        <a:rPr lang="tr-TR" sz="1500">
                          <a:effectLst/>
                        </a:rPr>
                        <a:t>H</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8"/>
                  </a:ext>
                </a:extLst>
              </a:tr>
            </a:tbl>
          </a:graphicData>
        </a:graphic>
      </p:graphicFrame>
      <p:sp>
        <p:nvSpPr>
          <p:cNvPr id="214" name="Dikdörtgen 213"/>
          <p:cNvSpPr/>
          <p:nvPr/>
        </p:nvSpPr>
        <p:spPr>
          <a:xfrm>
            <a:off x="3742777" y="8489779"/>
            <a:ext cx="1956582" cy="317849"/>
          </a:xfrm>
          <a:prstGeom prst="rect">
            <a:avLst/>
          </a:prstGeom>
          <a:noFill/>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215" name="Dikdörtgen 214"/>
          <p:cNvSpPr/>
          <p:nvPr/>
        </p:nvSpPr>
        <p:spPr>
          <a:xfrm>
            <a:off x="9632725" y="1751029"/>
            <a:ext cx="6400800" cy="1938992"/>
          </a:xfrm>
          <a:prstGeom prst="rect">
            <a:avLst/>
          </a:prstGeom>
        </p:spPr>
        <p:txBody>
          <a:bodyPr>
            <a:spAutoFit/>
          </a:bodyPr>
          <a:lstStyle/>
          <a:p>
            <a:r>
              <a:rPr lang="en-GB" sz="2400" b="1" u="sng" dirty="0"/>
              <a:t>Second Crashing</a:t>
            </a:r>
            <a:endParaRPr lang="tr-TR" sz="2400" dirty="0"/>
          </a:p>
          <a:p>
            <a:endParaRPr lang="tr-TR" sz="2400" dirty="0"/>
          </a:p>
          <a:p>
            <a:r>
              <a:rPr lang="tr-TR" sz="2400" dirty="0"/>
              <a:t>F - 1 GÜN,    </a:t>
            </a:r>
            <a:r>
              <a:rPr lang="en-GB" sz="2400" dirty="0"/>
              <a:t>T</a:t>
            </a:r>
            <a:r>
              <a:rPr lang="en-GB" sz="2400" baseline="-25000" dirty="0"/>
              <a:t>2</a:t>
            </a:r>
            <a:r>
              <a:rPr lang="en-GB" sz="2400" dirty="0"/>
              <a:t> = 16 </a:t>
            </a:r>
            <a:endParaRPr lang="tr-TR" sz="2400" dirty="0"/>
          </a:p>
          <a:p>
            <a:endParaRPr lang="tr-TR" sz="2400" dirty="0"/>
          </a:p>
          <a:p>
            <a:r>
              <a:rPr lang="tr-TR" sz="2400" dirty="0"/>
              <a:t>C</a:t>
            </a:r>
            <a:r>
              <a:rPr lang="tr-TR" sz="2400" baseline="-25000" dirty="0"/>
              <a:t>2</a:t>
            </a:r>
            <a:r>
              <a:rPr lang="tr-TR" sz="2400" dirty="0"/>
              <a:t> = 3820 </a:t>
            </a:r>
            <a:r>
              <a:rPr lang="tr-TR" sz="2400" b="1" dirty="0"/>
              <a:t>+ </a:t>
            </a:r>
            <a:r>
              <a:rPr lang="tr-TR" sz="2400" b="1" dirty="0">
                <a:solidFill>
                  <a:srgbClr val="FF0000"/>
                </a:solidFill>
              </a:rPr>
              <a:t>30</a:t>
            </a:r>
            <a:r>
              <a:rPr lang="tr-TR" sz="2400" dirty="0"/>
              <a:t> = 3850 TL</a:t>
            </a:r>
            <a:endParaRPr lang="tr-TR" dirty="0"/>
          </a:p>
        </p:txBody>
      </p:sp>
      <p:cxnSp>
        <p:nvCxnSpPr>
          <p:cNvPr id="216" name="Düz Ok Bağlayıcısı 215"/>
          <p:cNvCxnSpPr/>
          <p:nvPr/>
        </p:nvCxnSpPr>
        <p:spPr>
          <a:xfrm>
            <a:off x="11400253" y="3576019"/>
            <a:ext cx="0" cy="2600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7" name="Dikdörtgen 216"/>
          <p:cNvSpPr/>
          <p:nvPr/>
        </p:nvSpPr>
        <p:spPr>
          <a:xfrm>
            <a:off x="10565158" y="3686429"/>
            <a:ext cx="6400800" cy="581057"/>
          </a:xfrm>
          <a:prstGeom prst="rect">
            <a:avLst/>
          </a:prstGeom>
        </p:spPr>
        <p:txBody>
          <a:bodyPr>
            <a:spAutoFit/>
          </a:bodyPr>
          <a:lstStyle/>
          <a:p>
            <a:pPr algn="just">
              <a:lnSpc>
                <a:spcPct val="150000"/>
              </a:lnSpc>
              <a:spcAft>
                <a:spcPts val="1000"/>
              </a:spcAft>
            </a:pPr>
            <a:r>
              <a:rPr lang="tr-TR"/>
              <a:t>730-700= 30 TL</a:t>
            </a:r>
          </a:p>
        </p:txBody>
      </p:sp>
      <p:sp>
        <p:nvSpPr>
          <p:cNvPr id="218" name="Dikdörtgen 217"/>
          <p:cNvSpPr/>
          <p:nvPr/>
        </p:nvSpPr>
        <p:spPr>
          <a:xfrm>
            <a:off x="9692321" y="4936286"/>
            <a:ext cx="1747594" cy="461665"/>
          </a:xfrm>
          <a:prstGeom prst="rect">
            <a:avLst/>
          </a:prstGeom>
        </p:spPr>
        <p:txBody>
          <a:bodyPr wrap="none">
            <a:spAutoFit/>
          </a:bodyPr>
          <a:lstStyle/>
          <a:p>
            <a:r>
              <a:rPr lang="en-GB" sz="2400" b="1" dirty="0"/>
              <a:t>CP</a:t>
            </a:r>
            <a:r>
              <a:rPr lang="tr-TR" sz="2400" b="1" dirty="0"/>
              <a:t> :</a:t>
            </a:r>
            <a:r>
              <a:rPr lang="tr-TR" sz="2400" dirty="0"/>
              <a:t> C</a:t>
            </a:r>
            <a:r>
              <a:rPr lang="tr-TR" sz="2400" baseline="30000" dirty="0"/>
              <a:t>45</a:t>
            </a:r>
            <a:r>
              <a:rPr lang="tr-TR" sz="2400" dirty="0"/>
              <a:t> – F</a:t>
            </a:r>
            <a:r>
              <a:rPr lang="tr-TR" sz="2400" baseline="30000" dirty="0"/>
              <a:t>30</a:t>
            </a:r>
            <a:endParaRPr lang="tr-TR" dirty="0"/>
          </a:p>
        </p:txBody>
      </p:sp>
    </p:spTree>
    <p:extLst>
      <p:ext uri="{BB962C8B-B14F-4D97-AF65-F5344CB8AC3E}">
        <p14:creationId xmlns:p14="http://schemas.microsoft.com/office/powerpoint/2010/main" val="1781742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a:ln>
                <a:noFill/>
              </a:ln>
              <a:solidFill>
                <a:schemeClr val="tx1"/>
              </a:solidFill>
              <a:effectLst/>
              <a:latin typeface="Arial" panose="020B0604020202020204" pitchFamily="34" charset="0"/>
            </a:endParaRPr>
          </a:p>
        </p:txBody>
      </p:sp>
      <p:sp>
        <p:nvSpPr>
          <p:cNvPr id="75" name="Rectangle 3"/>
          <p:cNvSpPr>
            <a:spLocks noChangeArrowheads="1"/>
          </p:cNvSpPr>
          <p:nvPr/>
        </p:nvSpPr>
        <p:spPr bwMode="auto">
          <a:xfrm>
            <a:off x="386154" y="401677"/>
            <a:ext cx="871809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just" defTabSz="914400" eaLnBrk="0" fontAlgn="base" hangingPunct="0">
              <a:spcBef>
                <a:spcPct val="0"/>
              </a:spcBef>
              <a:spcAft>
                <a:spcPct val="0"/>
              </a:spcAft>
            </a:pP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Third Crashing</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lang="en-GB" sz="2400" b="1" dirty="0">
                <a:solidFill>
                  <a:srgbClr val="FF0000"/>
                </a:solidFill>
                <a:ea typeface="Times New Roman" panose="02020603050405020304" pitchFamily="18" charset="0"/>
                <a:cs typeface="Times New Roman" panose="02020603050405020304" pitchFamily="18" charset="0"/>
              </a:rPr>
              <a:t>Act.</a:t>
            </a:r>
            <a:r>
              <a:rPr lang="tr-TR" sz="2400" b="1" dirty="0">
                <a:solidFill>
                  <a:srgbClr val="FF0000"/>
                </a:solidFill>
                <a:ea typeface="Times New Roman" panose="02020603050405020304" pitchFamily="18" charset="0"/>
                <a:cs typeface="Times New Roman" panose="02020603050405020304" pitchFamily="18" charset="0"/>
              </a:rPr>
              <a:t> </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2 – 7 (F) / 9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8 </a:t>
            </a:r>
            <a:r>
              <a:rPr lang="en-GB" sz="2400" b="1" dirty="0">
                <a:solidFill>
                  <a:srgbClr val="FF0000"/>
                </a:solidFill>
                <a:ea typeface="Times New Roman" panose="02020603050405020304" pitchFamily="18" charset="0"/>
                <a:cs typeface="Times New Roman" panose="02020603050405020304" pitchFamily="18" charset="0"/>
              </a:rPr>
              <a:t>month</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n-GB"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cost</a:t>
            </a:r>
            <a:r>
              <a:rPr kumimoji="0" lang="tr-TR" sz="2400" b="1" i="0"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 25 TL</a:t>
            </a:r>
          </a:p>
          <a:p>
            <a:pPr algn="just" defTabSz="914400" eaLnBrk="0" fontAlgn="base" hangingPunct="0">
              <a:spcBef>
                <a:spcPct val="0"/>
              </a:spcBef>
              <a:spcAft>
                <a:spcPct val="0"/>
              </a:spcAft>
            </a:pPr>
            <a:r>
              <a:rPr lang="tr-TR" sz="2400" b="1" dirty="0">
                <a:solidFill>
                  <a:srgbClr val="FF0000"/>
                </a:solidFill>
                <a:ea typeface="Times New Roman" panose="02020603050405020304" pitchFamily="18" charset="0"/>
                <a:cs typeface="Times New Roman" panose="02020603050405020304" pitchFamily="18" charset="0"/>
              </a:rPr>
              <a:t> 		       A</a:t>
            </a:r>
            <a:r>
              <a:rPr lang="en-GB" sz="2400" b="1" dirty="0">
                <a:solidFill>
                  <a:srgbClr val="FF0000"/>
                </a:solidFill>
                <a:ea typeface="Times New Roman" panose="02020603050405020304" pitchFamily="18" charset="0"/>
                <a:cs typeface="Times New Roman" panose="02020603050405020304" pitchFamily="18" charset="0"/>
              </a:rPr>
              <a:t>c</a:t>
            </a:r>
            <a:r>
              <a:rPr lang="tr-TR" sz="2400" b="1" dirty="0">
                <a:solidFill>
                  <a:srgbClr val="FF0000"/>
                </a:solidFill>
                <a:ea typeface="Times New Roman" panose="02020603050405020304" pitchFamily="18" charset="0"/>
                <a:cs typeface="Times New Roman" panose="02020603050405020304" pitchFamily="18" charset="0"/>
              </a:rPr>
              <a:t>t 3 – 6 (E) / 5 </a:t>
            </a:r>
            <a:r>
              <a:rPr lang="en-GB" sz="2400" b="1" dirty="0">
                <a:solidFill>
                  <a:srgbClr val="FF0000"/>
                </a:solidFill>
                <a:ea typeface="Times New Roman" panose="02020603050405020304" pitchFamily="18" charset="0"/>
                <a:cs typeface="Times New Roman" panose="02020603050405020304" pitchFamily="18" charset="0"/>
              </a:rPr>
              <a:t>month</a:t>
            </a:r>
            <a:r>
              <a:rPr lang="tr-TR" sz="2400" b="1" dirty="0">
                <a:solidFill>
                  <a:srgbClr val="FF0000"/>
                </a:solidFill>
                <a:ea typeface="Times New Roman" panose="02020603050405020304" pitchFamily="18" charset="0"/>
                <a:cs typeface="Times New Roman" panose="02020603050405020304" pitchFamily="18" charset="0"/>
              </a:rPr>
              <a:t>        4 </a:t>
            </a:r>
            <a:r>
              <a:rPr lang="en-GB" sz="2400" b="1" dirty="0">
                <a:solidFill>
                  <a:srgbClr val="FF0000"/>
                </a:solidFill>
                <a:ea typeface="Times New Roman" panose="02020603050405020304" pitchFamily="18" charset="0"/>
                <a:cs typeface="Times New Roman" panose="02020603050405020304" pitchFamily="18" charset="0"/>
              </a:rPr>
              <a:t>month</a:t>
            </a:r>
            <a:r>
              <a:rPr lang="tr-TR" sz="2400" b="1" dirty="0">
                <a:solidFill>
                  <a:srgbClr val="FF0000"/>
                </a:solidFill>
                <a:ea typeface="Times New Roman" panose="02020603050405020304" pitchFamily="18" charset="0"/>
                <a:cs typeface="Times New Roman" panose="02020603050405020304" pitchFamily="18" charset="0"/>
              </a:rPr>
              <a:t>/ </a:t>
            </a:r>
            <a:r>
              <a:rPr lang="en-GB" sz="2400" b="1" dirty="0">
                <a:solidFill>
                  <a:srgbClr val="FF0000"/>
                </a:solidFill>
                <a:ea typeface="Times New Roman" panose="02020603050405020304" pitchFamily="18" charset="0"/>
                <a:cs typeface="Times New Roman" panose="02020603050405020304" pitchFamily="18" charset="0"/>
              </a:rPr>
              <a:t>cost</a:t>
            </a:r>
            <a:r>
              <a:rPr lang="tr-TR" sz="2400" b="1" dirty="0">
                <a:solidFill>
                  <a:srgbClr val="FF0000"/>
                </a:solidFill>
                <a:ea typeface="Times New Roman" panose="02020603050405020304" pitchFamily="18" charset="0"/>
                <a:cs typeface="Times New Roman" panose="02020603050405020304" pitchFamily="18" charset="0"/>
              </a:rPr>
              <a:t> = 15 TL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cxnSp>
        <p:nvCxnSpPr>
          <p:cNvPr id="77" name="Düz Ok Bağlayıcısı 76"/>
          <p:cNvCxnSpPr>
            <a:cxnSpLocks noChangeShapeType="1"/>
          </p:cNvCxnSpPr>
          <p:nvPr/>
        </p:nvCxnSpPr>
        <p:spPr bwMode="auto">
          <a:xfrm>
            <a:off x="5415558" y="622092"/>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78" name="Düz Ok Bağlayıcısı 77"/>
          <p:cNvCxnSpPr>
            <a:cxnSpLocks noChangeShapeType="1"/>
          </p:cNvCxnSpPr>
          <p:nvPr/>
        </p:nvCxnSpPr>
        <p:spPr bwMode="auto">
          <a:xfrm>
            <a:off x="5673810" y="952898"/>
            <a:ext cx="342780"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grpSp>
        <p:nvGrpSpPr>
          <p:cNvPr id="84" name="Grup 83"/>
          <p:cNvGrpSpPr>
            <a:grpSpLocks/>
          </p:cNvGrpSpPr>
          <p:nvPr/>
        </p:nvGrpSpPr>
        <p:grpSpPr bwMode="auto">
          <a:xfrm>
            <a:off x="772102" y="1654191"/>
            <a:ext cx="8224311" cy="4668390"/>
            <a:chOff x="1620" y="6600"/>
            <a:chExt cx="8280" cy="4700"/>
          </a:xfrm>
        </p:grpSpPr>
        <p:grpSp>
          <p:nvGrpSpPr>
            <p:cNvPr id="85" name="Group 48"/>
            <p:cNvGrpSpPr>
              <a:grpSpLocks/>
            </p:cNvGrpSpPr>
            <p:nvPr/>
          </p:nvGrpSpPr>
          <p:grpSpPr bwMode="auto">
            <a:xfrm>
              <a:off x="2080" y="7060"/>
              <a:ext cx="7680" cy="4240"/>
              <a:chOff x="2020" y="2780"/>
              <a:chExt cx="7680" cy="4240"/>
            </a:xfrm>
          </p:grpSpPr>
          <p:grpSp>
            <p:nvGrpSpPr>
              <p:cNvPr id="175" name="Group 49"/>
              <p:cNvGrpSpPr>
                <a:grpSpLocks/>
              </p:cNvGrpSpPr>
              <p:nvPr/>
            </p:nvGrpSpPr>
            <p:grpSpPr bwMode="auto">
              <a:xfrm>
                <a:off x="2020" y="4400"/>
                <a:ext cx="820" cy="800"/>
                <a:chOff x="1800" y="3820"/>
                <a:chExt cx="820" cy="800"/>
              </a:xfrm>
            </p:grpSpPr>
            <p:sp>
              <p:nvSpPr>
                <p:cNvPr id="217" name="Oval 216"/>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8" name="Text Box 5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76" name="Line 52"/>
              <p:cNvCxnSpPr>
                <a:cxnSpLocks noChangeShapeType="1"/>
              </p:cNvCxnSpPr>
              <p:nvPr/>
            </p:nvCxnSpPr>
            <p:spPr bwMode="auto">
              <a:xfrm flipV="1">
                <a:off x="2620" y="3160"/>
                <a:ext cx="820" cy="1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77" name="Group 53"/>
              <p:cNvGrpSpPr>
                <a:grpSpLocks/>
              </p:cNvGrpSpPr>
              <p:nvPr/>
            </p:nvGrpSpPr>
            <p:grpSpPr bwMode="auto">
              <a:xfrm>
                <a:off x="4500" y="4400"/>
                <a:ext cx="820" cy="800"/>
                <a:chOff x="1800" y="3820"/>
                <a:chExt cx="820" cy="800"/>
              </a:xfrm>
            </p:grpSpPr>
            <p:sp>
              <p:nvSpPr>
                <p:cNvPr id="215" name="Oval 214"/>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6" name="Text Box 55"/>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78" name="Group 56"/>
              <p:cNvGrpSpPr>
                <a:grpSpLocks/>
              </p:cNvGrpSpPr>
              <p:nvPr/>
            </p:nvGrpSpPr>
            <p:grpSpPr bwMode="auto">
              <a:xfrm>
                <a:off x="4500" y="5940"/>
                <a:ext cx="820" cy="800"/>
                <a:chOff x="1800" y="3820"/>
                <a:chExt cx="820" cy="800"/>
              </a:xfrm>
            </p:grpSpPr>
            <p:sp>
              <p:nvSpPr>
                <p:cNvPr id="213" name="Oval 212"/>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4" name="Text Box 58"/>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79" name="Group 59"/>
              <p:cNvGrpSpPr>
                <a:grpSpLocks/>
              </p:cNvGrpSpPr>
              <p:nvPr/>
            </p:nvGrpSpPr>
            <p:grpSpPr bwMode="auto">
              <a:xfrm>
                <a:off x="4500" y="2900"/>
                <a:ext cx="820" cy="800"/>
                <a:chOff x="1800" y="3820"/>
                <a:chExt cx="820" cy="800"/>
              </a:xfrm>
            </p:grpSpPr>
            <p:sp>
              <p:nvSpPr>
                <p:cNvPr id="211" name="Oval 210"/>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2" name="Text Box 61"/>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0" name="Line 62"/>
              <p:cNvCxnSpPr>
                <a:cxnSpLocks noChangeShapeType="1"/>
              </p:cNvCxnSpPr>
              <p:nvPr/>
            </p:nvCxnSpPr>
            <p:spPr bwMode="auto">
              <a:xfrm>
                <a:off x="3420" y="3180"/>
                <a:ext cx="1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1" name="Line 63"/>
              <p:cNvCxnSpPr>
                <a:cxnSpLocks noChangeShapeType="1"/>
              </p:cNvCxnSpPr>
              <p:nvPr/>
            </p:nvCxnSpPr>
            <p:spPr bwMode="auto">
              <a:xfrm>
                <a:off x="2740" y="4700"/>
                <a:ext cx="18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2" name="Line 64"/>
              <p:cNvCxnSpPr>
                <a:cxnSpLocks noChangeShapeType="1"/>
              </p:cNvCxnSpPr>
              <p:nvPr/>
            </p:nvCxnSpPr>
            <p:spPr bwMode="auto">
              <a:xfrm>
                <a:off x="2620" y="4960"/>
                <a:ext cx="82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83" name="Line 65"/>
              <p:cNvCxnSpPr>
                <a:cxnSpLocks noChangeShapeType="1"/>
              </p:cNvCxnSpPr>
              <p:nvPr/>
            </p:nvCxnSpPr>
            <p:spPr bwMode="auto">
              <a:xfrm flipV="1">
                <a:off x="3440" y="6240"/>
                <a:ext cx="120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84" name="Line 66"/>
              <p:cNvCxnSpPr>
                <a:cxnSpLocks noChangeShapeType="1"/>
              </p:cNvCxnSpPr>
              <p:nvPr/>
            </p:nvCxnSpPr>
            <p:spPr bwMode="auto">
              <a:xfrm>
                <a:off x="5220" y="3180"/>
                <a:ext cx="16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5" name="Group 67"/>
              <p:cNvGrpSpPr>
                <a:grpSpLocks/>
              </p:cNvGrpSpPr>
              <p:nvPr/>
            </p:nvGrpSpPr>
            <p:grpSpPr bwMode="auto">
              <a:xfrm>
                <a:off x="6700" y="2880"/>
                <a:ext cx="820" cy="800"/>
                <a:chOff x="1800" y="3820"/>
                <a:chExt cx="820" cy="800"/>
              </a:xfrm>
            </p:grpSpPr>
            <p:sp>
              <p:nvSpPr>
                <p:cNvPr id="209" name="Oval 208"/>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10" name="Text Box 69"/>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6" name="Line 70"/>
              <p:cNvCxnSpPr>
                <a:cxnSpLocks noChangeShapeType="1"/>
              </p:cNvCxnSpPr>
              <p:nvPr/>
            </p:nvCxnSpPr>
            <p:spPr bwMode="auto">
              <a:xfrm>
                <a:off x="5240" y="4700"/>
                <a:ext cx="160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7" name="Group 71"/>
              <p:cNvGrpSpPr>
                <a:grpSpLocks/>
              </p:cNvGrpSpPr>
              <p:nvPr/>
            </p:nvGrpSpPr>
            <p:grpSpPr bwMode="auto">
              <a:xfrm>
                <a:off x="6720" y="4400"/>
                <a:ext cx="820" cy="800"/>
                <a:chOff x="1800" y="3820"/>
                <a:chExt cx="820" cy="800"/>
              </a:xfrm>
            </p:grpSpPr>
            <p:sp>
              <p:nvSpPr>
                <p:cNvPr id="207" name="Oval 206"/>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8" name="Text Box 73"/>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88" name="Line 74"/>
              <p:cNvCxnSpPr>
                <a:cxnSpLocks noChangeShapeType="1"/>
              </p:cNvCxnSpPr>
              <p:nvPr/>
            </p:nvCxnSpPr>
            <p:spPr bwMode="auto">
              <a:xfrm>
                <a:off x="7440" y="4700"/>
                <a:ext cx="156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189" name="Group 75"/>
              <p:cNvGrpSpPr>
                <a:grpSpLocks/>
              </p:cNvGrpSpPr>
              <p:nvPr/>
            </p:nvGrpSpPr>
            <p:grpSpPr bwMode="auto">
              <a:xfrm>
                <a:off x="8880" y="4380"/>
                <a:ext cx="820" cy="800"/>
                <a:chOff x="1800" y="3820"/>
                <a:chExt cx="820" cy="800"/>
              </a:xfrm>
            </p:grpSpPr>
            <p:sp>
              <p:nvSpPr>
                <p:cNvPr id="205" name="Oval 204"/>
                <p:cNvSpPr>
                  <a:spLocks noChangeArrowheads="1"/>
                </p:cNvSpPr>
                <p:nvPr/>
              </p:nvSpPr>
              <p:spPr bwMode="auto">
                <a:xfrm>
                  <a:off x="1920" y="3820"/>
                  <a:ext cx="600" cy="580"/>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endParaRPr lang="tr-TR"/>
                </a:p>
              </p:txBody>
            </p:sp>
            <p:sp>
              <p:nvSpPr>
                <p:cNvPr id="206" name="Text Box 77"/>
                <p:cNvSpPr txBox="1">
                  <a:spLocks noChangeArrowheads="1"/>
                </p:cNvSpPr>
                <p:nvPr/>
              </p:nvSpPr>
              <p:spPr bwMode="auto">
                <a:xfrm>
                  <a:off x="1800" y="3840"/>
                  <a:ext cx="820" cy="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cxnSp>
            <p:nvCxnSpPr>
              <p:cNvPr id="190" name="Line 78"/>
              <p:cNvCxnSpPr>
                <a:cxnSpLocks noChangeShapeType="1"/>
              </p:cNvCxnSpPr>
              <p:nvPr/>
            </p:nvCxnSpPr>
            <p:spPr bwMode="auto">
              <a:xfrm>
                <a:off x="5220" y="6240"/>
                <a:ext cx="3220" cy="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91" name="Line 79"/>
              <p:cNvCxnSpPr>
                <a:cxnSpLocks noChangeShapeType="1"/>
              </p:cNvCxnSpPr>
              <p:nvPr/>
            </p:nvCxnSpPr>
            <p:spPr bwMode="auto">
              <a:xfrm flipV="1">
                <a:off x="8440" y="4940"/>
                <a:ext cx="760" cy="1300"/>
              </a:xfrm>
              <a:prstGeom prst="line">
                <a:avLst/>
              </a:prstGeom>
              <a:noFill/>
              <a:ln w="57150">
                <a:solidFill>
                  <a:srgbClr val="000000"/>
                </a:solidFill>
                <a:round/>
                <a:headEnd/>
                <a:tailEnd/>
              </a:ln>
              <a:extLst>
                <a:ext uri="{909E8E84-426E-40DD-AFC4-6F175D3DCCD1}">
                  <a14:hiddenFill xmlns:a14="http://schemas.microsoft.com/office/drawing/2010/main">
                    <a:noFill/>
                  </a14:hiddenFill>
                </a:ext>
              </a:extLst>
            </p:spPr>
          </p:cxnSp>
          <p:cxnSp>
            <p:nvCxnSpPr>
              <p:cNvPr id="192" name="Line 80"/>
              <p:cNvCxnSpPr>
                <a:cxnSpLocks noChangeShapeType="1"/>
              </p:cNvCxnSpPr>
              <p:nvPr/>
            </p:nvCxnSpPr>
            <p:spPr bwMode="auto">
              <a:xfrm>
                <a:off x="7440" y="3180"/>
                <a:ext cx="13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93" name="Line 81"/>
              <p:cNvCxnSpPr>
                <a:cxnSpLocks noChangeShapeType="1"/>
              </p:cNvCxnSpPr>
              <p:nvPr/>
            </p:nvCxnSpPr>
            <p:spPr bwMode="auto">
              <a:xfrm>
                <a:off x="8740" y="3200"/>
                <a:ext cx="500" cy="1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4" name="Line 82"/>
              <p:cNvCxnSpPr>
                <a:cxnSpLocks noChangeShapeType="1"/>
              </p:cNvCxnSpPr>
              <p:nvPr/>
            </p:nvCxnSpPr>
            <p:spPr bwMode="auto">
              <a:xfrm flipV="1">
                <a:off x="4920" y="4980"/>
                <a:ext cx="0" cy="960"/>
              </a:xfrm>
              <a:prstGeom prst="line">
                <a:avLst/>
              </a:prstGeom>
              <a:noFill/>
              <a:ln w="571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95" name="Line 83"/>
              <p:cNvCxnSpPr>
                <a:cxnSpLocks noChangeShapeType="1"/>
              </p:cNvCxnSpPr>
              <p:nvPr/>
            </p:nvCxnSpPr>
            <p:spPr bwMode="auto">
              <a:xfrm flipV="1">
                <a:off x="492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96" name="Line 84"/>
              <p:cNvCxnSpPr>
                <a:cxnSpLocks noChangeShapeType="1"/>
              </p:cNvCxnSpPr>
              <p:nvPr/>
            </p:nvCxnSpPr>
            <p:spPr bwMode="auto">
              <a:xfrm>
                <a:off x="7140" y="3460"/>
                <a:ext cx="0" cy="940"/>
              </a:xfrm>
              <a:prstGeom prst="line">
                <a:avLst/>
              </a:prstGeom>
              <a:noFill/>
              <a:ln w="6350">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197" name="Text Box 85"/>
              <p:cNvSpPr txBox="1">
                <a:spLocks noChangeArrowheads="1"/>
              </p:cNvSpPr>
              <p:nvPr/>
            </p:nvSpPr>
            <p:spPr bwMode="auto">
              <a:xfrm>
                <a:off x="342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6</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8" name="Text Box 86"/>
              <p:cNvSpPr txBox="1">
                <a:spLocks noChangeArrowheads="1"/>
              </p:cNvSpPr>
              <p:nvPr/>
            </p:nvSpPr>
            <p:spPr bwMode="auto">
              <a:xfrm>
                <a:off x="3590" y="586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C</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a:t>
                </a:r>
                <a:endParaRPr lang="tr-TR" sz="16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9" name="Text Box 87"/>
              <p:cNvSpPr txBox="1">
                <a:spLocks noChangeArrowheads="1"/>
              </p:cNvSpPr>
              <p:nvPr/>
            </p:nvSpPr>
            <p:spPr bwMode="auto">
              <a:xfrm>
                <a:off x="342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B</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0" name="Text Box 88"/>
              <p:cNvSpPr txBox="1">
                <a:spLocks noChangeArrowheads="1"/>
              </p:cNvSpPr>
              <p:nvPr/>
            </p:nvSpPr>
            <p:spPr bwMode="auto">
              <a:xfrm>
                <a:off x="558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1" name="Text Box 89"/>
              <p:cNvSpPr txBox="1">
                <a:spLocks noChangeArrowheads="1"/>
              </p:cNvSpPr>
              <p:nvPr/>
            </p:nvSpPr>
            <p:spPr bwMode="auto">
              <a:xfrm>
                <a:off x="7700" y="278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G</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300">
                    <a:effectLst/>
                    <a:latin typeface="Calibri" panose="020F0502020204030204" pitchFamily="34" charset="0"/>
                    <a:ea typeface="Calibri" panose="020F0502020204030204" pitchFamily="34" charset="0"/>
                    <a:cs typeface="Times New Roman" panose="02020603050405020304" pitchFamily="18" charset="0"/>
                  </a:rPr>
                  <a:t>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2" name="Text Box 90"/>
              <p:cNvSpPr txBox="1">
                <a:spLocks noChangeArrowheads="1"/>
              </p:cNvSpPr>
              <p:nvPr/>
            </p:nvSpPr>
            <p:spPr bwMode="auto">
              <a:xfrm>
                <a:off x="77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 4</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3" name="Text Box 91"/>
              <p:cNvSpPr txBox="1">
                <a:spLocks noChangeArrowheads="1"/>
              </p:cNvSpPr>
              <p:nvPr/>
            </p:nvSpPr>
            <p:spPr bwMode="auto">
              <a:xfrm>
                <a:off x="5560" y="430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latin typeface="Calibri" panose="020F0502020204030204" pitchFamily="34" charset="0"/>
                    <a:ea typeface="Calibri" panose="020F0502020204030204" pitchFamily="34" charset="0"/>
                    <a:cs typeface="Times New Roman" panose="02020603050405020304" pitchFamily="18" charset="0"/>
                  </a:rPr>
                  <a:t>4*</a:t>
                </a:r>
              </a:p>
            </p:txBody>
          </p:sp>
          <p:sp>
            <p:nvSpPr>
              <p:cNvPr id="204" name="Text Box 92"/>
              <p:cNvSpPr txBox="1">
                <a:spLocks noChangeArrowheads="1"/>
              </p:cNvSpPr>
              <p:nvPr/>
            </p:nvSpPr>
            <p:spPr bwMode="auto">
              <a:xfrm>
                <a:off x="6580" y="5840"/>
                <a:ext cx="880" cy="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tr-TR" sz="1400">
                    <a:effectLst/>
                    <a:latin typeface="Calibri" panose="020F0502020204030204" pitchFamily="34" charset="0"/>
                    <a:ea typeface="Calibri" panose="020F0502020204030204" pitchFamily="34" charset="0"/>
                    <a:cs typeface="Times New Roman" panose="02020603050405020304" pitchFamily="18" charset="0"/>
                  </a:rPr>
                  <a:t>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1800" b="1">
                    <a:solidFill>
                      <a:srgbClr val="FF0000"/>
                    </a:solidFill>
                    <a:latin typeface="Calibri" panose="020F0502020204030204" pitchFamily="34" charset="0"/>
                    <a:ea typeface="Calibri" panose="020F0502020204030204" pitchFamily="34" charset="0"/>
                    <a:cs typeface="Times New Roman" panose="02020603050405020304" pitchFamily="18" charset="0"/>
                  </a:rPr>
                  <a:t>8*</a:t>
                </a:r>
              </a:p>
            </p:txBody>
          </p:sp>
        </p:grpSp>
        <p:grpSp>
          <p:nvGrpSpPr>
            <p:cNvPr id="86" name="Group 93"/>
            <p:cNvGrpSpPr>
              <a:grpSpLocks/>
            </p:cNvGrpSpPr>
            <p:nvPr/>
          </p:nvGrpSpPr>
          <p:grpSpPr bwMode="auto">
            <a:xfrm>
              <a:off x="1620" y="8060"/>
              <a:ext cx="1160" cy="500"/>
              <a:chOff x="2720" y="1940"/>
              <a:chExt cx="1160" cy="500"/>
            </a:xfrm>
          </p:grpSpPr>
          <p:sp>
            <p:nvSpPr>
              <p:cNvPr id="105" name="Text Box 94"/>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6" name="Text Box 95"/>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7" name="Group 96"/>
            <p:cNvGrpSpPr>
              <a:grpSpLocks/>
            </p:cNvGrpSpPr>
            <p:nvPr/>
          </p:nvGrpSpPr>
          <p:grpSpPr bwMode="auto">
            <a:xfrm>
              <a:off x="5220" y="9800"/>
              <a:ext cx="1160" cy="500"/>
              <a:chOff x="2720" y="1940"/>
              <a:chExt cx="1160" cy="500"/>
            </a:xfrm>
          </p:grpSpPr>
          <p:sp>
            <p:nvSpPr>
              <p:cNvPr id="103" name="Text Box 97"/>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Text Box 98"/>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8" name="Group 99"/>
            <p:cNvGrpSpPr>
              <a:grpSpLocks/>
            </p:cNvGrpSpPr>
            <p:nvPr/>
          </p:nvGrpSpPr>
          <p:grpSpPr bwMode="auto">
            <a:xfrm>
              <a:off x="7340" y="9360"/>
              <a:ext cx="1160" cy="500"/>
              <a:chOff x="2720" y="1940"/>
              <a:chExt cx="1160" cy="500"/>
            </a:xfrm>
          </p:grpSpPr>
          <p:sp>
            <p:nvSpPr>
              <p:cNvPr id="101" name="Text Box 100"/>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2" name="Text Box 101"/>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89" name="Group 102"/>
            <p:cNvGrpSpPr>
              <a:grpSpLocks/>
            </p:cNvGrpSpPr>
            <p:nvPr/>
          </p:nvGrpSpPr>
          <p:grpSpPr bwMode="auto">
            <a:xfrm>
              <a:off x="5060" y="8120"/>
              <a:ext cx="1160" cy="500"/>
              <a:chOff x="2720" y="1940"/>
              <a:chExt cx="1160" cy="500"/>
            </a:xfrm>
          </p:grpSpPr>
          <p:sp>
            <p:nvSpPr>
              <p:cNvPr id="99" name="Text Box 103"/>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0" name="Text Box 104"/>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0" name="Group 105"/>
            <p:cNvGrpSpPr>
              <a:grpSpLocks/>
            </p:cNvGrpSpPr>
            <p:nvPr/>
          </p:nvGrpSpPr>
          <p:grpSpPr bwMode="auto">
            <a:xfrm>
              <a:off x="4960" y="6600"/>
              <a:ext cx="1160" cy="500"/>
              <a:chOff x="2720" y="1940"/>
              <a:chExt cx="1160" cy="500"/>
            </a:xfrm>
          </p:grpSpPr>
          <p:sp>
            <p:nvSpPr>
              <p:cNvPr id="97" name="Text Box 106"/>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 Box 107"/>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7</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1" name="Group 108"/>
            <p:cNvGrpSpPr>
              <a:grpSpLocks/>
            </p:cNvGrpSpPr>
            <p:nvPr/>
          </p:nvGrpSpPr>
          <p:grpSpPr bwMode="auto">
            <a:xfrm>
              <a:off x="7120" y="6620"/>
              <a:ext cx="1160" cy="500"/>
              <a:chOff x="2720" y="1940"/>
              <a:chExt cx="1160" cy="500"/>
            </a:xfrm>
          </p:grpSpPr>
          <p:sp>
            <p:nvSpPr>
              <p:cNvPr id="95" name="Text Box 109"/>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6" name="Text Box 110"/>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92" name="Group 111"/>
            <p:cNvGrpSpPr>
              <a:grpSpLocks/>
            </p:cNvGrpSpPr>
            <p:nvPr/>
          </p:nvGrpSpPr>
          <p:grpSpPr bwMode="auto">
            <a:xfrm>
              <a:off x="8740" y="8060"/>
              <a:ext cx="1160" cy="500"/>
              <a:chOff x="2720" y="1940"/>
              <a:chExt cx="1160" cy="500"/>
            </a:xfrm>
          </p:grpSpPr>
          <p:sp>
            <p:nvSpPr>
              <p:cNvPr id="93" name="Text Box 112"/>
              <p:cNvSpPr txBox="1">
                <a:spLocks noChangeArrowheads="1"/>
              </p:cNvSpPr>
              <p:nvPr/>
            </p:nvSpPr>
            <p:spPr bwMode="auto">
              <a:xfrm>
                <a:off x="272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4" name="Text Box 113"/>
              <p:cNvSpPr txBox="1">
                <a:spLocks noChangeArrowheads="1"/>
              </p:cNvSpPr>
              <p:nvPr/>
            </p:nvSpPr>
            <p:spPr bwMode="auto">
              <a:xfrm>
                <a:off x="3300" y="1940"/>
                <a:ext cx="580" cy="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tr-TR" sz="900">
                    <a:effectLst/>
                    <a:latin typeface="Calibri" panose="020F0502020204030204" pitchFamily="34" charset="0"/>
                    <a:ea typeface="Calibri" panose="020F0502020204030204" pitchFamily="34" charset="0"/>
                    <a:cs typeface="Times New Roman" panose="02020603050405020304" pitchFamily="18" charset="0"/>
                  </a:rPr>
                  <a:t>15</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p:txBody>
          </p:sp>
        </p:grpSp>
      </p:grpSp>
      <p:graphicFrame>
        <p:nvGraphicFramePr>
          <p:cNvPr id="219" name="Tablo 218"/>
          <p:cNvGraphicFramePr>
            <a:graphicFrameLocks noGrp="1"/>
          </p:cNvGraphicFramePr>
          <p:nvPr>
            <p:extLst>
              <p:ext uri="{D42A27DB-BD31-4B8C-83A1-F6EECF244321}">
                <p14:modId xmlns:p14="http://schemas.microsoft.com/office/powerpoint/2010/main" val="3869758330"/>
              </p:ext>
            </p:extLst>
          </p:nvPr>
        </p:nvGraphicFramePr>
        <p:xfrm>
          <a:off x="792651" y="6004732"/>
          <a:ext cx="7831026" cy="3665123"/>
        </p:xfrm>
        <a:graphic>
          <a:graphicData uri="http://schemas.openxmlformats.org/drawingml/2006/table">
            <a:tbl>
              <a:tblPr>
                <a:tableStyleId>{5C22544A-7EE6-4342-B048-85BDC9FD1C3A}</a:tableStyleId>
              </a:tblPr>
              <a:tblGrid>
                <a:gridCol w="761910">
                  <a:extLst>
                    <a:ext uri="{9D8B030D-6E8A-4147-A177-3AD203B41FA5}">
                      <a16:colId xmlns:a16="http://schemas.microsoft.com/office/drawing/2014/main" val="20000"/>
                    </a:ext>
                  </a:extLst>
                </a:gridCol>
                <a:gridCol w="834233">
                  <a:extLst>
                    <a:ext uri="{9D8B030D-6E8A-4147-A177-3AD203B41FA5}">
                      <a16:colId xmlns:a16="http://schemas.microsoft.com/office/drawing/2014/main" val="20001"/>
                    </a:ext>
                  </a:extLst>
                </a:gridCol>
                <a:gridCol w="1237054">
                  <a:extLst>
                    <a:ext uri="{9D8B030D-6E8A-4147-A177-3AD203B41FA5}">
                      <a16:colId xmlns:a16="http://schemas.microsoft.com/office/drawing/2014/main" val="20002"/>
                    </a:ext>
                  </a:extLst>
                </a:gridCol>
                <a:gridCol w="1163049">
                  <a:extLst>
                    <a:ext uri="{9D8B030D-6E8A-4147-A177-3AD203B41FA5}">
                      <a16:colId xmlns:a16="http://schemas.microsoft.com/office/drawing/2014/main" val="20003"/>
                    </a:ext>
                  </a:extLst>
                </a:gridCol>
                <a:gridCol w="958695">
                  <a:extLst>
                    <a:ext uri="{9D8B030D-6E8A-4147-A177-3AD203B41FA5}">
                      <a16:colId xmlns:a16="http://schemas.microsoft.com/office/drawing/2014/main" val="20004"/>
                    </a:ext>
                  </a:extLst>
                </a:gridCol>
                <a:gridCol w="958695">
                  <a:extLst>
                    <a:ext uri="{9D8B030D-6E8A-4147-A177-3AD203B41FA5}">
                      <a16:colId xmlns:a16="http://schemas.microsoft.com/office/drawing/2014/main" val="20005"/>
                    </a:ext>
                  </a:extLst>
                </a:gridCol>
                <a:gridCol w="958695">
                  <a:extLst>
                    <a:ext uri="{9D8B030D-6E8A-4147-A177-3AD203B41FA5}">
                      <a16:colId xmlns:a16="http://schemas.microsoft.com/office/drawing/2014/main" val="20006"/>
                    </a:ext>
                  </a:extLst>
                </a:gridCol>
                <a:gridCol w="958695">
                  <a:extLst>
                    <a:ext uri="{9D8B030D-6E8A-4147-A177-3AD203B41FA5}">
                      <a16:colId xmlns:a16="http://schemas.microsoft.com/office/drawing/2014/main" val="20007"/>
                    </a:ext>
                  </a:extLst>
                </a:gridCol>
              </a:tblGrid>
              <a:tr h="0">
                <a:tc>
                  <a:txBody>
                    <a:bodyPr/>
                    <a:lstStyle/>
                    <a:p>
                      <a:pPr algn="ctr">
                        <a:lnSpc>
                          <a:spcPct val="150000"/>
                        </a:lnSpc>
                        <a:spcAft>
                          <a:spcPts val="1000"/>
                        </a:spcAft>
                      </a:pPr>
                      <a:r>
                        <a:rPr lang="tr-TR" sz="1500" dirty="0" err="1">
                          <a:effectLst/>
                        </a:rPr>
                        <a:t>Akt</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ND</a:t>
                      </a:r>
                      <a:r>
                        <a:rPr lang="tr-TR" sz="1500" dirty="0">
                          <a:effectLst/>
                        </a:rPr>
                        <a:t> (</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CD</a:t>
                      </a:r>
                      <a:r>
                        <a:rPr lang="tr-TR" sz="1500" dirty="0">
                          <a:effectLst/>
                        </a:rPr>
                        <a:t>(</a:t>
                      </a:r>
                      <a:r>
                        <a:rPr lang="en-GB" sz="1500" dirty="0">
                          <a:effectLst/>
                        </a:rPr>
                        <a:t>Month</a:t>
                      </a: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NC</a:t>
                      </a:r>
                      <a:r>
                        <a:rPr lang="tr-TR" sz="1500" dirty="0">
                          <a:effectLst/>
                        </a:rPr>
                        <a:t>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First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Second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Third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tc>
                  <a:txBody>
                    <a:bodyPr/>
                    <a:lstStyle/>
                    <a:p>
                      <a:pPr algn="ctr">
                        <a:lnSpc>
                          <a:spcPct val="150000"/>
                        </a:lnSpc>
                        <a:spcAft>
                          <a:spcPts val="1000"/>
                        </a:spcAft>
                      </a:pPr>
                      <a:r>
                        <a:rPr lang="en-GB" sz="1500" dirty="0">
                          <a:effectLst/>
                        </a:rPr>
                        <a:t>Fourth CC (TL)</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124332" marR="124332" marT="0" marB="0" anchor="ctr"/>
                </a:tc>
                <a:extLst>
                  <a:ext uri="{0D108BD9-81ED-4DB2-BD59-A6C34878D82A}">
                    <a16:rowId xmlns:a16="http://schemas.microsoft.com/office/drawing/2014/main" val="10000"/>
                  </a:ext>
                </a:extLst>
              </a:tr>
              <a:tr h="333982">
                <a:tc>
                  <a:txBody>
                    <a:bodyPr/>
                    <a:lstStyle/>
                    <a:p>
                      <a:pPr algn="ctr">
                        <a:lnSpc>
                          <a:spcPct val="150000"/>
                        </a:lnSpc>
                        <a:spcAft>
                          <a:spcPts val="1000"/>
                        </a:spcAft>
                      </a:pPr>
                      <a:r>
                        <a:rPr lang="tr-TR" sz="1500">
                          <a:effectLst/>
                        </a:rPr>
                        <a:t>A</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225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1"/>
                  </a:ext>
                </a:extLst>
              </a:tr>
              <a:tr h="333982">
                <a:tc>
                  <a:txBody>
                    <a:bodyPr/>
                    <a:lstStyle/>
                    <a:p>
                      <a:pPr algn="ctr">
                        <a:lnSpc>
                          <a:spcPct val="150000"/>
                        </a:lnSpc>
                        <a:spcAft>
                          <a:spcPts val="1000"/>
                        </a:spcAft>
                      </a:pPr>
                      <a:r>
                        <a:rPr lang="tr-TR" sz="1500">
                          <a:effectLst/>
                        </a:rPr>
                        <a:t>B</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480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2"/>
                  </a:ext>
                </a:extLst>
              </a:tr>
              <a:tr h="333982">
                <a:tc>
                  <a:txBody>
                    <a:bodyPr/>
                    <a:lstStyle/>
                    <a:p>
                      <a:pPr algn="ctr">
                        <a:lnSpc>
                          <a:spcPct val="150000"/>
                        </a:lnSpc>
                        <a:spcAft>
                          <a:spcPts val="1000"/>
                        </a:spcAft>
                      </a:pPr>
                      <a:r>
                        <a:rPr lang="tr-TR" sz="1500">
                          <a:effectLst/>
                        </a:rPr>
                        <a:t>C</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8</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965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1060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3"/>
                  </a:ext>
                </a:extLst>
              </a:tr>
              <a:tr h="333982">
                <a:tc>
                  <a:txBody>
                    <a:bodyPr/>
                    <a:lstStyle/>
                    <a:p>
                      <a:pPr algn="ctr">
                        <a:lnSpc>
                          <a:spcPct val="150000"/>
                        </a:lnSpc>
                        <a:spcAft>
                          <a:spcPts val="1000"/>
                        </a:spcAft>
                      </a:pPr>
                      <a:r>
                        <a:rPr lang="tr-TR" sz="1500">
                          <a:effectLst/>
                        </a:rPr>
                        <a:t>D</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685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4"/>
                  </a:ext>
                </a:extLst>
              </a:tr>
              <a:tr h="333982">
                <a:tc>
                  <a:txBody>
                    <a:bodyPr/>
                    <a:lstStyle/>
                    <a:p>
                      <a:pPr algn="ctr">
                        <a:lnSpc>
                          <a:spcPct val="150000"/>
                        </a:lnSpc>
                        <a:spcAft>
                          <a:spcPts val="1000"/>
                        </a:spcAft>
                      </a:pPr>
                      <a:r>
                        <a:rPr lang="tr-TR" sz="1500">
                          <a:effectLst/>
                        </a:rPr>
                        <a:t>E</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3</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415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440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5"/>
                  </a:ext>
                </a:extLst>
              </a:tr>
              <a:tr h="333982">
                <a:tc>
                  <a:txBody>
                    <a:bodyPr/>
                    <a:lstStyle/>
                    <a:p>
                      <a:pPr algn="ctr">
                        <a:lnSpc>
                          <a:spcPct val="150000"/>
                        </a:lnSpc>
                        <a:spcAft>
                          <a:spcPts val="1000"/>
                        </a:spcAft>
                      </a:pPr>
                      <a:r>
                        <a:rPr lang="tr-TR" sz="1500">
                          <a:effectLst/>
                        </a:rPr>
                        <a:t>F</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6</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730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745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775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835</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6"/>
                  </a:ext>
                </a:extLst>
              </a:tr>
              <a:tr h="333982">
                <a:tc>
                  <a:txBody>
                    <a:bodyPr/>
                    <a:lstStyle/>
                    <a:p>
                      <a:pPr algn="ctr">
                        <a:lnSpc>
                          <a:spcPct val="150000"/>
                        </a:lnSpc>
                        <a:spcAft>
                          <a:spcPts val="1000"/>
                        </a:spcAft>
                      </a:pPr>
                      <a:r>
                        <a:rPr lang="tr-TR" sz="1500">
                          <a:effectLst/>
                        </a:rPr>
                        <a:t>G</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550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7"/>
                  </a:ext>
                </a:extLst>
              </a:tr>
              <a:tr h="333982">
                <a:tc>
                  <a:txBody>
                    <a:bodyPr/>
                    <a:lstStyle/>
                    <a:p>
                      <a:pPr algn="ctr">
                        <a:lnSpc>
                          <a:spcPct val="150000"/>
                        </a:lnSpc>
                        <a:spcAft>
                          <a:spcPts val="1000"/>
                        </a:spcAft>
                      </a:pPr>
                      <a:r>
                        <a:rPr lang="tr-TR" sz="1500">
                          <a:effectLst/>
                        </a:rPr>
                        <a:t>H</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4</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2</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100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120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150</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a:effectLst/>
                        </a:rPr>
                        <a:t>-</a:t>
                      </a:r>
                      <a:endParaRPr lang="tr-TR" sz="150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tc>
                  <a:txBody>
                    <a:bodyPr/>
                    <a:lstStyle/>
                    <a:p>
                      <a:pPr algn="ctr">
                        <a:lnSpc>
                          <a:spcPct val="150000"/>
                        </a:lnSpc>
                        <a:spcAft>
                          <a:spcPts val="1000"/>
                        </a:spcAft>
                      </a:pPr>
                      <a:r>
                        <a:rPr lang="tr-TR" sz="1500" dirty="0">
                          <a:effectLst/>
                        </a:rPr>
                        <a:t>-</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90824" marR="90824" marT="0" marB="0" anchor="ctr"/>
                </a:tc>
                <a:extLst>
                  <a:ext uri="{0D108BD9-81ED-4DB2-BD59-A6C34878D82A}">
                    <a16:rowId xmlns:a16="http://schemas.microsoft.com/office/drawing/2014/main" val="10008"/>
                  </a:ext>
                </a:extLst>
              </a:tr>
            </a:tbl>
          </a:graphicData>
        </a:graphic>
      </p:graphicFrame>
      <p:sp>
        <p:nvSpPr>
          <p:cNvPr id="220" name="Dikdörtgen 219"/>
          <p:cNvSpPr/>
          <p:nvPr/>
        </p:nvSpPr>
        <p:spPr>
          <a:xfrm>
            <a:off x="3789213" y="8709929"/>
            <a:ext cx="2865513" cy="297984"/>
          </a:xfrm>
          <a:prstGeom prst="rect">
            <a:avLst/>
          </a:prstGeom>
          <a:noFill/>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221" name="Dikdörtgen 220"/>
          <p:cNvSpPr/>
          <p:nvPr/>
        </p:nvSpPr>
        <p:spPr>
          <a:xfrm>
            <a:off x="3789213" y="8346922"/>
            <a:ext cx="1971568" cy="308646"/>
          </a:xfrm>
          <a:prstGeom prst="rect">
            <a:avLst/>
          </a:prstGeom>
          <a:noFill/>
          <a:ln w="38100">
            <a:solidFill>
              <a:srgbClr val="FF0000"/>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r-TR"/>
          </a:p>
        </p:txBody>
      </p:sp>
      <p:sp>
        <p:nvSpPr>
          <p:cNvPr id="222" name="Dikdörtgen 221"/>
          <p:cNvSpPr/>
          <p:nvPr/>
        </p:nvSpPr>
        <p:spPr>
          <a:xfrm>
            <a:off x="9517660" y="1519045"/>
            <a:ext cx="6400800" cy="1938992"/>
          </a:xfrm>
          <a:prstGeom prst="rect">
            <a:avLst/>
          </a:prstGeom>
        </p:spPr>
        <p:txBody>
          <a:bodyPr>
            <a:spAutoFit/>
          </a:bodyPr>
          <a:lstStyle/>
          <a:p>
            <a:r>
              <a:rPr lang="en-GB" sz="2400" b="1" u="sng" dirty="0"/>
              <a:t>Third Crashing</a:t>
            </a:r>
            <a:endParaRPr lang="tr-TR" sz="2400" dirty="0"/>
          </a:p>
          <a:p>
            <a:endParaRPr lang="tr-TR" sz="2400" dirty="0"/>
          </a:p>
          <a:p>
            <a:r>
              <a:rPr lang="tr-TR" sz="2400" dirty="0"/>
              <a:t>E&amp;F 1 </a:t>
            </a:r>
            <a:r>
              <a:rPr lang="en-GB" sz="2400" dirty="0"/>
              <a:t>DAY</a:t>
            </a:r>
            <a:r>
              <a:rPr lang="tr-TR" sz="2400" dirty="0"/>
              <a:t>,      </a:t>
            </a:r>
            <a:r>
              <a:rPr lang="en-GB" sz="2400" dirty="0"/>
              <a:t>T</a:t>
            </a:r>
            <a:r>
              <a:rPr lang="en-GB" sz="2400" baseline="-25000" dirty="0"/>
              <a:t>3</a:t>
            </a:r>
            <a:r>
              <a:rPr lang="en-GB" sz="2400" dirty="0"/>
              <a:t> = 15 </a:t>
            </a:r>
            <a:endParaRPr lang="tr-TR" sz="2400" dirty="0"/>
          </a:p>
          <a:p>
            <a:endParaRPr lang="tr-TR" sz="2400" dirty="0"/>
          </a:p>
          <a:p>
            <a:r>
              <a:rPr lang="tr-TR" sz="2400" dirty="0"/>
              <a:t>C</a:t>
            </a:r>
            <a:r>
              <a:rPr lang="tr-TR" sz="2400" baseline="-25000" dirty="0"/>
              <a:t>3</a:t>
            </a:r>
            <a:r>
              <a:rPr lang="tr-TR" sz="2400" dirty="0"/>
              <a:t> = 3840 </a:t>
            </a:r>
            <a:r>
              <a:rPr lang="tr-TR" sz="2400" b="1" dirty="0">
                <a:solidFill>
                  <a:srgbClr val="FF0000"/>
                </a:solidFill>
              </a:rPr>
              <a:t>+ 15 + 15</a:t>
            </a:r>
            <a:r>
              <a:rPr lang="tr-TR" sz="2400" dirty="0">
                <a:solidFill>
                  <a:srgbClr val="FF0000"/>
                </a:solidFill>
              </a:rPr>
              <a:t> </a:t>
            </a:r>
            <a:r>
              <a:rPr lang="tr-TR" sz="2400" dirty="0"/>
              <a:t>=3880</a:t>
            </a:r>
            <a:endParaRPr lang="tr-TR" dirty="0"/>
          </a:p>
        </p:txBody>
      </p:sp>
      <p:sp>
        <p:nvSpPr>
          <p:cNvPr id="223" name="Dikdörtgen 222"/>
          <p:cNvSpPr/>
          <p:nvPr/>
        </p:nvSpPr>
        <p:spPr>
          <a:xfrm>
            <a:off x="9517660" y="4654814"/>
            <a:ext cx="6400800" cy="1143903"/>
          </a:xfrm>
          <a:prstGeom prst="rect">
            <a:avLst/>
          </a:prstGeom>
        </p:spPr>
        <p:txBody>
          <a:bodyPr>
            <a:spAutoFit/>
          </a:bodyPr>
          <a:lstStyle/>
          <a:p>
            <a:pPr algn="just">
              <a:lnSpc>
                <a:spcPct val="150000"/>
              </a:lnSpc>
              <a:spcAft>
                <a:spcPts val="1000"/>
              </a:spcAft>
            </a:pPr>
            <a:r>
              <a:rPr lang="en-GB" sz="2400" b="1" dirty="0">
                <a:latin typeface="Calibri" panose="020F0502020204030204" pitchFamily="34" charset="0"/>
                <a:ea typeface="Calibri" panose="020F0502020204030204" pitchFamily="34" charset="0"/>
                <a:cs typeface="Calibri" panose="020F0502020204030204" pitchFamily="34" charset="0"/>
              </a:rPr>
              <a:t>CP</a:t>
            </a:r>
            <a:r>
              <a:rPr lang="tr-TR" sz="2400" b="1" dirty="0">
                <a:latin typeface="Calibri" panose="020F0502020204030204" pitchFamily="34" charset="0"/>
                <a:ea typeface="Calibri" panose="020F0502020204030204" pitchFamily="34" charset="0"/>
                <a:cs typeface="Calibri" panose="020F0502020204030204" pitchFamily="34" charset="0"/>
              </a:rPr>
              <a:t> : </a:t>
            </a:r>
            <a:r>
              <a:rPr lang="tr-TR" sz="2400" dirty="0">
                <a:latin typeface="Calibri" panose="020F0502020204030204" pitchFamily="34" charset="0"/>
                <a:ea typeface="Calibri" panose="020F0502020204030204" pitchFamily="34" charset="0"/>
                <a:cs typeface="Calibri" panose="020F0502020204030204" pitchFamily="34" charset="0"/>
              </a:rPr>
              <a:t> C</a:t>
            </a:r>
            <a:r>
              <a:rPr lang="tr-TR" sz="2400" baseline="30000" dirty="0">
                <a:latin typeface="Calibri" panose="020F0502020204030204" pitchFamily="34" charset="0"/>
                <a:ea typeface="Calibri" panose="020F0502020204030204" pitchFamily="34" charset="0"/>
                <a:cs typeface="Calibri" panose="020F0502020204030204" pitchFamily="34" charset="0"/>
              </a:rPr>
              <a:t>45</a:t>
            </a:r>
            <a:r>
              <a:rPr lang="tr-TR" sz="2400" dirty="0">
                <a:latin typeface="Calibri" panose="020F0502020204030204" pitchFamily="34" charset="0"/>
                <a:ea typeface="Calibri" panose="020F0502020204030204" pitchFamily="34" charset="0"/>
                <a:cs typeface="Calibri" panose="020F0502020204030204" pitchFamily="34" charset="0"/>
              </a:rPr>
              <a:t> – F</a:t>
            </a:r>
            <a:r>
              <a:rPr lang="tr-TR" sz="2400" baseline="30000" dirty="0">
                <a:latin typeface="Calibri" panose="020F0502020204030204" pitchFamily="34" charset="0"/>
                <a:ea typeface="Calibri" panose="020F0502020204030204" pitchFamily="34" charset="0"/>
                <a:cs typeface="Calibri" panose="020F0502020204030204" pitchFamily="34" charset="0"/>
              </a:rPr>
              <a:t>15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Calibri" panose="020F0502020204030204" pitchFamily="34" charset="0"/>
              </a:rPr>
              <a:t>         C</a:t>
            </a:r>
            <a:r>
              <a:rPr lang="tr-TR" sz="2400" baseline="30000" dirty="0">
                <a:latin typeface="Calibri" panose="020F0502020204030204" pitchFamily="34" charset="0"/>
                <a:ea typeface="Calibri" panose="020F0502020204030204" pitchFamily="34" charset="0"/>
                <a:cs typeface="Calibri" panose="020F0502020204030204" pitchFamily="34" charset="0"/>
              </a:rPr>
              <a:t>45</a:t>
            </a:r>
            <a:r>
              <a:rPr lang="tr-TR" sz="2400" dirty="0">
                <a:latin typeface="Calibri" panose="020F0502020204030204" pitchFamily="34" charset="0"/>
                <a:ea typeface="Calibri" panose="020F0502020204030204" pitchFamily="34" charset="0"/>
                <a:cs typeface="Calibri" panose="020F0502020204030204" pitchFamily="34" charset="0"/>
              </a:rPr>
              <a:t> – E</a:t>
            </a:r>
            <a:r>
              <a:rPr lang="tr-TR" sz="2400" baseline="30000" dirty="0">
                <a:latin typeface="Calibri" panose="020F0502020204030204" pitchFamily="34" charset="0"/>
                <a:ea typeface="Calibri" panose="020F0502020204030204" pitchFamily="34" charset="0"/>
                <a:cs typeface="Calibri" panose="020F0502020204030204" pitchFamily="34" charset="0"/>
              </a:rPr>
              <a:t>15</a:t>
            </a:r>
            <a:r>
              <a:rPr lang="tr-TR" sz="2400" dirty="0">
                <a:latin typeface="Calibri" panose="020F0502020204030204" pitchFamily="34" charset="0"/>
                <a:ea typeface="Calibri" panose="020F0502020204030204" pitchFamily="34" charset="0"/>
                <a:cs typeface="Calibri" panose="020F0502020204030204" pitchFamily="34" charset="0"/>
              </a:rPr>
              <a:t> - H</a:t>
            </a:r>
            <a:r>
              <a:rPr lang="tr-TR" sz="2400" baseline="30000" dirty="0">
                <a:latin typeface="Calibri" panose="020F0502020204030204" pitchFamily="34" charset="0"/>
                <a:ea typeface="Calibri" panose="020F0502020204030204" pitchFamily="34" charset="0"/>
                <a:cs typeface="Calibri" panose="020F0502020204030204" pitchFamily="34" charset="0"/>
              </a:rPr>
              <a:t>20</a:t>
            </a:r>
            <a:endParaRPr lang="tr-TR" dirty="0"/>
          </a:p>
        </p:txBody>
      </p:sp>
      <p:cxnSp>
        <p:nvCxnSpPr>
          <p:cNvPr id="224" name="Düz Ok Bağlayıcısı 223"/>
          <p:cNvCxnSpPr/>
          <p:nvPr/>
        </p:nvCxnSpPr>
        <p:spPr>
          <a:xfrm>
            <a:off x="11266540" y="3345186"/>
            <a:ext cx="0" cy="2600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Düz Ok Bağlayıcısı 224"/>
          <p:cNvCxnSpPr/>
          <p:nvPr/>
        </p:nvCxnSpPr>
        <p:spPr>
          <a:xfrm>
            <a:off x="11825340" y="3337932"/>
            <a:ext cx="0" cy="26001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6" name="Dikdörtgen 225"/>
          <p:cNvSpPr/>
          <p:nvPr/>
        </p:nvSpPr>
        <p:spPr>
          <a:xfrm>
            <a:off x="10695297" y="3642743"/>
            <a:ext cx="6400800" cy="872162"/>
          </a:xfrm>
          <a:prstGeom prst="rect">
            <a:avLst/>
          </a:prstGeom>
        </p:spPr>
        <p:txBody>
          <a:bodyPr>
            <a:spAutoFit/>
          </a:bodyPr>
          <a:lstStyle/>
          <a:p>
            <a:pPr algn="just">
              <a:spcAft>
                <a:spcPts val="1000"/>
              </a:spcAft>
            </a:pPr>
            <a:r>
              <a:rPr lang="tr-TR"/>
              <a:t>745-730= 15 TL</a:t>
            </a:r>
          </a:p>
          <a:p>
            <a:pPr algn="just">
              <a:spcAft>
                <a:spcPts val="1000"/>
              </a:spcAft>
            </a:pPr>
            <a:r>
              <a:rPr lang="tr-TR"/>
              <a:t>415-400= 15 TL</a:t>
            </a:r>
          </a:p>
        </p:txBody>
      </p:sp>
    </p:spTree>
    <p:extLst>
      <p:ext uri="{BB962C8B-B14F-4D97-AF65-F5344CB8AC3E}">
        <p14:creationId xmlns:p14="http://schemas.microsoft.com/office/powerpoint/2010/main" val="735677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475359"/>
            <a:ext cx="12801600" cy="7618349"/>
          </a:xfrm>
        </p:spPr>
        <p:txBody>
          <a:bodyPr>
            <a:normAutofit/>
          </a:bodyPr>
          <a:lstStyle/>
          <a:p>
            <a:r>
              <a:rPr lang="en-GB" sz="2600" b="1" u="sng" dirty="0"/>
              <a:t>Crashing Costs</a:t>
            </a:r>
            <a:endParaRPr lang="tr-TR" sz="2600" dirty="0"/>
          </a:p>
          <a:p>
            <a:pPr marL="514350" indent="-514350">
              <a:buAutoNum type="arabicPeriod"/>
            </a:pPr>
            <a:r>
              <a:rPr lang="en-GB" sz="2600" dirty="0">
                <a:ea typeface="Times New Roman" panose="02020603050405020304" pitchFamily="18" charset="0"/>
                <a:cs typeface="Times New Roman" panose="02020603050405020304" pitchFamily="18" charset="0"/>
              </a:rPr>
              <a:t>Cost of first crashing</a:t>
            </a:r>
            <a:r>
              <a:rPr lang="en-GB" sz="2600" b="1" dirty="0">
                <a:solidFill>
                  <a:srgbClr val="FF0000"/>
                </a:solidFill>
                <a:ea typeface="Times New Roman" panose="02020603050405020304" pitchFamily="18" charset="0"/>
                <a:cs typeface="Times New Roman" panose="02020603050405020304" pitchFamily="18" charset="0"/>
              </a:rPr>
              <a:t>: </a:t>
            </a:r>
            <a:r>
              <a:rPr lang="tr-TR" sz="2600" b="1" dirty="0">
                <a:solidFill>
                  <a:srgbClr val="FF0000"/>
                </a:solidFill>
                <a:ea typeface="Times New Roman" panose="02020603050405020304" pitchFamily="18" charset="0"/>
                <a:cs typeface="Times New Roman" panose="02020603050405020304" pitchFamily="18" charset="0"/>
              </a:rPr>
              <a:t>920 – 900 =20  TL </a:t>
            </a:r>
          </a:p>
          <a:p>
            <a:pPr marL="514350" indent="-514350">
              <a:buFont typeface="Arial" panose="020B0604020202020204" pitchFamily="34" charset="0"/>
              <a:buAutoNum type="arabicPeriod"/>
            </a:pPr>
            <a:r>
              <a:rPr lang="en-GB" sz="2600" dirty="0"/>
              <a:t>Cost of second crashing</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730 – 700 =30  TL </a:t>
            </a:r>
          </a:p>
          <a:p>
            <a:pPr marL="514350" indent="-514350">
              <a:buFont typeface="Arial" panose="020B0604020202020204" pitchFamily="34" charset="0"/>
              <a:buAutoNum type="arabicPeriod"/>
            </a:pPr>
            <a:r>
              <a:rPr lang="en-GB" sz="2600" dirty="0"/>
              <a:t>Cost of third crashing</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(745 – 730) + (415 – 400)= 30 TL</a:t>
            </a:r>
          </a:p>
          <a:p>
            <a:pPr marL="0" indent="0">
              <a:buNone/>
            </a:pPr>
            <a:r>
              <a:rPr lang="tr-TR" sz="2600" b="1" dirty="0">
                <a:solidFill>
                  <a:srgbClr val="FF0000"/>
                </a:solidFill>
                <a:ea typeface="Times New Roman" panose="02020603050405020304" pitchFamily="18" charset="0"/>
                <a:cs typeface="Times New Roman" panose="02020603050405020304" pitchFamily="18" charset="0"/>
              </a:rPr>
              <a:t>   ------------------------------------------------------ </a:t>
            </a:r>
          </a:p>
          <a:p>
            <a:pPr marL="0" indent="0">
              <a:buNone/>
            </a:pPr>
            <a:r>
              <a:rPr lang="tr-TR" sz="2600" dirty="0"/>
              <a:t>     </a:t>
            </a:r>
            <a:r>
              <a:rPr lang="en-GB" sz="2600" dirty="0"/>
              <a:t>Total crashing cost</a:t>
            </a:r>
            <a:r>
              <a:rPr lang="tr-TR" sz="2600" dirty="0"/>
              <a:t>:   </a:t>
            </a:r>
            <a:r>
              <a:rPr lang="tr-TR" sz="2600" b="1" dirty="0">
                <a:solidFill>
                  <a:srgbClr val="FF0000"/>
                </a:solidFill>
                <a:ea typeface="Times New Roman" panose="02020603050405020304" pitchFamily="18" charset="0"/>
                <a:cs typeface="Times New Roman" panose="02020603050405020304" pitchFamily="18" charset="0"/>
              </a:rPr>
              <a:t>80 TL </a:t>
            </a:r>
          </a:p>
          <a:p>
            <a:pPr marL="0" indent="0">
              <a:buNone/>
            </a:pPr>
            <a:endParaRPr lang="tr-TR" sz="2600" dirty="0"/>
          </a:p>
          <a:p>
            <a:pPr marL="0" indent="0">
              <a:buNone/>
            </a:pPr>
            <a:r>
              <a:rPr lang="en-GB" sz="2600" b="1" u="sng" dirty="0"/>
              <a:t>Total Cost of the Project</a:t>
            </a:r>
            <a:endParaRPr lang="tr-TR" sz="2600" b="1" u="sng" dirty="0"/>
          </a:p>
          <a:p>
            <a:pPr marL="0" indent="0" algn="just">
              <a:lnSpc>
                <a:spcPct val="150000"/>
              </a:lnSpc>
              <a:spcAft>
                <a:spcPts val="0"/>
              </a:spcAft>
              <a:buNone/>
            </a:pPr>
            <a:r>
              <a:rPr lang="tr-TR" sz="2200" dirty="0"/>
              <a:t>1.</a:t>
            </a:r>
            <a:r>
              <a:rPr lang="en-GB" sz="2200" dirty="0"/>
              <a:t> Total cost of the project after first crashing</a:t>
            </a:r>
            <a:r>
              <a:rPr lang="tr-TR" sz="2200" dirty="0"/>
              <a:t>: </a:t>
            </a:r>
            <a:r>
              <a:rPr lang="tr-TR" sz="2000" dirty="0">
                <a:solidFill>
                  <a:srgbClr val="002060"/>
                </a:solidFill>
                <a:latin typeface="Cambria" panose="02040503050406030204" pitchFamily="18" charset="0"/>
                <a:ea typeface="Cambria" panose="02040503050406030204" pitchFamily="18" charset="0"/>
                <a:cs typeface="Times New Roman" panose="02020603050405020304" pitchFamily="18" charset="0"/>
              </a:rPr>
              <a:t>3800 +20= 3820 TL</a:t>
            </a:r>
          </a:p>
          <a:p>
            <a:pPr marL="0" indent="0" algn="just">
              <a:lnSpc>
                <a:spcPct val="160000"/>
              </a:lnSpc>
              <a:buNone/>
            </a:pPr>
            <a:r>
              <a:rPr lang="tr-TR" sz="2200" dirty="0"/>
              <a:t>2.</a:t>
            </a:r>
            <a:r>
              <a:rPr lang="en-GB" sz="2200" dirty="0"/>
              <a:t> Total cost of the project after second crashing </a:t>
            </a:r>
            <a:r>
              <a:rPr lang="tr-TR" sz="2200" dirty="0"/>
              <a:t>: </a:t>
            </a:r>
            <a:r>
              <a:rPr lang="tr-TR" sz="2000" dirty="0">
                <a:solidFill>
                  <a:srgbClr val="002060"/>
                </a:solidFill>
                <a:latin typeface="Cambria" panose="02040503050406030204" pitchFamily="18" charset="0"/>
                <a:ea typeface="Cambria" panose="02040503050406030204" pitchFamily="18" charset="0"/>
                <a:cs typeface="Times New Roman" panose="02020603050405020304" pitchFamily="18" charset="0"/>
              </a:rPr>
              <a:t>3800 + 20 + 30 = 3850 TL</a:t>
            </a:r>
          </a:p>
          <a:p>
            <a:pPr marL="0" indent="0" algn="just">
              <a:lnSpc>
                <a:spcPct val="150000"/>
              </a:lnSpc>
              <a:buNone/>
            </a:pPr>
            <a:r>
              <a:rPr lang="tr-TR" sz="2200" dirty="0"/>
              <a:t>3.</a:t>
            </a:r>
            <a:r>
              <a:rPr lang="en-GB" sz="2200" dirty="0"/>
              <a:t> Total cost of the project after third crashing </a:t>
            </a:r>
            <a:r>
              <a:rPr lang="tr-TR" sz="2200" dirty="0"/>
              <a:t>: </a:t>
            </a:r>
            <a:r>
              <a:rPr lang="tr-TR" sz="2000" dirty="0">
                <a:solidFill>
                  <a:srgbClr val="002060"/>
                </a:solidFill>
                <a:latin typeface="Cambria" panose="02040503050406030204" pitchFamily="18" charset="0"/>
                <a:ea typeface="Cambria" panose="02040503050406030204" pitchFamily="18" charset="0"/>
                <a:cs typeface="Times New Roman" panose="02020603050405020304" pitchFamily="18" charset="0"/>
              </a:rPr>
              <a:t>3800 + 20 + 30 + 15 + 15= 3880 TL</a:t>
            </a:r>
          </a:p>
          <a:p>
            <a:pPr marL="228600" algn="just">
              <a:lnSpc>
                <a:spcPct val="150000"/>
              </a:lnSpc>
            </a:pPr>
            <a:endParaRPr lang="tr-TR" sz="3400" dirty="0">
              <a:ea typeface="Cambria" panose="02040503050406030204" pitchFamily="18" charset="0"/>
              <a:cs typeface="Times New Roman" panose="02020603050405020304" pitchFamily="18" charset="0"/>
            </a:endParaRPr>
          </a:p>
          <a:p>
            <a:pPr marL="228600" algn="just">
              <a:lnSpc>
                <a:spcPct val="150000"/>
              </a:lnSpc>
              <a:spcAft>
                <a:spcPts val="0"/>
              </a:spcAft>
            </a:pPr>
            <a:endParaRPr lang="tr-TR" sz="3200" dirty="0">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4" name="Rectangle 3"/>
          <p:cNvSpPr>
            <a:spLocks noChangeArrowheads="1"/>
          </p:cNvSpPr>
          <p:nvPr/>
        </p:nvSpPr>
        <p:spPr bwMode="auto">
          <a:xfrm>
            <a:off x="311684" y="494718"/>
            <a:ext cx="66011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GB" sz="2400" b="1" dirty="0">
                <a:solidFill>
                  <a:srgbClr val="FF0000"/>
                </a:solidFill>
                <a:ea typeface="Times New Roman" panose="02020603050405020304" pitchFamily="18" charset="0"/>
                <a:cs typeface="Times New Roman" panose="02020603050405020304" pitchFamily="18" charset="0"/>
              </a:rPr>
              <a:t>Assessments related to cost</a:t>
            </a:r>
            <a:endParaRPr lang="tr-TR" sz="1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0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72111" y="773467"/>
            <a:ext cx="9537026" cy="3785692"/>
          </a:xfrm>
          <a:prstGeom prst="rect">
            <a:avLst/>
          </a:prstGeom>
        </p:spPr>
      </p:pic>
      <p:pic>
        <p:nvPicPr>
          <p:cNvPr id="3" name="Resim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472111" y="4962644"/>
            <a:ext cx="9691126" cy="3629894"/>
          </a:xfrm>
          <a:prstGeom prst="rect">
            <a:avLst/>
          </a:prstGeom>
        </p:spPr>
      </p:pic>
      <p:sp>
        <p:nvSpPr>
          <p:cNvPr id="7" name="Metin kutusu 6"/>
          <p:cNvSpPr txBox="1"/>
          <p:nvPr/>
        </p:nvSpPr>
        <p:spPr>
          <a:xfrm>
            <a:off x="419794" y="525780"/>
            <a:ext cx="11795760" cy="1200329"/>
          </a:xfrm>
          <a:prstGeom prst="rect">
            <a:avLst/>
          </a:prstGeom>
          <a:noFill/>
        </p:spPr>
        <p:txBody>
          <a:bodyPr wrap="square" rtlCol="0">
            <a:spAutoFit/>
          </a:bodyPr>
          <a:lstStyle/>
          <a:p>
            <a:pPr algn="just"/>
            <a:r>
              <a:rPr lang="en-GB" sz="2400" b="1" dirty="0">
                <a:solidFill>
                  <a:srgbClr val="FF0000"/>
                </a:solidFill>
                <a:cs typeface="Arial" panose="020B0604020202020204" pitchFamily="34" charset="0"/>
              </a:rPr>
              <a:t>Machine </a:t>
            </a:r>
            <a:r>
              <a:rPr lang="tr-TR" sz="2400" b="1" dirty="0">
                <a:solidFill>
                  <a:srgbClr val="FF0000"/>
                </a:solidFill>
                <a:cs typeface="Arial" panose="020B0604020202020204" pitchFamily="34" charset="0"/>
              </a:rPr>
              <a:t>X </a:t>
            </a:r>
            <a:endParaRPr lang="tr-TR" sz="2400" dirty="0"/>
          </a:p>
          <a:p>
            <a:endParaRPr lang="tr-TR" sz="24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sp>
        <p:nvSpPr>
          <p:cNvPr id="8" name="Metin kutusu 7"/>
          <p:cNvSpPr txBox="1"/>
          <p:nvPr/>
        </p:nvSpPr>
        <p:spPr>
          <a:xfrm>
            <a:off x="419794" y="4559159"/>
            <a:ext cx="11795760" cy="1200329"/>
          </a:xfrm>
          <a:prstGeom prst="rect">
            <a:avLst/>
          </a:prstGeom>
          <a:noFill/>
        </p:spPr>
        <p:txBody>
          <a:bodyPr wrap="square" rtlCol="0">
            <a:spAutoFit/>
          </a:bodyPr>
          <a:lstStyle/>
          <a:p>
            <a:pPr algn="just"/>
            <a:r>
              <a:rPr lang="en-GB" sz="2400" b="1" dirty="0">
                <a:solidFill>
                  <a:srgbClr val="FF0000"/>
                </a:solidFill>
                <a:cs typeface="Arial" panose="020B0604020202020204" pitchFamily="34" charset="0"/>
              </a:rPr>
              <a:t>Machine Y</a:t>
            </a:r>
            <a:endParaRPr lang="tr-TR" sz="2400" dirty="0"/>
          </a:p>
          <a:p>
            <a:endParaRPr lang="tr-TR" sz="2400" dirty="0"/>
          </a:p>
          <a:p>
            <a:pPr marL="342900" indent="-342900" algn="just">
              <a:buFont typeface="Arial" panose="020B0604020202020204" pitchFamily="34" charset="0"/>
              <a:buChar char="•"/>
            </a:pPr>
            <a:endParaRPr lang="en-US" sz="2400" dirty="0">
              <a:cs typeface="Times New Roman" panose="02020603050405020304" pitchFamily="18" charset="0"/>
            </a:endParaRPr>
          </a:p>
        </p:txBody>
      </p:sp>
      <p:sp>
        <p:nvSpPr>
          <p:cNvPr id="5" name="Rectangle 4">
            <a:extLst>
              <a:ext uri="{FF2B5EF4-FFF2-40B4-BE49-F238E27FC236}">
                <a16:creationId xmlns:a16="http://schemas.microsoft.com/office/drawing/2014/main" id="{047EAD0C-7186-4C05-8308-B7E9575871C1}"/>
              </a:ext>
            </a:extLst>
          </p:cNvPr>
          <p:cNvSpPr/>
          <p:nvPr/>
        </p:nvSpPr>
        <p:spPr>
          <a:xfrm>
            <a:off x="1895700" y="1179871"/>
            <a:ext cx="1009730" cy="2064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Years</a:t>
            </a:r>
            <a:endParaRPr lang="tr-TR" dirty="0">
              <a:solidFill>
                <a:sysClr val="windowText" lastClr="000000"/>
              </a:solidFill>
            </a:endParaRPr>
          </a:p>
        </p:txBody>
      </p:sp>
      <p:sp>
        <p:nvSpPr>
          <p:cNvPr id="11" name="Rectangle 10">
            <a:extLst>
              <a:ext uri="{FF2B5EF4-FFF2-40B4-BE49-F238E27FC236}">
                <a16:creationId xmlns:a16="http://schemas.microsoft.com/office/drawing/2014/main" id="{33EBEBFF-EE61-4947-B941-067EC98B67FF}"/>
              </a:ext>
            </a:extLst>
          </p:cNvPr>
          <p:cNvSpPr/>
          <p:nvPr/>
        </p:nvSpPr>
        <p:spPr>
          <a:xfrm>
            <a:off x="1895700" y="1519085"/>
            <a:ext cx="1009730" cy="6105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Cash Flow</a:t>
            </a:r>
            <a:endParaRPr lang="tr-TR" dirty="0">
              <a:solidFill>
                <a:sysClr val="windowText" lastClr="000000"/>
              </a:solidFill>
            </a:endParaRPr>
          </a:p>
        </p:txBody>
      </p:sp>
      <p:sp>
        <p:nvSpPr>
          <p:cNvPr id="12" name="Rectangle 11">
            <a:extLst>
              <a:ext uri="{FF2B5EF4-FFF2-40B4-BE49-F238E27FC236}">
                <a16:creationId xmlns:a16="http://schemas.microsoft.com/office/drawing/2014/main" id="{E3B17008-D942-42EE-86C0-D390FF1ED5B9}"/>
              </a:ext>
            </a:extLst>
          </p:cNvPr>
          <p:cNvSpPr/>
          <p:nvPr/>
        </p:nvSpPr>
        <p:spPr>
          <a:xfrm>
            <a:off x="1880951" y="2286955"/>
            <a:ext cx="1009730" cy="6105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ysClr val="windowText" lastClr="000000"/>
                </a:solidFill>
              </a:rPr>
              <a:t>Present Value</a:t>
            </a:r>
            <a:endParaRPr lang="tr-TR" sz="2000" dirty="0">
              <a:solidFill>
                <a:sysClr val="windowText" lastClr="000000"/>
              </a:solidFill>
            </a:endParaRPr>
          </a:p>
        </p:txBody>
      </p:sp>
      <p:sp>
        <p:nvSpPr>
          <p:cNvPr id="13" name="Rectangle 12">
            <a:extLst>
              <a:ext uri="{FF2B5EF4-FFF2-40B4-BE49-F238E27FC236}">
                <a16:creationId xmlns:a16="http://schemas.microsoft.com/office/drawing/2014/main" id="{A0AB14B7-96C7-4CAF-95BD-7509F181E6D8}"/>
              </a:ext>
            </a:extLst>
          </p:cNvPr>
          <p:cNvSpPr/>
          <p:nvPr/>
        </p:nvSpPr>
        <p:spPr>
          <a:xfrm>
            <a:off x="1895700" y="3048042"/>
            <a:ext cx="1009730" cy="10340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ysClr val="windowText" lastClr="000000"/>
                </a:solidFill>
              </a:rPr>
              <a:t>Net Present Value</a:t>
            </a:r>
            <a:endParaRPr lang="tr-TR" sz="2000" dirty="0">
              <a:solidFill>
                <a:sysClr val="windowText" lastClr="000000"/>
              </a:solidFill>
            </a:endParaRPr>
          </a:p>
        </p:txBody>
      </p:sp>
      <p:sp>
        <p:nvSpPr>
          <p:cNvPr id="14" name="Rectangle 13">
            <a:extLst>
              <a:ext uri="{FF2B5EF4-FFF2-40B4-BE49-F238E27FC236}">
                <a16:creationId xmlns:a16="http://schemas.microsoft.com/office/drawing/2014/main" id="{2122CBCF-6C51-4995-9C8C-BF75A5FF0197}"/>
              </a:ext>
            </a:extLst>
          </p:cNvPr>
          <p:cNvSpPr/>
          <p:nvPr/>
        </p:nvSpPr>
        <p:spPr>
          <a:xfrm>
            <a:off x="1880951" y="5292160"/>
            <a:ext cx="1009730" cy="2064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Years</a:t>
            </a:r>
            <a:endParaRPr lang="tr-TR" dirty="0">
              <a:solidFill>
                <a:sysClr val="windowText" lastClr="000000"/>
              </a:solidFill>
            </a:endParaRPr>
          </a:p>
        </p:txBody>
      </p:sp>
      <p:sp>
        <p:nvSpPr>
          <p:cNvPr id="15" name="Rectangle 14">
            <a:extLst>
              <a:ext uri="{FF2B5EF4-FFF2-40B4-BE49-F238E27FC236}">
                <a16:creationId xmlns:a16="http://schemas.microsoft.com/office/drawing/2014/main" id="{AC13C92C-6E7A-40FA-86C5-5F1DDBB3BF18}"/>
              </a:ext>
            </a:extLst>
          </p:cNvPr>
          <p:cNvSpPr/>
          <p:nvPr/>
        </p:nvSpPr>
        <p:spPr>
          <a:xfrm>
            <a:off x="1880951" y="5665627"/>
            <a:ext cx="1009730" cy="6105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Cash Flow</a:t>
            </a:r>
            <a:endParaRPr lang="tr-TR" dirty="0">
              <a:solidFill>
                <a:sysClr val="windowText" lastClr="000000"/>
              </a:solidFill>
            </a:endParaRPr>
          </a:p>
        </p:txBody>
      </p:sp>
      <p:sp>
        <p:nvSpPr>
          <p:cNvPr id="16" name="Rectangle 15">
            <a:extLst>
              <a:ext uri="{FF2B5EF4-FFF2-40B4-BE49-F238E27FC236}">
                <a16:creationId xmlns:a16="http://schemas.microsoft.com/office/drawing/2014/main" id="{FD41EC1F-9C7D-43A9-ADB9-F3BB2B423046}"/>
              </a:ext>
            </a:extLst>
          </p:cNvPr>
          <p:cNvSpPr/>
          <p:nvPr/>
        </p:nvSpPr>
        <p:spPr>
          <a:xfrm>
            <a:off x="1880951" y="6393916"/>
            <a:ext cx="1009730" cy="6105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ysClr val="windowText" lastClr="000000"/>
                </a:solidFill>
              </a:rPr>
              <a:t>Present Value</a:t>
            </a:r>
            <a:endParaRPr lang="tr-TR" sz="2000" dirty="0">
              <a:solidFill>
                <a:sysClr val="windowText" lastClr="000000"/>
              </a:solidFill>
            </a:endParaRPr>
          </a:p>
        </p:txBody>
      </p:sp>
      <p:sp>
        <p:nvSpPr>
          <p:cNvPr id="17" name="Rectangle 16">
            <a:extLst>
              <a:ext uri="{FF2B5EF4-FFF2-40B4-BE49-F238E27FC236}">
                <a16:creationId xmlns:a16="http://schemas.microsoft.com/office/drawing/2014/main" id="{409047C0-72B5-4E3A-B98A-1A29D1CF0E06}"/>
              </a:ext>
            </a:extLst>
          </p:cNvPr>
          <p:cNvSpPr/>
          <p:nvPr/>
        </p:nvSpPr>
        <p:spPr>
          <a:xfrm>
            <a:off x="1895700" y="7096923"/>
            <a:ext cx="1009730" cy="103407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ysClr val="windowText" lastClr="000000"/>
                </a:solidFill>
              </a:rPr>
              <a:t>Net Present Value</a:t>
            </a:r>
            <a:endParaRPr lang="tr-TR" sz="2000" dirty="0">
              <a:solidFill>
                <a:sysClr val="windowText" lastClr="000000"/>
              </a:solidFill>
            </a:endParaRPr>
          </a:p>
        </p:txBody>
      </p:sp>
    </p:spTree>
    <p:extLst>
      <p:ext uri="{BB962C8B-B14F-4D97-AF65-F5344CB8AC3E}">
        <p14:creationId xmlns:p14="http://schemas.microsoft.com/office/powerpoint/2010/main" val="4126230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94360" y="176750"/>
            <a:ext cx="10652760" cy="3372783"/>
          </a:xfrm>
          <a:prstGeom prst="rect">
            <a:avLst/>
          </a:prstGeom>
          <a:noFill/>
        </p:spPr>
        <p:txBody>
          <a:bodyPr wrap="square" rtlCol="0">
            <a:spAutoFit/>
          </a:bodyPr>
          <a:lstStyle/>
          <a:p>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-4</a:t>
            </a:r>
            <a:endParaRPr lang="en-US" sz="2400" b="1" dirty="0">
              <a:solidFill>
                <a:srgbClr val="FF0000"/>
              </a:solidFill>
              <a:cs typeface="Arial" panose="020B0604020202020204" pitchFamily="34" charset="0"/>
            </a:endParaRPr>
          </a:p>
          <a:p>
            <a:r>
              <a:rPr lang="tr-TR" sz="2400" b="1" dirty="0">
                <a:cs typeface="Times New Roman" panose="02020603050405020304" pitchFamily="18" charset="0"/>
              </a:rPr>
              <a:t> </a:t>
            </a:r>
            <a:endParaRPr lang="en-US" sz="2400" dirty="0">
              <a:cs typeface="Times New Roman" panose="02020603050405020304" pitchFamily="18" charset="0"/>
            </a:endParaRPr>
          </a:p>
          <a:p>
            <a:r>
              <a:rPr lang="tr-TR" sz="2400" dirty="0">
                <a:cs typeface="Times New Roman" panose="02020603050405020304" pitchFamily="18" charset="0"/>
              </a:rPr>
              <a:t>a) </a:t>
            </a:r>
            <a:r>
              <a:rPr lang="en-GB" sz="2400" dirty="0">
                <a:cs typeface="Times New Roman" panose="02020603050405020304" pitchFamily="18" charset="0"/>
              </a:rPr>
              <a:t>If monthly interest rate is 2%, what is the effective interest rate semi-annually</a:t>
            </a:r>
            <a:r>
              <a:rPr lang="tr-TR" sz="2400" dirty="0">
                <a:cs typeface="Times New Roman" panose="02020603050405020304" pitchFamily="18" charset="0"/>
              </a:rPr>
              <a:t>?</a:t>
            </a:r>
            <a:endParaRPr lang="en-US" sz="2400" dirty="0">
              <a:cs typeface="Times New Roman" panose="02020603050405020304" pitchFamily="18" charset="0"/>
            </a:endParaRPr>
          </a:p>
          <a:p>
            <a:r>
              <a:rPr lang="tr-TR" sz="2400" dirty="0">
                <a:cs typeface="Times New Roman" panose="02020603050405020304" pitchFamily="18" charset="0"/>
              </a:rPr>
              <a:t>b) </a:t>
            </a:r>
            <a:r>
              <a:rPr lang="en-US" sz="2400" dirty="0">
                <a:cs typeface="Times New Roman" panose="02020603050405020304" pitchFamily="18" charset="0"/>
              </a:rPr>
              <a:t>If the quarterly interest rate is 5%, what is the effective interest rate semiannually?</a:t>
            </a:r>
          </a:p>
          <a:p>
            <a:r>
              <a:rPr lang="tr-TR" sz="2400" dirty="0">
                <a:cs typeface="Times New Roman" panose="02020603050405020304" pitchFamily="18" charset="0"/>
              </a:rPr>
              <a:t>c) </a:t>
            </a:r>
            <a:r>
              <a:rPr lang="en-GB" sz="2400" dirty="0">
                <a:cs typeface="Times New Roman" panose="02020603050405020304" pitchFamily="18" charset="0"/>
              </a:rPr>
              <a:t>If the quarterly interest rate is 5% , what is the effective interest rate annually ?</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en-US" sz="2400" b="1" dirty="0">
                <a:solidFill>
                  <a:srgbClr val="FF0000"/>
                </a:solidFill>
                <a:cs typeface="Arial" panose="020B0604020202020204" pitchFamily="34" charset="0"/>
              </a:rPr>
              <a:t>Solution</a:t>
            </a:r>
          </a:p>
          <a:p>
            <a:endParaRPr lang="en-US" dirty="0"/>
          </a:p>
        </p:txBody>
      </p:sp>
      <p:pic>
        <p:nvPicPr>
          <p:cNvPr id="5" name="Picture 56"/>
          <p:cNvPicPr/>
          <p:nvPr/>
        </p:nvPicPr>
        <p:blipFill>
          <a:blip r:embed="rId2"/>
          <a:stretch>
            <a:fillRect/>
          </a:stretch>
        </p:blipFill>
        <p:spPr>
          <a:xfrm>
            <a:off x="594360" y="3168515"/>
            <a:ext cx="3863340" cy="1531620"/>
          </a:xfrm>
          <a:prstGeom prst="rect">
            <a:avLst/>
          </a:prstGeom>
        </p:spPr>
      </p:pic>
      <p:sp>
        <p:nvSpPr>
          <p:cNvPr id="6" name="Metin kutusu 5"/>
          <p:cNvSpPr txBox="1"/>
          <p:nvPr/>
        </p:nvSpPr>
        <p:spPr>
          <a:xfrm>
            <a:off x="594360" y="5859085"/>
            <a:ext cx="12207240" cy="3372783"/>
          </a:xfrm>
          <a:prstGeom prst="rect">
            <a:avLst/>
          </a:prstGeom>
          <a:noFill/>
        </p:spPr>
        <p:txBody>
          <a:bodyPr wrap="square" rtlCol="0">
            <a:spAutoFit/>
          </a:bodyPr>
          <a:lstStyle/>
          <a:p>
            <a:r>
              <a:rPr lang="tr-TR" sz="2400" b="1" dirty="0">
                <a:solidFill>
                  <a:srgbClr val="FF0000"/>
                </a:solidFill>
                <a:cs typeface="Arial" panose="020B0604020202020204" pitchFamily="34" charset="0"/>
              </a:rPr>
              <a:t>P</a:t>
            </a:r>
            <a:r>
              <a:rPr lang="en-GB" sz="2400" b="1" dirty="0">
                <a:solidFill>
                  <a:srgbClr val="FF0000"/>
                </a:solidFill>
                <a:cs typeface="Arial" panose="020B0604020202020204" pitchFamily="34" charset="0"/>
              </a:rPr>
              <a:t>roblem</a:t>
            </a:r>
            <a:r>
              <a:rPr lang="tr-TR" sz="2400" b="1" dirty="0">
                <a:solidFill>
                  <a:srgbClr val="FF0000"/>
                </a:solidFill>
                <a:cs typeface="Arial" panose="020B0604020202020204" pitchFamily="34" charset="0"/>
              </a:rPr>
              <a:t>-5</a:t>
            </a:r>
            <a:endParaRPr lang="en-US" sz="2400" b="1" dirty="0">
              <a:solidFill>
                <a:srgbClr val="FF0000"/>
              </a:solidFill>
              <a:cs typeface="Arial" panose="020B0604020202020204" pitchFamily="34" charset="0"/>
            </a:endParaRPr>
          </a:p>
          <a:p>
            <a:r>
              <a:rPr lang="en-US" sz="2400" dirty="0">
                <a:cs typeface="Times New Roman" panose="02020603050405020304" pitchFamily="18" charset="0"/>
              </a:rPr>
              <a:t>What is the monthly effective interest rate so that a deposit can be tripled within 5 years?</a:t>
            </a:r>
            <a:r>
              <a:rPr lang="tr-TR" sz="2400" dirty="0">
                <a:cs typeface="Times New Roman" panose="02020603050405020304" pitchFamily="18" charset="0"/>
              </a:rPr>
              <a:t> </a:t>
            </a:r>
            <a:endParaRPr lang="en-US" sz="2400" dirty="0">
              <a:cs typeface="Times New Roman" panose="02020603050405020304" pitchFamily="18" charset="0"/>
            </a:endParaRPr>
          </a:p>
          <a:p>
            <a:r>
              <a:rPr lang="en-GB" sz="2400" b="1" dirty="0">
                <a:solidFill>
                  <a:srgbClr val="FF0000"/>
                </a:solidFill>
                <a:cs typeface="Arial" panose="020B0604020202020204" pitchFamily="34" charset="0"/>
              </a:rPr>
              <a:t>Solution</a:t>
            </a:r>
            <a:r>
              <a:rPr lang="tr-TR" sz="2400" b="1" dirty="0">
                <a:cs typeface="Times New Roman" panose="02020603050405020304" pitchFamily="18" charset="0"/>
              </a:rPr>
              <a:t> </a:t>
            </a:r>
            <a:endParaRPr lang="en-US" sz="2400" dirty="0">
              <a:cs typeface="Times New Roman" panose="02020603050405020304" pitchFamily="18" charset="0"/>
            </a:endParaRPr>
          </a:p>
          <a:p>
            <a:endParaRPr lang="tr-TR" sz="2400" dirty="0">
              <a:cs typeface="Times New Roman" panose="02020603050405020304" pitchFamily="18" charset="0"/>
            </a:endParaRPr>
          </a:p>
          <a:p>
            <a:r>
              <a:rPr lang="tr-TR" sz="2400" dirty="0">
                <a:cs typeface="Times New Roman" panose="02020603050405020304" pitchFamily="18" charset="0"/>
              </a:rPr>
              <a:t>3P = P(1 + i)</a:t>
            </a:r>
            <a:r>
              <a:rPr lang="tr-TR" sz="2400" baseline="30000" dirty="0">
                <a:cs typeface="Times New Roman" panose="02020603050405020304" pitchFamily="18" charset="0"/>
              </a:rPr>
              <a:t>60</a:t>
            </a:r>
            <a:endParaRPr lang="en-US" sz="2400" dirty="0">
              <a:cs typeface="Times New Roman" panose="02020603050405020304" pitchFamily="18" charset="0"/>
            </a:endParaRPr>
          </a:p>
          <a:p>
            <a:r>
              <a:rPr lang="tr-TR" sz="2400" dirty="0">
                <a:cs typeface="Times New Roman" panose="02020603050405020304" pitchFamily="18" charset="0"/>
              </a:rPr>
              <a:t>3 = (1 + i)</a:t>
            </a:r>
            <a:r>
              <a:rPr lang="tr-TR" sz="2400" baseline="30000" dirty="0">
                <a:cs typeface="Times New Roman" panose="02020603050405020304" pitchFamily="18" charset="0"/>
              </a:rPr>
              <a:t>60</a:t>
            </a:r>
            <a:endParaRPr lang="en-US" sz="2400" dirty="0">
              <a:cs typeface="Times New Roman" panose="02020603050405020304" pitchFamily="18" charset="0"/>
            </a:endParaRPr>
          </a:p>
          <a:p>
            <a:r>
              <a:rPr lang="tr-TR" sz="2400" dirty="0">
                <a:cs typeface="Times New Roman" panose="02020603050405020304" pitchFamily="18" charset="0"/>
              </a:rPr>
              <a:t>      i = 1.85% aylık  </a:t>
            </a:r>
            <a:endParaRPr lang="en-US" sz="2400" dirty="0">
              <a:cs typeface="Times New Roman" panose="02020603050405020304" pitchFamily="18" charset="0"/>
            </a:endParaRPr>
          </a:p>
          <a:p>
            <a:r>
              <a:rPr lang="tr-TR" sz="2400" b="1" dirty="0"/>
              <a:t> </a:t>
            </a:r>
            <a:endParaRPr lang="en-US" sz="2400" dirty="0"/>
          </a:p>
          <a:p>
            <a:endParaRPr lang="en-US" dirty="0"/>
          </a:p>
        </p:txBody>
      </p:sp>
      <mc:AlternateContent xmlns:mc="http://schemas.openxmlformats.org/markup-compatibility/2006" xmlns:a14="http://schemas.microsoft.com/office/drawing/2010/main">
        <mc:Choice Requires="a14">
          <p:sp>
            <p:nvSpPr>
              <p:cNvPr id="2" name="Dikdörtgen 1"/>
              <p:cNvSpPr/>
              <p:nvPr/>
            </p:nvSpPr>
            <p:spPr>
              <a:xfrm>
                <a:off x="5180825" y="3614137"/>
                <a:ext cx="1863652" cy="400110"/>
              </a:xfrm>
              <a:prstGeom prst="rect">
                <a:avLst/>
              </a:prstGeom>
            </p:spPr>
            <p:txBody>
              <a:bodyPr wrap="none">
                <a:spAutoFit/>
              </a:bodyPr>
              <a:lstStyle/>
              <a:p>
                <a14:m>
                  <m:oMath xmlns:m="http://schemas.openxmlformats.org/officeDocument/2006/math">
                    <m:sSub>
                      <m:sSubPr>
                        <m:ctrlPr>
                          <a:rPr lang="tr-TR" sz="2000" b="1" i="1">
                            <a:solidFill>
                              <a:srgbClr val="FF0000"/>
                            </a:solidFill>
                            <a:latin typeface="Cambria Math" panose="02040503050406030204" pitchFamily="18" charset="0"/>
                          </a:rPr>
                        </m:ctrlPr>
                      </m:sSubPr>
                      <m:e>
                        <m:r>
                          <a:rPr lang="tr-TR" sz="2000" b="1" i="1">
                            <a:solidFill>
                              <a:srgbClr val="FF0000"/>
                            </a:solidFill>
                            <a:latin typeface="Cambria Math" panose="02040503050406030204" pitchFamily="18" charset="0"/>
                          </a:rPr>
                          <m:t>𝒊</m:t>
                        </m:r>
                      </m:e>
                      <m:sub>
                        <m:r>
                          <a:rPr lang="tr-TR" sz="2000" b="1" i="1">
                            <a:solidFill>
                              <a:srgbClr val="FF0000"/>
                            </a:solidFill>
                            <a:latin typeface="Cambria Math" panose="02040503050406030204" pitchFamily="18" charset="0"/>
                          </a:rPr>
                          <m:t>𝒆</m:t>
                        </m:r>
                      </m:sub>
                    </m:sSub>
                  </m:oMath>
                </a14:m>
                <a:r>
                  <a:rPr lang="tr-TR" sz="2000" b="1" dirty="0">
                    <a:solidFill>
                      <a:srgbClr val="FF0000"/>
                    </a:solidFill>
                  </a:rPr>
                  <a:t> = </a:t>
                </a:r>
                <a14:m>
                  <m:oMath xmlns:m="http://schemas.openxmlformats.org/officeDocument/2006/math">
                    <m:sSup>
                      <m:sSupPr>
                        <m:ctrlPr>
                          <a:rPr lang="tr-TR" sz="2000" b="1" i="1">
                            <a:solidFill>
                              <a:srgbClr val="FF0000"/>
                            </a:solidFill>
                            <a:latin typeface="Cambria Math" panose="02040503050406030204" pitchFamily="18" charset="0"/>
                          </a:rPr>
                        </m:ctrlPr>
                      </m:sSupPr>
                      <m:e>
                        <m:r>
                          <a:rPr lang="tr-TR" sz="2000" b="1" i="1">
                            <a:solidFill>
                              <a:srgbClr val="FF0000"/>
                            </a:solidFill>
                            <a:latin typeface="Cambria Math" panose="02040503050406030204" pitchFamily="18" charset="0"/>
                          </a:rPr>
                          <m:t>(</m:t>
                        </m:r>
                        <m:r>
                          <a:rPr lang="tr-TR" sz="2000" b="1" i="1">
                            <a:solidFill>
                              <a:srgbClr val="FF0000"/>
                            </a:solidFill>
                            <a:latin typeface="Cambria Math" panose="02040503050406030204" pitchFamily="18" charset="0"/>
                          </a:rPr>
                          <m:t>𝟏</m:t>
                        </m:r>
                        <m:r>
                          <a:rPr lang="tr-TR" sz="2000" b="1" i="1">
                            <a:solidFill>
                              <a:srgbClr val="FF0000"/>
                            </a:solidFill>
                            <a:latin typeface="Cambria Math" panose="02040503050406030204" pitchFamily="18" charset="0"/>
                          </a:rPr>
                          <m:t>+</m:t>
                        </m:r>
                        <m:r>
                          <m:rPr>
                            <m:nor/>
                          </m:rPr>
                          <a:rPr lang="tr-TR" sz="2000" b="1" dirty="0">
                            <a:solidFill>
                              <a:srgbClr val="FF0000"/>
                            </a:solidFill>
                          </a:rPr>
                          <m:t>i</m:t>
                        </m:r>
                        <m:r>
                          <a:rPr lang="tr-TR" sz="2000" b="1" i="1" dirty="0">
                            <a:solidFill>
                              <a:srgbClr val="FF0000"/>
                            </a:solidFill>
                            <a:latin typeface="Cambria Math"/>
                          </a:rPr>
                          <m:t> </m:t>
                        </m:r>
                        <m:r>
                          <a:rPr lang="tr-TR" sz="2000" b="1" i="1">
                            <a:solidFill>
                              <a:srgbClr val="FF0000"/>
                            </a:solidFill>
                            <a:latin typeface="Cambria Math" panose="02040503050406030204" pitchFamily="18" charset="0"/>
                          </a:rPr>
                          <m:t>)</m:t>
                        </m:r>
                      </m:e>
                      <m:sup>
                        <m:r>
                          <a:rPr lang="tr-TR" sz="2000" b="1" i="1">
                            <a:solidFill>
                              <a:srgbClr val="FF0000"/>
                            </a:solidFill>
                            <a:latin typeface="Cambria Math"/>
                          </a:rPr>
                          <m:t>𝒎</m:t>
                        </m:r>
                      </m:sup>
                    </m:sSup>
                  </m:oMath>
                </a14:m>
                <a:r>
                  <a:rPr lang="tr-TR" sz="2000" b="1" dirty="0">
                    <a:solidFill>
                      <a:srgbClr val="FF0000"/>
                    </a:solidFill>
                  </a:rPr>
                  <a:t> - 1</a:t>
                </a:r>
                <a:endParaRPr lang="en-US" sz="2000" b="1" dirty="0">
                  <a:solidFill>
                    <a:srgbClr val="FF0000"/>
                  </a:solidFill>
                </a:endParaRPr>
              </a:p>
            </p:txBody>
          </p:sp>
        </mc:Choice>
        <mc:Fallback xmlns="">
          <p:sp>
            <p:nvSpPr>
              <p:cNvPr id="2" name="Dikdörtgen 1"/>
              <p:cNvSpPr>
                <a:spLocks noRot="1" noChangeAspect="1" noMove="1" noResize="1" noEditPoints="1" noAdjustHandles="1" noChangeArrowheads="1" noChangeShapeType="1" noTextEdit="1"/>
              </p:cNvSpPr>
              <p:nvPr/>
            </p:nvSpPr>
            <p:spPr>
              <a:xfrm>
                <a:off x="5180825" y="3614137"/>
                <a:ext cx="1863652" cy="400110"/>
              </a:xfrm>
              <a:prstGeom prst="rect">
                <a:avLst/>
              </a:prstGeom>
              <a:blipFill rotWithShape="0">
                <a:blip r:embed="rId3"/>
                <a:stretch>
                  <a:fillRect t="-9091" r="-5882"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5083364" y="8347640"/>
                <a:ext cx="2059795" cy="400559"/>
              </a:xfrm>
              <a:prstGeom prst="rect">
                <a:avLst/>
              </a:prstGeom>
            </p:spPr>
            <p:txBody>
              <a:bodyPr wrap="none">
                <a:spAutoFit/>
              </a:bodyPr>
              <a:lstStyle/>
              <a:p>
                <a14:m>
                  <m:oMath xmlns:m="http://schemas.openxmlformats.org/officeDocument/2006/math">
                    <m:r>
                      <a:rPr lang="tr-TR" sz="2000" b="1" i="1" smtClean="0">
                        <a:solidFill>
                          <a:srgbClr val="FF0000"/>
                        </a:solidFill>
                        <a:latin typeface="Cambria Math" panose="02040503050406030204" pitchFamily="18" charset="0"/>
                      </a:rPr>
                      <m:t>𝑭</m:t>
                    </m:r>
                  </m:oMath>
                </a14:m>
                <a:r>
                  <a:rPr lang="tr-TR" sz="2000" b="1" dirty="0">
                    <a:solidFill>
                      <a:srgbClr val="FF0000"/>
                    </a:solidFill>
                  </a:rPr>
                  <a:t> = </a:t>
                </a:r>
                <a14:m>
                  <m:oMath xmlns:m="http://schemas.openxmlformats.org/officeDocument/2006/math">
                    <m:sSup>
                      <m:sSupPr>
                        <m:ctrlPr>
                          <a:rPr lang="tr-TR" sz="2000" b="1" i="1">
                            <a:solidFill>
                              <a:srgbClr val="FF0000"/>
                            </a:solidFill>
                            <a:latin typeface="Cambria Math" panose="02040503050406030204" pitchFamily="18" charset="0"/>
                          </a:rPr>
                        </m:ctrlPr>
                      </m:sSupPr>
                      <m:e>
                        <m:r>
                          <a:rPr lang="tr-TR" sz="2000" b="1" i="1" smtClean="0">
                            <a:solidFill>
                              <a:srgbClr val="FF0000"/>
                            </a:solidFill>
                            <a:latin typeface="Cambria Math" panose="02040503050406030204" pitchFamily="18" charset="0"/>
                          </a:rPr>
                          <m:t> </m:t>
                        </m:r>
                        <m:r>
                          <a:rPr lang="tr-TR" sz="2000" b="1" i="1" smtClean="0">
                            <a:solidFill>
                              <a:srgbClr val="FF0000"/>
                            </a:solidFill>
                            <a:latin typeface="Cambria Math" panose="02040503050406030204" pitchFamily="18" charset="0"/>
                          </a:rPr>
                          <m:t>𝑷</m:t>
                        </m:r>
                        <m:r>
                          <a:rPr lang="tr-TR" sz="2000" b="1" i="1" smtClean="0">
                            <a:solidFill>
                              <a:srgbClr val="FF0000"/>
                            </a:solidFill>
                            <a:latin typeface="Cambria Math" panose="02040503050406030204" pitchFamily="18" charset="0"/>
                          </a:rPr>
                          <m:t> </m:t>
                        </m:r>
                        <m:r>
                          <a:rPr lang="tr-TR" sz="2000" b="1" i="1" smtClean="0">
                            <a:solidFill>
                              <a:srgbClr val="FF0000"/>
                            </a:solidFill>
                            <a:latin typeface="Cambria Math" panose="02040503050406030204" pitchFamily="18" charset="0"/>
                          </a:rPr>
                          <m:t>𝒙</m:t>
                        </m:r>
                        <m:r>
                          <a:rPr lang="tr-TR" sz="2000" b="1" i="1" smtClean="0">
                            <a:solidFill>
                              <a:srgbClr val="FF0000"/>
                            </a:solidFill>
                            <a:latin typeface="Cambria Math" panose="02040503050406030204" pitchFamily="18" charset="0"/>
                          </a:rPr>
                          <m:t> (</m:t>
                        </m:r>
                        <m:r>
                          <a:rPr lang="tr-TR" sz="2000" b="1" i="1">
                            <a:solidFill>
                              <a:srgbClr val="FF0000"/>
                            </a:solidFill>
                            <a:latin typeface="Cambria Math" panose="02040503050406030204" pitchFamily="18" charset="0"/>
                          </a:rPr>
                          <m:t>𝟏</m:t>
                        </m:r>
                        <m:r>
                          <a:rPr lang="tr-TR" sz="2000" b="1" i="1">
                            <a:solidFill>
                              <a:srgbClr val="FF0000"/>
                            </a:solidFill>
                            <a:latin typeface="Cambria Math" panose="02040503050406030204" pitchFamily="18" charset="0"/>
                          </a:rPr>
                          <m:t>+</m:t>
                        </m:r>
                        <m:r>
                          <m:rPr>
                            <m:nor/>
                          </m:rPr>
                          <a:rPr lang="tr-TR" sz="2000" b="1" i="0" smtClean="0">
                            <a:solidFill>
                              <a:srgbClr val="FF0000"/>
                            </a:solidFill>
                            <a:latin typeface="Cambria Math" panose="02040503050406030204" pitchFamily="18" charset="0"/>
                          </a:rPr>
                          <m:t>i</m:t>
                        </m:r>
                        <m:r>
                          <a:rPr lang="tr-TR" sz="2000" b="1" i="1" dirty="0">
                            <a:solidFill>
                              <a:srgbClr val="FF0000"/>
                            </a:solidFill>
                            <a:latin typeface="Cambria Math"/>
                          </a:rPr>
                          <m:t> </m:t>
                        </m:r>
                        <m:r>
                          <a:rPr lang="tr-TR" sz="2000" b="1" i="1">
                            <a:solidFill>
                              <a:srgbClr val="FF0000"/>
                            </a:solidFill>
                            <a:latin typeface="Cambria Math" panose="02040503050406030204" pitchFamily="18" charset="0"/>
                          </a:rPr>
                          <m:t>)</m:t>
                        </m:r>
                      </m:e>
                      <m:sup>
                        <m:r>
                          <a:rPr lang="tr-TR" sz="2000" b="1" i="1" smtClean="0">
                            <a:solidFill>
                              <a:srgbClr val="FF0000"/>
                            </a:solidFill>
                            <a:latin typeface="Cambria Math" panose="02040503050406030204" pitchFamily="18" charset="0"/>
                          </a:rPr>
                          <m:t>𝒏</m:t>
                        </m:r>
                      </m:sup>
                    </m:sSup>
                  </m:oMath>
                </a14:m>
                <a:endParaRPr lang="en-US" sz="2000" b="1" dirty="0">
                  <a:solidFill>
                    <a:srgbClr val="FF0000"/>
                  </a:solidFill>
                </a:endParaRPr>
              </a:p>
            </p:txBody>
          </p:sp>
        </mc:Choice>
        <mc:Fallback xmlns="">
          <p:sp>
            <p:nvSpPr>
              <p:cNvPr id="7" name="Dikdörtgen 6"/>
              <p:cNvSpPr>
                <a:spLocks noRot="1" noChangeAspect="1" noMove="1" noResize="1" noEditPoints="1" noAdjustHandles="1" noChangeArrowheads="1" noChangeShapeType="1" noTextEdit="1"/>
              </p:cNvSpPr>
              <p:nvPr/>
            </p:nvSpPr>
            <p:spPr>
              <a:xfrm>
                <a:off x="5083364" y="8347640"/>
                <a:ext cx="2059795" cy="400559"/>
              </a:xfrm>
              <a:prstGeom prst="rect">
                <a:avLst/>
              </a:prstGeom>
              <a:blipFill rotWithShape="0">
                <a:blip r:embed="rId4"/>
                <a:stretch>
                  <a:fillRect t="-7576" b="-25758"/>
                </a:stretch>
              </a:blipFill>
            </p:spPr>
            <p:txBody>
              <a:bodyPr/>
              <a:lstStyle/>
              <a:p>
                <a:r>
                  <a:rPr lang="tr-TR">
                    <a:noFill/>
                  </a:rPr>
                  <a:t> </a:t>
                </a:r>
              </a:p>
            </p:txBody>
          </p:sp>
        </mc:Fallback>
      </mc:AlternateContent>
      <p:sp>
        <p:nvSpPr>
          <p:cNvPr id="8" name="Sağ Ayraç 7"/>
          <p:cNvSpPr/>
          <p:nvPr/>
        </p:nvSpPr>
        <p:spPr>
          <a:xfrm>
            <a:off x="4276650" y="2772303"/>
            <a:ext cx="529389" cy="208377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ağ Ayraç 8"/>
          <p:cNvSpPr/>
          <p:nvPr/>
        </p:nvSpPr>
        <p:spPr>
          <a:xfrm>
            <a:off x="4197852" y="7937915"/>
            <a:ext cx="529389" cy="122001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03416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98227" y="899872"/>
            <a:ext cx="8835389" cy="6121482"/>
          </a:xfrm>
          <a:prstGeom prst="rect">
            <a:avLst/>
          </a:prstGeom>
        </p:spPr>
      </p:pic>
      <p:sp>
        <p:nvSpPr>
          <p:cNvPr id="2" name="Dikdörtgen 1"/>
          <p:cNvSpPr/>
          <p:nvPr/>
        </p:nvSpPr>
        <p:spPr>
          <a:xfrm>
            <a:off x="737203" y="899872"/>
            <a:ext cx="1696298" cy="400110"/>
          </a:xfrm>
          <a:prstGeom prst="rect">
            <a:avLst/>
          </a:prstGeom>
          <a:solidFill>
            <a:schemeClr val="bg1"/>
          </a:solidFill>
        </p:spPr>
        <p:txBody>
          <a:bodyPr wrap="none">
            <a:spAutoFit/>
          </a:bodyPr>
          <a:lstStyle/>
          <a:p>
            <a:r>
              <a:rPr lang="tr-TR" sz="2000" b="1" dirty="0">
                <a:solidFill>
                  <a:srgbClr val="FF0000"/>
                </a:solidFill>
                <a:latin typeface="Arial" panose="020B0604020202020204" pitchFamily="34" charset="0"/>
                <a:cs typeface="Arial" panose="020B0604020202020204" pitchFamily="34" charset="0"/>
              </a:rPr>
              <a:t>PROBLEM-6</a:t>
            </a:r>
            <a:endParaRPr lang="en-US" sz="2000" b="1" dirty="0">
              <a:solidFill>
                <a:srgbClr val="FF0000"/>
              </a:solidFill>
              <a:latin typeface="Arial" panose="020B0604020202020204" pitchFamily="34" charset="0"/>
              <a:cs typeface="Arial" panose="020B0604020202020204" pitchFamily="34" charset="0"/>
            </a:endParaRPr>
          </a:p>
        </p:txBody>
      </p:sp>
      <p:sp>
        <p:nvSpPr>
          <p:cNvPr id="4" name="Dikdörtgen 3"/>
          <p:cNvSpPr/>
          <p:nvPr/>
        </p:nvSpPr>
        <p:spPr>
          <a:xfrm>
            <a:off x="737203" y="2019681"/>
            <a:ext cx="1966240" cy="400110"/>
          </a:xfrm>
          <a:prstGeom prst="rect">
            <a:avLst/>
          </a:prstGeom>
          <a:solidFill>
            <a:schemeClr val="bg1"/>
          </a:solidFill>
        </p:spPr>
        <p:txBody>
          <a:bodyPr wrap="square">
            <a:spAutoFit/>
          </a:bodyPr>
          <a:lstStyle/>
          <a:p>
            <a:r>
              <a:rPr lang="en-GB" sz="2000" b="1" dirty="0">
                <a:solidFill>
                  <a:srgbClr val="FF0000"/>
                </a:solidFill>
                <a:latin typeface="Arial" panose="020B0604020202020204" pitchFamily="34" charset="0"/>
                <a:cs typeface="Arial" panose="020B0604020202020204" pitchFamily="34" charset="0"/>
              </a:rPr>
              <a:t>Solution</a:t>
            </a:r>
            <a:endParaRPr lang="en-US" sz="2000" b="1" dirty="0">
              <a:solidFill>
                <a:srgbClr val="FF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BD6F411-A761-4C8C-91C8-05BC7548763A}"/>
              </a:ext>
            </a:extLst>
          </p:cNvPr>
          <p:cNvSpPr/>
          <p:nvPr/>
        </p:nvSpPr>
        <p:spPr>
          <a:xfrm>
            <a:off x="737203" y="899872"/>
            <a:ext cx="9365442" cy="11198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1" dirty="0">
                <a:solidFill>
                  <a:srgbClr val="FF0000"/>
                </a:solidFill>
                <a:latin typeface="Arial" panose="020B0604020202020204" pitchFamily="34" charset="0"/>
                <a:cs typeface="Arial" panose="020B0604020202020204" pitchFamily="34" charset="0"/>
              </a:rPr>
              <a:t>Problem-6</a:t>
            </a:r>
            <a:r>
              <a:rPr lang="en-GB" sz="2000" b="1" dirty="0">
                <a:solidFill>
                  <a:sysClr val="windowText" lastClr="000000"/>
                </a:solidFill>
                <a:latin typeface="Arial" panose="020B0604020202020204" pitchFamily="34" charset="0"/>
                <a:cs typeface="Arial" panose="020B0604020202020204" pitchFamily="34" charset="0"/>
              </a:rPr>
              <a:t> </a:t>
            </a:r>
            <a:r>
              <a:rPr lang="en-US" sz="2000" dirty="0">
                <a:solidFill>
                  <a:sysClr val="windowText" lastClr="000000"/>
                </a:solidFill>
                <a:latin typeface="Arial" panose="020B0604020202020204" pitchFamily="34" charset="0"/>
                <a:cs typeface="Arial" panose="020B0604020202020204" pitchFamily="34" charset="0"/>
              </a:rPr>
              <a:t>How much money should be paid every year to ensure that the annual deposit is equal to 600 TL paid every six months. Interest rate is 24%, compounding quarterly.</a:t>
            </a:r>
            <a:endParaRPr lang="tr-TR"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34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Düz Bağlayıcı 57"/>
          <p:cNvCxnSpPr/>
          <p:nvPr/>
        </p:nvCxnSpPr>
        <p:spPr>
          <a:xfrm>
            <a:off x="3628492" y="2873044"/>
            <a:ext cx="579664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8" name="Grup 67"/>
          <p:cNvGrpSpPr/>
          <p:nvPr/>
        </p:nvGrpSpPr>
        <p:grpSpPr>
          <a:xfrm>
            <a:off x="2492876" y="2455995"/>
            <a:ext cx="7184289" cy="2388075"/>
            <a:chOff x="1780625" y="1754282"/>
            <a:chExt cx="5131635" cy="1705768"/>
          </a:xfrm>
        </p:grpSpPr>
        <p:grpSp>
          <p:nvGrpSpPr>
            <p:cNvPr id="66" name="Grup 65"/>
            <p:cNvGrpSpPr/>
            <p:nvPr/>
          </p:nvGrpSpPr>
          <p:grpSpPr>
            <a:xfrm>
              <a:off x="1780625" y="1754282"/>
              <a:ext cx="5131635" cy="1478233"/>
              <a:chOff x="1780625" y="1754282"/>
              <a:chExt cx="5131635" cy="1478233"/>
            </a:xfrm>
          </p:grpSpPr>
          <p:grpSp>
            <p:nvGrpSpPr>
              <p:cNvPr id="56" name="Grup 55"/>
              <p:cNvGrpSpPr/>
              <p:nvPr/>
            </p:nvGrpSpPr>
            <p:grpSpPr>
              <a:xfrm>
                <a:off x="1780625" y="1754282"/>
                <a:ext cx="5131635" cy="1099374"/>
                <a:chOff x="1780625" y="1754282"/>
                <a:chExt cx="5131635" cy="1099374"/>
              </a:xfrm>
            </p:grpSpPr>
            <p:grpSp>
              <p:nvGrpSpPr>
                <p:cNvPr id="4" name="Grup 3"/>
                <p:cNvGrpSpPr/>
                <p:nvPr/>
              </p:nvGrpSpPr>
              <p:grpSpPr>
                <a:xfrm>
                  <a:off x="1780625" y="1754282"/>
                  <a:ext cx="4951615" cy="1099374"/>
                  <a:chOff x="1780625" y="1627324"/>
                  <a:chExt cx="4951615" cy="1099374"/>
                </a:xfrm>
              </p:grpSpPr>
              <p:grpSp>
                <p:nvGrpSpPr>
                  <p:cNvPr id="5" name="Grup 4"/>
                  <p:cNvGrpSpPr/>
                  <p:nvPr/>
                </p:nvGrpSpPr>
                <p:grpSpPr>
                  <a:xfrm>
                    <a:off x="1871700" y="1916832"/>
                    <a:ext cx="4860540" cy="656456"/>
                    <a:chOff x="1871700" y="1916832"/>
                    <a:chExt cx="4860540" cy="656456"/>
                  </a:xfrm>
                </p:grpSpPr>
                <p:grpSp>
                  <p:nvGrpSpPr>
                    <p:cNvPr id="22" name="Grup 21"/>
                    <p:cNvGrpSpPr/>
                    <p:nvPr/>
                  </p:nvGrpSpPr>
                  <p:grpSpPr>
                    <a:xfrm>
                      <a:off x="1871700" y="2255845"/>
                      <a:ext cx="4860540" cy="317443"/>
                      <a:chOff x="611560" y="2276872"/>
                      <a:chExt cx="4860540" cy="317443"/>
                    </a:xfrm>
                  </p:grpSpPr>
                  <p:cxnSp>
                    <p:nvCxnSpPr>
                      <p:cNvPr id="34" name="Düz Bağlayıcı 33"/>
                      <p:cNvCxnSpPr/>
                      <p:nvPr/>
                    </p:nvCxnSpPr>
                    <p:spPr>
                      <a:xfrm>
                        <a:off x="611560" y="2420888"/>
                        <a:ext cx="48605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Düz Bağlayıcı 35"/>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Düz Bağlayıcı 37"/>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Düz Bağlayıcı 39"/>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Düz Bağlayıcı 41"/>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Düz Bağlayıcı 43"/>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Düz Ok Bağlayıcısı 24"/>
                    <p:cNvCxnSpPr/>
                    <p:nvPr/>
                  </p:nvCxnSpPr>
                  <p:spPr>
                    <a:xfrm flipV="1">
                      <a:off x="2591780" y="1916832"/>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Metin kutusu 8"/>
                  <p:cNvSpPr txBox="1"/>
                  <p:nvPr/>
                </p:nvSpPr>
                <p:spPr>
                  <a:xfrm>
                    <a:off x="5724128" y="1627324"/>
                    <a:ext cx="648072" cy="227535"/>
                  </a:xfrm>
                  <a:prstGeom prst="rect">
                    <a:avLst/>
                  </a:prstGeom>
                  <a:noFill/>
                </p:spPr>
                <p:txBody>
                  <a:bodyPr wrap="square" rtlCol="0">
                    <a:spAutoFit/>
                  </a:bodyPr>
                  <a:lstStyle/>
                  <a:p>
                    <a:r>
                      <a:rPr lang="tr-TR" sz="1470" dirty="0"/>
                      <a:t>A=400</a:t>
                    </a:r>
                    <a:endParaRPr lang="en-US" sz="1470" dirty="0"/>
                  </a:p>
                </p:txBody>
              </p:sp>
              <p:sp>
                <p:nvSpPr>
                  <p:cNvPr id="10" name="Metin kutusu 9"/>
                  <p:cNvSpPr txBox="1"/>
                  <p:nvPr/>
                </p:nvSpPr>
                <p:spPr>
                  <a:xfrm>
                    <a:off x="1780625" y="2088096"/>
                    <a:ext cx="216024" cy="227535"/>
                  </a:xfrm>
                  <a:prstGeom prst="rect">
                    <a:avLst/>
                  </a:prstGeom>
                  <a:noFill/>
                </p:spPr>
                <p:txBody>
                  <a:bodyPr wrap="square" rtlCol="0">
                    <a:spAutoFit/>
                  </a:bodyPr>
                  <a:lstStyle/>
                  <a:p>
                    <a:r>
                      <a:rPr lang="tr-TR" sz="1470" dirty="0"/>
                      <a:t>0</a:t>
                    </a:r>
                    <a:endParaRPr lang="en-US" sz="1470" dirty="0"/>
                  </a:p>
                </p:txBody>
              </p:sp>
              <p:sp>
                <p:nvSpPr>
                  <p:cNvPr id="11" name="Metin kutusu 10"/>
                  <p:cNvSpPr txBox="1"/>
                  <p:nvPr/>
                </p:nvSpPr>
                <p:spPr>
                  <a:xfrm>
                    <a:off x="2123728" y="2499163"/>
                    <a:ext cx="216024" cy="227535"/>
                  </a:xfrm>
                  <a:prstGeom prst="rect">
                    <a:avLst/>
                  </a:prstGeom>
                  <a:noFill/>
                </p:spPr>
                <p:txBody>
                  <a:bodyPr wrap="square" rtlCol="0">
                    <a:spAutoFit/>
                  </a:bodyPr>
                  <a:lstStyle/>
                  <a:p>
                    <a:r>
                      <a:rPr lang="tr-TR" sz="1470" dirty="0"/>
                      <a:t>1</a:t>
                    </a:r>
                    <a:endParaRPr lang="en-US" sz="1470" dirty="0"/>
                  </a:p>
                </p:txBody>
              </p:sp>
              <p:sp>
                <p:nvSpPr>
                  <p:cNvPr id="12" name="Metin kutusu 11"/>
                  <p:cNvSpPr txBox="1"/>
                  <p:nvPr/>
                </p:nvSpPr>
                <p:spPr>
                  <a:xfrm>
                    <a:off x="2483768" y="2499163"/>
                    <a:ext cx="216024" cy="227535"/>
                  </a:xfrm>
                  <a:prstGeom prst="rect">
                    <a:avLst/>
                  </a:prstGeom>
                  <a:noFill/>
                </p:spPr>
                <p:txBody>
                  <a:bodyPr wrap="square" rtlCol="0">
                    <a:spAutoFit/>
                  </a:bodyPr>
                  <a:lstStyle/>
                  <a:p>
                    <a:r>
                      <a:rPr lang="tr-TR" sz="1470" dirty="0"/>
                      <a:t>2</a:t>
                    </a:r>
                    <a:endParaRPr lang="en-US" sz="1470" dirty="0"/>
                  </a:p>
                </p:txBody>
              </p:sp>
              <p:sp>
                <p:nvSpPr>
                  <p:cNvPr id="13" name="Metin kutusu 12"/>
                  <p:cNvSpPr txBox="1"/>
                  <p:nvPr/>
                </p:nvSpPr>
                <p:spPr>
                  <a:xfrm>
                    <a:off x="2915816" y="2499163"/>
                    <a:ext cx="216024" cy="227535"/>
                  </a:xfrm>
                  <a:prstGeom prst="rect">
                    <a:avLst/>
                  </a:prstGeom>
                  <a:noFill/>
                </p:spPr>
                <p:txBody>
                  <a:bodyPr wrap="square" rtlCol="0">
                    <a:spAutoFit/>
                  </a:bodyPr>
                  <a:lstStyle/>
                  <a:p>
                    <a:r>
                      <a:rPr lang="tr-TR" sz="1470" dirty="0"/>
                      <a:t>3</a:t>
                    </a:r>
                    <a:endParaRPr lang="en-US" sz="1470" dirty="0"/>
                  </a:p>
                </p:txBody>
              </p:sp>
              <p:sp>
                <p:nvSpPr>
                  <p:cNvPr id="14" name="Metin kutusu 13"/>
                  <p:cNvSpPr txBox="1"/>
                  <p:nvPr/>
                </p:nvSpPr>
                <p:spPr>
                  <a:xfrm>
                    <a:off x="3347864" y="2499163"/>
                    <a:ext cx="216024" cy="227535"/>
                  </a:xfrm>
                  <a:prstGeom prst="rect">
                    <a:avLst/>
                  </a:prstGeom>
                  <a:noFill/>
                </p:spPr>
                <p:txBody>
                  <a:bodyPr wrap="square" rtlCol="0">
                    <a:spAutoFit/>
                  </a:bodyPr>
                  <a:lstStyle/>
                  <a:p>
                    <a:r>
                      <a:rPr lang="tr-TR" sz="1470" dirty="0"/>
                      <a:t>4</a:t>
                    </a:r>
                    <a:endParaRPr lang="en-US" sz="1470" dirty="0"/>
                  </a:p>
                </p:txBody>
              </p:sp>
              <p:sp>
                <p:nvSpPr>
                  <p:cNvPr id="15" name="Metin kutusu 14"/>
                  <p:cNvSpPr txBox="1"/>
                  <p:nvPr/>
                </p:nvSpPr>
                <p:spPr>
                  <a:xfrm>
                    <a:off x="3779912" y="2499163"/>
                    <a:ext cx="216024" cy="227535"/>
                  </a:xfrm>
                  <a:prstGeom prst="rect">
                    <a:avLst/>
                  </a:prstGeom>
                  <a:noFill/>
                </p:spPr>
                <p:txBody>
                  <a:bodyPr wrap="square" rtlCol="0">
                    <a:spAutoFit/>
                  </a:bodyPr>
                  <a:lstStyle/>
                  <a:p>
                    <a:r>
                      <a:rPr lang="tr-TR" sz="1470" dirty="0"/>
                      <a:t>5</a:t>
                    </a:r>
                    <a:endParaRPr lang="en-US" sz="1470" dirty="0"/>
                  </a:p>
                </p:txBody>
              </p:sp>
              <p:sp>
                <p:nvSpPr>
                  <p:cNvPr id="16" name="Metin kutusu 15"/>
                  <p:cNvSpPr txBox="1"/>
                  <p:nvPr/>
                </p:nvSpPr>
                <p:spPr>
                  <a:xfrm>
                    <a:off x="4211960" y="2499163"/>
                    <a:ext cx="216024" cy="227535"/>
                  </a:xfrm>
                  <a:prstGeom prst="rect">
                    <a:avLst/>
                  </a:prstGeom>
                  <a:noFill/>
                </p:spPr>
                <p:txBody>
                  <a:bodyPr wrap="square" rtlCol="0">
                    <a:spAutoFit/>
                  </a:bodyPr>
                  <a:lstStyle/>
                  <a:p>
                    <a:r>
                      <a:rPr lang="tr-TR" sz="1470" dirty="0"/>
                      <a:t>6</a:t>
                    </a:r>
                    <a:endParaRPr lang="en-US" sz="1470" dirty="0"/>
                  </a:p>
                </p:txBody>
              </p:sp>
              <p:sp>
                <p:nvSpPr>
                  <p:cNvPr id="17" name="Metin kutusu 16"/>
                  <p:cNvSpPr txBox="1"/>
                  <p:nvPr/>
                </p:nvSpPr>
                <p:spPr>
                  <a:xfrm>
                    <a:off x="4649857" y="2499163"/>
                    <a:ext cx="216024" cy="227535"/>
                  </a:xfrm>
                  <a:prstGeom prst="rect">
                    <a:avLst/>
                  </a:prstGeom>
                  <a:noFill/>
                </p:spPr>
                <p:txBody>
                  <a:bodyPr wrap="square" rtlCol="0">
                    <a:spAutoFit/>
                  </a:bodyPr>
                  <a:lstStyle/>
                  <a:p>
                    <a:r>
                      <a:rPr lang="tr-TR" sz="1470" dirty="0"/>
                      <a:t>7</a:t>
                    </a:r>
                    <a:endParaRPr lang="en-US" sz="1470" dirty="0"/>
                  </a:p>
                </p:txBody>
              </p:sp>
              <p:sp>
                <p:nvSpPr>
                  <p:cNvPr id="18" name="Metin kutusu 17"/>
                  <p:cNvSpPr txBox="1"/>
                  <p:nvPr/>
                </p:nvSpPr>
                <p:spPr>
                  <a:xfrm>
                    <a:off x="5076056" y="2499163"/>
                    <a:ext cx="216024" cy="227535"/>
                  </a:xfrm>
                  <a:prstGeom prst="rect">
                    <a:avLst/>
                  </a:prstGeom>
                  <a:noFill/>
                </p:spPr>
                <p:txBody>
                  <a:bodyPr wrap="square" rtlCol="0">
                    <a:spAutoFit/>
                  </a:bodyPr>
                  <a:lstStyle/>
                  <a:p>
                    <a:r>
                      <a:rPr lang="tr-TR" sz="1470" dirty="0"/>
                      <a:t>8</a:t>
                    </a:r>
                    <a:endParaRPr lang="en-US" sz="1470" dirty="0"/>
                  </a:p>
                </p:txBody>
              </p:sp>
              <p:sp>
                <p:nvSpPr>
                  <p:cNvPr id="19" name="Metin kutusu 18"/>
                  <p:cNvSpPr txBox="1"/>
                  <p:nvPr/>
                </p:nvSpPr>
                <p:spPr>
                  <a:xfrm>
                    <a:off x="5436096" y="2499163"/>
                    <a:ext cx="216024" cy="227535"/>
                  </a:xfrm>
                  <a:prstGeom prst="rect">
                    <a:avLst/>
                  </a:prstGeom>
                  <a:noFill/>
                </p:spPr>
                <p:txBody>
                  <a:bodyPr wrap="square" rtlCol="0">
                    <a:spAutoFit/>
                  </a:bodyPr>
                  <a:lstStyle/>
                  <a:p>
                    <a:r>
                      <a:rPr lang="tr-TR" sz="1470" dirty="0"/>
                      <a:t>9</a:t>
                    </a:r>
                    <a:endParaRPr lang="en-US" sz="1470" dirty="0"/>
                  </a:p>
                </p:txBody>
              </p:sp>
              <p:sp>
                <p:nvSpPr>
                  <p:cNvPr id="20" name="Metin kutusu 19"/>
                  <p:cNvSpPr txBox="1"/>
                  <p:nvPr/>
                </p:nvSpPr>
                <p:spPr>
                  <a:xfrm>
                    <a:off x="5812769" y="2494612"/>
                    <a:ext cx="360040" cy="227535"/>
                  </a:xfrm>
                  <a:prstGeom prst="rect">
                    <a:avLst/>
                  </a:prstGeom>
                  <a:noFill/>
                </p:spPr>
                <p:txBody>
                  <a:bodyPr wrap="square" rtlCol="0">
                    <a:spAutoFit/>
                  </a:bodyPr>
                  <a:lstStyle/>
                  <a:p>
                    <a:r>
                      <a:rPr lang="tr-TR" sz="1470" dirty="0"/>
                      <a:t>10</a:t>
                    </a:r>
                    <a:endParaRPr lang="en-US" sz="1470" dirty="0"/>
                  </a:p>
                </p:txBody>
              </p:sp>
            </p:grpSp>
            <p:cxnSp>
              <p:nvCxnSpPr>
                <p:cNvPr id="46" name="Düz Ok Bağlayıcısı 45"/>
                <p:cNvCxnSpPr/>
                <p:nvPr/>
              </p:nvCxnSpPr>
              <p:spPr>
                <a:xfrm flipV="1">
                  <a:off x="4319972" y="2037912"/>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Düz Ok Bağlayıcısı 46"/>
                <p:cNvCxnSpPr/>
                <p:nvPr/>
              </p:nvCxnSpPr>
              <p:spPr>
                <a:xfrm flipV="1">
                  <a:off x="3455876" y="205217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Düz Ok Bağlayıcısı 47"/>
                <p:cNvCxnSpPr/>
                <p:nvPr/>
              </p:nvCxnSpPr>
              <p:spPr>
                <a:xfrm flipV="1">
                  <a:off x="5184068" y="203791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flipV="1">
                  <a:off x="5976156" y="203791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Düz Bağlayıcı 50"/>
                <p:cNvCxnSpPr/>
                <p:nvPr/>
              </p:nvCxnSpPr>
              <p:spPr>
                <a:xfrm>
                  <a:off x="6372200" y="240745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Düz Bağlayıcı 51"/>
                <p:cNvCxnSpPr/>
                <p:nvPr/>
              </p:nvCxnSpPr>
              <p:spPr>
                <a:xfrm>
                  <a:off x="6732240" y="2407450"/>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53" name="Metin kutusu 52"/>
                <p:cNvSpPr txBox="1"/>
                <p:nvPr/>
              </p:nvSpPr>
              <p:spPr>
                <a:xfrm>
                  <a:off x="6192180" y="2621570"/>
                  <a:ext cx="360040" cy="227535"/>
                </a:xfrm>
                <a:prstGeom prst="rect">
                  <a:avLst/>
                </a:prstGeom>
                <a:noFill/>
              </p:spPr>
              <p:txBody>
                <a:bodyPr wrap="square" rtlCol="0">
                  <a:spAutoFit/>
                </a:bodyPr>
                <a:lstStyle/>
                <a:p>
                  <a:r>
                    <a:rPr lang="tr-TR" sz="1470" dirty="0"/>
                    <a:t>11</a:t>
                  </a:r>
                  <a:endParaRPr lang="en-US" sz="1470" dirty="0"/>
                </a:p>
              </p:txBody>
            </p:sp>
            <p:sp>
              <p:nvSpPr>
                <p:cNvPr id="54" name="Metin kutusu 53"/>
                <p:cNvSpPr txBox="1"/>
                <p:nvPr/>
              </p:nvSpPr>
              <p:spPr>
                <a:xfrm>
                  <a:off x="6552220" y="2621570"/>
                  <a:ext cx="360040" cy="227535"/>
                </a:xfrm>
                <a:prstGeom prst="rect">
                  <a:avLst/>
                </a:prstGeom>
                <a:noFill/>
              </p:spPr>
              <p:txBody>
                <a:bodyPr wrap="square" rtlCol="0">
                  <a:spAutoFit/>
                </a:bodyPr>
                <a:lstStyle/>
                <a:p>
                  <a:r>
                    <a:rPr lang="tr-TR" sz="1470" dirty="0"/>
                    <a:t>12</a:t>
                  </a:r>
                  <a:endParaRPr lang="en-US" sz="1470" dirty="0"/>
                </a:p>
              </p:txBody>
            </p:sp>
            <p:cxnSp>
              <p:nvCxnSpPr>
                <p:cNvPr id="55" name="Düz Ok Bağlayıcısı 54"/>
                <p:cNvCxnSpPr/>
                <p:nvPr/>
              </p:nvCxnSpPr>
              <p:spPr>
                <a:xfrm flipV="1">
                  <a:off x="6732240" y="2037913"/>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60" name="Düz Ok Bağlayıcısı 59"/>
              <p:cNvCxnSpPr/>
              <p:nvPr/>
            </p:nvCxnSpPr>
            <p:spPr>
              <a:xfrm>
                <a:off x="3023828" y="2526819"/>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Düz Ok Bağlayıcısı 60"/>
              <p:cNvCxnSpPr/>
              <p:nvPr/>
            </p:nvCxnSpPr>
            <p:spPr>
              <a:xfrm>
                <a:off x="4319972" y="2520941"/>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Düz Ok Bağlayıcısı 61"/>
              <p:cNvCxnSpPr/>
              <p:nvPr/>
            </p:nvCxnSpPr>
            <p:spPr>
              <a:xfrm>
                <a:off x="5544108" y="2546358"/>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Düz Ok Bağlayıcısı 62"/>
              <p:cNvCxnSpPr/>
              <p:nvPr/>
            </p:nvCxnSpPr>
            <p:spPr>
              <a:xfrm>
                <a:off x="6732240" y="2539462"/>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Düz Bağlayıcı 64"/>
              <p:cNvCxnSpPr/>
              <p:nvPr/>
            </p:nvCxnSpPr>
            <p:spPr>
              <a:xfrm>
                <a:off x="3023828" y="3207098"/>
                <a:ext cx="37084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67" name="Metin kutusu 66"/>
            <p:cNvSpPr txBox="1"/>
            <p:nvPr/>
          </p:nvSpPr>
          <p:spPr>
            <a:xfrm>
              <a:off x="6171964" y="3232515"/>
              <a:ext cx="648072" cy="227535"/>
            </a:xfrm>
            <a:prstGeom prst="rect">
              <a:avLst/>
            </a:prstGeom>
            <a:noFill/>
          </p:spPr>
          <p:txBody>
            <a:bodyPr wrap="square" rtlCol="0">
              <a:spAutoFit/>
            </a:bodyPr>
            <a:lstStyle/>
            <a:p>
              <a:r>
                <a:rPr lang="tr-TR" sz="1470" dirty="0"/>
                <a:t>A=500</a:t>
              </a:r>
              <a:endParaRPr lang="en-US" sz="1470" dirty="0"/>
            </a:p>
          </p:txBody>
        </p:sp>
      </p:grpSp>
      <p:sp>
        <p:nvSpPr>
          <p:cNvPr id="69" name="Metin kutusu 68"/>
          <p:cNvSpPr txBox="1"/>
          <p:nvPr/>
        </p:nvSpPr>
        <p:spPr>
          <a:xfrm>
            <a:off x="1158618" y="5203846"/>
            <a:ext cx="10181931" cy="1004634"/>
          </a:xfrm>
          <a:prstGeom prst="rect">
            <a:avLst/>
          </a:prstGeom>
          <a:noFill/>
        </p:spPr>
        <p:txBody>
          <a:bodyPr wrap="square" rtlCol="0">
            <a:spAutoFit/>
          </a:bodyPr>
          <a:lstStyle/>
          <a:p>
            <a:r>
              <a:rPr lang="tr-TR" sz="2964" dirty="0" err="1"/>
              <a:t>If</a:t>
            </a:r>
            <a:r>
              <a:rPr lang="tr-TR" sz="2964" dirty="0"/>
              <a:t> </a:t>
            </a:r>
            <a:r>
              <a:rPr lang="tr-TR" sz="2964" dirty="0" err="1"/>
              <a:t>present</a:t>
            </a:r>
            <a:r>
              <a:rPr lang="tr-TR" sz="2964" dirty="0"/>
              <a:t> </a:t>
            </a:r>
            <a:r>
              <a:rPr lang="tr-TR" sz="2964" dirty="0" err="1"/>
              <a:t>value</a:t>
            </a:r>
            <a:r>
              <a:rPr lang="tr-TR" sz="2964" dirty="0"/>
              <a:t> of </a:t>
            </a:r>
            <a:r>
              <a:rPr lang="tr-TR" sz="2964" dirty="0" err="1"/>
              <a:t>the</a:t>
            </a:r>
            <a:r>
              <a:rPr lang="tr-TR" sz="2964" dirty="0"/>
              <a:t> </a:t>
            </a:r>
            <a:r>
              <a:rPr lang="tr-TR" sz="2964" dirty="0" err="1"/>
              <a:t>given</a:t>
            </a:r>
            <a:r>
              <a:rPr lang="tr-TR" sz="2964" dirty="0"/>
              <a:t> </a:t>
            </a:r>
            <a:r>
              <a:rPr lang="tr-TR" sz="2964" dirty="0" err="1"/>
              <a:t>cash</a:t>
            </a:r>
            <a:r>
              <a:rPr lang="tr-TR" sz="2964" dirty="0"/>
              <a:t> </a:t>
            </a:r>
            <a:r>
              <a:rPr lang="tr-TR" sz="2964" dirty="0" err="1"/>
              <a:t>flow</a:t>
            </a:r>
            <a:r>
              <a:rPr lang="tr-TR" sz="2964" dirty="0"/>
              <a:t> is </a:t>
            </a:r>
            <a:r>
              <a:rPr lang="tr-TR" sz="2964" dirty="0" err="1"/>
              <a:t>zero</a:t>
            </a:r>
            <a:r>
              <a:rPr lang="tr-TR" sz="2964" dirty="0"/>
              <a:t>, </a:t>
            </a:r>
            <a:r>
              <a:rPr lang="tr-TR" sz="2964" dirty="0" err="1"/>
              <a:t>what</a:t>
            </a:r>
            <a:r>
              <a:rPr lang="tr-TR" sz="2964" dirty="0"/>
              <a:t> is </a:t>
            </a:r>
            <a:r>
              <a:rPr lang="tr-TR" sz="2964" dirty="0" err="1"/>
              <a:t>the</a:t>
            </a:r>
            <a:r>
              <a:rPr lang="tr-TR" sz="2964" dirty="0"/>
              <a:t> </a:t>
            </a:r>
            <a:r>
              <a:rPr lang="tr-TR" sz="2964" dirty="0" err="1"/>
              <a:t>value</a:t>
            </a:r>
            <a:r>
              <a:rPr lang="tr-TR" sz="2964" dirty="0"/>
              <a:t> of </a:t>
            </a:r>
            <a:r>
              <a:rPr lang="tr-TR" sz="2964" dirty="0" err="1"/>
              <a:t>monthly</a:t>
            </a:r>
            <a:r>
              <a:rPr lang="tr-TR" sz="2964" dirty="0"/>
              <a:t> </a:t>
            </a:r>
            <a:r>
              <a:rPr lang="tr-TR" sz="2964" dirty="0" err="1"/>
              <a:t>interest</a:t>
            </a:r>
            <a:r>
              <a:rPr lang="tr-TR" sz="2964" dirty="0"/>
              <a:t> </a:t>
            </a:r>
            <a:r>
              <a:rPr lang="tr-TR" sz="2964" dirty="0" err="1"/>
              <a:t>ratio</a:t>
            </a:r>
            <a:r>
              <a:rPr lang="tr-TR" sz="2964" dirty="0"/>
              <a:t>? </a:t>
            </a:r>
            <a:endParaRPr lang="en-US" sz="2964" dirty="0"/>
          </a:p>
        </p:txBody>
      </p:sp>
      <p:sp>
        <p:nvSpPr>
          <p:cNvPr id="57" name="Metin kutusu 56"/>
          <p:cNvSpPr txBox="1"/>
          <p:nvPr/>
        </p:nvSpPr>
        <p:spPr>
          <a:xfrm>
            <a:off x="640080" y="525780"/>
            <a:ext cx="11795760" cy="1200329"/>
          </a:xfrm>
          <a:prstGeom prst="rect">
            <a:avLst/>
          </a:prstGeom>
          <a:noFill/>
        </p:spPr>
        <p:txBody>
          <a:bodyPr wrap="square" rtlCol="0">
            <a:spAutoFit/>
          </a:bodyPr>
          <a:lstStyle/>
          <a:p>
            <a:pPr algn="just"/>
            <a:r>
              <a:rPr lang="tr-TR" sz="2400" b="1">
                <a:solidFill>
                  <a:srgbClr val="FF0000"/>
                </a:solidFill>
                <a:cs typeface="Arial" panose="020B0604020202020204" pitchFamily="34" charset="0"/>
              </a:rPr>
              <a:t>PROBLEM-7</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2676102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0" y="2240281"/>
                <a:ext cx="12651094" cy="6336348"/>
              </a:xfrm>
            </p:spPr>
            <p:txBody>
              <a:bodyPr/>
              <a:lstStyle/>
              <a:p>
                <a:pPr marL="0" indent="0">
                  <a:buNone/>
                </a:pPr>
                <a14:m>
                  <m:oMathPara xmlns:m="http://schemas.openxmlformats.org/officeDocument/2006/math">
                    <m:oMathParaPr>
                      <m:jc m:val="centerGroup"/>
                    </m:oMathParaPr>
                    <m:oMath xmlns:m="http://schemas.openxmlformats.org/officeDocument/2006/math">
                      <m:r>
                        <a:rPr lang="tr-TR" b="0" i="1" smtClean="0">
                          <a:latin typeface="Cambria Math"/>
                        </a:rPr>
                        <m:t>400∗</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e>
                              </m:d>
                            </m:e>
                            <m:sup>
                              <m:r>
                                <a:rPr lang="tr-TR" b="0" i="1" smtClean="0">
                                  <a:latin typeface="Cambria Math"/>
                                </a:rPr>
                                <m:t>6</m:t>
                              </m:r>
                            </m:sup>
                          </m:sSup>
                          <m:r>
                            <a:rPr lang="tr-TR" b="0" i="1" smtClean="0">
                              <a:latin typeface="Cambria Math"/>
                            </a:rPr>
                            <m:t>−1</m:t>
                          </m:r>
                        </m:num>
                        <m:den>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r>
                            <a:rPr lang="tr-TR" b="0" i="1" smtClean="0">
                              <a:latin typeface="Cambria Math"/>
                            </a:rPr>
                            <m:t>∗</m:t>
                          </m:r>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e>
                              </m:d>
                            </m:e>
                            <m:sup>
                              <m:r>
                                <a:rPr lang="tr-TR" b="0" i="1" smtClean="0">
                                  <a:latin typeface="Cambria Math"/>
                                </a:rPr>
                                <m:t>6</m:t>
                              </m:r>
                            </m:sup>
                          </m:sSup>
                        </m:den>
                      </m:f>
                      <m:r>
                        <a:rPr lang="tr-TR" b="0" i="0" smtClean="0">
                          <a:latin typeface="Cambria Math"/>
                        </a:rPr>
                        <m:t>=</m:t>
                      </m:r>
                      <m:r>
                        <a:rPr lang="tr-TR" b="0" i="1" smtClean="0">
                          <a:latin typeface="Cambria Math"/>
                        </a:rPr>
                        <m:t>500∗</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e>
                              </m:d>
                            </m:e>
                            <m:sup>
                              <m:r>
                                <a:rPr lang="tr-TR" b="0" i="1" smtClean="0">
                                  <a:latin typeface="Cambria Math"/>
                                </a:rPr>
                                <m:t>4</m:t>
                              </m:r>
                            </m:sup>
                          </m:sSup>
                          <m:r>
                            <a:rPr lang="tr-TR" b="0" i="1" smtClean="0">
                              <a:latin typeface="Cambria Math"/>
                            </a:rPr>
                            <m:t>−1</m:t>
                          </m:r>
                        </m:num>
                        <m:den>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r>
                            <a:rPr lang="tr-TR" b="0" i="1" smtClean="0">
                              <a:latin typeface="Cambria Math"/>
                            </a:rPr>
                            <m:t>∗</m:t>
                          </m:r>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e>
                              </m:d>
                            </m:e>
                            <m:sup>
                              <m:r>
                                <a:rPr lang="tr-TR" b="0" i="1" smtClean="0">
                                  <a:latin typeface="Cambria Math"/>
                                </a:rPr>
                                <m:t>4</m:t>
                              </m:r>
                            </m:sup>
                          </m:sSup>
                        </m:den>
                      </m:f>
                    </m:oMath>
                  </m:oMathPara>
                </a14:m>
                <a:endParaRPr lang="en-US"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0" y="1600200"/>
                <a:ext cx="9036496" cy="4525963"/>
              </a:xfr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Metin kutusu 3"/>
              <p:cNvSpPr txBox="1"/>
              <p:nvPr/>
            </p:nvSpPr>
            <p:spPr>
              <a:xfrm>
                <a:off x="956995" y="5002223"/>
                <a:ext cx="6250294" cy="7072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964" i="1">
                              <a:latin typeface="Cambria Math" panose="02040503050406030204" pitchFamily="18" charset="0"/>
                            </a:rPr>
                          </m:ctrlPr>
                        </m:sSubPr>
                        <m:e>
                          <m:r>
                            <a:rPr lang="tr-TR" sz="2964" i="1">
                              <a:latin typeface="Cambria Math"/>
                            </a:rPr>
                            <m:t>𝑖</m:t>
                          </m:r>
                        </m:e>
                        <m:sub>
                          <m:r>
                            <a:rPr lang="tr-TR" sz="2964" i="1">
                              <a:latin typeface="Cambria Math"/>
                            </a:rPr>
                            <m:t>2</m:t>
                          </m:r>
                          <m:r>
                            <a:rPr lang="tr-TR" sz="2964" i="1">
                              <a:latin typeface="Cambria Math"/>
                            </a:rPr>
                            <m:t>𝑎𝑦</m:t>
                          </m:r>
                        </m:sub>
                      </m:sSub>
                      <m:r>
                        <a:rPr lang="tr-TR" sz="2964" i="1">
                          <a:latin typeface="Cambria Math"/>
                        </a:rPr>
                        <m:t>=</m:t>
                      </m:r>
                      <m:sSup>
                        <m:sSupPr>
                          <m:ctrlPr>
                            <a:rPr lang="tr-TR" sz="2964" i="1">
                              <a:latin typeface="Cambria Math" panose="02040503050406030204" pitchFamily="18" charset="0"/>
                            </a:rPr>
                          </m:ctrlPr>
                        </m:sSupPr>
                        <m:e>
                          <m:d>
                            <m:dPr>
                              <m:ctrlPr>
                                <a:rPr lang="tr-TR" sz="2964" i="1">
                                  <a:latin typeface="Cambria Math" panose="02040503050406030204" pitchFamily="18" charset="0"/>
                                </a:rPr>
                              </m:ctrlPr>
                            </m:dPr>
                            <m:e>
                              <m:r>
                                <a:rPr lang="tr-TR" sz="2964" i="1">
                                  <a:latin typeface="Cambria Math"/>
                                </a:rPr>
                                <m:t>1+</m:t>
                              </m:r>
                              <m:sSub>
                                <m:sSubPr>
                                  <m:ctrlPr>
                                    <a:rPr lang="tr-TR" sz="2964" i="1">
                                      <a:latin typeface="Cambria Math" panose="02040503050406030204" pitchFamily="18" charset="0"/>
                                    </a:rPr>
                                  </m:ctrlPr>
                                </m:sSubPr>
                                <m:e>
                                  <m:r>
                                    <a:rPr lang="tr-TR" sz="2964" i="1">
                                      <a:latin typeface="Cambria Math"/>
                                    </a:rPr>
                                    <m:t>𝑖</m:t>
                                  </m:r>
                                </m:e>
                                <m:sub>
                                  <m:r>
                                    <a:rPr lang="tr-TR" sz="2964" i="1">
                                      <a:latin typeface="Cambria Math"/>
                                    </a:rPr>
                                    <m:t>𝑎𝑦</m:t>
                                  </m:r>
                                </m:sub>
                              </m:sSub>
                            </m:e>
                          </m:d>
                        </m:e>
                        <m:sup>
                          <m:r>
                            <a:rPr lang="tr-TR" sz="2964" i="1">
                              <a:latin typeface="Cambria Math"/>
                            </a:rPr>
                            <m:t>2</m:t>
                          </m:r>
                        </m:sup>
                      </m:sSup>
                      <m:r>
                        <a:rPr lang="tr-TR" sz="2964" i="1">
                          <a:latin typeface="Cambria Math"/>
                        </a:rPr>
                        <m:t>−1</m:t>
                      </m:r>
                    </m:oMath>
                  </m:oMathPara>
                </a14:m>
                <a:endParaRPr lang="en-US" sz="2964" dirty="0"/>
              </a:p>
            </p:txBody>
          </p:sp>
        </mc:Choice>
        <mc:Fallback xmlns="">
          <p:sp>
            <p:nvSpPr>
              <p:cNvPr id="4" name="Metin kutusu 3"/>
              <p:cNvSpPr txBox="1">
                <a:spLocks noRot="1" noChangeAspect="1" noMove="1" noResize="1" noEditPoints="1" noAdjustHandles="1" noChangeArrowheads="1" noChangeShapeType="1" noTextEdit="1"/>
              </p:cNvSpPr>
              <p:nvPr/>
            </p:nvSpPr>
            <p:spPr>
              <a:xfrm>
                <a:off x="683568" y="3573016"/>
                <a:ext cx="4464496" cy="465705"/>
              </a:xfrm>
              <a:prstGeom prst="rect">
                <a:avLst/>
              </a:prstGeom>
              <a:blipFill rotWithShape="1">
                <a:blip r:embed="rId3"/>
                <a:stretch>
                  <a:fillRect b="-38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Metin kutusu 4"/>
              <p:cNvSpPr txBox="1"/>
              <p:nvPr/>
            </p:nvSpPr>
            <p:spPr>
              <a:xfrm>
                <a:off x="956995" y="6010335"/>
                <a:ext cx="6250294" cy="7072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964" i="1">
                              <a:latin typeface="Cambria Math" panose="02040503050406030204" pitchFamily="18" charset="0"/>
                            </a:rPr>
                          </m:ctrlPr>
                        </m:sSubPr>
                        <m:e>
                          <m:r>
                            <a:rPr lang="tr-TR" sz="2964" i="1">
                              <a:latin typeface="Cambria Math"/>
                            </a:rPr>
                            <m:t>𝑖</m:t>
                          </m:r>
                        </m:e>
                        <m:sub>
                          <m:r>
                            <a:rPr lang="tr-TR" sz="2964" i="1">
                              <a:latin typeface="Cambria Math"/>
                            </a:rPr>
                            <m:t>3</m:t>
                          </m:r>
                          <m:r>
                            <a:rPr lang="tr-TR" sz="2964" i="1">
                              <a:latin typeface="Cambria Math"/>
                            </a:rPr>
                            <m:t>𝑎𝑦</m:t>
                          </m:r>
                        </m:sub>
                      </m:sSub>
                      <m:r>
                        <a:rPr lang="tr-TR" sz="2964" i="1">
                          <a:latin typeface="Cambria Math"/>
                        </a:rPr>
                        <m:t>=</m:t>
                      </m:r>
                      <m:sSup>
                        <m:sSupPr>
                          <m:ctrlPr>
                            <a:rPr lang="tr-TR" sz="2964" i="1">
                              <a:latin typeface="Cambria Math" panose="02040503050406030204" pitchFamily="18" charset="0"/>
                            </a:rPr>
                          </m:ctrlPr>
                        </m:sSupPr>
                        <m:e>
                          <m:d>
                            <m:dPr>
                              <m:ctrlPr>
                                <a:rPr lang="tr-TR" sz="2964" i="1">
                                  <a:latin typeface="Cambria Math" panose="02040503050406030204" pitchFamily="18" charset="0"/>
                                </a:rPr>
                              </m:ctrlPr>
                            </m:dPr>
                            <m:e>
                              <m:r>
                                <a:rPr lang="tr-TR" sz="2964" i="1">
                                  <a:latin typeface="Cambria Math"/>
                                </a:rPr>
                                <m:t>1+</m:t>
                              </m:r>
                              <m:sSub>
                                <m:sSubPr>
                                  <m:ctrlPr>
                                    <a:rPr lang="tr-TR" sz="2964" i="1">
                                      <a:latin typeface="Cambria Math" panose="02040503050406030204" pitchFamily="18" charset="0"/>
                                    </a:rPr>
                                  </m:ctrlPr>
                                </m:sSubPr>
                                <m:e>
                                  <m:r>
                                    <a:rPr lang="tr-TR" sz="2964" i="1">
                                      <a:latin typeface="Cambria Math"/>
                                    </a:rPr>
                                    <m:t>𝑖</m:t>
                                  </m:r>
                                </m:e>
                                <m:sub>
                                  <m:r>
                                    <a:rPr lang="tr-TR" sz="2964" i="1">
                                      <a:latin typeface="Cambria Math"/>
                                    </a:rPr>
                                    <m:t>𝑎𝑦</m:t>
                                  </m:r>
                                </m:sub>
                              </m:sSub>
                            </m:e>
                          </m:d>
                        </m:e>
                        <m:sup>
                          <m:r>
                            <a:rPr lang="tr-TR" sz="2964" i="1">
                              <a:latin typeface="Cambria Math"/>
                            </a:rPr>
                            <m:t>3</m:t>
                          </m:r>
                        </m:sup>
                      </m:sSup>
                      <m:r>
                        <a:rPr lang="tr-TR" sz="2964" i="1">
                          <a:latin typeface="Cambria Math"/>
                        </a:rPr>
                        <m:t>−1</m:t>
                      </m:r>
                    </m:oMath>
                  </m:oMathPara>
                </a14:m>
                <a:endParaRPr lang="en-US" sz="2964" dirty="0"/>
              </a:p>
            </p:txBody>
          </p:sp>
        </mc:Choice>
        <mc:Fallback xmlns="">
          <p:sp>
            <p:nvSpPr>
              <p:cNvPr id="5" name="Metin kutusu 4"/>
              <p:cNvSpPr txBox="1">
                <a:spLocks noRot="1" noChangeAspect="1" noMove="1" noResize="1" noEditPoints="1" noAdjustHandles="1" noChangeArrowheads="1" noChangeShapeType="1" noTextEdit="1"/>
              </p:cNvSpPr>
              <p:nvPr/>
            </p:nvSpPr>
            <p:spPr>
              <a:xfrm>
                <a:off x="683568" y="4293096"/>
                <a:ext cx="4464496" cy="465705"/>
              </a:xfrm>
              <a:prstGeom prst="rect">
                <a:avLst/>
              </a:prstGeom>
              <a:blipFill rotWithShape="1">
                <a:blip r:embed="rId4"/>
                <a:stretch>
                  <a:fillRect b="-3896"/>
                </a:stretch>
              </a:blipFill>
            </p:spPr>
            <p:txBody>
              <a:bodyPr/>
              <a:lstStyle/>
              <a:p>
                <a:r>
                  <a:rPr lang="en-US">
                    <a:noFill/>
                  </a:rPr>
                  <a:t> </a:t>
                </a:r>
              </a:p>
            </p:txBody>
          </p:sp>
        </mc:Fallback>
      </mc:AlternateContent>
      <p:sp>
        <p:nvSpPr>
          <p:cNvPr id="7" name="Metin kutusu 6"/>
          <p:cNvSpPr txBox="1"/>
          <p:nvPr/>
        </p:nvSpPr>
        <p:spPr>
          <a:xfrm>
            <a:off x="640080" y="525780"/>
            <a:ext cx="11795760" cy="1200329"/>
          </a:xfrm>
          <a:prstGeom prst="rect">
            <a:avLst/>
          </a:prstGeom>
          <a:noFill/>
        </p:spPr>
        <p:txBody>
          <a:bodyPr wrap="square" rtlCol="0">
            <a:spAutoFit/>
          </a:bodyPr>
          <a:lstStyle/>
          <a:p>
            <a:pPr algn="just"/>
            <a:r>
              <a:rPr lang="tr-TR" sz="2400" b="1">
                <a:solidFill>
                  <a:srgbClr val="FF0000"/>
                </a:solidFill>
                <a:cs typeface="Arial" panose="020B0604020202020204" pitchFamily="34" charset="0"/>
              </a:rPr>
              <a:t>PROBLEM-7</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322139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Slide Number Placeholder 1">
            <a:extLst>
              <a:ext uri="{FF2B5EF4-FFF2-40B4-BE49-F238E27FC236}">
                <a16:creationId xmlns:a16="http://schemas.microsoft.com/office/drawing/2014/main" id="{4088E5AE-A0E0-4BA8-9943-31400C30582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1040130" indent="-400050">
              <a:defRPr>
                <a:solidFill>
                  <a:schemeClr val="tx1"/>
                </a:solidFill>
                <a:latin typeface="Arial" panose="020B0604020202020204" pitchFamily="34" charset="0"/>
              </a:defRPr>
            </a:lvl2pPr>
            <a:lvl3pPr marL="1600200" indent="-320040">
              <a:defRPr>
                <a:solidFill>
                  <a:schemeClr val="tx1"/>
                </a:solidFill>
                <a:latin typeface="Arial" panose="020B0604020202020204" pitchFamily="34" charset="0"/>
              </a:defRPr>
            </a:lvl3pPr>
            <a:lvl4pPr marL="2240280" indent="-320040">
              <a:defRPr>
                <a:solidFill>
                  <a:schemeClr val="tx1"/>
                </a:solidFill>
                <a:latin typeface="Arial" panose="020B0604020202020204" pitchFamily="34" charset="0"/>
              </a:defRPr>
            </a:lvl4pPr>
            <a:lvl5pPr marL="2880360" indent="-320040">
              <a:defRPr>
                <a:solidFill>
                  <a:schemeClr val="tx1"/>
                </a:solidFill>
                <a:latin typeface="Arial" panose="020B0604020202020204" pitchFamily="34" charset="0"/>
              </a:defRPr>
            </a:lvl5pPr>
            <a:lvl6pPr marL="3520440" indent="-320040" eaLnBrk="0" fontAlgn="base" hangingPunct="0">
              <a:spcBef>
                <a:spcPct val="0"/>
              </a:spcBef>
              <a:spcAft>
                <a:spcPct val="0"/>
              </a:spcAft>
              <a:defRPr>
                <a:solidFill>
                  <a:schemeClr val="tx1"/>
                </a:solidFill>
                <a:latin typeface="Arial" panose="020B0604020202020204" pitchFamily="34" charset="0"/>
              </a:defRPr>
            </a:lvl6pPr>
            <a:lvl7pPr marL="4160520" indent="-320040" eaLnBrk="0" fontAlgn="base" hangingPunct="0">
              <a:spcBef>
                <a:spcPct val="0"/>
              </a:spcBef>
              <a:spcAft>
                <a:spcPct val="0"/>
              </a:spcAft>
              <a:defRPr>
                <a:solidFill>
                  <a:schemeClr val="tx1"/>
                </a:solidFill>
                <a:latin typeface="Arial" panose="020B0604020202020204" pitchFamily="34" charset="0"/>
              </a:defRPr>
            </a:lvl7pPr>
            <a:lvl8pPr marL="4800600" indent="-320040" eaLnBrk="0" fontAlgn="base" hangingPunct="0">
              <a:spcBef>
                <a:spcPct val="0"/>
              </a:spcBef>
              <a:spcAft>
                <a:spcPct val="0"/>
              </a:spcAft>
              <a:defRPr>
                <a:solidFill>
                  <a:schemeClr val="tx1"/>
                </a:solidFill>
                <a:latin typeface="Arial" panose="020B0604020202020204" pitchFamily="34" charset="0"/>
              </a:defRPr>
            </a:lvl8pPr>
            <a:lvl9pPr marL="5440680" indent="-320040" eaLnBrk="0" fontAlgn="base" hangingPunct="0">
              <a:spcBef>
                <a:spcPct val="0"/>
              </a:spcBef>
              <a:spcAft>
                <a:spcPct val="0"/>
              </a:spcAft>
              <a:defRPr>
                <a:solidFill>
                  <a:schemeClr val="tx1"/>
                </a:solidFill>
                <a:latin typeface="Arial" panose="020B0604020202020204" pitchFamily="34" charset="0"/>
              </a:defRPr>
            </a:lvl9pPr>
          </a:lstStyle>
          <a:p>
            <a:fld id="{8C74D08B-DF72-41B4-9A7F-87209B983066}" type="slidenum">
              <a:rPr lang="en-US" altLang="tr-TR" smtClean="0">
                <a:solidFill>
                  <a:srgbClr val="DDDDDD"/>
                </a:solidFill>
              </a:rPr>
              <a:pPr/>
              <a:t>8</a:t>
            </a:fld>
            <a:endParaRPr lang="en-US" altLang="tr-TR">
              <a:solidFill>
                <a:srgbClr val="DDDDDD"/>
              </a:solidFill>
            </a:endParaRPr>
          </a:p>
        </p:txBody>
      </p:sp>
      <p:sp>
        <p:nvSpPr>
          <p:cNvPr id="7" name="Rectangle 3">
            <a:extLst>
              <a:ext uri="{FF2B5EF4-FFF2-40B4-BE49-F238E27FC236}">
                <a16:creationId xmlns:a16="http://schemas.microsoft.com/office/drawing/2014/main" id="{15509009-3427-4A0A-8718-9B6BDC726CA8}"/>
              </a:ext>
            </a:extLst>
          </p:cNvPr>
          <p:cNvSpPr txBox="1">
            <a:spLocks noChangeArrowheads="1"/>
          </p:cNvSpPr>
          <p:nvPr/>
        </p:nvSpPr>
        <p:spPr bwMode="auto">
          <a:xfrm>
            <a:off x="961851" y="1737996"/>
            <a:ext cx="11152217" cy="7160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900"/>
              </a:spcBef>
              <a:buClr>
                <a:schemeClr val="accent1"/>
              </a:buClr>
              <a:buFont typeface="Wingdings 2" panose="05020102010507070707" pitchFamily="18" charset="2"/>
              <a:buChar char=""/>
              <a:tabLst>
                <a:tab pos="857250" algn="l"/>
              </a:tabLst>
              <a:defRPr sz="1500">
                <a:solidFill>
                  <a:srgbClr val="FEFEFE"/>
                </a:solidFill>
                <a:latin typeface="Corbel" panose="020B0503020204020204" pitchFamily="34" charset="0"/>
              </a:defRPr>
            </a:lvl1pPr>
            <a:lvl2pPr marL="547688" indent="-273050">
              <a:lnSpc>
                <a:spcPct val="90000"/>
              </a:lnSpc>
              <a:spcBef>
                <a:spcPts val="188"/>
              </a:spcBef>
              <a:spcAft>
                <a:spcPts val="188"/>
              </a:spcAft>
              <a:buClr>
                <a:schemeClr val="accent1"/>
              </a:buClr>
              <a:buFont typeface="Wingdings 2" panose="05020102010507070707" pitchFamily="18" charset="2"/>
              <a:buChar char=""/>
              <a:tabLst>
                <a:tab pos="857250" algn="l"/>
              </a:tabLst>
              <a:defRPr sz="1300">
                <a:solidFill>
                  <a:srgbClr val="FEFEFE"/>
                </a:solidFill>
                <a:latin typeface="Corbel" panose="020B0503020204020204" pitchFamily="34" charset="0"/>
              </a:defRPr>
            </a:lvl2pPr>
            <a:lvl3pPr marL="822325" indent="-228600">
              <a:lnSpc>
                <a:spcPct val="90000"/>
              </a:lnSpc>
              <a:spcBef>
                <a:spcPts val="188"/>
              </a:spcBef>
              <a:spcAft>
                <a:spcPts val="188"/>
              </a:spcAft>
              <a:buClr>
                <a:schemeClr val="accent1"/>
              </a:buClr>
              <a:buFont typeface="Wingdings 2" panose="05020102010507070707" pitchFamily="18" charset="2"/>
              <a:buChar char=""/>
              <a:tabLst>
                <a:tab pos="857250" algn="l"/>
              </a:tabLst>
              <a:defRPr sz="1200">
                <a:solidFill>
                  <a:srgbClr val="FEFEFE"/>
                </a:solidFill>
                <a:latin typeface="Corbel" panose="020B0503020204020204" pitchFamily="34" charset="0"/>
              </a:defRPr>
            </a:lvl3pPr>
            <a:lvl4pPr marL="1096963" indent="-22860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4pPr>
            <a:lvl5pPr marL="1371600" indent="-22860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5pPr>
            <a:lvl6pPr marL="1828800" indent="-228600" eaLnBrk="0" fontAlgn="base" hangingPunct="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6pPr>
            <a:lvl7pPr marL="2286000" indent="-228600" eaLnBrk="0" fontAlgn="base" hangingPunct="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7pPr>
            <a:lvl8pPr marL="2743200" indent="-228600" eaLnBrk="0" fontAlgn="base" hangingPunct="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8pPr>
            <a:lvl9pPr marL="3200400" indent="-228600" eaLnBrk="0" fontAlgn="base" hangingPunct="0">
              <a:lnSpc>
                <a:spcPct val="90000"/>
              </a:lnSpc>
              <a:spcBef>
                <a:spcPts val="188"/>
              </a:spcBef>
              <a:spcAft>
                <a:spcPts val="188"/>
              </a:spcAft>
              <a:buClr>
                <a:schemeClr val="accent1"/>
              </a:buClr>
              <a:buFont typeface="Wingdings 2" panose="05020102010507070707" pitchFamily="18" charset="2"/>
              <a:buChar char=""/>
              <a:tabLst>
                <a:tab pos="857250" algn="l"/>
              </a:tabLst>
              <a:defRPr sz="1000">
                <a:solidFill>
                  <a:srgbClr val="FEFEFE"/>
                </a:solidFill>
                <a:latin typeface="Corbel" panose="020B0503020204020204" pitchFamily="34" charset="0"/>
              </a:defRPr>
            </a:lvl9pPr>
          </a:lstStyle>
          <a:p>
            <a:pPr>
              <a:lnSpc>
                <a:spcPct val="80000"/>
              </a:lnSpc>
              <a:spcBef>
                <a:spcPct val="0"/>
              </a:spcBef>
              <a:spcAft>
                <a:spcPts val="1260"/>
              </a:spcAft>
              <a:buClr>
                <a:srgbClr val="FF6600"/>
              </a:buClr>
              <a:buNone/>
            </a:pPr>
            <a:r>
              <a:rPr lang="en-GB" altLang="en-US" sz="2800" dirty="0">
                <a:solidFill>
                  <a:srgbClr val="091926"/>
                </a:solidFill>
                <a:latin typeface="+mn-lt"/>
              </a:rPr>
              <a:t>A construction company conducts feasibility study between two options.</a:t>
            </a:r>
          </a:p>
          <a:p>
            <a:pPr>
              <a:lnSpc>
                <a:spcPct val="80000"/>
              </a:lnSpc>
              <a:spcBef>
                <a:spcPct val="0"/>
              </a:spcBef>
              <a:spcAft>
                <a:spcPts val="1260"/>
              </a:spcAft>
              <a:buClr>
                <a:srgbClr val="FF6600"/>
              </a:buClr>
              <a:buNone/>
            </a:pPr>
            <a:r>
              <a:rPr lang="en-GB" altLang="en-US" sz="2800" dirty="0">
                <a:solidFill>
                  <a:srgbClr val="091926"/>
                </a:solidFill>
                <a:latin typeface="+mn-lt"/>
              </a:rPr>
              <a:t>In the first option, the company can buy an excavation machine. This machine has an economic life of 8 years. The initial cost of this machine is 1.000.000 TL and the annual maintenance cost is 150.000 TL. In addition, for this machine, an operator must be employed for 3,000 TL per month and a helper for 100 TL per day. It is known that the salvage value of the machine is 250.000 TL.</a:t>
            </a:r>
          </a:p>
          <a:p>
            <a:pPr>
              <a:lnSpc>
                <a:spcPct val="80000"/>
              </a:lnSpc>
              <a:spcBef>
                <a:spcPct val="0"/>
              </a:spcBef>
              <a:spcAft>
                <a:spcPts val="1260"/>
              </a:spcAft>
              <a:buClr>
                <a:srgbClr val="FF6600"/>
              </a:buClr>
              <a:buNone/>
            </a:pPr>
            <a:r>
              <a:rPr lang="en-GB" altLang="en-US" sz="2800" dirty="0">
                <a:solidFill>
                  <a:srgbClr val="091926"/>
                </a:solidFill>
                <a:latin typeface="+mn-lt"/>
              </a:rPr>
              <a:t>Alternatively, the machine can be rented for 2,000 TL per day. This rental is included in the cost of personnel and all other costs.</a:t>
            </a:r>
          </a:p>
          <a:p>
            <a:pPr>
              <a:lnSpc>
                <a:spcPct val="80000"/>
              </a:lnSpc>
              <a:spcBef>
                <a:spcPct val="0"/>
              </a:spcBef>
              <a:spcAft>
                <a:spcPts val="1260"/>
              </a:spcAft>
              <a:buClr>
                <a:srgbClr val="FF6600"/>
              </a:buClr>
              <a:buNone/>
            </a:pPr>
            <a:r>
              <a:rPr lang="en-GB" altLang="en-US" sz="2800" dirty="0">
                <a:solidFill>
                  <a:srgbClr val="091926"/>
                </a:solidFill>
                <a:latin typeface="+mn-lt"/>
              </a:rPr>
              <a:t>Use the Break-even method to determine which option should be selected when the MARR value is 8%.</a:t>
            </a:r>
            <a:endParaRPr lang="en-US" altLang="en-US" sz="2800" dirty="0">
              <a:solidFill>
                <a:srgbClr val="000000"/>
              </a:solidFill>
              <a:latin typeface="+mn-lt"/>
            </a:endParaRPr>
          </a:p>
        </p:txBody>
      </p:sp>
      <p:sp>
        <p:nvSpPr>
          <p:cNvPr id="6" name="Metin kutusu 5"/>
          <p:cNvSpPr txBox="1"/>
          <p:nvPr/>
        </p:nvSpPr>
        <p:spPr>
          <a:xfrm>
            <a:off x="640080" y="525780"/>
            <a:ext cx="11795760" cy="1200329"/>
          </a:xfrm>
          <a:prstGeom prst="rect">
            <a:avLst/>
          </a:prstGeom>
          <a:noFill/>
        </p:spPr>
        <p:txBody>
          <a:bodyPr wrap="square" rtlCol="0">
            <a:spAutoFit/>
          </a:bodyPr>
          <a:lstStyle/>
          <a:p>
            <a:pPr algn="just"/>
            <a:r>
              <a:rPr lang="tr-TR" sz="2400" b="1">
                <a:solidFill>
                  <a:srgbClr val="FF0000"/>
                </a:solidFill>
                <a:cs typeface="Arial" panose="020B0604020202020204" pitchFamily="34" charset="0"/>
              </a:rPr>
              <a:t>PROBLEM-8</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648C7A7B-1AEB-4AB2-BDBF-6DD84B7AF289}"/>
              </a:ext>
            </a:extLst>
          </p:cNvPr>
          <p:cNvSpPr txBox="1">
            <a:spLocks/>
          </p:cNvSpPr>
          <p:nvPr/>
        </p:nvSpPr>
        <p:spPr>
          <a:xfrm>
            <a:off x="986965" y="2184719"/>
            <a:ext cx="8823325" cy="6714172"/>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lnSpc>
                <a:spcPct val="110000"/>
              </a:lnSpc>
              <a:spcBef>
                <a:spcPts val="0"/>
              </a:spcBef>
              <a:buClr>
                <a:srgbClr val="FF6600"/>
              </a:buClr>
              <a:buNone/>
              <a:tabLst>
                <a:tab pos="1200150" algn="l"/>
              </a:tabLst>
              <a:defRPr/>
            </a:pPr>
            <a:r>
              <a:rPr lang="tr-TR" sz="2520" dirty="0">
                <a:solidFill>
                  <a:srgbClr val="091926"/>
                </a:solidFill>
              </a:rPr>
              <a:t>0,08=(1+i</a:t>
            </a:r>
            <a:r>
              <a:rPr lang="tr-TR" sz="2520" baseline="-25000" dirty="0">
                <a:solidFill>
                  <a:srgbClr val="091926"/>
                </a:solidFill>
              </a:rPr>
              <a:t>aylık</a:t>
            </a:r>
            <a:r>
              <a:rPr lang="tr-TR" sz="2520" dirty="0">
                <a:solidFill>
                  <a:srgbClr val="091926"/>
                </a:solidFill>
              </a:rPr>
              <a:t>)</a:t>
            </a:r>
            <a:r>
              <a:rPr lang="tr-TR" sz="2520" baseline="30000" dirty="0">
                <a:solidFill>
                  <a:srgbClr val="091926"/>
                </a:solidFill>
              </a:rPr>
              <a:t>12 </a:t>
            </a:r>
            <a:r>
              <a:rPr lang="tr-TR" sz="2520" dirty="0">
                <a:solidFill>
                  <a:srgbClr val="091926"/>
                </a:solidFill>
              </a:rPr>
              <a:t>- 1    &gt;&gt;&gt;   </a:t>
            </a:r>
            <a:r>
              <a:rPr lang="tr-TR" sz="2520" dirty="0" err="1">
                <a:solidFill>
                  <a:srgbClr val="091926"/>
                </a:solidFill>
              </a:rPr>
              <a:t>i</a:t>
            </a:r>
            <a:r>
              <a:rPr lang="tr-TR" sz="2520" baseline="-25000" dirty="0" err="1">
                <a:solidFill>
                  <a:srgbClr val="091926"/>
                </a:solidFill>
              </a:rPr>
              <a:t>aylık</a:t>
            </a:r>
            <a:r>
              <a:rPr lang="tr-TR" sz="2520" dirty="0">
                <a:solidFill>
                  <a:srgbClr val="091926"/>
                </a:solidFill>
              </a:rPr>
              <a:t>=0,00643</a:t>
            </a:r>
          </a:p>
          <a:p>
            <a:pPr marL="0" indent="0">
              <a:lnSpc>
                <a:spcPct val="110000"/>
              </a:lnSpc>
              <a:spcBef>
                <a:spcPts val="0"/>
              </a:spcBef>
              <a:buClr>
                <a:srgbClr val="FF6600"/>
              </a:buClr>
              <a:buNone/>
              <a:tabLst>
                <a:tab pos="1200150" algn="l"/>
              </a:tabLst>
              <a:defRPr/>
            </a:pPr>
            <a:endParaRPr lang="tr-TR" sz="2520" dirty="0">
              <a:solidFill>
                <a:srgbClr val="091926"/>
              </a:solidFill>
            </a:endParaRP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en-GB" sz="2240" baseline="-25000" dirty="0">
                <a:solidFill>
                  <a:srgbClr val="091926"/>
                </a:solidFill>
              </a:rPr>
              <a:t>investment</a:t>
            </a:r>
            <a:r>
              <a:rPr lang="tr-TR" sz="2240" baseline="-25000" dirty="0">
                <a:solidFill>
                  <a:srgbClr val="091926"/>
                </a:solidFill>
              </a:rPr>
              <a:t> </a:t>
            </a:r>
            <a:r>
              <a:rPr lang="tr-TR" sz="2240" dirty="0">
                <a:solidFill>
                  <a:srgbClr val="091926"/>
                </a:solidFill>
              </a:rPr>
              <a:t>= 1.000.000*[(0,08*(1+0,08)</a:t>
            </a:r>
            <a:r>
              <a:rPr lang="tr-TR" sz="2240" baseline="30000" dirty="0">
                <a:solidFill>
                  <a:srgbClr val="091926"/>
                </a:solidFill>
              </a:rPr>
              <a:t>8</a:t>
            </a:r>
            <a:r>
              <a:rPr lang="tr-TR" sz="2240" dirty="0">
                <a:solidFill>
                  <a:srgbClr val="091926"/>
                </a:solidFill>
              </a:rPr>
              <a:t>)/((1+0,08)</a:t>
            </a:r>
            <a:r>
              <a:rPr lang="tr-TR" sz="2240" baseline="30000" dirty="0">
                <a:solidFill>
                  <a:srgbClr val="091926"/>
                </a:solidFill>
              </a:rPr>
              <a:t>8</a:t>
            </a:r>
            <a:r>
              <a:rPr lang="tr-TR" sz="2240" dirty="0">
                <a:solidFill>
                  <a:srgbClr val="091926"/>
                </a:solidFill>
              </a:rPr>
              <a:t>-1)]=173.927,3071</a:t>
            </a: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en-GB" sz="2240" baseline="-25000" dirty="0">
                <a:solidFill>
                  <a:srgbClr val="091926"/>
                </a:solidFill>
              </a:rPr>
              <a:t>annual operator</a:t>
            </a:r>
            <a:r>
              <a:rPr lang="tr-TR" sz="2240" baseline="-25000" dirty="0">
                <a:solidFill>
                  <a:srgbClr val="091926"/>
                </a:solidFill>
              </a:rPr>
              <a:t> </a:t>
            </a:r>
            <a:r>
              <a:rPr lang="tr-TR" sz="2240" dirty="0">
                <a:solidFill>
                  <a:srgbClr val="091926"/>
                </a:solidFill>
              </a:rPr>
              <a:t>= 3000*[((1+0,00643) </a:t>
            </a:r>
            <a:r>
              <a:rPr lang="tr-TR" sz="2240" baseline="30000" dirty="0">
                <a:solidFill>
                  <a:srgbClr val="091926"/>
                </a:solidFill>
              </a:rPr>
              <a:t>12</a:t>
            </a:r>
            <a:r>
              <a:rPr lang="tr-TR" sz="2240" dirty="0">
                <a:solidFill>
                  <a:srgbClr val="091926"/>
                </a:solidFill>
              </a:rPr>
              <a:t>-1)/0,00643]=37.300,82651	</a:t>
            </a: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en-GB" sz="2240" baseline="-25000" dirty="0">
                <a:solidFill>
                  <a:srgbClr val="091926"/>
                </a:solidFill>
              </a:rPr>
              <a:t>maintenance</a:t>
            </a:r>
            <a:r>
              <a:rPr lang="tr-TR" sz="2240" baseline="-25000" dirty="0">
                <a:solidFill>
                  <a:srgbClr val="091926"/>
                </a:solidFill>
              </a:rPr>
              <a:t> </a:t>
            </a:r>
            <a:r>
              <a:rPr lang="tr-TR" sz="2240" dirty="0">
                <a:solidFill>
                  <a:srgbClr val="091926"/>
                </a:solidFill>
              </a:rPr>
              <a:t>= 150.000</a:t>
            </a: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en-GB" sz="2240" baseline="-25000" dirty="0">
                <a:solidFill>
                  <a:srgbClr val="091926"/>
                </a:solidFill>
              </a:rPr>
              <a:t>annual salvage</a:t>
            </a:r>
            <a:r>
              <a:rPr lang="tr-TR" sz="2240" baseline="-25000" dirty="0">
                <a:solidFill>
                  <a:srgbClr val="091926"/>
                </a:solidFill>
              </a:rPr>
              <a:t> </a:t>
            </a:r>
            <a:r>
              <a:rPr lang="tr-TR" sz="2240" dirty="0">
                <a:solidFill>
                  <a:srgbClr val="091926"/>
                </a:solidFill>
              </a:rPr>
              <a:t>= 250.000*[0,08/((1+0,08)</a:t>
            </a:r>
            <a:r>
              <a:rPr lang="tr-TR" sz="2240" baseline="30000" dirty="0">
                <a:solidFill>
                  <a:srgbClr val="091926"/>
                </a:solidFill>
              </a:rPr>
              <a:t>8</a:t>
            </a:r>
            <a:r>
              <a:rPr lang="tr-TR" sz="2240" dirty="0">
                <a:solidFill>
                  <a:srgbClr val="091926"/>
                </a:solidFill>
              </a:rPr>
              <a:t>-1)]=23.503,69015</a:t>
            </a: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en-GB" sz="2240" baseline="-25000" dirty="0">
                <a:solidFill>
                  <a:srgbClr val="091926"/>
                </a:solidFill>
              </a:rPr>
              <a:t>helper</a:t>
            </a:r>
            <a:r>
              <a:rPr lang="tr-TR" sz="2240" dirty="0">
                <a:solidFill>
                  <a:srgbClr val="091926"/>
                </a:solidFill>
              </a:rPr>
              <a:t>= 100 x</a:t>
            </a:r>
          </a:p>
          <a:p>
            <a:pPr marL="360045" indent="-360045">
              <a:lnSpc>
                <a:spcPct val="110000"/>
              </a:lnSpc>
              <a:spcBef>
                <a:spcPts val="0"/>
              </a:spcBef>
              <a:buClr>
                <a:srgbClr val="FF6600"/>
              </a:buClr>
              <a:tabLst>
                <a:tab pos="1200150" algn="l"/>
              </a:tabLst>
              <a:defRPr/>
            </a:pPr>
            <a:r>
              <a:rPr lang="tr-TR" sz="2240" dirty="0">
                <a:solidFill>
                  <a:srgbClr val="091926"/>
                </a:solidFill>
              </a:rPr>
              <a:t>A</a:t>
            </a:r>
            <a:r>
              <a:rPr lang="tr-TR" sz="2240" baseline="-25000" dirty="0">
                <a:solidFill>
                  <a:srgbClr val="091926"/>
                </a:solidFill>
              </a:rPr>
              <a:t>(</a:t>
            </a:r>
            <a:r>
              <a:rPr lang="en-GB" sz="2240" baseline="-25000" dirty="0">
                <a:solidFill>
                  <a:srgbClr val="091926"/>
                </a:solidFill>
              </a:rPr>
              <a:t>second option</a:t>
            </a:r>
            <a:r>
              <a:rPr lang="tr-TR" sz="2240" baseline="-25000" dirty="0">
                <a:solidFill>
                  <a:srgbClr val="091926"/>
                </a:solidFill>
              </a:rPr>
              <a:t>) = </a:t>
            </a:r>
            <a:r>
              <a:rPr lang="tr-TR" sz="2240" dirty="0">
                <a:solidFill>
                  <a:srgbClr val="091926"/>
                </a:solidFill>
              </a:rPr>
              <a:t>2000 x</a:t>
            </a:r>
          </a:p>
          <a:p>
            <a:pPr marL="0" indent="0">
              <a:lnSpc>
                <a:spcPct val="110000"/>
              </a:lnSpc>
              <a:spcBef>
                <a:spcPts val="0"/>
              </a:spcBef>
              <a:buClr>
                <a:srgbClr val="FF6600"/>
              </a:buClr>
              <a:buNone/>
              <a:tabLst>
                <a:tab pos="1200150" algn="l"/>
              </a:tabLst>
              <a:defRPr/>
            </a:pPr>
            <a:endParaRPr lang="tr-TR" sz="2240" dirty="0">
              <a:solidFill>
                <a:srgbClr val="091926"/>
              </a:solidFill>
            </a:endParaRPr>
          </a:p>
          <a:p>
            <a:pPr marL="0" indent="0">
              <a:lnSpc>
                <a:spcPct val="110000"/>
              </a:lnSpc>
              <a:spcBef>
                <a:spcPts val="0"/>
              </a:spcBef>
              <a:buClr>
                <a:srgbClr val="FF6600"/>
              </a:buClr>
              <a:buNone/>
              <a:tabLst>
                <a:tab pos="1200150" algn="l"/>
              </a:tabLst>
              <a:defRPr/>
            </a:pPr>
            <a:r>
              <a:rPr lang="tr-TR" sz="2240" dirty="0">
                <a:solidFill>
                  <a:srgbClr val="091926"/>
                </a:solidFill>
              </a:rPr>
              <a:t>(-173.927,3071)-(37.300,82651)-(150.000)+(23.503,69015)-100x=-2000x</a:t>
            </a:r>
          </a:p>
          <a:p>
            <a:pPr marL="0" indent="0">
              <a:lnSpc>
                <a:spcPct val="110000"/>
              </a:lnSpc>
              <a:spcBef>
                <a:spcPts val="0"/>
              </a:spcBef>
              <a:buClr>
                <a:srgbClr val="FF6600"/>
              </a:buClr>
              <a:buNone/>
              <a:tabLst>
                <a:tab pos="1200150" algn="l"/>
              </a:tabLst>
              <a:defRPr/>
            </a:pPr>
            <a:r>
              <a:rPr lang="tr-TR" sz="2240" dirty="0">
                <a:solidFill>
                  <a:srgbClr val="091926"/>
                </a:solidFill>
              </a:rPr>
              <a:t>(-337.724,4435) = -1900 x</a:t>
            </a:r>
          </a:p>
          <a:p>
            <a:pPr marL="0" indent="0">
              <a:lnSpc>
                <a:spcPct val="110000"/>
              </a:lnSpc>
              <a:spcBef>
                <a:spcPts val="0"/>
              </a:spcBef>
              <a:buClr>
                <a:srgbClr val="FF6600"/>
              </a:buClr>
              <a:buNone/>
              <a:tabLst>
                <a:tab pos="1200150" algn="l"/>
              </a:tabLst>
              <a:defRPr/>
            </a:pPr>
            <a:r>
              <a:rPr lang="tr-TR" sz="2240" dirty="0">
                <a:solidFill>
                  <a:srgbClr val="091926"/>
                </a:solidFill>
              </a:rPr>
              <a:t>X=177,749</a:t>
            </a:r>
          </a:p>
          <a:p>
            <a:pPr marL="0" indent="0">
              <a:lnSpc>
                <a:spcPct val="110000"/>
              </a:lnSpc>
              <a:spcBef>
                <a:spcPts val="0"/>
              </a:spcBef>
              <a:buClr>
                <a:srgbClr val="FF6600"/>
              </a:buClr>
              <a:buNone/>
              <a:tabLst>
                <a:tab pos="1200150" algn="l"/>
              </a:tabLst>
              <a:defRPr/>
            </a:pPr>
            <a:endParaRPr lang="tr-TR" sz="2240" dirty="0">
              <a:solidFill>
                <a:srgbClr val="091926"/>
              </a:solidFill>
            </a:endParaRPr>
          </a:p>
          <a:p>
            <a:pPr marL="360045" indent="-360045">
              <a:lnSpc>
                <a:spcPct val="110000"/>
              </a:lnSpc>
              <a:spcBef>
                <a:spcPts val="0"/>
              </a:spcBef>
              <a:buClr>
                <a:srgbClr val="FF6600"/>
              </a:buClr>
              <a:tabLst>
                <a:tab pos="1200150" algn="l"/>
              </a:tabLst>
              <a:defRPr/>
            </a:pPr>
            <a:r>
              <a:rPr lang="en-GB" sz="2240" dirty="0">
                <a:solidFill>
                  <a:srgbClr val="091926"/>
                </a:solidFill>
              </a:rPr>
              <a:t>If machine to be operated more than 178 days in a year, first machine should be selected.</a:t>
            </a:r>
            <a:endParaRPr lang="tr-TR" sz="2310" dirty="0">
              <a:solidFill>
                <a:srgbClr val="091926"/>
              </a:solidFill>
            </a:endParaRPr>
          </a:p>
        </p:txBody>
      </p:sp>
      <p:sp>
        <p:nvSpPr>
          <p:cNvPr id="71684" name="Slide Number Placeholder 1">
            <a:extLst>
              <a:ext uri="{FF2B5EF4-FFF2-40B4-BE49-F238E27FC236}">
                <a16:creationId xmlns:a16="http://schemas.microsoft.com/office/drawing/2014/main" id="{FAC646AD-AE9F-4649-AB8F-9E4BF9D80EC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1040130" indent="-400050">
              <a:defRPr>
                <a:solidFill>
                  <a:schemeClr val="tx1"/>
                </a:solidFill>
                <a:latin typeface="Arial" panose="020B0604020202020204" pitchFamily="34" charset="0"/>
              </a:defRPr>
            </a:lvl2pPr>
            <a:lvl3pPr marL="1600200" indent="-320040">
              <a:defRPr>
                <a:solidFill>
                  <a:schemeClr val="tx1"/>
                </a:solidFill>
                <a:latin typeface="Arial" panose="020B0604020202020204" pitchFamily="34" charset="0"/>
              </a:defRPr>
            </a:lvl3pPr>
            <a:lvl4pPr marL="2240280" indent="-320040">
              <a:defRPr>
                <a:solidFill>
                  <a:schemeClr val="tx1"/>
                </a:solidFill>
                <a:latin typeface="Arial" panose="020B0604020202020204" pitchFamily="34" charset="0"/>
              </a:defRPr>
            </a:lvl4pPr>
            <a:lvl5pPr marL="2880360" indent="-320040">
              <a:defRPr>
                <a:solidFill>
                  <a:schemeClr val="tx1"/>
                </a:solidFill>
                <a:latin typeface="Arial" panose="020B0604020202020204" pitchFamily="34" charset="0"/>
              </a:defRPr>
            </a:lvl5pPr>
            <a:lvl6pPr marL="3520440" indent="-320040" eaLnBrk="0" fontAlgn="base" hangingPunct="0">
              <a:spcBef>
                <a:spcPct val="0"/>
              </a:spcBef>
              <a:spcAft>
                <a:spcPct val="0"/>
              </a:spcAft>
              <a:defRPr>
                <a:solidFill>
                  <a:schemeClr val="tx1"/>
                </a:solidFill>
                <a:latin typeface="Arial" panose="020B0604020202020204" pitchFamily="34" charset="0"/>
              </a:defRPr>
            </a:lvl6pPr>
            <a:lvl7pPr marL="4160520" indent="-320040" eaLnBrk="0" fontAlgn="base" hangingPunct="0">
              <a:spcBef>
                <a:spcPct val="0"/>
              </a:spcBef>
              <a:spcAft>
                <a:spcPct val="0"/>
              </a:spcAft>
              <a:defRPr>
                <a:solidFill>
                  <a:schemeClr val="tx1"/>
                </a:solidFill>
                <a:latin typeface="Arial" panose="020B0604020202020204" pitchFamily="34" charset="0"/>
              </a:defRPr>
            </a:lvl7pPr>
            <a:lvl8pPr marL="4800600" indent="-320040" eaLnBrk="0" fontAlgn="base" hangingPunct="0">
              <a:spcBef>
                <a:spcPct val="0"/>
              </a:spcBef>
              <a:spcAft>
                <a:spcPct val="0"/>
              </a:spcAft>
              <a:defRPr>
                <a:solidFill>
                  <a:schemeClr val="tx1"/>
                </a:solidFill>
                <a:latin typeface="Arial" panose="020B0604020202020204" pitchFamily="34" charset="0"/>
              </a:defRPr>
            </a:lvl8pPr>
            <a:lvl9pPr marL="5440680" indent="-320040" eaLnBrk="0" fontAlgn="base" hangingPunct="0">
              <a:spcBef>
                <a:spcPct val="0"/>
              </a:spcBef>
              <a:spcAft>
                <a:spcPct val="0"/>
              </a:spcAft>
              <a:defRPr>
                <a:solidFill>
                  <a:schemeClr val="tx1"/>
                </a:solidFill>
                <a:latin typeface="Arial" panose="020B0604020202020204" pitchFamily="34" charset="0"/>
              </a:defRPr>
            </a:lvl9pPr>
          </a:lstStyle>
          <a:p>
            <a:fld id="{331BDBED-B58D-4B4A-A3F3-8C9241733529}" type="slidenum">
              <a:rPr lang="en-US" altLang="tr-TR" smtClean="0">
                <a:solidFill>
                  <a:srgbClr val="DDDDDD"/>
                </a:solidFill>
              </a:rPr>
              <a:pPr/>
              <a:t>9</a:t>
            </a:fld>
            <a:endParaRPr lang="en-US" altLang="tr-TR">
              <a:solidFill>
                <a:srgbClr val="DDDDDD"/>
              </a:solidFill>
            </a:endParaRPr>
          </a:p>
        </p:txBody>
      </p:sp>
      <p:sp>
        <p:nvSpPr>
          <p:cNvPr id="6" name="Metin kutusu 5"/>
          <p:cNvSpPr txBox="1"/>
          <p:nvPr/>
        </p:nvSpPr>
        <p:spPr>
          <a:xfrm>
            <a:off x="640080" y="525780"/>
            <a:ext cx="11795760" cy="1200329"/>
          </a:xfrm>
          <a:prstGeom prst="rect">
            <a:avLst/>
          </a:prstGeom>
          <a:noFill/>
        </p:spPr>
        <p:txBody>
          <a:bodyPr wrap="square" rtlCol="0">
            <a:spAutoFit/>
          </a:bodyPr>
          <a:lstStyle/>
          <a:p>
            <a:pPr algn="just"/>
            <a:r>
              <a:rPr lang="tr-TR" sz="2400" b="1">
                <a:solidFill>
                  <a:srgbClr val="FF0000"/>
                </a:solidFill>
                <a:cs typeface="Arial" panose="020B0604020202020204" pitchFamily="34" charset="0"/>
              </a:rPr>
              <a:t>PROBLEM-8</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1289</TotalTime>
  <Words>1926</Words>
  <Application>Microsoft Office PowerPoint</Application>
  <PresentationFormat>A3 Paper (297x420 mm)</PresentationFormat>
  <Paragraphs>714</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Calibri Light</vt:lpstr>
      <vt:lpstr>Cambria</vt:lpstr>
      <vt:lpstr>Cambria Math</vt:lpstr>
      <vt:lpstr>Candara</vt:lpstr>
      <vt:lpstr>Georgia</vt:lpstr>
      <vt:lpstr>Times New Roman</vt:lpstr>
      <vt:lpstr>Wingdings 2</vt:lpstr>
      <vt:lpstr>Office Teması</vt:lpstr>
      <vt:lpstr>Construction Management</vt:lpstr>
      <vt:lpstr>Problem-1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İNŞAAT YÖNETİMİ</dc:title>
  <dc:creator>gokhan demirdöğen</dc:creator>
  <cp:lastModifiedBy>OZAN OKUDAN</cp:lastModifiedBy>
  <cp:revision>99</cp:revision>
  <cp:lastPrinted>2019-12-16T10:02:30Z</cp:lastPrinted>
  <dcterms:created xsi:type="dcterms:W3CDTF">2013-12-10T21:39:31Z</dcterms:created>
  <dcterms:modified xsi:type="dcterms:W3CDTF">2019-12-16T11:35:36Z</dcterms:modified>
</cp:coreProperties>
</file>