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32"/>
  </p:notesMasterIdLst>
  <p:handoutMasterIdLst>
    <p:handoutMasterId r:id="rId33"/>
  </p:handoutMasterIdLst>
  <p:sldIdLst>
    <p:sldId id="256" r:id="rId2"/>
    <p:sldId id="274" r:id="rId3"/>
    <p:sldId id="381" r:id="rId4"/>
    <p:sldId id="275" r:id="rId5"/>
    <p:sldId id="284" r:id="rId6"/>
    <p:sldId id="386" r:id="rId7"/>
    <p:sldId id="285" r:id="rId8"/>
    <p:sldId id="287" r:id="rId9"/>
    <p:sldId id="288" r:id="rId10"/>
    <p:sldId id="380" r:id="rId11"/>
    <p:sldId id="377" r:id="rId12"/>
    <p:sldId id="382" r:id="rId13"/>
    <p:sldId id="350" r:id="rId14"/>
    <p:sldId id="276" r:id="rId15"/>
    <p:sldId id="277" r:id="rId16"/>
    <p:sldId id="383" r:id="rId17"/>
    <p:sldId id="384" r:id="rId18"/>
    <p:sldId id="385" r:id="rId19"/>
    <p:sldId id="278" r:id="rId20"/>
    <p:sldId id="279" r:id="rId21"/>
    <p:sldId id="280" r:id="rId22"/>
    <p:sldId id="265" r:id="rId23"/>
    <p:sldId id="268" r:id="rId24"/>
    <p:sldId id="257" r:id="rId25"/>
    <p:sldId id="269" r:id="rId26"/>
    <p:sldId id="272" r:id="rId27"/>
    <p:sldId id="270" r:id="rId28"/>
    <p:sldId id="271" r:id="rId29"/>
    <p:sldId id="273" r:id="rId30"/>
    <p:sldId id="378" r:id="rId31"/>
  </p:sldIdLst>
  <p:sldSz cx="12801600" cy="9601200" type="A3"/>
  <p:notesSz cx="6797675" cy="9928225"/>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7" autoAdjust="0"/>
    <p:restoredTop sz="94660"/>
  </p:normalViewPr>
  <p:slideViewPr>
    <p:cSldViewPr snapToGrid="0">
      <p:cViewPr varScale="1">
        <p:scale>
          <a:sx n="65" d="100"/>
          <a:sy n="65"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85B21990-2468-4180-A373-0750C2000D4A}" type="datetimeFigureOut">
              <a:rPr lang="tr-TR" smtClean="0"/>
              <a:t>6.5.2020</a:t>
            </a:fld>
            <a:endParaRPr lang="tr-TR"/>
          </a:p>
        </p:txBody>
      </p:sp>
      <p:sp>
        <p:nvSpPr>
          <p:cNvPr id="4" name="Altbilgi Yer Tutucusu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845408F-7B8A-42D9-B8FE-8338DE47CC03}" type="slidenum">
              <a:rPr lang="tr-TR" smtClean="0"/>
              <a:t>‹#›</a:t>
            </a:fld>
            <a:endParaRPr lang="tr-TR"/>
          </a:p>
        </p:txBody>
      </p:sp>
    </p:spTree>
    <p:extLst>
      <p:ext uri="{BB962C8B-B14F-4D97-AF65-F5344CB8AC3E}">
        <p14:creationId xmlns:p14="http://schemas.microsoft.com/office/powerpoint/2010/main" val="373061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2FE5441-4398-452D-86E8-BDE5FC69EA37}" type="datetimeFigureOut">
              <a:rPr lang="en-GB" smtClean="0"/>
              <a:t>06/05/2020</a:t>
            </a:fld>
            <a:endParaRPr lang="en-GB"/>
          </a:p>
        </p:txBody>
      </p:sp>
      <p:sp>
        <p:nvSpPr>
          <p:cNvPr id="4" name="Slayt Resmi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 Bilgi Yer Tutucusu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2E25A07-996F-4CCF-9AFA-0C415B929287}" type="slidenum">
              <a:rPr lang="en-GB" smtClean="0"/>
              <a:t>‹#›</a:t>
            </a:fld>
            <a:endParaRPr lang="en-GB"/>
          </a:p>
        </p:txBody>
      </p:sp>
    </p:spTree>
    <p:extLst>
      <p:ext uri="{BB962C8B-B14F-4D97-AF65-F5344CB8AC3E}">
        <p14:creationId xmlns:p14="http://schemas.microsoft.com/office/powerpoint/2010/main" val="189377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a:extLst>
              <a:ext uri="{FF2B5EF4-FFF2-40B4-BE49-F238E27FC236}">
                <a16:creationId xmlns:a16="http://schemas.microsoft.com/office/drawing/2014/main" id="{E945A48D-22DC-458F-B50B-7CABC50517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 Yer Tutucusu 2">
            <a:extLst>
              <a:ext uri="{FF2B5EF4-FFF2-40B4-BE49-F238E27FC236}">
                <a16:creationId xmlns:a16="http://schemas.microsoft.com/office/drawing/2014/main" id="{BEE07D11-B6E5-45CC-A454-71A3FDEBD9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0660" name="Slayt Numarası Yer Tutucusu 3">
            <a:extLst>
              <a:ext uri="{FF2B5EF4-FFF2-40B4-BE49-F238E27FC236}">
                <a16:creationId xmlns:a16="http://schemas.microsoft.com/office/drawing/2014/main" id="{47F2AD20-1962-49D9-936D-47C8E6BFA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F71B6-67FC-4C59-8614-172043B26F26}" type="slidenum">
              <a:rPr lang="en-US" altLang="tr-TR" smtClean="0">
                <a:solidFill>
                  <a:srgbClr val="000000"/>
                </a:solidFill>
              </a:rPr>
              <a:pPr/>
              <a:t>11</a:t>
            </a:fld>
            <a:endParaRPr lang="en-US" altLang="tr-TR">
              <a:solidFill>
                <a:srgbClr val="000000"/>
              </a:solidFill>
            </a:endParaRPr>
          </a:p>
        </p:txBody>
      </p:sp>
    </p:spTree>
    <p:extLst>
      <p:ext uri="{BB962C8B-B14F-4D97-AF65-F5344CB8AC3E}">
        <p14:creationId xmlns:p14="http://schemas.microsoft.com/office/powerpoint/2010/main" val="284517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600200" y="1571308"/>
            <a:ext cx="9601200" cy="3342640"/>
          </a:xfrm>
        </p:spPr>
        <p:txBody>
          <a:bodyPr anchor="b"/>
          <a:lstStyle>
            <a:lvl1pPr algn="ctr">
              <a:defRPr sz="6300"/>
            </a:lvl1pPr>
          </a:lstStyle>
          <a:p>
            <a:r>
              <a:rPr lang="tr-TR"/>
              <a:t>Asıl başlık stili için tıklatın</a:t>
            </a:r>
            <a:endParaRPr lang="en-US"/>
          </a:p>
        </p:txBody>
      </p:sp>
      <p:sp>
        <p:nvSpPr>
          <p:cNvPr id="3" name="Alt Başlık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6216D332-CA99-4AE0-AB57-112C2A3CB9A3}" type="datetimeFigureOut">
              <a:rPr lang="en-US" smtClean="0"/>
              <a:t>5/6/2020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42617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216D332-CA99-4AE0-AB57-112C2A3CB9A3}" type="datetimeFigureOut">
              <a:rPr lang="en-US" smtClean="0"/>
              <a:t>5/6/2020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11899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61145" y="511175"/>
            <a:ext cx="2760345" cy="8136573"/>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80110" y="511175"/>
            <a:ext cx="8121015" cy="813657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216D332-CA99-4AE0-AB57-112C2A3CB9A3}" type="datetimeFigureOut">
              <a:rPr lang="en-US" smtClean="0"/>
              <a:t>5/6/2020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403915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6216D332-CA99-4AE0-AB57-112C2A3CB9A3}" type="datetimeFigureOut">
              <a:rPr lang="en-US" smtClean="0"/>
              <a:t>5/6/2020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36138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73443" y="2393634"/>
            <a:ext cx="11041380" cy="3993832"/>
          </a:xfrm>
        </p:spPr>
        <p:txBody>
          <a:bodyPr anchor="b"/>
          <a:lstStyle>
            <a:lvl1pPr>
              <a:defRPr sz="6300"/>
            </a:lvl1pPr>
          </a:lstStyle>
          <a:p>
            <a:r>
              <a:rPr lang="tr-TR"/>
              <a:t>Asıl başlık stili için tıklatın</a:t>
            </a:r>
            <a:endParaRPr lang="en-US"/>
          </a:p>
        </p:txBody>
      </p:sp>
      <p:sp>
        <p:nvSpPr>
          <p:cNvPr id="3" name="Metin Yer Tutucusu 2"/>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216D332-CA99-4AE0-AB57-112C2A3CB9A3}" type="datetimeFigureOut">
              <a:rPr lang="en-US" smtClean="0"/>
              <a:t>5/6/2020</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37305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80110" y="2555875"/>
            <a:ext cx="5440680" cy="60918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480810" y="2555875"/>
            <a:ext cx="5440680" cy="60918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6216D332-CA99-4AE0-AB57-112C2A3CB9A3}" type="datetimeFigureOut">
              <a:rPr lang="en-US" smtClean="0"/>
              <a:t>5/6/2020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78198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81777" y="511176"/>
            <a:ext cx="11041380" cy="1855788"/>
          </a:xfrm>
        </p:spPr>
        <p:txBody>
          <a:bodyPr/>
          <a:lstStyle/>
          <a:p>
            <a:r>
              <a:rPr lang="tr-TR"/>
              <a:t>Asıl başlık stili için tıklatın</a:t>
            </a:r>
            <a:endParaRPr lang="en-US"/>
          </a:p>
        </p:txBody>
      </p:sp>
      <p:sp>
        <p:nvSpPr>
          <p:cNvPr id="3" name="Metin Yer Tutucusu 2"/>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tr-TR"/>
              <a:t>Asıl metin stillerini düzenlemek için tıklatın</a:t>
            </a:r>
          </a:p>
        </p:txBody>
      </p:sp>
      <p:sp>
        <p:nvSpPr>
          <p:cNvPr id="4" name="İçerik Yer Tutucusu 3"/>
          <p:cNvSpPr>
            <a:spLocks noGrp="1"/>
          </p:cNvSpPr>
          <p:nvPr>
            <p:ph sz="half" idx="2"/>
          </p:nvPr>
        </p:nvSpPr>
        <p:spPr>
          <a:xfrm>
            <a:off x="881778" y="3507105"/>
            <a:ext cx="5415676" cy="515842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tr-TR"/>
              <a:t>Asıl metin stillerini düzenlemek için tıklatın</a:t>
            </a:r>
          </a:p>
        </p:txBody>
      </p:sp>
      <p:sp>
        <p:nvSpPr>
          <p:cNvPr id="6" name="İçerik Yer Tutucusu 5"/>
          <p:cNvSpPr>
            <a:spLocks noGrp="1"/>
          </p:cNvSpPr>
          <p:nvPr>
            <p:ph sz="quarter" idx="4"/>
          </p:nvPr>
        </p:nvSpPr>
        <p:spPr>
          <a:xfrm>
            <a:off x="6480810" y="3507105"/>
            <a:ext cx="5442347" cy="515842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6216D332-CA99-4AE0-AB57-112C2A3CB9A3}" type="datetimeFigureOut">
              <a:rPr lang="en-US" smtClean="0"/>
              <a:t>5/6/2020</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7914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6216D332-CA99-4AE0-AB57-112C2A3CB9A3}" type="datetimeFigureOut">
              <a:rPr lang="en-US" smtClean="0"/>
              <a:t>5/6/2020</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5772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16D332-CA99-4AE0-AB57-112C2A3CB9A3}" type="datetimeFigureOut">
              <a:rPr lang="en-US" smtClean="0"/>
              <a:t>5/6/2020</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376344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81778" y="640080"/>
            <a:ext cx="4128849" cy="2240280"/>
          </a:xfrm>
        </p:spPr>
        <p:txBody>
          <a:bodyPr anchor="b"/>
          <a:lstStyle>
            <a:lvl1pPr>
              <a:defRPr sz="3360"/>
            </a:lvl1pPr>
          </a:lstStyle>
          <a:p>
            <a:r>
              <a:rPr lang="tr-TR"/>
              <a:t>Asıl başlık stili için tıklatın</a:t>
            </a:r>
            <a:endParaRPr lang="en-US"/>
          </a:p>
        </p:txBody>
      </p:sp>
      <p:sp>
        <p:nvSpPr>
          <p:cNvPr id="3" name="İçerik Yer Tutucusu 2"/>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216D332-CA99-4AE0-AB57-112C2A3CB9A3}" type="datetimeFigureOut">
              <a:rPr lang="en-US" smtClean="0"/>
              <a:t>5/6/2020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208115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81778" y="640080"/>
            <a:ext cx="4128849" cy="2240280"/>
          </a:xfrm>
        </p:spPr>
        <p:txBody>
          <a:bodyPr anchor="b"/>
          <a:lstStyle>
            <a:lvl1pPr>
              <a:defRPr sz="3360"/>
            </a:lvl1pPr>
          </a:lstStyle>
          <a:p>
            <a:r>
              <a:rPr lang="tr-TR"/>
              <a:t>Asıl başlık stili için tıklatın</a:t>
            </a:r>
            <a:endParaRPr lang="en-US"/>
          </a:p>
        </p:txBody>
      </p:sp>
      <p:sp>
        <p:nvSpPr>
          <p:cNvPr id="3" name="Resim Yer Tutucusu 2"/>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lang="en-US"/>
          </a:p>
        </p:txBody>
      </p:sp>
      <p:sp>
        <p:nvSpPr>
          <p:cNvPr id="4" name="Metin Yer Tutucusu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216D332-CA99-4AE0-AB57-112C2A3CB9A3}" type="datetimeFigureOut">
              <a:rPr lang="en-US" smtClean="0"/>
              <a:t>5/6/2020</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03A8B467-0DD9-4B1C-8CA1-75E4BCA8DF8F}" type="slidenum">
              <a:rPr lang="en-US" smtClean="0"/>
              <a:t>‹#›</a:t>
            </a:fld>
            <a:endParaRPr lang="en-US"/>
          </a:p>
        </p:txBody>
      </p:sp>
    </p:spTree>
    <p:extLst>
      <p:ext uri="{BB962C8B-B14F-4D97-AF65-F5344CB8AC3E}">
        <p14:creationId xmlns:p14="http://schemas.microsoft.com/office/powerpoint/2010/main" val="126706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6216D332-CA99-4AE0-AB57-112C2A3CB9A3}" type="datetimeFigureOut">
              <a:rPr lang="en-US" smtClean="0"/>
              <a:t>5/6/2020</a:t>
            </a:fld>
            <a:endParaRPr lang="en-US"/>
          </a:p>
        </p:txBody>
      </p:sp>
      <p:sp>
        <p:nvSpPr>
          <p:cNvPr id="5" name="Altbilgi Yer Tutucusu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03A8B467-0DD9-4B1C-8CA1-75E4BCA8DF8F}" type="slidenum">
              <a:rPr lang="en-US" smtClean="0"/>
              <a:t>‹#›</a:t>
            </a:fld>
            <a:endParaRPr lang="en-US"/>
          </a:p>
        </p:txBody>
      </p:sp>
    </p:spTree>
    <p:extLst>
      <p:ext uri="{BB962C8B-B14F-4D97-AF65-F5344CB8AC3E}">
        <p14:creationId xmlns:p14="http://schemas.microsoft.com/office/powerpoint/2010/main" val="156435390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tr-TR"/>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latin typeface="Candara" panose="020E0502030303020204" pitchFamily="34" charset="0"/>
              </a:rPr>
              <a:t>İNŞAAT YÖNETİMİ</a:t>
            </a:r>
            <a:endParaRPr lang="en-US" b="1" dirty="0">
              <a:latin typeface="Candara" panose="020E0502030303020204" pitchFamily="34" charset="0"/>
            </a:endParaRPr>
          </a:p>
        </p:txBody>
      </p:sp>
      <p:sp>
        <p:nvSpPr>
          <p:cNvPr id="3" name="Alt Başlık 2"/>
          <p:cNvSpPr>
            <a:spLocks noGrp="1"/>
          </p:cNvSpPr>
          <p:nvPr>
            <p:ph type="subTitle" idx="1"/>
          </p:nvPr>
        </p:nvSpPr>
        <p:spPr/>
        <p:txBody>
          <a:bodyPr>
            <a:normAutofit/>
          </a:bodyPr>
          <a:lstStyle/>
          <a:p>
            <a:r>
              <a:rPr lang="tr-TR" sz="3200" b="1">
                <a:latin typeface="Candara" panose="020E0502030303020204" pitchFamily="34" charset="0"/>
              </a:rPr>
              <a:t>UYGULAMA-3</a:t>
            </a:r>
            <a:endParaRPr lang="en-US" sz="3200" b="1" dirty="0">
              <a:latin typeface="Candara" panose="020E0502030303020204" pitchFamily="34" charset="0"/>
            </a:endParaRPr>
          </a:p>
        </p:txBody>
      </p:sp>
    </p:spTree>
    <p:extLst>
      <p:ext uri="{BB962C8B-B14F-4D97-AF65-F5344CB8AC3E}">
        <p14:creationId xmlns:p14="http://schemas.microsoft.com/office/powerpoint/2010/main" val="34812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1">
            <a:extLst>
              <a:ext uri="{FF2B5EF4-FFF2-40B4-BE49-F238E27FC236}">
                <a16:creationId xmlns:a16="http://schemas.microsoft.com/office/drawing/2014/main" id="{FAC646AD-AE9F-4649-AB8F-9E4BF9D80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040130" indent="-400050">
              <a:defRPr>
                <a:solidFill>
                  <a:schemeClr val="tx1"/>
                </a:solidFill>
                <a:latin typeface="Arial" panose="020B0604020202020204" pitchFamily="34" charset="0"/>
              </a:defRPr>
            </a:lvl2pPr>
            <a:lvl3pPr marL="1600200" indent="-320040">
              <a:defRPr>
                <a:solidFill>
                  <a:schemeClr val="tx1"/>
                </a:solidFill>
                <a:latin typeface="Arial" panose="020B0604020202020204" pitchFamily="34" charset="0"/>
              </a:defRPr>
            </a:lvl3pPr>
            <a:lvl4pPr marL="2240280" indent="-320040">
              <a:defRPr>
                <a:solidFill>
                  <a:schemeClr val="tx1"/>
                </a:solidFill>
                <a:latin typeface="Arial" panose="020B0604020202020204" pitchFamily="34" charset="0"/>
              </a:defRPr>
            </a:lvl4pPr>
            <a:lvl5pPr marL="2880360" indent="-320040">
              <a:defRPr>
                <a:solidFill>
                  <a:schemeClr val="tx1"/>
                </a:solidFill>
                <a:latin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defRPr>
            </a:lvl9pPr>
          </a:lstStyle>
          <a:p>
            <a:fld id="{331BDBED-B58D-4B4A-A3F3-8C9241733529}" type="slidenum">
              <a:rPr lang="en-US" altLang="tr-TR" smtClean="0">
                <a:solidFill>
                  <a:srgbClr val="DDDDDD"/>
                </a:solidFill>
              </a:rPr>
              <a:pPr/>
              <a:t>10</a:t>
            </a:fld>
            <a:endParaRPr lang="en-US" altLang="tr-TR">
              <a:solidFill>
                <a:srgbClr val="DDDDDD"/>
              </a:solidFill>
            </a:endParaRPr>
          </a:p>
        </p:txBody>
      </p:sp>
      <p:sp>
        <p:nvSpPr>
          <p:cNvPr id="6" name="Rectangle 5"/>
          <p:cNvSpPr>
            <a:spLocks noChangeArrowheads="1"/>
          </p:cNvSpPr>
          <p:nvPr/>
        </p:nvSpPr>
        <p:spPr bwMode="auto">
          <a:xfrm>
            <a:off x="880110" y="228600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9"/>
          <p:cNvSpPr>
            <a:spLocks noChangeArrowheads="1"/>
          </p:cNvSpPr>
          <p:nvPr/>
        </p:nvSpPr>
        <p:spPr bwMode="auto">
          <a:xfrm>
            <a:off x="880110" y="274320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10"/>
          <p:cNvSpPr>
            <a:spLocks noChangeArrowheads="1"/>
          </p:cNvSpPr>
          <p:nvPr/>
        </p:nvSpPr>
        <p:spPr bwMode="auto">
          <a:xfrm>
            <a:off x="880110" y="48863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640079" y="1192443"/>
            <a:ext cx="11025448" cy="1569660"/>
          </a:xfrm>
          <a:prstGeom prst="rect">
            <a:avLst/>
          </a:prstGeom>
        </p:spPr>
        <p:txBody>
          <a:bodyPr wrap="square">
            <a:spAutoFit/>
          </a:bodyPr>
          <a:lstStyle/>
          <a:p>
            <a:pPr algn="just">
              <a:spcAft>
                <a:spcPts val="0"/>
              </a:spcAft>
            </a:pPr>
            <a:r>
              <a:rPr lang="tr-TR" sz="2400">
                <a:latin typeface="+mj-lt"/>
                <a:ea typeface="Times New Roman" panose="02020603050405020304" pitchFamily="18" charset="0"/>
                <a:cs typeface="Times New Roman" panose="02020603050405020304" pitchFamily="18" charset="0"/>
              </a:rPr>
              <a:t>Aşağıdaki nakit akış diyagramı yıllık nominal faiz oranı %24 ve 3 aylık periyotlarla faizleniyor. Buna göre aşağıdaki nakit akış diyagramının </a:t>
            </a:r>
            <a:r>
              <a:rPr lang="tr-TR" sz="2400" u="sng">
                <a:latin typeface="+mj-lt"/>
                <a:ea typeface="Times New Roman" panose="02020603050405020304" pitchFamily="18" charset="0"/>
                <a:cs typeface="Times New Roman" panose="02020603050405020304" pitchFamily="18" charset="0"/>
              </a:rPr>
              <a:t>10 sene sonundaki</a:t>
            </a:r>
            <a:r>
              <a:rPr lang="tr-TR" sz="2400">
                <a:latin typeface="+mj-lt"/>
                <a:ea typeface="Times New Roman" panose="02020603050405020304" pitchFamily="18" charset="0"/>
                <a:cs typeface="Times New Roman" panose="02020603050405020304" pitchFamily="18" charset="0"/>
              </a:rPr>
              <a:t> değerinin sıfır olabilmesi için X değeri ne olmalıdır? </a:t>
            </a:r>
          </a:p>
          <a:p>
            <a:pPr algn="just">
              <a:spcAft>
                <a:spcPts val="0"/>
              </a:spcAft>
            </a:pPr>
            <a:r>
              <a:rPr lang="tr-TR" sz="2400">
                <a:latin typeface="+mj-lt"/>
                <a:ea typeface="Times New Roman" panose="02020603050405020304" pitchFamily="18" charset="0"/>
                <a:cs typeface="Times New Roman" panose="02020603050405020304" pitchFamily="18" charset="0"/>
              </a:rPr>
              <a:t>(</a:t>
            </a:r>
            <a:r>
              <a:rPr lang="tr-TR" sz="2400" b="1">
                <a:latin typeface="+mj-lt"/>
                <a:ea typeface="Times New Roman" panose="02020603050405020304" pitchFamily="18" charset="0"/>
                <a:cs typeface="Times New Roman" panose="02020603050405020304" pitchFamily="18" charset="0"/>
              </a:rPr>
              <a:t>X ödemeleri dâhil olmak üzere</a:t>
            </a:r>
            <a:r>
              <a:rPr lang="tr-TR" sz="2400">
                <a:latin typeface="+mj-lt"/>
                <a:ea typeface="Times New Roman" panose="02020603050405020304" pitchFamily="18" charset="0"/>
                <a:cs typeface="Times New Roman" panose="02020603050405020304" pitchFamily="18" charset="0"/>
              </a:rPr>
              <a:t> Eşit Seri Ödemeler metodunu kullanarak yapınız)</a:t>
            </a:r>
            <a:endParaRPr lang="tr-TR" sz="2400">
              <a:effectLst/>
              <a:latin typeface="+mj-lt"/>
              <a:ea typeface="Times New Roman" panose="02020603050405020304" pitchFamily="18" charset="0"/>
              <a:cs typeface="Times New Roman" panose="02020603050405020304" pitchFamily="18" charset="0"/>
            </a:endParaRPr>
          </a:p>
        </p:txBody>
      </p:sp>
      <p:grpSp>
        <p:nvGrpSpPr>
          <p:cNvPr id="10" name="Canvas 353"/>
          <p:cNvGrpSpPr/>
          <p:nvPr/>
        </p:nvGrpSpPr>
        <p:grpSpPr>
          <a:xfrm>
            <a:off x="2128577" y="3200399"/>
            <a:ext cx="7126259" cy="6844145"/>
            <a:chOff x="228600" y="113783"/>
            <a:chExt cx="5710555" cy="6069212"/>
          </a:xfrm>
        </p:grpSpPr>
        <p:sp>
          <p:nvSpPr>
            <p:cNvPr id="11" name="Dikdörtgen 10"/>
            <p:cNvSpPr/>
            <p:nvPr/>
          </p:nvSpPr>
          <p:spPr>
            <a:xfrm>
              <a:off x="1526540" y="4519930"/>
              <a:ext cx="4412615" cy="1663065"/>
            </a:xfrm>
            <a:prstGeom prst="rect">
              <a:avLst/>
            </a:prstGeom>
            <a:noFill/>
          </p:spPr>
        </p:sp>
        <p:cxnSp>
          <p:nvCxnSpPr>
            <p:cNvPr id="12" name="Line 4"/>
            <p:cNvCxnSpPr/>
            <p:nvPr/>
          </p:nvCxnSpPr>
          <p:spPr bwMode="auto">
            <a:xfrm>
              <a:off x="342900" y="688458"/>
              <a:ext cx="34283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5"/>
            <p:cNvCxnSpPr/>
            <p:nvPr/>
          </p:nvCxnSpPr>
          <p:spPr bwMode="auto">
            <a:xfrm>
              <a:off x="3422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6"/>
            <p:cNvCxnSpPr/>
            <p:nvPr/>
          </p:nvCxnSpPr>
          <p:spPr bwMode="auto">
            <a:xfrm>
              <a:off x="6851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7"/>
            <p:cNvCxnSpPr/>
            <p:nvPr/>
          </p:nvCxnSpPr>
          <p:spPr bwMode="auto">
            <a:xfrm>
              <a:off x="10280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8"/>
            <p:cNvCxnSpPr/>
            <p:nvPr/>
          </p:nvCxnSpPr>
          <p:spPr bwMode="auto">
            <a:xfrm>
              <a:off x="13709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9"/>
            <p:cNvCxnSpPr/>
            <p:nvPr/>
          </p:nvCxnSpPr>
          <p:spPr bwMode="auto">
            <a:xfrm>
              <a:off x="17138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
            <p:cNvCxnSpPr/>
            <p:nvPr/>
          </p:nvCxnSpPr>
          <p:spPr bwMode="auto">
            <a:xfrm>
              <a:off x="23996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
            <p:cNvCxnSpPr/>
            <p:nvPr/>
          </p:nvCxnSpPr>
          <p:spPr bwMode="auto">
            <a:xfrm>
              <a:off x="20567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12"/>
            <p:cNvCxnSpPr/>
            <p:nvPr/>
          </p:nvCxnSpPr>
          <p:spPr bwMode="auto">
            <a:xfrm>
              <a:off x="27425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13"/>
            <p:cNvCxnSpPr/>
            <p:nvPr/>
          </p:nvCxnSpPr>
          <p:spPr bwMode="auto">
            <a:xfrm>
              <a:off x="30854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14"/>
            <p:cNvCxnSpPr/>
            <p:nvPr/>
          </p:nvCxnSpPr>
          <p:spPr bwMode="auto">
            <a:xfrm>
              <a:off x="34283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15"/>
            <p:cNvCxnSpPr/>
            <p:nvPr/>
          </p:nvCxnSpPr>
          <p:spPr bwMode="auto">
            <a:xfrm>
              <a:off x="3771265" y="631308"/>
              <a:ext cx="635"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Text Box 16"/>
            <p:cNvSpPr txBox="1">
              <a:spLocks noChangeArrowheads="1"/>
            </p:cNvSpPr>
            <p:nvPr/>
          </p:nvSpPr>
          <p:spPr bwMode="auto">
            <a:xfrm>
              <a:off x="22860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Text Box 17"/>
            <p:cNvSpPr txBox="1">
              <a:spLocks noChangeArrowheads="1"/>
            </p:cNvSpPr>
            <p:nvPr/>
          </p:nvSpPr>
          <p:spPr bwMode="auto">
            <a:xfrm>
              <a:off x="57150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Text Box 18"/>
            <p:cNvSpPr txBox="1">
              <a:spLocks noChangeArrowheads="1"/>
            </p:cNvSpPr>
            <p:nvPr/>
          </p:nvSpPr>
          <p:spPr bwMode="auto">
            <a:xfrm>
              <a:off x="904875"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Text Box 19"/>
            <p:cNvSpPr txBox="1">
              <a:spLocks noChangeArrowheads="1"/>
            </p:cNvSpPr>
            <p:nvPr/>
          </p:nvSpPr>
          <p:spPr bwMode="auto">
            <a:xfrm>
              <a:off x="125730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 Box 20"/>
            <p:cNvSpPr txBox="1">
              <a:spLocks noChangeArrowheads="1"/>
            </p:cNvSpPr>
            <p:nvPr/>
          </p:nvSpPr>
          <p:spPr bwMode="auto">
            <a:xfrm>
              <a:off x="1590675"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Text Box 21"/>
            <p:cNvSpPr txBox="1">
              <a:spLocks noChangeArrowheads="1"/>
            </p:cNvSpPr>
            <p:nvPr/>
          </p:nvSpPr>
          <p:spPr bwMode="auto">
            <a:xfrm>
              <a:off x="19240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 Box 22"/>
            <p:cNvSpPr txBox="1">
              <a:spLocks noChangeArrowheads="1"/>
            </p:cNvSpPr>
            <p:nvPr/>
          </p:nvSpPr>
          <p:spPr bwMode="auto">
            <a:xfrm>
              <a:off x="22669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 Box 23"/>
            <p:cNvSpPr txBox="1">
              <a:spLocks noChangeArrowheads="1"/>
            </p:cNvSpPr>
            <p:nvPr/>
          </p:nvSpPr>
          <p:spPr bwMode="auto">
            <a:xfrm>
              <a:off x="26098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 Box 24"/>
            <p:cNvSpPr txBox="1">
              <a:spLocks noChangeArrowheads="1"/>
            </p:cNvSpPr>
            <p:nvPr/>
          </p:nvSpPr>
          <p:spPr bwMode="auto">
            <a:xfrm>
              <a:off x="29527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Text Box 25"/>
            <p:cNvSpPr txBox="1">
              <a:spLocks noChangeArrowheads="1"/>
            </p:cNvSpPr>
            <p:nvPr/>
          </p:nvSpPr>
          <p:spPr bwMode="auto">
            <a:xfrm>
              <a:off x="32956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4" name="Text Box 26"/>
            <p:cNvSpPr txBox="1">
              <a:spLocks noChangeArrowheads="1"/>
            </p:cNvSpPr>
            <p:nvPr/>
          </p:nvSpPr>
          <p:spPr bwMode="auto">
            <a:xfrm>
              <a:off x="3638550" y="80275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35" name="Line 27"/>
            <p:cNvCxnSpPr/>
            <p:nvPr/>
          </p:nvCxnSpPr>
          <p:spPr bwMode="auto">
            <a:xfrm flipV="1">
              <a:off x="3771900" y="3455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28"/>
            <p:cNvCxnSpPr/>
            <p:nvPr/>
          </p:nvCxnSpPr>
          <p:spPr bwMode="auto">
            <a:xfrm flipV="1">
              <a:off x="3429000" y="3455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29"/>
            <p:cNvCxnSpPr/>
            <p:nvPr/>
          </p:nvCxnSpPr>
          <p:spPr bwMode="auto">
            <a:xfrm flipV="1">
              <a:off x="2400300" y="3455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30"/>
            <p:cNvCxnSpPr/>
            <p:nvPr/>
          </p:nvCxnSpPr>
          <p:spPr bwMode="auto">
            <a:xfrm>
              <a:off x="1370965" y="10313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33"/>
            <p:cNvCxnSpPr/>
            <p:nvPr/>
          </p:nvCxnSpPr>
          <p:spPr bwMode="auto">
            <a:xfrm>
              <a:off x="685800" y="10313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 name="Text Box 34"/>
            <p:cNvSpPr txBox="1">
              <a:spLocks noChangeArrowheads="1"/>
            </p:cNvSpPr>
            <p:nvPr/>
          </p:nvSpPr>
          <p:spPr bwMode="auto">
            <a:xfrm>
              <a:off x="507047" y="1374257"/>
              <a:ext cx="172783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   X                     X                      X</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Text Box 35"/>
            <p:cNvSpPr txBox="1">
              <a:spLocks noChangeArrowheads="1"/>
            </p:cNvSpPr>
            <p:nvPr/>
          </p:nvSpPr>
          <p:spPr bwMode="auto">
            <a:xfrm>
              <a:off x="2117090" y="113783"/>
              <a:ext cx="201168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1000  1000  1000  1000  1000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42" name="Line 36"/>
            <p:cNvCxnSpPr/>
            <p:nvPr/>
          </p:nvCxnSpPr>
          <p:spPr bwMode="auto">
            <a:xfrm flipV="1">
              <a:off x="2743200" y="346193"/>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Line 37"/>
            <p:cNvCxnSpPr/>
            <p:nvPr/>
          </p:nvCxnSpPr>
          <p:spPr bwMode="auto">
            <a:xfrm>
              <a:off x="2058035" y="10313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Line 38"/>
            <p:cNvCxnSpPr/>
            <p:nvPr/>
          </p:nvCxnSpPr>
          <p:spPr bwMode="auto">
            <a:xfrm flipV="1">
              <a:off x="3084830" y="345558"/>
              <a:ext cx="635"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 name="Text Box 354"/>
            <p:cNvSpPr txBox="1"/>
            <p:nvPr/>
          </p:nvSpPr>
          <p:spPr>
            <a:xfrm>
              <a:off x="3912170" y="543190"/>
              <a:ext cx="500341" cy="28579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a:effectLst/>
                  <a:latin typeface="Times New Roman" panose="02020603050405020304" pitchFamily="18" charset="0"/>
                  <a:ea typeface="Times New Roman" panose="02020603050405020304" pitchFamily="18" charset="0"/>
                  <a:cs typeface="Times New Roman" panose="02020603050405020304" pitchFamily="18" charset="0"/>
                </a:rPr>
                <a:t>(yıl)</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Dikdörtgen 2"/>
              <p:cNvSpPr/>
              <p:nvPr/>
            </p:nvSpPr>
            <p:spPr>
              <a:xfrm>
                <a:off x="1783454" y="5501219"/>
                <a:ext cx="7257675" cy="3579121"/>
              </a:xfrm>
              <a:prstGeom prst="rect">
                <a:avLst/>
              </a:prstGeom>
            </p:spPr>
            <p:txBody>
              <a:bodyPr wrap="square">
                <a:spAutoFit/>
              </a:bodyPr>
              <a:lstStyle/>
              <a:p>
                <a:pPr algn="just">
                  <a:lnSpc>
                    <a:spcPct val="115000"/>
                  </a:lnSpc>
                  <a:spcAft>
                    <a:spcPts val="1000"/>
                  </a:spcAft>
                </a:pPr>
                <a:r>
                  <a:rPr lang="tr-TR" sz="24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3ay</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=0,24/4=0,06   </a:t>
                </a:r>
              </a:p>
              <a:p>
                <a:pPr algn="just">
                  <a:lnSpc>
                    <a:spcPct val="115000"/>
                  </a:lnSpc>
                  <a:spcAft>
                    <a:spcPts val="10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2yıl </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=(1+0,06)</a:t>
                </a:r>
                <a:r>
                  <a:rPr lang="tr-TR"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-1 = 0,5939   </a:t>
                </a:r>
              </a:p>
              <a:p>
                <a:pPr algn="just">
                  <a:lnSpc>
                    <a:spcPct val="115000"/>
                  </a:lnSpc>
                  <a:spcAft>
                    <a:spcPts val="1000"/>
                  </a:spcAft>
                </a:pPr>
                <a:r>
                  <a:rPr lang="tr-TR" sz="24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tr-TR"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yıl</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(1+0,06)</a:t>
                </a:r>
                <a:r>
                  <a:rPr lang="tr-TR"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 1=0,2625</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X.(F/A,i</a:t>
                </a:r>
                <a:r>
                  <a:rPr lang="tr-TR"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2yıl</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3) = 1000*(P/</a:t>
                </a:r>
                <a:r>
                  <a:rPr lang="tr-TR" sz="2400" dirty="0" err="1">
                    <a:effectLst/>
                    <a:latin typeface="Times New Roman" panose="02020603050405020304" pitchFamily="18" charset="0"/>
                    <a:ea typeface="Times New Roman" panose="02020603050405020304" pitchFamily="18" charset="0"/>
                    <a:cs typeface="Times New Roman" panose="02020603050405020304" pitchFamily="18" charset="0"/>
                  </a:rPr>
                  <a:t>A,i</a:t>
                </a:r>
                <a:r>
                  <a:rPr lang="tr-TR" sz="24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yıl</a:t>
                </a: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X. </a:t>
                </a:r>
                <a14:m>
                  <m:oMath xmlns:m="http://schemas.openxmlformats.org/officeDocument/2006/math">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1+0.5939</m:t>
                                </m:r>
                              </m:e>
                            </m:d>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0.5939</m:t>
                        </m:r>
                      </m:den>
                    </m:f>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 1000[</a:t>
                </a:r>
                <a14:m>
                  <m:oMath xmlns:m="http://schemas.openxmlformats.org/officeDocument/2006/math">
                    <m:f>
                      <m:f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(1+0.2625)</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0.2625∗</m:t>
                        </m:r>
                        <m:sSup>
                          <m:sSupPr>
                            <m:ctrlPr>
                              <a:rPr lang="tr-TR"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(1+0.2625)</m:t>
                            </m:r>
                          </m:e>
                          <m:sup>
                            <m:r>
                              <a:rPr lang="tr-TR" sz="2400" i="1">
                                <a:effectLst/>
                                <a:latin typeface="Cambria Math" panose="02040503050406030204" pitchFamily="18" charset="0"/>
                                <a:ea typeface="Times New Roman" panose="02020603050405020304" pitchFamily="18" charset="0"/>
                                <a:cs typeface="Times New Roman" panose="02020603050405020304" pitchFamily="18" charset="0"/>
                              </a:rPr>
                              <m:t>5</m:t>
                            </m:r>
                          </m:sup>
                        </m:sSup>
                      </m:den>
                    </m:f>
                  </m:oMath>
                </a14:m>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tr-TR" sz="2400" dirty="0">
                    <a:effectLst/>
                    <a:latin typeface="Times New Roman" panose="02020603050405020304" pitchFamily="18" charset="0"/>
                    <a:ea typeface="Times New Roman" panose="02020603050405020304" pitchFamily="18" charset="0"/>
                    <a:cs typeface="Times New Roman" panose="02020603050405020304" pitchFamily="18" charset="0"/>
                  </a:rPr>
                  <a:t>X= 510.610</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 name="Dikdörtgen 2"/>
              <p:cNvSpPr>
                <a:spLocks noRot="1" noChangeAspect="1" noMove="1" noResize="1" noEditPoints="1" noAdjustHandles="1" noChangeArrowheads="1" noChangeShapeType="1" noTextEdit="1"/>
              </p:cNvSpPr>
              <p:nvPr/>
            </p:nvSpPr>
            <p:spPr>
              <a:xfrm>
                <a:off x="1783454" y="5501219"/>
                <a:ext cx="7257675" cy="3579121"/>
              </a:xfrm>
              <a:prstGeom prst="rect">
                <a:avLst/>
              </a:prstGeom>
              <a:blipFill rotWithShape="0">
                <a:blip r:embed="rId2"/>
                <a:stretch>
                  <a:fillRect l="-1345" t="-680" b="-1871"/>
                </a:stretch>
              </a:blipFill>
            </p:spPr>
            <p:txBody>
              <a:bodyPr/>
              <a:lstStyle/>
              <a:p>
                <a:r>
                  <a:rPr lang="tr-TR">
                    <a:noFill/>
                  </a:rPr>
                  <a:t> </a:t>
                </a:r>
              </a:p>
            </p:txBody>
          </p:sp>
        </mc:Fallback>
      </mc:AlternateContent>
      <p:sp>
        <p:nvSpPr>
          <p:cNvPr id="46" name="Metin kutusu 45"/>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PROBLEM-9</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EE0102C-DFA5-4432-AFFC-1AA9FCB81663}"/>
                  </a:ext>
                </a:extLst>
              </p:cNvPr>
              <p:cNvSpPr txBox="1"/>
              <p:nvPr/>
            </p:nvSpPr>
            <p:spPr>
              <a:xfrm>
                <a:off x="7891179" y="3977344"/>
                <a:ext cx="3197907" cy="3690882"/>
              </a:xfrm>
              <a:prstGeom prst="rect">
                <a:avLst/>
              </a:prstGeom>
              <a:noFill/>
            </p:spPr>
            <p:txBody>
              <a:bodyPr wrap="square" rtlCol="0">
                <a:spAutoFit/>
              </a:bodyPr>
              <a:lstStyle/>
              <a:p>
                <a:r>
                  <a:rPr lang="en-GB" dirty="0">
                    <a:solidFill>
                      <a:srgbClr val="FF0000"/>
                    </a:solidFill>
                  </a:rPr>
                  <a:t>Kullanılan </a:t>
                </a:r>
                <a:r>
                  <a:rPr lang="en-GB" dirty="0" err="1">
                    <a:solidFill>
                      <a:srgbClr val="FF0000"/>
                    </a:solidFill>
                  </a:rPr>
                  <a:t>Formüller</a:t>
                </a:r>
                <a:endParaRPr lang="en-GB" dirty="0">
                  <a:solidFill>
                    <a:srgbClr val="FF0000"/>
                  </a:solidFill>
                </a:endParaRPr>
              </a:p>
              <a:p>
                <a:endParaRPr lang="en-GB" dirty="0">
                  <a:solidFill>
                    <a:srgbClr val="FF0000"/>
                  </a:solidFill>
                </a:endParaRPr>
              </a:p>
              <a:p>
                <a:pPr/>
                <a14:m>
                  <m:oMathPara xmlns:m="http://schemas.openxmlformats.org/officeDocument/2006/math">
                    <m:oMathParaPr>
                      <m:jc m:val="centerGroup"/>
                    </m:oMathParaPr>
                    <m:oMath xmlns:m="http://schemas.openxmlformats.org/officeDocument/2006/math">
                      <m:r>
                        <a:rPr lang="tr-TR" sz="2400">
                          <a:solidFill>
                            <a:srgbClr val="FF0000"/>
                          </a:solidFill>
                          <a:latin typeface="Cambria Math" panose="02040503050406030204" pitchFamily="18" charset="0"/>
                        </a:rPr>
                        <m:t>𝐹</m:t>
                      </m:r>
                      <m:r>
                        <a:rPr lang="tr-TR" sz="2400">
                          <a:solidFill>
                            <a:srgbClr val="FF0000"/>
                          </a:solidFill>
                          <a:latin typeface="Cambria Math" panose="02040503050406030204" pitchFamily="18" charset="0"/>
                        </a:rPr>
                        <m:t>=</m:t>
                      </m:r>
                      <m:r>
                        <a:rPr lang="tr-TR" sz="2400">
                          <a:solidFill>
                            <a:srgbClr val="FF0000"/>
                          </a:solidFill>
                          <a:latin typeface="Cambria Math" panose="02040503050406030204" pitchFamily="18" charset="0"/>
                        </a:rPr>
                        <m:t>𝐴</m:t>
                      </m:r>
                      <m:d>
                        <m:dPr>
                          <m:begChr m:val="["/>
                          <m:endChr m:val="]"/>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sSup>
                                <m:sSupPr>
                                  <m:ctrlPr>
                                    <a:rPr lang="en-GB" sz="2400" i="1">
                                      <a:solidFill>
                                        <a:srgbClr val="FF0000"/>
                                      </a:solidFill>
                                      <a:latin typeface="Cambria Math" panose="02040503050406030204" pitchFamily="18" charset="0"/>
                                    </a:rPr>
                                  </m:ctrlPr>
                                </m:sSupPr>
                                <m:e>
                                  <m:d>
                                    <m:dPr>
                                      <m:ctrlPr>
                                        <a:rPr lang="en-GB" sz="2400" i="1">
                                          <a:solidFill>
                                            <a:srgbClr val="FF0000"/>
                                          </a:solidFill>
                                          <a:latin typeface="Cambria Math" panose="02040503050406030204" pitchFamily="18" charset="0"/>
                                        </a:rPr>
                                      </m:ctrlPr>
                                    </m:d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e>
                                  </m:d>
                                </m:e>
                                <m:sup>
                                  <m:r>
                                    <a:rPr lang="tr-TR" sz="2400">
                                      <a:solidFill>
                                        <a:srgbClr val="FF0000"/>
                                      </a:solidFill>
                                      <a:latin typeface="Cambria Math" panose="02040503050406030204" pitchFamily="18" charset="0"/>
                                    </a:rPr>
                                    <m:t>𝑛</m:t>
                                  </m:r>
                                </m:sup>
                              </m:sSup>
                              <m:r>
                                <a:rPr lang="tr-TR" sz="2400">
                                  <a:solidFill>
                                    <a:srgbClr val="FF0000"/>
                                  </a:solidFill>
                                  <a:latin typeface="Cambria Math" panose="02040503050406030204" pitchFamily="18" charset="0"/>
                                </a:rPr>
                                <m:t>−1</m:t>
                              </m:r>
                            </m:num>
                            <m:den>
                              <m:r>
                                <a:rPr lang="tr-TR" sz="2400">
                                  <a:solidFill>
                                    <a:srgbClr val="FF0000"/>
                                  </a:solidFill>
                                  <a:latin typeface="Cambria Math" panose="02040503050406030204" pitchFamily="18" charset="0"/>
                                </a:rPr>
                                <m:t>𝑖</m:t>
                              </m:r>
                            </m:den>
                          </m:f>
                        </m:e>
                      </m:d>
                    </m:oMath>
                  </m:oMathPara>
                </a14:m>
                <a:endParaRPr lang="en-GB" dirty="0">
                  <a:solidFill>
                    <a:srgbClr val="FF0000"/>
                  </a:solidFill>
                </a:endParaRPr>
              </a:p>
              <a:p>
                <a:endParaRPr lang="en-GB" dirty="0">
                  <a:solidFill>
                    <a:srgbClr val="FF0000"/>
                  </a:solidFill>
                </a:endParaRPr>
              </a:p>
              <a:p>
                <a:pPr/>
                <a14:m>
                  <m:oMathPara xmlns:m="http://schemas.openxmlformats.org/officeDocument/2006/math">
                    <m:oMathParaPr>
                      <m:jc m:val="centerGroup"/>
                    </m:oMathParaPr>
                    <m:oMath xmlns:m="http://schemas.openxmlformats.org/officeDocument/2006/math">
                      <m:r>
                        <a:rPr lang="tr-TR" sz="2400">
                          <a:solidFill>
                            <a:srgbClr val="FF0000"/>
                          </a:solidFill>
                          <a:latin typeface="Cambria Math" panose="02040503050406030204" pitchFamily="18" charset="0"/>
                        </a:rPr>
                        <m:t>𝑃</m:t>
                      </m:r>
                      <m:r>
                        <a:rPr lang="tr-TR" sz="2400">
                          <a:solidFill>
                            <a:srgbClr val="FF0000"/>
                          </a:solidFill>
                          <a:latin typeface="Cambria Math" panose="02040503050406030204" pitchFamily="18" charset="0"/>
                        </a:rPr>
                        <m:t>=</m:t>
                      </m:r>
                      <m:r>
                        <a:rPr lang="tr-TR" sz="2400">
                          <a:solidFill>
                            <a:srgbClr val="FF0000"/>
                          </a:solidFill>
                          <a:latin typeface="Cambria Math" panose="02040503050406030204" pitchFamily="18" charset="0"/>
                        </a:rPr>
                        <m:t>𝐴</m:t>
                      </m:r>
                      <m:d>
                        <m:dPr>
                          <m:begChr m:val="["/>
                          <m:endChr m:val="]"/>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sSup>
                                <m:sSupPr>
                                  <m:ctrlPr>
                                    <a:rPr lang="en-GB" sz="2400" i="1">
                                      <a:solidFill>
                                        <a:srgbClr val="FF0000"/>
                                      </a:solidFill>
                                      <a:latin typeface="Cambria Math" panose="02040503050406030204" pitchFamily="18" charset="0"/>
                                    </a:rPr>
                                  </m:ctrlPr>
                                </m:sSup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m:t>
                                  </m:r>
                                </m:e>
                                <m:sup>
                                  <m:r>
                                    <a:rPr lang="tr-TR" sz="2400">
                                      <a:solidFill>
                                        <a:srgbClr val="FF0000"/>
                                      </a:solidFill>
                                      <a:latin typeface="Cambria Math" panose="02040503050406030204" pitchFamily="18" charset="0"/>
                                    </a:rPr>
                                    <m:t>𝑛</m:t>
                                  </m:r>
                                </m:sup>
                              </m:sSup>
                              <m:r>
                                <a:rPr lang="tr-TR" sz="2400">
                                  <a:solidFill>
                                    <a:srgbClr val="FF0000"/>
                                  </a:solidFill>
                                  <a:latin typeface="Cambria Math" panose="02040503050406030204" pitchFamily="18" charset="0"/>
                                </a:rPr>
                                <m:t>−1</m:t>
                              </m:r>
                            </m:num>
                            <m:den>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 </m:t>
                              </m:r>
                              <m:sSup>
                                <m:sSupPr>
                                  <m:ctrlPr>
                                    <a:rPr lang="en-GB" sz="2400" i="1">
                                      <a:solidFill>
                                        <a:srgbClr val="FF0000"/>
                                      </a:solidFill>
                                      <a:latin typeface="Cambria Math" panose="02040503050406030204" pitchFamily="18" charset="0"/>
                                    </a:rPr>
                                  </m:ctrlPr>
                                </m:sSup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m:t>
                                  </m:r>
                                </m:e>
                                <m:sup>
                                  <m:r>
                                    <a:rPr lang="tr-TR" sz="2400">
                                      <a:solidFill>
                                        <a:srgbClr val="FF0000"/>
                                      </a:solidFill>
                                      <a:latin typeface="Cambria Math" panose="02040503050406030204" pitchFamily="18" charset="0"/>
                                    </a:rPr>
                                    <m:t>𝑛</m:t>
                                  </m:r>
                                </m:sup>
                              </m:sSup>
                            </m:den>
                          </m:f>
                        </m:e>
                      </m:d>
                    </m:oMath>
                  </m:oMathPara>
                </a14:m>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mc:Choice>
        <mc:Fallback xmlns="">
          <p:sp>
            <p:nvSpPr>
              <p:cNvPr id="4" name="TextBox 3">
                <a:extLst>
                  <a:ext uri="{FF2B5EF4-FFF2-40B4-BE49-F238E27FC236}">
                    <a16:creationId xmlns:a16="http://schemas.microsoft.com/office/drawing/2014/main" id="{DEE0102C-DFA5-4432-AFFC-1AA9FCB81663}"/>
                  </a:ext>
                </a:extLst>
              </p:cNvPr>
              <p:cNvSpPr txBox="1">
                <a:spLocks noRot="1" noChangeAspect="1" noMove="1" noResize="1" noEditPoints="1" noAdjustHandles="1" noChangeArrowheads="1" noChangeShapeType="1" noTextEdit="1"/>
              </p:cNvSpPr>
              <p:nvPr/>
            </p:nvSpPr>
            <p:spPr>
              <a:xfrm>
                <a:off x="7891179" y="3977344"/>
                <a:ext cx="3197907" cy="3690882"/>
              </a:xfrm>
              <a:prstGeom prst="rect">
                <a:avLst/>
              </a:prstGeom>
              <a:blipFill>
                <a:blip r:embed="rId3"/>
                <a:stretch>
                  <a:fillRect l="-2286" t="-990"/>
                </a:stretch>
              </a:blipFill>
            </p:spPr>
            <p:txBody>
              <a:bodyPr/>
              <a:lstStyle/>
              <a:p>
                <a:r>
                  <a:rPr lang="en-GB">
                    <a:noFill/>
                  </a:rPr>
                  <a:t> </a:t>
                </a:r>
              </a:p>
            </p:txBody>
          </p:sp>
        </mc:Fallback>
      </mc:AlternateContent>
    </p:spTree>
    <p:extLst>
      <p:ext uri="{BB962C8B-B14F-4D97-AF65-F5344CB8AC3E}">
        <p14:creationId xmlns:p14="http://schemas.microsoft.com/office/powerpoint/2010/main" val="37522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Slide Number Placeholder 1">
            <a:extLst>
              <a:ext uri="{FF2B5EF4-FFF2-40B4-BE49-F238E27FC236}">
                <a16:creationId xmlns:a16="http://schemas.microsoft.com/office/drawing/2014/main" id="{4088E5AE-A0E0-4BA8-9943-31400C3058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040130" indent="-400050">
              <a:defRPr>
                <a:solidFill>
                  <a:schemeClr val="tx1"/>
                </a:solidFill>
                <a:latin typeface="Arial" panose="020B0604020202020204" pitchFamily="34" charset="0"/>
              </a:defRPr>
            </a:lvl2pPr>
            <a:lvl3pPr marL="1600200" indent="-320040">
              <a:defRPr>
                <a:solidFill>
                  <a:schemeClr val="tx1"/>
                </a:solidFill>
                <a:latin typeface="Arial" panose="020B0604020202020204" pitchFamily="34" charset="0"/>
              </a:defRPr>
            </a:lvl3pPr>
            <a:lvl4pPr marL="2240280" indent="-320040">
              <a:defRPr>
                <a:solidFill>
                  <a:schemeClr val="tx1"/>
                </a:solidFill>
                <a:latin typeface="Arial" panose="020B0604020202020204" pitchFamily="34" charset="0"/>
              </a:defRPr>
            </a:lvl4pPr>
            <a:lvl5pPr marL="2880360" indent="-320040">
              <a:defRPr>
                <a:solidFill>
                  <a:schemeClr val="tx1"/>
                </a:solidFill>
                <a:latin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defRPr>
            </a:lvl9pPr>
          </a:lstStyle>
          <a:p>
            <a:fld id="{8C74D08B-DF72-41B4-9A7F-87209B983066}" type="slidenum">
              <a:rPr lang="en-US" altLang="tr-TR" smtClean="0">
                <a:solidFill>
                  <a:srgbClr val="DDDDDD"/>
                </a:solidFill>
              </a:rPr>
              <a:pPr/>
              <a:t>11</a:t>
            </a:fld>
            <a:endParaRPr lang="en-US" altLang="tr-TR">
              <a:solidFill>
                <a:srgbClr val="DDDDDD"/>
              </a:solidFill>
            </a:endParaRPr>
          </a:p>
        </p:txBody>
      </p:sp>
      <p:sp>
        <p:nvSpPr>
          <p:cNvPr id="7" name="Rectangle 3">
            <a:extLst>
              <a:ext uri="{FF2B5EF4-FFF2-40B4-BE49-F238E27FC236}">
                <a16:creationId xmlns:a16="http://schemas.microsoft.com/office/drawing/2014/main" id="{15509009-3427-4A0A-8718-9B6BDC726CA8}"/>
              </a:ext>
            </a:extLst>
          </p:cNvPr>
          <p:cNvSpPr txBox="1">
            <a:spLocks noChangeArrowheads="1"/>
          </p:cNvSpPr>
          <p:nvPr/>
        </p:nvSpPr>
        <p:spPr bwMode="auto">
          <a:xfrm>
            <a:off x="769272" y="1993583"/>
            <a:ext cx="11152217" cy="71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900"/>
              </a:spcBef>
              <a:buClr>
                <a:schemeClr val="accent1"/>
              </a:buClr>
              <a:buFont typeface="Wingdings 2" panose="05020102010507070707" pitchFamily="18" charset="2"/>
              <a:buChar char=""/>
              <a:tabLst>
                <a:tab pos="857250" algn="l"/>
              </a:tabLst>
              <a:defRPr sz="1500">
                <a:solidFill>
                  <a:srgbClr val="FEFEFE"/>
                </a:solidFill>
                <a:latin typeface="Corbel" panose="020B0503020204020204" pitchFamily="34" charset="0"/>
              </a:defRPr>
            </a:lvl1pPr>
            <a:lvl2pPr marL="547688" indent="-273050">
              <a:lnSpc>
                <a:spcPct val="90000"/>
              </a:lnSpc>
              <a:spcBef>
                <a:spcPts val="188"/>
              </a:spcBef>
              <a:spcAft>
                <a:spcPts val="188"/>
              </a:spcAft>
              <a:buClr>
                <a:schemeClr val="accent1"/>
              </a:buClr>
              <a:buFont typeface="Wingdings 2" panose="05020102010507070707" pitchFamily="18" charset="2"/>
              <a:buChar char=""/>
              <a:tabLst>
                <a:tab pos="857250" algn="l"/>
              </a:tabLst>
              <a:defRPr sz="1300">
                <a:solidFill>
                  <a:srgbClr val="FEFEFE"/>
                </a:solidFill>
                <a:latin typeface="Corbel" panose="020B0503020204020204" pitchFamily="34" charset="0"/>
              </a:defRPr>
            </a:lvl2pPr>
            <a:lvl3pPr marL="822325" indent="-228600">
              <a:lnSpc>
                <a:spcPct val="90000"/>
              </a:lnSpc>
              <a:spcBef>
                <a:spcPts val="188"/>
              </a:spcBef>
              <a:spcAft>
                <a:spcPts val="188"/>
              </a:spcAft>
              <a:buClr>
                <a:schemeClr val="accent1"/>
              </a:buClr>
              <a:buFont typeface="Wingdings 2" panose="05020102010507070707" pitchFamily="18" charset="2"/>
              <a:buChar char=""/>
              <a:tabLst>
                <a:tab pos="857250" algn="l"/>
              </a:tabLst>
              <a:defRPr sz="1200">
                <a:solidFill>
                  <a:srgbClr val="FEFEFE"/>
                </a:solidFill>
                <a:latin typeface="Corbel" panose="020B0503020204020204" pitchFamily="34" charset="0"/>
              </a:defRPr>
            </a:lvl3pPr>
            <a:lvl4pPr marL="1096963" indent="-22860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4pPr>
            <a:lvl5pPr marL="1371600" indent="-22860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5pPr>
            <a:lvl6pPr marL="1828800" indent="-228600" eaLnBrk="0" fontAlgn="base" hangingPunct="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6pPr>
            <a:lvl7pPr marL="2286000" indent="-228600" eaLnBrk="0" fontAlgn="base" hangingPunct="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7pPr>
            <a:lvl8pPr marL="2743200" indent="-228600" eaLnBrk="0" fontAlgn="base" hangingPunct="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8pPr>
            <a:lvl9pPr marL="3200400" indent="-228600" eaLnBrk="0" fontAlgn="base" hangingPunct="0">
              <a:lnSpc>
                <a:spcPct val="90000"/>
              </a:lnSpc>
              <a:spcBef>
                <a:spcPts val="188"/>
              </a:spcBef>
              <a:spcAft>
                <a:spcPts val="188"/>
              </a:spcAft>
              <a:buClr>
                <a:schemeClr val="accent1"/>
              </a:buClr>
              <a:buFont typeface="Wingdings 2" panose="05020102010507070707" pitchFamily="18" charset="2"/>
              <a:buChar char=""/>
              <a:tabLst>
                <a:tab pos="857250" algn="l"/>
              </a:tabLst>
              <a:defRPr sz="1000">
                <a:solidFill>
                  <a:srgbClr val="FEFEFE"/>
                </a:solidFill>
                <a:latin typeface="Corbel" panose="020B0503020204020204" pitchFamily="34" charset="0"/>
              </a:defRPr>
            </a:lvl9pPr>
          </a:lstStyle>
          <a:p>
            <a:pPr>
              <a:lnSpc>
                <a:spcPct val="80000"/>
              </a:lnSpc>
              <a:spcBef>
                <a:spcPct val="0"/>
              </a:spcBef>
              <a:spcAft>
                <a:spcPts val="1260"/>
              </a:spcAft>
              <a:buClr>
                <a:srgbClr val="FF6600"/>
              </a:buClr>
              <a:buNone/>
            </a:pPr>
            <a:r>
              <a:rPr lang="tr-TR" altLang="en-US" sz="2800" dirty="0">
                <a:solidFill>
                  <a:srgbClr val="091926"/>
                </a:solidFill>
                <a:latin typeface="+mn-lt"/>
              </a:rPr>
              <a:t>Bir inşaat firması iki seçenek arasında kalmıştır. </a:t>
            </a:r>
          </a:p>
          <a:p>
            <a:pPr>
              <a:lnSpc>
                <a:spcPct val="80000"/>
              </a:lnSpc>
              <a:spcBef>
                <a:spcPct val="0"/>
              </a:spcBef>
              <a:spcAft>
                <a:spcPts val="1260"/>
              </a:spcAft>
              <a:buClr>
                <a:srgbClr val="FF6600"/>
              </a:buClr>
              <a:buFont typeface="Corbel" panose="020B0503020204020204" pitchFamily="34" charset="0"/>
              <a:buAutoNum type="arabicPeriod"/>
            </a:pPr>
            <a:r>
              <a:rPr lang="tr-TR" altLang="en-US" sz="2800" dirty="0">
                <a:solidFill>
                  <a:srgbClr val="091926"/>
                </a:solidFill>
                <a:latin typeface="+mn-lt"/>
              </a:rPr>
              <a:t>Birinci seçenekte firma bir kazı makinesi alabilmektedir.                       Ekonomik ömrü 8 sene olan bu makinenin ilk maliyeti  1.000.000 TL ve yıllık bakım maliyeti ise 150.000 TL’dir. Ayrıca, bu makine için aylığı 3.000 TL’den bir operatör ve günlüğü 100 TL’den bir de yardımcı çalıştırılması gerekmektedir. Makinenin hurda değerinin 250.000 TL olduğu bilinmektedir. </a:t>
            </a:r>
          </a:p>
          <a:p>
            <a:pPr>
              <a:lnSpc>
                <a:spcPct val="80000"/>
              </a:lnSpc>
              <a:spcBef>
                <a:spcPct val="0"/>
              </a:spcBef>
              <a:spcAft>
                <a:spcPts val="1260"/>
              </a:spcAft>
              <a:buClr>
                <a:srgbClr val="FF6600"/>
              </a:buClr>
              <a:buFont typeface="Corbel" panose="020B0503020204020204" pitchFamily="34" charset="0"/>
              <a:buAutoNum type="arabicPeriod"/>
            </a:pPr>
            <a:r>
              <a:rPr lang="tr-TR" altLang="en-US" sz="2800" dirty="0">
                <a:solidFill>
                  <a:srgbClr val="091926"/>
                </a:solidFill>
                <a:latin typeface="+mn-lt"/>
              </a:rPr>
              <a:t>Diğer seçenekte ise makine günlüğü 2.000 TL’den kiralanabilmektedir.        Bu kiralama bedelinin içinde personel ve diğer bütün maliyetlerde yer almaktadır. </a:t>
            </a:r>
          </a:p>
          <a:p>
            <a:pPr>
              <a:lnSpc>
                <a:spcPct val="80000"/>
              </a:lnSpc>
              <a:spcBef>
                <a:spcPct val="0"/>
              </a:spcBef>
              <a:spcAft>
                <a:spcPts val="1260"/>
              </a:spcAft>
              <a:buClr>
                <a:srgbClr val="FF6600"/>
              </a:buClr>
              <a:buNone/>
            </a:pPr>
            <a:r>
              <a:rPr lang="tr-TR" altLang="en-US" sz="2800" dirty="0">
                <a:solidFill>
                  <a:srgbClr val="091926"/>
                </a:solidFill>
                <a:latin typeface="+mn-lt"/>
              </a:rPr>
              <a:t>Bu veriler ışığında </a:t>
            </a:r>
            <a:r>
              <a:rPr lang="tr-TR" altLang="en-US" sz="2800" b="1" dirty="0">
                <a:solidFill>
                  <a:srgbClr val="FF6600"/>
                </a:solidFill>
                <a:latin typeface="+mn-lt"/>
              </a:rPr>
              <a:t>başa baş yöntemini</a:t>
            </a:r>
            <a:r>
              <a:rPr lang="tr-TR" altLang="en-US" sz="2800" dirty="0">
                <a:solidFill>
                  <a:srgbClr val="091926"/>
                </a:solidFill>
                <a:latin typeface="+mn-lt"/>
              </a:rPr>
              <a:t> kullanarak MARR değerinin %8 olduğu durumda hangi seçeneğin seçilmesi gerektiğini be</a:t>
            </a:r>
            <a:r>
              <a:rPr lang="tr-TR" altLang="en-US" sz="2800" dirty="0">
                <a:solidFill>
                  <a:schemeClr val="tx1"/>
                </a:solidFill>
                <a:latin typeface="+mn-lt"/>
              </a:rPr>
              <a:t>lir</a:t>
            </a:r>
            <a:r>
              <a:rPr lang="tr-TR" altLang="en-US" sz="2800" dirty="0">
                <a:solidFill>
                  <a:srgbClr val="091926"/>
                </a:solidFill>
                <a:latin typeface="+mn-lt"/>
              </a:rPr>
              <a:t>leyiniz.</a:t>
            </a:r>
            <a:endParaRPr lang="en-US" altLang="en-US" sz="2800" dirty="0">
              <a:solidFill>
                <a:srgbClr val="000000"/>
              </a:solidFill>
              <a:latin typeface="+mn-lt"/>
            </a:endParaRPr>
          </a:p>
        </p:txBody>
      </p:sp>
      <p:sp>
        <p:nvSpPr>
          <p:cNvPr id="6" name="Metin kutusu 5"/>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PROBLEM-8</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30DF-F1B3-4DDD-BAE6-CDD650093470}"/>
              </a:ext>
            </a:extLst>
          </p:cNvPr>
          <p:cNvSpPr>
            <a:spLocks noGrp="1"/>
          </p:cNvSpPr>
          <p:nvPr>
            <p:ph type="title"/>
          </p:nvPr>
        </p:nvSpPr>
        <p:spPr/>
        <p:txBody>
          <a:bodyPr/>
          <a:lstStyle/>
          <a:p>
            <a:endParaRPr lang="en-GB"/>
          </a:p>
        </p:txBody>
      </p:sp>
      <p:pic>
        <p:nvPicPr>
          <p:cNvPr id="5" name="Content Placeholder 4" descr="A close up of text on a whiteboard&#10;&#10;Description automatically generated">
            <a:extLst>
              <a:ext uri="{FF2B5EF4-FFF2-40B4-BE49-F238E27FC236}">
                <a16:creationId xmlns:a16="http://schemas.microsoft.com/office/drawing/2014/main" id="{4FE074C1-53BE-4E6A-B230-F42D675919D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81" t="3772" r="263" b="3991"/>
          <a:stretch/>
        </p:blipFill>
        <p:spPr>
          <a:xfrm rot="16200000">
            <a:off x="1600201" y="-1826899"/>
            <a:ext cx="9601201" cy="13254997"/>
          </a:xfrm>
        </p:spPr>
      </p:pic>
    </p:spTree>
    <p:extLst>
      <p:ext uri="{BB962C8B-B14F-4D97-AF65-F5344CB8AC3E}">
        <p14:creationId xmlns:p14="http://schemas.microsoft.com/office/powerpoint/2010/main" val="14492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8C7A7B-1AEB-4AB2-BDBF-6DD84B7AF289}"/>
              </a:ext>
            </a:extLst>
          </p:cNvPr>
          <p:cNvSpPr txBox="1">
            <a:spLocks/>
          </p:cNvSpPr>
          <p:nvPr/>
        </p:nvSpPr>
        <p:spPr>
          <a:xfrm>
            <a:off x="986965" y="2184719"/>
            <a:ext cx="8823325" cy="6714172"/>
          </a:xfrm>
          <a:prstGeom prst="rect">
            <a:avLst/>
          </a:prstGeom>
        </p:spPr>
        <p:txBody>
          <a:bodyPr>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10000"/>
              </a:lnSpc>
              <a:spcBef>
                <a:spcPts val="0"/>
              </a:spcBef>
              <a:buClr>
                <a:srgbClr val="FF6600"/>
              </a:buClr>
              <a:buNone/>
              <a:tabLst>
                <a:tab pos="1200150" algn="l"/>
              </a:tabLst>
              <a:defRPr/>
            </a:pPr>
            <a:r>
              <a:rPr lang="tr-TR" sz="2520" dirty="0">
                <a:solidFill>
                  <a:srgbClr val="091926"/>
                </a:solidFill>
              </a:rPr>
              <a:t>0,08=(1+i</a:t>
            </a:r>
            <a:r>
              <a:rPr lang="tr-TR" sz="2520" baseline="-25000" dirty="0">
                <a:solidFill>
                  <a:srgbClr val="091926"/>
                </a:solidFill>
              </a:rPr>
              <a:t>aylık</a:t>
            </a:r>
            <a:r>
              <a:rPr lang="tr-TR" sz="2520" dirty="0">
                <a:solidFill>
                  <a:srgbClr val="091926"/>
                </a:solidFill>
              </a:rPr>
              <a:t>)</a:t>
            </a:r>
            <a:r>
              <a:rPr lang="tr-TR" sz="2520" baseline="30000" dirty="0">
                <a:solidFill>
                  <a:srgbClr val="091926"/>
                </a:solidFill>
              </a:rPr>
              <a:t>12 </a:t>
            </a:r>
            <a:r>
              <a:rPr lang="tr-TR" sz="2520" dirty="0">
                <a:solidFill>
                  <a:srgbClr val="091926"/>
                </a:solidFill>
              </a:rPr>
              <a:t>- 1    &gt;&gt;&gt;   </a:t>
            </a:r>
            <a:r>
              <a:rPr lang="tr-TR" sz="2520" dirty="0" err="1">
                <a:solidFill>
                  <a:srgbClr val="091926"/>
                </a:solidFill>
              </a:rPr>
              <a:t>i</a:t>
            </a:r>
            <a:r>
              <a:rPr lang="tr-TR" sz="2520" baseline="-25000" dirty="0" err="1">
                <a:solidFill>
                  <a:srgbClr val="091926"/>
                </a:solidFill>
              </a:rPr>
              <a:t>aylık</a:t>
            </a:r>
            <a:r>
              <a:rPr lang="tr-TR" sz="2520" dirty="0">
                <a:solidFill>
                  <a:srgbClr val="091926"/>
                </a:solidFill>
              </a:rPr>
              <a:t>=0,00643</a:t>
            </a:r>
          </a:p>
          <a:p>
            <a:pPr marL="0" indent="0">
              <a:lnSpc>
                <a:spcPct val="110000"/>
              </a:lnSpc>
              <a:spcBef>
                <a:spcPts val="0"/>
              </a:spcBef>
              <a:buClr>
                <a:srgbClr val="FF6600"/>
              </a:buClr>
              <a:buNone/>
              <a:tabLst>
                <a:tab pos="1200150" algn="l"/>
              </a:tabLst>
              <a:defRPr/>
            </a:pPr>
            <a:endParaRPr lang="tr-TR" sz="2520" dirty="0">
              <a:solidFill>
                <a:srgbClr val="091926"/>
              </a:solidFill>
            </a:endParaRPr>
          </a:p>
          <a:p>
            <a:pPr marL="360045" indent="-360045">
              <a:lnSpc>
                <a:spcPct val="110000"/>
              </a:lnSpc>
              <a:spcBef>
                <a:spcPts val="0"/>
              </a:spcBef>
              <a:buClr>
                <a:srgbClr val="FF6600"/>
              </a:buClr>
              <a:tabLst>
                <a:tab pos="1200150" algn="l"/>
              </a:tabLst>
              <a:defRPr/>
            </a:pPr>
            <a:r>
              <a:rPr lang="tr-TR" sz="2240" dirty="0" err="1">
                <a:solidFill>
                  <a:srgbClr val="091926"/>
                </a:solidFill>
              </a:rPr>
              <a:t>A</a:t>
            </a:r>
            <a:r>
              <a:rPr lang="tr-TR" sz="2240" baseline="-25000" dirty="0" err="1">
                <a:solidFill>
                  <a:srgbClr val="091926"/>
                </a:solidFill>
              </a:rPr>
              <a:t>yatırım</a:t>
            </a:r>
            <a:r>
              <a:rPr lang="tr-TR" sz="2240" baseline="-25000" dirty="0">
                <a:solidFill>
                  <a:srgbClr val="091926"/>
                </a:solidFill>
              </a:rPr>
              <a:t> </a:t>
            </a:r>
            <a:r>
              <a:rPr lang="tr-TR" sz="2240" dirty="0">
                <a:solidFill>
                  <a:srgbClr val="091926"/>
                </a:solidFill>
              </a:rPr>
              <a:t>= 1.000.000*[(0,08*(1+0,08)</a:t>
            </a:r>
            <a:r>
              <a:rPr lang="tr-TR" sz="2240" baseline="30000" dirty="0">
                <a:solidFill>
                  <a:srgbClr val="091926"/>
                </a:solidFill>
              </a:rPr>
              <a:t>8</a:t>
            </a:r>
            <a:r>
              <a:rPr lang="tr-TR" sz="2240" dirty="0">
                <a:solidFill>
                  <a:srgbClr val="091926"/>
                </a:solidFill>
              </a:rPr>
              <a:t>)/((1+0,08)</a:t>
            </a:r>
            <a:r>
              <a:rPr lang="tr-TR" sz="2240" baseline="30000" dirty="0">
                <a:solidFill>
                  <a:srgbClr val="091926"/>
                </a:solidFill>
              </a:rPr>
              <a:t>8</a:t>
            </a:r>
            <a:r>
              <a:rPr lang="tr-TR" sz="2240" dirty="0">
                <a:solidFill>
                  <a:srgbClr val="091926"/>
                </a:solidFill>
              </a:rPr>
              <a:t>-1)]=173.927,3071</a:t>
            </a:r>
          </a:p>
          <a:p>
            <a:pPr marL="360045" indent="-360045">
              <a:lnSpc>
                <a:spcPct val="110000"/>
              </a:lnSpc>
              <a:spcBef>
                <a:spcPts val="0"/>
              </a:spcBef>
              <a:buClr>
                <a:srgbClr val="FF6600"/>
              </a:buClr>
              <a:tabLst>
                <a:tab pos="1200150" algn="l"/>
              </a:tabLst>
              <a:defRPr/>
            </a:pPr>
            <a:r>
              <a:rPr lang="tr-TR" sz="2240" dirty="0" err="1">
                <a:solidFill>
                  <a:srgbClr val="091926"/>
                </a:solidFill>
              </a:rPr>
              <a:t>A</a:t>
            </a:r>
            <a:r>
              <a:rPr lang="tr-TR" sz="2240" baseline="-25000" dirty="0" err="1">
                <a:solidFill>
                  <a:srgbClr val="091926"/>
                </a:solidFill>
              </a:rPr>
              <a:t>yıllık</a:t>
            </a:r>
            <a:r>
              <a:rPr lang="tr-TR" sz="2240" baseline="-25000" dirty="0">
                <a:solidFill>
                  <a:srgbClr val="091926"/>
                </a:solidFill>
              </a:rPr>
              <a:t> operatör </a:t>
            </a:r>
            <a:r>
              <a:rPr lang="tr-TR" sz="2240" dirty="0">
                <a:solidFill>
                  <a:srgbClr val="091926"/>
                </a:solidFill>
              </a:rPr>
              <a:t>= 3000*[((1+0,00643) </a:t>
            </a:r>
            <a:r>
              <a:rPr lang="tr-TR" sz="2240" baseline="30000" dirty="0">
                <a:solidFill>
                  <a:srgbClr val="091926"/>
                </a:solidFill>
              </a:rPr>
              <a:t>12</a:t>
            </a:r>
            <a:r>
              <a:rPr lang="tr-TR" sz="2240" dirty="0">
                <a:solidFill>
                  <a:srgbClr val="091926"/>
                </a:solidFill>
              </a:rPr>
              <a:t>-1)/0,00643]=37.300,82651	</a:t>
            </a:r>
          </a:p>
          <a:p>
            <a:pPr marL="360045" indent="-360045">
              <a:lnSpc>
                <a:spcPct val="110000"/>
              </a:lnSpc>
              <a:spcBef>
                <a:spcPts val="0"/>
              </a:spcBef>
              <a:buClr>
                <a:srgbClr val="FF6600"/>
              </a:buClr>
              <a:tabLst>
                <a:tab pos="1200150" algn="l"/>
              </a:tabLst>
              <a:defRPr/>
            </a:pPr>
            <a:r>
              <a:rPr lang="tr-TR" sz="2240" dirty="0" err="1">
                <a:solidFill>
                  <a:srgbClr val="091926"/>
                </a:solidFill>
              </a:rPr>
              <a:t>A</a:t>
            </a:r>
            <a:r>
              <a:rPr lang="tr-TR" sz="2240" baseline="-25000" dirty="0" err="1">
                <a:solidFill>
                  <a:srgbClr val="091926"/>
                </a:solidFill>
              </a:rPr>
              <a:t>bakım</a:t>
            </a:r>
            <a:r>
              <a:rPr lang="tr-TR" sz="2240" baseline="-25000" dirty="0">
                <a:solidFill>
                  <a:srgbClr val="091926"/>
                </a:solidFill>
              </a:rPr>
              <a:t> </a:t>
            </a:r>
            <a:r>
              <a:rPr lang="tr-TR" sz="2240" dirty="0">
                <a:solidFill>
                  <a:srgbClr val="091926"/>
                </a:solidFill>
              </a:rPr>
              <a:t>= 150.000</a:t>
            </a:r>
          </a:p>
          <a:p>
            <a:pPr marL="360045" indent="-360045">
              <a:lnSpc>
                <a:spcPct val="110000"/>
              </a:lnSpc>
              <a:spcBef>
                <a:spcPts val="0"/>
              </a:spcBef>
              <a:buClr>
                <a:srgbClr val="FF6600"/>
              </a:buClr>
              <a:tabLst>
                <a:tab pos="1200150" algn="l"/>
              </a:tabLst>
              <a:defRPr/>
            </a:pPr>
            <a:r>
              <a:rPr lang="tr-TR" sz="2240" dirty="0" err="1">
                <a:solidFill>
                  <a:srgbClr val="091926"/>
                </a:solidFill>
              </a:rPr>
              <a:t>A</a:t>
            </a:r>
            <a:r>
              <a:rPr lang="tr-TR" sz="2240" baseline="-25000" dirty="0" err="1">
                <a:solidFill>
                  <a:srgbClr val="091926"/>
                </a:solidFill>
              </a:rPr>
              <a:t>yıllık</a:t>
            </a:r>
            <a:r>
              <a:rPr lang="tr-TR" sz="2240" baseline="-25000" dirty="0">
                <a:solidFill>
                  <a:srgbClr val="091926"/>
                </a:solidFill>
              </a:rPr>
              <a:t> hurda </a:t>
            </a:r>
            <a:r>
              <a:rPr lang="tr-TR" sz="2240" dirty="0">
                <a:solidFill>
                  <a:srgbClr val="091926"/>
                </a:solidFill>
              </a:rPr>
              <a:t>= 250.000*[0,08/((1+0,08)</a:t>
            </a:r>
            <a:r>
              <a:rPr lang="tr-TR" sz="2240" baseline="30000" dirty="0">
                <a:solidFill>
                  <a:srgbClr val="091926"/>
                </a:solidFill>
              </a:rPr>
              <a:t>8</a:t>
            </a:r>
            <a:r>
              <a:rPr lang="tr-TR" sz="2240" dirty="0">
                <a:solidFill>
                  <a:srgbClr val="091926"/>
                </a:solidFill>
              </a:rPr>
              <a:t>-1)]=23.503,69015</a:t>
            </a:r>
          </a:p>
          <a:p>
            <a:pPr marL="360045" indent="-360045">
              <a:lnSpc>
                <a:spcPct val="110000"/>
              </a:lnSpc>
              <a:spcBef>
                <a:spcPts val="0"/>
              </a:spcBef>
              <a:buClr>
                <a:srgbClr val="FF6600"/>
              </a:buClr>
              <a:tabLst>
                <a:tab pos="1200150" algn="l"/>
              </a:tabLst>
              <a:defRPr/>
            </a:pPr>
            <a:r>
              <a:rPr lang="tr-TR" sz="2240" dirty="0" err="1">
                <a:solidFill>
                  <a:srgbClr val="091926"/>
                </a:solidFill>
              </a:rPr>
              <a:t>A</a:t>
            </a:r>
            <a:r>
              <a:rPr lang="tr-TR" sz="2240" baseline="-25000" dirty="0" err="1">
                <a:solidFill>
                  <a:srgbClr val="091926"/>
                </a:solidFill>
              </a:rPr>
              <a:t>yardımcı</a:t>
            </a:r>
            <a:r>
              <a:rPr lang="tr-TR" sz="2240" baseline="-25000" dirty="0">
                <a:solidFill>
                  <a:srgbClr val="091926"/>
                </a:solidFill>
              </a:rPr>
              <a:t> </a:t>
            </a:r>
            <a:r>
              <a:rPr lang="tr-TR" sz="2240" dirty="0">
                <a:solidFill>
                  <a:srgbClr val="091926"/>
                </a:solidFill>
              </a:rPr>
              <a:t>= 100 x</a:t>
            </a:r>
          </a:p>
          <a:p>
            <a:pPr marL="360045" indent="-360045">
              <a:lnSpc>
                <a:spcPct val="110000"/>
              </a:lnSpc>
              <a:spcBef>
                <a:spcPts val="0"/>
              </a:spcBef>
              <a:buClr>
                <a:srgbClr val="FF6600"/>
              </a:buClr>
              <a:tabLst>
                <a:tab pos="1200150" algn="l"/>
              </a:tabLst>
              <a:defRPr/>
            </a:pPr>
            <a:r>
              <a:rPr lang="tr-TR" sz="2240" dirty="0">
                <a:solidFill>
                  <a:srgbClr val="091926"/>
                </a:solidFill>
              </a:rPr>
              <a:t>A</a:t>
            </a:r>
            <a:r>
              <a:rPr lang="tr-TR" sz="2240" baseline="-25000" dirty="0">
                <a:solidFill>
                  <a:srgbClr val="091926"/>
                </a:solidFill>
              </a:rPr>
              <a:t>(2.seçenek) = </a:t>
            </a:r>
            <a:r>
              <a:rPr lang="tr-TR" sz="2240" dirty="0">
                <a:solidFill>
                  <a:srgbClr val="091926"/>
                </a:solidFill>
              </a:rPr>
              <a:t>2000 x</a:t>
            </a:r>
          </a:p>
          <a:p>
            <a:pPr marL="0" indent="0">
              <a:lnSpc>
                <a:spcPct val="110000"/>
              </a:lnSpc>
              <a:spcBef>
                <a:spcPts val="0"/>
              </a:spcBef>
              <a:buClr>
                <a:srgbClr val="FF6600"/>
              </a:buClr>
              <a:buNone/>
              <a:tabLst>
                <a:tab pos="1200150" algn="l"/>
              </a:tabLst>
              <a:defRPr/>
            </a:pPr>
            <a:endParaRPr lang="tr-TR" sz="2240" dirty="0">
              <a:solidFill>
                <a:srgbClr val="091926"/>
              </a:solidFill>
            </a:endParaRPr>
          </a:p>
          <a:p>
            <a:pPr marL="0" indent="0">
              <a:lnSpc>
                <a:spcPct val="110000"/>
              </a:lnSpc>
              <a:spcBef>
                <a:spcPts val="0"/>
              </a:spcBef>
              <a:buClr>
                <a:srgbClr val="FF6600"/>
              </a:buClr>
              <a:buNone/>
              <a:tabLst>
                <a:tab pos="1200150" algn="l"/>
              </a:tabLst>
              <a:defRPr/>
            </a:pPr>
            <a:r>
              <a:rPr lang="tr-TR" sz="2240" dirty="0">
                <a:solidFill>
                  <a:srgbClr val="091926"/>
                </a:solidFill>
              </a:rPr>
              <a:t>(-173.927,3071)-(37.300,82651)-(150.000)+(23.503,69015)-100x=-2000x</a:t>
            </a:r>
          </a:p>
          <a:p>
            <a:pPr marL="0" indent="0">
              <a:lnSpc>
                <a:spcPct val="110000"/>
              </a:lnSpc>
              <a:spcBef>
                <a:spcPts val="0"/>
              </a:spcBef>
              <a:buClr>
                <a:srgbClr val="FF6600"/>
              </a:buClr>
              <a:buNone/>
              <a:tabLst>
                <a:tab pos="1200150" algn="l"/>
              </a:tabLst>
              <a:defRPr/>
            </a:pPr>
            <a:r>
              <a:rPr lang="tr-TR" sz="2240" dirty="0">
                <a:solidFill>
                  <a:srgbClr val="091926"/>
                </a:solidFill>
              </a:rPr>
              <a:t>(-337.724,4435) = -1900 x</a:t>
            </a:r>
          </a:p>
          <a:p>
            <a:pPr marL="0" indent="0">
              <a:lnSpc>
                <a:spcPct val="110000"/>
              </a:lnSpc>
              <a:spcBef>
                <a:spcPts val="0"/>
              </a:spcBef>
              <a:buClr>
                <a:srgbClr val="FF6600"/>
              </a:buClr>
              <a:buNone/>
              <a:tabLst>
                <a:tab pos="1200150" algn="l"/>
              </a:tabLst>
              <a:defRPr/>
            </a:pPr>
            <a:r>
              <a:rPr lang="tr-TR" sz="2240" dirty="0">
                <a:solidFill>
                  <a:srgbClr val="091926"/>
                </a:solidFill>
              </a:rPr>
              <a:t>X=177,749</a:t>
            </a:r>
          </a:p>
          <a:p>
            <a:pPr marL="0" indent="0">
              <a:lnSpc>
                <a:spcPct val="110000"/>
              </a:lnSpc>
              <a:spcBef>
                <a:spcPts val="0"/>
              </a:spcBef>
              <a:buClr>
                <a:srgbClr val="FF6600"/>
              </a:buClr>
              <a:buNone/>
              <a:tabLst>
                <a:tab pos="1200150" algn="l"/>
              </a:tabLst>
              <a:defRPr/>
            </a:pPr>
            <a:endParaRPr lang="tr-TR" sz="2240" dirty="0">
              <a:solidFill>
                <a:srgbClr val="091926"/>
              </a:solidFill>
            </a:endParaRPr>
          </a:p>
          <a:p>
            <a:pPr marL="360045" indent="-360045">
              <a:lnSpc>
                <a:spcPct val="110000"/>
              </a:lnSpc>
              <a:spcBef>
                <a:spcPts val="0"/>
              </a:spcBef>
              <a:buClr>
                <a:srgbClr val="FF6600"/>
              </a:buClr>
              <a:tabLst>
                <a:tab pos="1200150" algn="l"/>
              </a:tabLst>
              <a:defRPr/>
            </a:pPr>
            <a:r>
              <a:rPr lang="tr-TR" sz="2240" dirty="0">
                <a:solidFill>
                  <a:srgbClr val="091926"/>
                </a:solidFill>
              </a:rPr>
              <a:t>Kullanma süresi 178 günden fazlaysa 1 seçenek</a:t>
            </a:r>
          </a:p>
          <a:p>
            <a:pPr marL="360045" indent="-360045">
              <a:lnSpc>
                <a:spcPct val="110000"/>
              </a:lnSpc>
              <a:spcBef>
                <a:spcPts val="0"/>
              </a:spcBef>
              <a:buClr>
                <a:srgbClr val="FF6600"/>
              </a:buClr>
              <a:tabLst>
                <a:tab pos="1200150" algn="l"/>
              </a:tabLst>
              <a:defRPr/>
            </a:pPr>
            <a:r>
              <a:rPr lang="tr-TR" sz="2240" dirty="0">
                <a:solidFill>
                  <a:srgbClr val="091926"/>
                </a:solidFill>
              </a:rPr>
              <a:t>Kullanma süresi 178 günden azsa 2 seçenek seçilmelidir</a:t>
            </a:r>
            <a:r>
              <a:rPr lang="tr-TR" sz="2310" dirty="0">
                <a:solidFill>
                  <a:srgbClr val="091926"/>
                </a:solidFill>
              </a:rPr>
              <a:t>.</a:t>
            </a:r>
          </a:p>
        </p:txBody>
      </p:sp>
      <p:sp>
        <p:nvSpPr>
          <p:cNvPr id="71684" name="Slide Number Placeholder 1">
            <a:extLst>
              <a:ext uri="{FF2B5EF4-FFF2-40B4-BE49-F238E27FC236}">
                <a16:creationId xmlns:a16="http://schemas.microsoft.com/office/drawing/2014/main" id="{FAC646AD-AE9F-4649-AB8F-9E4BF9D80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040130" indent="-400050">
              <a:defRPr>
                <a:solidFill>
                  <a:schemeClr val="tx1"/>
                </a:solidFill>
                <a:latin typeface="Arial" panose="020B0604020202020204" pitchFamily="34" charset="0"/>
              </a:defRPr>
            </a:lvl2pPr>
            <a:lvl3pPr marL="1600200" indent="-320040">
              <a:defRPr>
                <a:solidFill>
                  <a:schemeClr val="tx1"/>
                </a:solidFill>
                <a:latin typeface="Arial" panose="020B0604020202020204" pitchFamily="34" charset="0"/>
              </a:defRPr>
            </a:lvl3pPr>
            <a:lvl4pPr marL="2240280" indent="-320040">
              <a:defRPr>
                <a:solidFill>
                  <a:schemeClr val="tx1"/>
                </a:solidFill>
                <a:latin typeface="Arial" panose="020B0604020202020204" pitchFamily="34" charset="0"/>
              </a:defRPr>
            </a:lvl4pPr>
            <a:lvl5pPr marL="2880360" indent="-320040">
              <a:defRPr>
                <a:solidFill>
                  <a:schemeClr val="tx1"/>
                </a:solidFill>
                <a:latin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defRPr>
            </a:lvl9pPr>
          </a:lstStyle>
          <a:p>
            <a:fld id="{331BDBED-B58D-4B4A-A3F3-8C9241733529}" type="slidenum">
              <a:rPr lang="en-US" altLang="tr-TR" smtClean="0">
                <a:solidFill>
                  <a:srgbClr val="DDDDDD"/>
                </a:solidFill>
              </a:rPr>
              <a:pPr/>
              <a:t>13</a:t>
            </a:fld>
            <a:endParaRPr lang="en-US" altLang="tr-TR">
              <a:solidFill>
                <a:srgbClr val="DDDDDD"/>
              </a:solidFill>
            </a:endParaRPr>
          </a:p>
        </p:txBody>
      </p:sp>
      <p:sp>
        <p:nvSpPr>
          <p:cNvPr id="6" name="Metin kutusu 5"/>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PROBLEM-8</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40080" y="525780"/>
            <a:ext cx="11795760" cy="8956298"/>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PROBLEM-3</a:t>
            </a:r>
          </a:p>
          <a:p>
            <a:endParaRPr lang="tr-TR" sz="2800"/>
          </a:p>
          <a:p>
            <a:r>
              <a:rPr lang="tr-TR" sz="2800"/>
              <a:t>Bir büyükşehir yerel yönetimi yeni yerleşim bölgesi için metrobüs ile toplu taşıma yapmayı planlamaktadır. </a:t>
            </a:r>
          </a:p>
          <a:p>
            <a:pPr marL="457200" indent="-457200">
              <a:buFont typeface="Arial" panose="020B0604020202020204" pitchFamily="34" charset="0"/>
              <a:buChar char="•"/>
            </a:pPr>
            <a:r>
              <a:rPr lang="tr-TR" sz="2800"/>
              <a:t>Metrobüs sisteminin ilk yatırım maliyeti 15.000.000 TL’dir. </a:t>
            </a:r>
          </a:p>
          <a:p>
            <a:pPr marL="457200" indent="-457200">
              <a:buFont typeface="Arial" panose="020B0604020202020204" pitchFamily="34" charset="0"/>
              <a:buChar char="•"/>
            </a:pPr>
            <a:r>
              <a:rPr lang="tr-TR" sz="2800"/>
              <a:t>Ayrıca, yıllık bakım masrafları 250.000 TL’dir ve işletme, enerji masrafları ise 500.000 TL/yıldır, bu masrafların üç senede bir 50.000 TL artacağı ön görülmektedir. </a:t>
            </a:r>
          </a:p>
          <a:p>
            <a:pPr marL="457200" indent="-457200">
              <a:buFont typeface="Arial" panose="020B0604020202020204" pitchFamily="34" charset="0"/>
              <a:buChar char="•"/>
            </a:pPr>
            <a:r>
              <a:rPr lang="tr-TR" sz="2800"/>
              <a:t>Yerel yönetim bu yatırımdan yılda 1.000.000 TL kazanç beklemektedir ve bu kazancın her 2 senede bir 200.000 TL artacağı tahmin edilmektedir. </a:t>
            </a:r>
          </a:p>
          <a:p>
            <a:pPr marL="457200" indent="-457200">
              <a:buFont typeface="Arial" panose="020B0604020202020204" pitchFamily="34" charset="0"/>
              <a:buChar char="•"/>
            </a:pPr>
            <a:r>
              <a:rPr lang="tr-TR" sz="2800"/>
              <a:t>Bu yatırımı kullanan kişilere yılda 3.000.000 TL kazanç sağlayacağı düşünülmektedir. </a:t>
            </a:r>
          </a:p>
          <a:p>
            <a:pPr marL="457200" indent="-457200">
              <a:buFont typeface="Arial" panose="020B0604020202020204" pitchFamily="34" charset="0"/>
              <a:buChar char="•"/>
            </a:pPr>
            <a:r>
              <a:rPr lang="tr-TR" sz="2800"/>
              <a:t>Fakat bu projenin yıllık 1.000.000 TL değerinde çevre kirliliği yaratacağı varsayılmaktadır. </a:t>
            </a:r>
          </a:p>
          <a:p>
            <a:pPr marL="457200" indent="-457200">
              <a:buFont typeface="Arial" panose="020B0604020202020204" pitchFamily="34" charset="0"/>
              <a:buChar char="•"/>
            </a:pPr>
            <a:r>
              <a:rPr lang="tr-TR" sz="2800"/>
              <a:t>Bu projenin ekonomik ömrünün 30 yıl olduğu düşünülmektedir.</a:t>
            </a:r>
          </a:p>
          <a:p>
            <a:endParaRPr lang="tr-TR" sz="2800"/>
          </a:p>
          <a:p>
            <a:r>
              <a:rPr lang="tr-TR" sz="2800"/>
              <a:t>Yukarıdaki veriler göz önüne alınırsa bu projenin yapılıp yapılmama kararını yıllık MARR değeri % 10 alarak net bugünkü değerleri göz önüne alarak </a:t>
            </a:r>
            <a:r>
              <a:rPr lang="tr-TR" sz="2800" b="1">
                <a:solidFill>
                  <a:srgbClr val="FF0000"/>
                </a:solidFill>
              </a:rPr>
              <a:t>Fayda Maliyet analizi yöntemine göre </a:t>
            </a:r>
            <a:r>
              <a:rPr lang="tr-TR" sz="2800"/>
              <a:t>belirleyiniz</a:t>
            </a:r>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extLst>
      <p:ext uri="{BB962C8B-B14F-4D97-AF65-F5344CB8AC3E}">
        <p14:creationId xmlns:p14="http://schemas.microsoft.com/office/powerpoint/2010/main" val="342367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40080" y="525780"/>
            <a:ext cx="11795760" cy="5078313"/>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PROBLEM-3</a:t>
            </a:r>
          </a:p>
          <a:p>
            <a:pPr algn="just"/>
            <a:endParaRPr lang="tr-TR" sz="2400" b="1">
              <a:solidFill>
                <a:srgbClr val="FF0000"/>
              </a:solidFill>
              <a:cs typeface="Arial" panose="020B0604020202020204" pitchFamily="34" charset="0"/>
            </a:endParaRPr>
          </a:p>
          <a:p>
            <a:r>
              <a:rPr lang="tr-TR" sz="2800" b="1"/>
              <a:t>• Maliyetler?</a:t>
            </a:r>
          </a:p>
          <a:p>
            <a:r>
              <a:rPr lang="tr-TR" sz="2800"/>
              <a:t>– İlk yatırım maliyeti</a:t>
            </a:r>
          </a:p>
          <a:p>
            <a:r>
              <a:rPr lang="tr-TR" sz="2800"/>
              <a:t>– Yıllık bakım masrafı</a:t>
            </a:r>
          </a:p>
          <a:p>
            <a:r>
              <a:rPr lang="tr-TR" sz="2800"/>
              <a:t>– Enerji masrafı</a:t>
            </a:r>
          </a:p>
          <a:p>
            <a:r>
              <a:rPr lang="tr-TR" sz="2800"/>
              <a:t>– Kazançlar</a:t>
            </a:r>
          </a:p>
          <a:p>
            <a:endParaRPr lang="tr-TR" sz="2800"/>
          </a:p>
          <a:p>
            <a:r>
              <a:rPr lang="tr-TR" sz="2800" b="1"/>
              <a:t>• Faydalar?</a:t>
            </a:r>
          </a:p>
          <a:p>
            <a:r>
              <a:rPr lang="nn-NO" sz="2800"/>
              <a:t>– Yatırımı kullanan kişilere sağlanan faydalar</a:t>
            </a:r>
          </a:p>
          <a:p>
            <a:r>
              <a:rPr lang="tr-TR" sz="2800"/>
              <a:t>– Çevre kirliliği</a:t>
            </a:r>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extLst>
      <p:ext uri="{BB962C8B-B14F-4D97-AF65-F5344CB8AC3E}">
        <p14:creationId xmlns:p14="http://schemas.microsoft.com/office/powerpoint/2010/main" val="427548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11F7-CDE0-45F8-8D65-832D728F7983}"/>
              </a:ext>
            </a:extLst>
          </p:cNvPr>
          <p:cNvSpPr>
            <a:spLocks noGrp="1"/>
          </p:cNvSpPr>
          <p:nvPr>
            <p:ph type="title"/>
          </p:nvPr>
        </p:nvSpPr>
        <p:spPr/>
        <p:txBody>
          <a:bodyPr/>
          <a:lstStyle/>
          <a:p>
            <a:endParaRPr lang="en-GB"/>
          </a:p>
        </p:txBody>
      </p:sp>
      <p:pic>
        <p:nvPicPr>
          <p:cNvPr id="5" name="Content Placeholder 4" descr="A close up of text on a whiteboard&#10;&#10;Description automatically generated">
            <a:extLst>
              <a:ext uri="{FF2B5EF4-FFF2-40B4-BE49-F238E27FC236}">
                <a16:creationId xmlns:a16="http://schemas.microsoft.com/office/drawing/2014/main" id="{CF51D0FA-4C44-421F-9734-16FA6A5E79F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945045" y="-1600199"/>
            <a:ext cx="8911511" cy="12801598"/>
          </a:xfrm>
        </p:spPr>
      </p:pic>
    </p:spTree>
    <p:extLst>
      <p:ext uri="{BB962C8B-B14F-4D97-AF65-F5344CB8AC3E}">
        <p14:creationId xmlns:p14="http://schemas.microsoft.com/office/powerpoint/2010/main" val="2787117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F340B-D565-4EFD-B384-20D2E4033D23}"/>
              </a:ext>
            </a:extLst>
          </p:cNvPr>
          <p:cNvSpPr>
            <a:spLocks noGrp="1"/>
          </p:cNvSpPr>
          <p:nvPr>
            <p:ph type="title"/>
          </p:nvPr>
        </p:nvSpPr>
        <p:spPr/>
        <p:txBody>
          <a:bodyPr/>
          <a:lstStyle/>
          <a:p>
            <a:endParaRPr lang="en-GB" dirty="0"/>
          </a:p>
        </p:txBody>
      </p:sp>
      <p:pic>
        <p:nvPicPr>
          <p:cNvPr id="5" name="Content Placeholder 4" descr="A close up of text on a whiteboard&#10;&#10;Description automatically generated">
            <a:extLst>
              <a:ext uri="{FF2B5EF4-FFF2-40B4-BE49-F238E27FC236}">
                <a16:creationId xmlns:a16="http://schemas.microsoft.com/office/drawing/2014/main" id="{46B853C7-CA90-4FF0-8663-9D550A446D7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111376" y="-1456671"/>
            <a:ext cx="8578848" cy="12514542"/>
          </a:xfrm>
        </p:spPr>
      </p:pic>
    </p:spTree>
    <p:extLst>
      <p:ext uri="{BB962C8B-B14F-4D97-AF65-F5344CB8AC3E}">
        <p14:creationId xmlns:p14="http://schemas.microsoft.com/office/powerpoint/2010/main" val="258306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519C-68FE-4182-8EB0-8D6B207AB45C}"/>
              </a:ext>
            </a:extLst>
          </p:cNvPr>
          <p:cNvSpPr>
            <a:spLocks noGrp="1"/>
          </p:cNvSpPr>
          <p:nvPr>
            <p:ph type="title"/>
          </p:nvPr>
        </p:nvSpPr>
        <p:spPr/>
        <p:txBody>
          <a:bodyPr/>
          <a:lstStyle/>
          <a:p>
            <a:endParaRPr lang="en-GB" dirty="0"/>
          </a:p>
        </p:txBody>
      </p:sp>
      <p:pic>
        <p:nvPicPr>
          <p:cNvPr id="5" name="Content Placeholder 4" descr="A close up of text on a whiteboard&#10;&#10;Description automatically generated">
            <a:extLst>
              <a:ext uri="{FF2B5EF4-FFF2-40B4-BE49-F238E27FC236}">
                <a16:creationId xmlns:a16="http://schemas.microsoft.com/office/drawing/2014/main" id="{079B132E-82A5-4D5D-9A3F-52685580B9B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95" t="2658" r="2109" b="883"/>
          <a:stretch/>
        </p:blipFill>
        <p:spPr>
          <a:xfrm rot="16200000">
            <a:off x="2090248" y="-1596068"/>
            <a:ext cx="8595845" cy="12776339"/>
          </a:xfrm>
        </p:spPr>
      </p:pic>
    </p:spTree>
    <p:extLst>
      <p:ext uri="{BB962C8B-B14F-4D97-AF65-F5344CB8AC3E}">
        <p14:creationId xmlns:p14="http://schemas.microsoft.com/office/powerpoint/2010/main" val="331196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40080" y="525780"/>
            <a:ext cx="11795760" cy="830997"/>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PROBLEM-3</a:t>
            </a:r>
          </a:p>
          <a:p>
            <a:pPr algn="just"/>
            <a:endParaRPr lang="tr-TR" sz="2400" b="1">
              <a:solidFill>
                <a:srgbClr val="FF0000"/>
              </a:solidFill>
              <a:cs typeface="Arial" panose="020B0604020202020204" pitchFamily="34" charset="0"/>
            </a:endParaRPr>
          </a:p>
        </p:txBody>
      </p:sp>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634835"/>
            <a:ext cx="9074729" cy="4156365"/>
          </a:xfrm>
          <a:prstGeom prst="rect">
            <a:avLst/>
          </a:prstGeom>
        </p:spPr>
      </p:pic>
    </p:spTree>
    <p:extLst>
      <p:ext uri="{BB962C8B-B14F-4D97-AF65-F5344CB8AC3E}">
        <p14:creationId xmlns:p14="http://schemas.microsoft.com/office/powerpoint/2010/main" val="21933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PROBLEM-2</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pic>
        <p:nvPicPr>
          <p:cNvPr id="6" name="Resim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3893" y="919467"/>
            <a:ext cx="11993813" cy="7436165"/>
          </a:xfrm>
          <a:prstGeom prst="rect">
            <a:avLst/>
          </a:prstGeom>
        </p:spPr>
      </p:pic>
    </p:spTree>
    <p:extLst>
      <p:ext uri="{BB962C8B-B14F-4D97-AF65-F5344CB8AC3E}">
        <p14:creationId xmlns:p14="http://schemas.microsoft.com/office/powerpoint/2010/main" val="426510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634835"/>
            <a:ext cx="8524745" cy="3865419"/>
          </a:xfrm>
          <a:prstGeom prst="rect">
            <a:avLst/>
          </a:prstGeom>
        </p:spPr>
      </p:pic>
      <p:sp>
        <p:nvSpPr>
          <p:cNvPr id="5" name="Metin kutusu 4"/>
          <p:cNvSpPr txBox="1"/>
          <p:nvPr/>
        </p:nvSpPr>
        <p:spPr>
          <a:xfrm>
            <a:off x="640080" y="525780"/>
            <a:ext cx="11795760" cy="830997"/>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PROBLEM-3</a:t>
            </a:r>
          </a:p>
          <a:p>
            <a:pPr algn="just"/>
            <a:endParaRPr lang="tr-TR" sz="2400" b="1">
              <a:solidFill>
                <a:srgbClr val="FF0000"/>
              </a:solidFill>
              <a:cs typeface="Arial" panose="020B0604020202020204" pitchFamily="34" charset="0"/>
            </a:endParaRPr>
          </a:p>
        </p:txBody>
      </p:sp>
    </p:spTree>
    <p:extLst>
      <p:ext uri="{BB962C8B-B14F-4D97-AF65-F5344CB8AC3E}">
        <p14:creationId xmlns:p14="http://schemas.microsoft.com/office/powerpoint/2010/main" val="984335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40080" y="525780"/>
            <a:ext cx="11795760" cy="830997"/>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PROBLEM-3</a:t>
            </a:r>
          </a:p>
          <a:p>
            <a:pPr algn="just"/>
            <a:endParaRPr lang="tr-TR" sz="2400" b="1">
              <a:solidFill>
                <a:srgbClr val="FF0000"/>
              </a:solidFill>
              <a:cs typeface="Arial" panose="020B0604020202020204" pitchFamily="34" charset="0"/>
            </a:endParaRPr>
          </a:p>
        </p:txBody>
      </p:sp>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96290" y="1634836"/>
            <a:ext cx="8631383" cy="5278582"/>
          </a:xfrm>
          <a:prstGeom prst="rect">
            <a:avLst/>
          </a:prstGeom>
        </p:spPr>
      </p:pic>
    </p:spTree>
    <p:extLst>
      <p:ext uri="{BB962C8B-B14F-4D97-AF65-F5344CB8AC3E}">
        <p14:creationId xmlns:p14="http://schemas.microsoft.com/office/powerpoint/2010/main" val="385483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40080" y="525780"/>
            <a:ext cx="11795760" cy="3785652"/>
          </a:xfrm>
          <a:prstGeom prst="rect">
            <a:avLst/>
          </a:prstGeom>
          <a:noFill/>
        </p:spPr>
        <p:txBody>
          <a:bodyPr wrap="square" rtlCol="0">
            <a:spAutoFit/>
          </a:bodyPr>
          <a:lstStyle/>
          <a:p>
            <a:pPr algn="just"/>
            <a:r>
              <a:rPr lang="tr-TR" sz="2400" b="1" dirty="0">
                <a:solidFill>
                  <a:srgbClr val="FF0000"/>
                </a:solidFill>
                <a:cs typeface="Arial" panose="020B0604020202020204" pitchFamily="34" charset="0"/>
              </a:rPr>
              <a:t>PROBLEM-1 </a:t>
            </a:r>
          </a:p>
          <a:p>
            <a:r>
              <a:rPr lang="tr-TR" sz="2400"/>
              <a:t>Aşağıda aktivite süreleri ve bağımlılıkları verilen inşaat projesine ait;</a:t>
            </a:r>
          </a:p>
          <a:p>
            <a:r>
              <a:rPr lang="tr-TR" sz="2400" b="1"/>
              <a:t>a) </a:t>
            </a:r>
            <a:r>
              <a:rPr lang="tr-TR" sz="2400"/>
              <a:t>Proje akış diyagramını çiziniz.</a:t>
            </a:r>
            <a:endParaRPr lang="tr-TR" sz="2400" b="1"/>
          </a:p>
          <a:p>
            <a:r>
              <a:rPr lang="tr-TR" sz="2400" b="1"/>
              <a:t>b)</a:t>
            </a:r>
            <a:r>
              <a:rPr lang="tr-TR" sz="2400"/>
              <a:t> Kritik yol – yollarını bulunuz.</a:t>
            </a:r>
          </a:p>
          <a:p>
            <a:r>
              <a:rPr lang="tr-TR" sz="2400" b="1"/>
              <a:t>c)</a:t>
            </a:r>
            <a:r>
              <a:rPr lang="tr-TR" sz="2400"/>
              <a:t> Normal süre ve normal maliyetini bulunuz.</a:t>
            </a:r>
          </a:p>
          <a:p>
            <a:r>
              <a:rPr lang="tr-TR" sz="2400" b="1"/>
              <a:t>d) </a:t>
            </a:r>
            <a:r>
              <a:rPr lang="tr-TR" sz="2400"/>
              <a:t>Projenin 15 günde tamamlanması için gerekli olan hızlandırmaları ve her adımdaki maliyet artışını hesaplayınız.</a:t>
            </a:r>
          </a:p>
          <a:p>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graphicFrame>
        <p:nvGraphicFramePr>
          <p:cNvPr id="51" name="Tablo 50"/>
          <p:cNvGraphicFramePr>
            <a:graphicFrameLocks noGrp="1"/>
          </p:cNvGraphicFramePr>
          <p:nvPr>
            <p:extLst>
              <p:ext uri="{D42A27DB-BD31-4B8C-83A1-F6EECF244321}">
                <p14:modId xmlns:p14="http://schemas.microsoft.com/office/powerpoint/2010/main" val="1346048860"/>
              </p:ext>
            </p:extLst>
          </p:nvPr>
        </p:nvGraphicFramePr>
        <p:xfrm>
          <a:off x="772244" y="3654865"/>
          <a:ext cx="8304024" cy="4062288"/>
        </p:xfrm>
        <a:graphic>
          <a:graphicData uri="http://schemas.openxmlformats.org/drawingml/2006/table">
            <a:tbl>
              <a:tblPr firstRow="1" bandRow="1">
                <a:tableStyleId>{5C22544A-7EE6-4342-B048-85BDC9FD1C3A}</a:tableStyleId>
              </a:tblPr>
              <a:tblGrid>
                <a:gridCol w="8304024">
                  <a:extLst>
                    <a:ext uri="{9D8B030D-6E8A-4147-A177-3AD203B41FA5}">
                      <a16:colId xmlns:a16="http://schemas.microsoft.com/office/drawing/2014/main" val="20000"/>
                    </a:ext>
                  </a:extLst>
                </a:gridCol>
              </a:tblGrid>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400"/>
                        <a:t>Aktiviteler arasındaki ilişkiler</a:t>
                      </a:r>
                    </a:p>
                  </a:txBody>
                  <a:tcPr marL="118248" marR="118248" marT="59124" marB="59124"/>
                </a:tc>
                <a:extLst>
                  <a:ext uri="{0D108BD9-81ED-4DB2-BD59-A6C34878D82A}">
                    <a16:rowId xmlns:a16="http://schemas.microsoft.com/office/drawing/2014/main" val="10000"/>
                  </a:ext>
                </a:extLst>
              </a:tr>
              <a:tr h="422564">
                <a:tc>
                  <a:txBody>
                    <a:bodyPr/>
                    <a:lstStyle/>
                    <a:p>
                      <a:r>
                        <a:rPr lang="tr-TR" sz="2400"/>
                        <a:t>D</a:t>
                      </a:r>
                      <a:r>
                        <a:rPr lang="tr-TR" sz="2400" baseline="0"/>
                        <a:t> aktivitesi; A, B ve C aktiviteleri bittikten sonra başlayabilmektedir.</a:t>
                      </a:r>
                      <a:endParaRPr lang="tr-TR" sz="2400"/>
                    </a:p>
                  </a:txBody>
                  <a:tcPr marL="118248" marR="118248" marT="59124" marB="59124"/>
                </a:tc>
                <a:extLst>
                  <a:ext uri="{0D108BD9-81ED-4DB2-BD59-A6C34878D82A}">
                    <a16:rowId xmlns:a16="http://schemas.microsoft.com/office/drawing/2014/main" val="10001"/>
                  </a:ext>
                </a:extLst>
              </a:tr>
              <a:tr h="422564">
                <a:tc>
                  <a:txBody>
                    <a:bodyPr/>
                    <a:lstStyle/>
                    <a:p>
                      <a:r>
                        <a:rPr lang="tr-TR" sz="2400"/>
                        <a:t>E aktivitesinin başlayabilmesi için B</a:t>
                      </a:r>
                      <a:r>
                        <a:rPr lang="tr-TR" sz="2400" baseline="0"/>
                        <a:t> ve C aktivitelerinin bitmiş olması gerekmektedir.</a:t>
                      </a:r>
                      <a:endParaRPr lang="tr-TR" sz="2400"/>
                    </a:p>
                  </a:txBody>
                  <a:tcPr marL="118248" marR="118248" marT="59124" marB="59124"/>
                </a:tc>
                <a:extLst>
                  <a:ext uri="{0D108BD9-81ED-4DB2-BD59-A6C34878D82A}">
                    <a16:rowId xmlns:a16="http://schemas.microsoft.com/office/drawing/2014/main" val="10002"/>
                  </a:ext>
                </a:extLst>
              </a:tr>
              <a:tr h="422564">
                <a:tc>
                  <a:txBody>
                    <a:bodyPr/>
                    <a:lstStyle/>
                    <a:p>
                      <a:r>
                        <a:rPr lang="tr-TR" sz="2400"/>
                        <a:t>F aktivitesi C</a:t>
                      </a:r>
                      <a:r>
                        <a:rPr lang="tr-TR" sz="2400" baseline="0"/>
                        <a:t> işi bittikten sonra başlayacaktır.</a:t>
                      </a:r>
                      <a:endParaRPr lang="tr-TR" sz="2400"/>
                    </a:p>
                  </a:txBody>
                  <a:tcPr marL="118248" marR="118248" marT="59124" marB="59124"/>
                </a:tc>
                <a:extLst>
                  <a:ext uri="{0D108BD9-81ED-4DB2-BD59-A6C34878D82A}">
                    <a16:rowId xmlns:a16="http://schemas.microsoft.com/office/drawing/2014/main" val="10003"/>
                  </a:ext>
                </a:extLst>
              </a:tr>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400"/>
                        <a:t>D işi bittikten sonra G</a:t>
                      </a:r>
                      <a:r>
                        <a:rPr lang="tr-TR" sz="2400" baseline="0"/>
                        <a:t> aktivitesi başlayacaktır.</a:t>
                      </a:r>
                      <a:endParaRPr lang="tr-TR" sz="2400"/>
                    </a:p>
                  </a:txBody>
                  <a:tcPr marL="118248" marR="118248" marT="59124" marB="59124"/>
                </a:tc>
                <a:extLst>
                  <a:ext uri="{0D108BD9-81ED-4DB2-BD59-A6C34878D82A}">
                    <a16:rowId xmlns:a16="http://schemas.microsoft.com/office/drawing/2014/main" val="10004"/>
                  </a:ext>
                </a:extLst>
              </a:tr>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400"/>
                        <a:t>H aktivitesi</a:t>
                      </a:r>
                      <a:r>
                        <a:rPr lang="tr-TR" sz="2400" baseline="0"/>
                        <a:t> ise D ve E aktivitelerinin </a:t>
                      </a:r>
                      <a:r>
                        <a:rPr lang="en-US" sz="2600">
                          <a:cs typeface="Times New Roman" panose="02020603050405020304" pitchFamily="18" charset="0"/>
                        </a:rPr>
                        <a:t>bitimi ile ilişkilendirilecektir</a:t>
                      </a:r>
                      <a:r>
                        <a:rPr lang="tr-TR" sz="2600">
                          <a:cs typeface="Times New Roman" panose="02020603050405020304" pitchFamily="18" charset="0"/>
                        </a:rPr>
                        <a:t>.</a:t>
                      </a:r>
                      <a:r>
                        <a:rPr lang="tr-TR" sz="2400" baseline="0"/>
                        <a:t> </a:t>
                      </a:r>
                      <a:endParaRPr lang="tr-TR" sz="2400"/>
                    </a:p>
                  </a:txBody>
                  <a:tcPr marL="118248" marR="118248" marT="59124" marB="59124"/>
                </a:tc>
                <a:extLst>
                  <a:ext uri="{0D108BD9-81ED-4DB2-BD59-A6C34878D82A}">
                    <a16:rowId xmlns:a16="http://schemas.microsoft.com/office/drawing/2014/main" val="10005"/>
                  </a:ext>
                </a:extLst>
              </a:tr>
            </a:tbl>
          </a:graphicData>
        </a:graphic>
      </p:graphicFrame>
      <p:graphicFrame>
        <p:nvGraphicFramePr>
          <p:cNvPr id="52" name="Tablo 51"/>
          <p:cNvGraphicFramePr>
            <a:graphicFrameLocks noGrp="1"/>
          </p:cNvGraphicFramePr>
          <p:nvPr>
            <p:extLst>
              <p:ext uri="{D42A27DB-BD31-4B8C-83A1-F6EECF244321}">
                <p14:modId xmlns:p14="http://schemas.microsoft.com/office/powerpoint/2010/main" val="1190983446"/>
              </p:ext>
            </p:extLst>
          </p:nvPr>
        </p:nvGraphicFramePr>
        <p:xfrm>
          <a:off x="9208432" y="3654865"/>
          <a:ext cx="2185019" cy="4062285"/>
        </p:xfrm>
        <a:graphic>
          <a:graphicData uri="http://schemas.openxmlformats.org/drawingml/2006/table">
            <a:tbl>
              <a:tblPr>
                <a:tableStyleId>{5C22544A-7EE6-4342-B048-85BDC9FD1C3A}</a:tableStyleId>
              </a:tblPr>
              <a:tblGrid>
                <a:gridCol w="1043007">
                  <a:extLst>
                    <a:ext uri="{9D8B030D-6E8A-4147-A177-3AD203B41FA5}">
                      <a16:colId xmlns:a16="http://schemas.microsoft.com/office/drawing/2014/main" val="20000"/>
                    </a:ext>
                  </a:extLst>
                </a:gridCol>
                <a:gridCol w="1142012">
                  <a:extLst>
                    <a:ext uri="{9D8B030D-6E8A-4147-A177-3AD203B41FA5}">
                      <a16:colId xmlns:a16="http://schemas.microsoft.com/office/drawing/2014/main" val="20001"/>
                    </a:ext>
                  </a:extLst>
                </a:gridCol>
              </a:tblGrid>
              <a:tr h="451365">
                <a:tc>
                  <a:txBody>
                    <a:bodyPr/>
                    <a:lstStyle/>
                    <a:p>
                      <a:pPr algn="ctr">
                        <a:lnSpc>
                          <a:spcPct val="150000"/>
                        </a:lnSpc>
                        <a:spcAft>
                          <a:spcPts val="1000"/>
                        </a:spcAft>
                      </a:pPr>
                      <a:r>
                        <a:rPr lang="tr-TR" sz="2000" b="1">
                          <a:effectLst/>
                        </a:rPr>
                        <a:t>Akt.</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b="1">
                          <a:effectLst/>
                        </a:rPr>
                        <a:t>NS (Ay)</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0"/>
                  </a:ext>
                </a:extLst>
              </a:tr>
              <a:tr h="451365">
                <a:tc>
                  <a:txBody>
                    <a:bodyPr/>
                    <a:lstStyle/>
                    <a:p>
                      <a:pPr algn="ctr">
                        <a:lnSpc>
                          <a:spcPct val="150000"/>
                        </a:lnSpc>
                        <a:spcAft>
                          <a:spcPts val="1000"/>
                        </a:spcAft>
                      </a:pPr>
                      <a:r>
                        <a:rPr lang="tr-TR" sz="2000">
                          <a:effectLst/>
                        </a:rPr>
                        <a:t>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1"/>
                  </a:ext>
                </a:extLst>
              </a:tr>
              <a:tr h="451365">
                <a:tc>
                  <a:txBody>
                    <a:bodyPr/>
                    <a:lstStyle/>
                    <a:p>
                      <a:pPr algn="ctr">
                        <a:lnSpc>
                          <a:spcPct val="150000"/>
                        </a:lnSpc>
                        <a:spcAft>
                          <a:spcPts val="1000"/>
                        </a:spcAft>
                      </a:pPr>
                      <a:r>
                        <a:rPr lang="tr-TR" sz="2000">
                          <a:effectLst/>
                        </a:rPr>
                        <a:t>B</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2"/>
                  </a:ext>
                </a:extLst>
              </a:tr>
              <a:tr h="451365">
                <a:tc>
                  <a:txBody>
                    <a:bodyPr/>
                    <a:lstStyle/>
                    <a:p>
                      <a:pPr algn="ctr">
                        <a:lnSpc>
                          <a:spcPct val="150000"/>
                        </a:lnSpc>
                        <a:spcAft>
                          <a:spcPts val="1000"/>
                        </a:spcAft>
                      </a:pPr>
                      <a:r>
                        <a:rPr lang="tr-TR" sz="2000">
                          <a:effectLst/>
                        </a:rPr>
                        <a:t>C</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3"/>
                  </a:ext>
                </a:extLst>
              </a:tr>
              <a:tr h="451365">
                <a:tc>
                  <a:txBody>
                    <a:bodyPr/>
                    <a:lstStyle/>
                    <a:p>
                      <a:pPr algn="ctr">
                        <a:lnSpc>
                          <a:spcPct val="150000"/>
                        </a:lnSpc>
                        <a:spcAft>
                          <a:spcPts val="1000"/>
                        </a:spcAft>
                      </a:pPr>
                      <a:r>
                        <a:rPr lang="tr-TR" sz="2000">
                          <a:effectLst/>
                        </a:rPr>
                        <a:t>D</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4"/>
                  </a:ext>
                </a:extLst>
              </a:tr>
              <a:tr h="451365">
                <a:tc>
                  <a:txBody>
                    <a:bodyPr/>
                    <a:lstStyle/>
                    <a:p>
                      <a:pPr algn="ctr">
                        <a:lnSpc>
                          <a:spcPct val="150000"/>
                        </a:lnSpc>
                        <a:spcAft>
                          <a:spcPts val="1000"/>
                        </a:spcAft>
                      </a:pPr>
                      <a:r>
                        <a:rPr lang="tr-TR" sz="2000">
                          <a:effectLst/>
                        </a:rPr>
                        <a:t>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5"/>
                  </a:ext>
                </a:extLst>
              </a:tr>
              <a:tr h="451365">
                <a:tc>
                  <a:txBody>
                    <a:bodyPr/>
                    <a:lstStyle/>
                    <a:p>
                      <a:pPr algn="ctr">
                        <a:lnSpc>
                          <a:spcPct val="150000"/>
                        </a:lnSpc>
                        <a:spcAft>
                          <a:spcPts val="1000"/>
                        </a:spcAft>
                      </a:pPr>
                      <a:r>
                        <a:rPr lang="tr-TR" sz="2000">
                          <a:effectLst/>
                        </a:rPr>
                        <a:t>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6"/>
                  </a:ext>
                </a:extLst>
              </a:tr>
              <a:tr h="451365">
                <a:tc>
                  <a:txBody>
                    <a:bodyPr/>
                    <a:lstStyle/>
                    <a:p>
                      <a:pPr algn="ctr">
                        <a:lnSpc>
                          <a:spcPct val="150000"/>
                        </a:lnSpc>
                        <a:spcAft>
                          <a:spcPts val="1000"/>
                        </a:spcAft>
                      </a:pPr>
                      <a:r>
                        <a:rPr lang="tr-TR" sz="2000">
                          <a:effectLst/>
                        </a:rPr>
                        <a:t>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7"/>
                  </a:ext>
                </a:extLst>
              </a:tr>
              <a:tr h="451365">
                <a:tc>
                  <a:txBody>
                    <a:bodyPr/>
                    <a:lstStyle/>
                    <a:p>
                      <a:pPr algn="ctr">
                        <a:lnSpc>
                          <a:spcPct val="150000"/>
                        </a:lnSpc>
                        <a:spcAft>
                          <a:spcPts val="1000"/>
                        </a:spcAft>
                      </a:pPr>
                      <a:r>
                        <a:rPr lang="tr-TR" sz="2000">
                          <a:effectLst/>
                        </a:rPr>
                        <a:t>H</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9370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40080" y="525780"/>
            <a:ext cx="11795760" cy="1200329"/>
          </a:xfrm>
          <a:prstGeom prst="rect">
            <a:avLst/>
          </a:prstGeom>
          <a:noFill/>
        </p:spPr>
        <p:txBody>
          <a:bodyPr wrap="square" rtlCol="0">
            <a:spAutoFit/>
          </a:bodyPr>
          <a:lstStyle/>
          <a:p>
            <a:pPr algn="just"/>
            <a:r>
              <a:rPr lang="tr-TR" sz="2400" b="1" dirty="0">
                <a:solidFill>
                  <a:srgbClr val="FF0000"/>
                </a:solidFill>
                <a:cs typeface="Arial" panose="020B0604020202020204" pitchFamily="34" charset="0"/>
              </a:rPr>
              <a:t>PROBLEM-1 </a:t>
            </a:r>
          </a:p>
          <a:p>
            <a:r>
              <a:rPr lang="tr-TR" sz="2400"/>
              <a:t>Aşağıda aktivite süreleri ve bağımlılıkları verilen inşaat projesine ait;</a:t>
            </a:r>
          </a:p>
          <a:p>
            <a:r>
              <a:rPr lang="tr-TR" sz="2400" b="1"/>
              <a:t>a) </a:t>
            </a:r>
            <a:r>
              <a:rPr lang="tr-TR" sz="2400"/>
              <a:t>Proje akış diyagramını çiziniz.</a:t>
            </a:r>
            <a:endParaRPr lang="tr-TR" sz="2400" b="1"/>
          </a:p>
        </p:txBody>
      </p:sp>
      <p:graphicFrame>
        <p:nvGraphicFramePr>
          <p:cNvPr id="51" name="Tablo 50"/>
          <p:cNvGraphicFramePr>
            <a:graphicFrameLocks noGrp="1"/>
          </p:cNvGraphicFramePr>
          <p:nvPr>
            <p:extLst>
              <p:ext uri="{D42A27DB-BD31-4B8C-83A1-F6EECF244321}">
                <p14:modId xmlns:p14="http://schemas.microsoft.com/office/powerpoint/2010/main" val="1716134037"/>
              </p:ext>
            </p:extLst>
          </p:nvPr>
        </p:nvGraphicFramePr>
        <p:xfrm>
          <a:off x="772244" y="1826068"/>
          <a:ext cx="8304024" cy="2965008"/>
        </p:xfrm>
        <a:graphic>
          <a:graphicData uri="http://schemas.openxmlformats.org/drawingml/2006/table">
            <a:tbl>
              <a:tblPr firstRow="1" bandRow="1">
                <a:tableStyleId>{5C22544A-7EE6-4342-B048-85BDC9FD1C3A}</a:tableStyleId>
              </a:tblPr>
              <a:tblGrid>
                <a:gridCol w="8304024">
                  <a:extLst>
                    <a:ext uri="{9D8B030D-6E8A-4147-A177-3AD203B41FA5}">
                      <a16:colId xmlns:a16="http://schemas.microsoft.com/office/drawing/2014/main" val="20000"/>
                    </a:ext>
                  </a:extLst>
                </a:gridCol>
              </a:tblGrid>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400"/>
                        <a:t>Aktiviteler arasındaki ilişkiler</a:t>
                      </a:r>
                    </a:p>
                  </a:txBody>
                  <a:tcPr marL="118248" marR="118248" marT="59124" marB="59124"/>
                </a:tc>
                <a:extLst>
                  <a:ext uri="{0D108BD9-81ED-4DB2-BD59-A6C34878D82A}">
                    <a16:rowId xmlns:a16="http://schemas.microsoft.com/office/drawing/2014/main" val="10000"/>
                  </a:ext>
                </a:extLst>
              </a:tr>
              <a:tr h="422564">
                <a:tc>
                  <a:txBody>
                    <a:bodyPr/>
                    <a:lstStyle/>
                    <a:p>
                      <a:r>
                        <a:rPr lang="tr-TR" sz="2000"/>
                        <a:t>D</a:t>
                      </a:r>
                      <a:r>
                        <a:rPr lang="tr-TR" sz="2000" baseline="0"/>
                        <a:t> aktivitesi; A, B ve C aktiviteleri bittikten sonra başlayabilmektedir.</a:t>
                      </a:r>
                      <a:endParaRPr lang="tr-TR" sz="2000"/>
                    </a:p>
                  </a:txBody>
                  <a:tcPr marL="118248" marR="118248" marT="59124" marB="59124"/>
                </a:tc>
                <a:extLst>
                  <a:ext uri="{0D108BD9-81ED-4DB2-BD59-A6C34878D82A}">
                    <a16:rowId xmlns:a16="http://schemas.microsoft.com/office/drawing/2014/main" val="10001"/>
                  </a:ext>
                </a:extLst>
              </a:tr>
              <a:tr h="422564">
                <a:tc>
                  <a:txBody>
                    <a:bodyPr/>
                    <a:lstStyle/>
                    <a:p>
                      <a:r>
                        <a:rPr lang="tr-TR" sz="2000"/>
                        <a:t>E aktivitesinin başlayabilmesi için B</a:t>
                      </a:r>
                      <a:r>
                        <a:rPr lang="tr-TR" sz="2000" baseline="0"/>
                        <a:t> ve C aktivitelerinin bitmiş olması gerekmektedir.</a:t>
                      </a:r>
                      <a:endParaRPr lang="tr-TR" sz="2000"/>
                    </a:p>
                  </a:txBody>
                  <a:tcPr marL="118248" marR="118248" marT="59124" marB="59124"/>
                </a:tc>
                <a:extLst>
                  <a:ext uri="{0D108BD9-81ED-4DB2-BD59-A6C34878D82A}">
                    <a16:rowId xmlns:a16="http://schemas.microsoft.com/office/drawing/2014/main" val="10002"/>
                  </a:ext>
                </a:extLst>
              </a:tr>
              <a:tr h="422564">
                <a:tc>
                  <a:txBody>
                    <a:bodyPr/>
                    <a:lstStyle/>
                    <a:p>
                      <a:r>
                        <a:rPr lang="tr-TR" sz="2000"/>
                        <a:t>F aktivitesi C</a:t>
                      </a:r>
                      <a:r>
                        <a:rPr lang="tr-TR" sz="2000" baseline="0"/>
                        <a:t> işi bittikten sonra başlayacaktır.</a:t>
                      </a:r>
                      <a:endParaRPr lang="tr-TR" sz="2000"/>
                    </a:p>
                  </a:txBody>
                  <a:tcPr marL="118248" marR="118248" marT="59124" marB="59124"/>
                </a:tc>
                <a:extLst>
                  <a:ext uri="{0D108BD9-81ED-4DB2-BD59-A6C34878D82A}">
                    <a16:rowId xmlns:a16="http://schemas.microsoft.com/office/drawing/2014/main" val="10003"/>
                  </a:ext>
                </a:extLst>
              </a:tr>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000"/>
                        <a:t>D işi bittikten sonra G</a:t>
                      </a:r>
                      <a:r>
                        <a:rPr lang="tr-TR" sz="2000" baseline="0"/>
                        <a:t> aktivitesi başlayacaktır.</a:t>
                      </a:r>
                      <a:endParaRPr lang="tr-TR" sz="2000"/>
                    </a:p>
                  </a:txBody>
                  <a:tcPr marL="118248" marR="118248" marT="59124" marB="59124"/>
                </a:tc>
                <a:extLst>
                  <a:ext uri="{0D108BD9-81ED-4DB2-BD59-A6C34878D82A}">
                    <a16:rowId xmlns:a16="http://schemas.microsoft.com/office/drawing/2014/main" val="10004"/>
                  </a:ext>
                </a:extLst>
              </a:tr>
              <a:tr h="422564">
                <a:tc>
                  <a:txBody>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tr-TR" sz="2000"/>
                        <a:t>H aktivitesi</a:t>
                      </a:r>
                      <a:r>
                        <a:rPr lang="tr-TR" sz="2000" baseline="0"/>
                        <a:t> ise D ve E aktivitelerinin </a:t>
                      </a:r>
                      <a:r>
                        <a:rPr lang="en-US" sz="2400">
                          <a:cs typeface="Times New Roman" panose="02020603050405020304" pitchFamily="18" charset="0"/>
                        </a:rPr>
                        <a:t>bitimi ile ilişkilendirilecektir</a:t>
                      </a:r>
                      <a:r>
                        <a:rPr lang="tr-TR" sz="2400">
                          <a:cs typeface="Times New Roman" panose="02020603050405020304" pitchFamily="18" charset="0"/>
                        </a:rPr>
                        <a:t>.</a:t>
                      </a:r>
                      <a:r>
                        <a:rPr lang="tr-TR" sz="2000" baseline="0"/>
                        <a:t> </a:t>
                      </a:r>
                      <a:endParaRPr lang="tr-TR" sz="2000"/>
                    </a:p>
                  </a:txBody>
                  <a:tcPr marL="118248" marR="118248" marT="59124" marB="59124"/>
                </a:tc>
                <a:extLst>
                  <a:ext uri="{0D108BD9-81ED-4DB2-BD59-A6C34878D82A}">
                    <a16:rowId xmlns:a16="http://schemas.microsoft.com/office/drawing/2014/main" val="10005"/>
                  </a:ext>
                </a:extLst>
              </a:tr>
            </a:tbl>
          </a:graphicData>
        </a:graphic>
      </p:graphicFrame>
      <p:graphicFrame>
        <p:nvGraphicFramePr>
          <p:cNvPr id="52" name="Tablo 51"/>
          <p:cNvGraphicFramePr>
            <a:graphicFrameLocks noGrp="1"/>
          </p:cNvGraphicFramePr>
          <p:nvPr>
            <p:extLst>
              <p:ext uri="{D42A27DB-BD31-4B8C-83A1-F6EECF244321}">
                <p14:modId xmlns:p14="http://schemas.microsoft.com/office/powerpoint/2010/main" val="3265441245"/>
              </p:ext>
            </p:extLst>
          </p:nvPr>
        </p:nvGraphicFramePr>
        <p:xfrm>
          <a:off x="9208432" y="1826068"/>
          <a:ext cx="2185019" cy="3033268"/>
        </p:xfrm>
        <a:graphic>
          <a:graphicData uri="http://schemas.openxmlformats.org/drawingml/2006/table">
            <a:tbl>
              <a:tblPr>
                <a:tableStyleId>{5C22544A-7EE6-4342-B048-85BDC9FD1C3A}</a:tableStyleId>
              </a:tblPr>
              <a:tblGrid>
                <a:gridCol w="1043007">
                  <a:extLst>
                    <a:ext uri="{9D8B030D-6E8A-4147-A177-3AD203B41FA5}">
                      <a16:colId xmlns:a16="http://schemas.microsoft.com/office/drawing/2014/main" val="20000"/>
                    </a:ext>
                  </a:extLst>
                </a:gridCol>
                <a:gridCol w="1142012">
                  <a:extLst>
                    <a:ext uri="{9D8B030D-6E8A-4147-A177-3AD203B41FA5}">
                      <a16:colId xmlns:a16="http://schemas.microsoft.com/office/drawing/2014/main" val="20001"/>
                    </a:ext>
                  </a:extLst>
                </a:gridCol>
              </a:tblGrid>
              <a:tr h="404773">
                <a:tc>
                  <a:txBody>
                    <a:bodyPr/>
                    <a:lstStyle/>
                    <a:p>
                      <a:pPr algn="ctr">
                        <a:lnSpc>
                          <a:spcPct val="150000"/>
                        </a:lnSpc>
                        <a:spcAft>
                          <a:spcPts val="1000"/>
                        </a:spcAft>
                      </a:pPr>
                      <a:r>
                        <a:rPr lang="tr-TR" sz="2000" b="1">
                          <a:effectLst/>
                        </a:rPr>
                        <a:t>Akt.</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b="1">
                          <a:effectLst/>
                        </a:rPr>
                        <a:t>NS (Ay)</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0"/>
                  </a:ext>
                </a:extLst>
              </a:tr>
              <a:tr h="326628">
                <a:tc>
                  <a:txBody>
                    <a:bodyPr/>
                    <a:lstStyle/>
                    <a:p>
                      <a:pPr algn="ctr">
                        <a:lnSpc>
                          <a:spcPct val="150000"/>
                        </a:lnSpc>
                        <a:spcAft>
                          <a:spcPts val="1000"/>
                        </a:spcAft>
                      </a:pPr>
                      <a:r>
                        <a:rPr lang="tr-TR" sz="1600">
                          <a:effectLst/>
                        </a:rPr>
                        <a:t>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1"/>
                  </a:ext>
                </a:extLst>
              </a:tr>
              <a:tr h="326628">
                <a:tc>
                  <a:txBody>
                    <a:bodyPr/>
                    <a:lstStyle/>
                    <a:p>
                      <a:pPr algn="ctr">
                        <a:lnSpc>
                          <a:spcPct val="150000"/>
                        </a:lnSpc>
                        <a:spcAft>
                          <a:spcPts val="1000"/>
                        </a:spcAft>
                      </a:pPr>
                      <a:r>
                        <a:rPr lang="tr-TR" sz="1600">
                          <a:effectLst/>
                        </a:rPr>
                        <a:t>B</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2"/>
                  </a:ext>
                </a:extLst>
              </a:tr>
              <a:tr h="326628">
                <a:tc>
                  <a:txBody>
                    <a:bodyPr/>
                    <a:lstStyle/>
                    <a:p>
                      <a:pPr algn="ctr">
                        <a:lnSpc>
                          <a:spcPct val="150000"/>
                        </a:lnSpc>
                        <a:spcAft>
                          <a:spcPts val="1000"/>
                        </a:spcAft>
                      </a:pPr>
                      <a:r>
                        <a:rPr lang="tr-TR" sz="1600">
                          <a:effectLst/>
                        </a:rPr>
                        <a:t>C</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3"/>
                  </a:ext>
                </a:extLst>
              </a:tr>
              <a:tr h="326628">
                <a:tc>
                  <a:txBody>
                    <a:bodyPr/>
                    <a:lstStyle/>
                    <a:p>
                      <a:pPr algn="ctr">
                        <a:lnSpc>
                          <a:spcPct val="150000"/>
                        </a:lnSpc>
                        <a:spcAft>
                          <a:spcPts val="1000"/>
                        </a:spcAft>
                      </a:pPr>
                      <a:r>
                        <a:rPr lang="tr-TR" sz="1600">
                          <a:effectLst/>
                        </a:rPr>
                        <a:t>D</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4"/>
                  </a:ext>
                </a:extLst>
              </a:tr>
              <a:tr h="326628">
                <a:tc>
                  <a:txBody>
                    <a:bodyPr/>
                    <a:lstStyle/>
                    <a:p>
                      <a:pPr algn="ctr">
                        <a:lnSpc>
                          <a:spcPct val="150000"/>
                        </a:lnSpc>
                        <a:spcAft>
                          <a:spcPts val="1000"/>
                        </a:spcAft>
                      </a:pPr>
                      <a:r>
                        <a:rPr lang="tr-TR" sz="1600">
                          <a:effectLst/>
                        </a:rPr>
                        <a:t>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5"/>
                  </a:ext>
                </a:extLst>
              </a:tr>
              <a:tr h="326628">
                <a:tc>
                  <a:txBody>
                    <a:bodyPr/>
                    <a:lstStyle/>
                    <a:p>
                      <a:pPr algn="ctr">
                        <a:lnSpc>
                          <a:spcPct val="150000"/>
                        </a:lnSpc>
                        <a:spcAft>
                          <a:spcPts val="1000"/>
                        </a:spcAft>
                      </a:pPr>
                      <a:r>
                        <a:rPr lang="tr-TR" sz="1600">
                          <a:effectLst/>
                        </a:rPr>
                        <a:t>F</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6"/>
                  </a:ext>
                </a:extLst>
              </a:tr>
              <a:tr h="326628">
                <a:tc>
                  <a:txBody>
                    <a:bodyPr/>
                    <a:lstStyle/>
                    <a:p>
                      <a:pPr algn="ctr">
                        <a:lnSpc>
                          <a:spcPct val="150000"/>
                        </a:lnSpc>
                        <a:spcAft>
                          <a:spcPts val="1000"/>
                        </a:spcAft>
                      </a:pPr>
                      <a:r>
                        <a:rPr lang="tr-TR" sz="1600">
                          <a:effectLst/>
                        </a:rPr>
                        <a:t>G</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7"/>
                  </a:ext>
                </a:extLst>
              </a:tr>
              <a:tr h="326628">
                <a:tc>
                  <a:txBody>
                    <a:bodyPr/>
                    <a:lstStyle/>
                    <a:p>
                      <a:pPr algn="ctr">
                        <a:lnSpc>
                          <a:spcPct val="150000"/>
                        </a:lnSpc>
                        <a:spcAft>
                          <a:spcPts val="1000"/>
                        </a:spcAft>
                      </a:pPr>
                      <a:r>
                        <a:rPr lang="tr-TR" sz="1600">
                          <a:effectLst/>
                        </a:rPr>
                        <a:t>H</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1600">
                          <a:effectLst/>
                        </a:rPr>
                        <a:t>4</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8"/>
                  </a:ext>
                </a:extLst>
              </a:tr>
            </a:tbl>
          </a:graphicData>
        </a:graphic>
      </p:graphicFrame>
      <p:grpSp>
        <p:nvGrpSpPr>
          <p:cNvPr id="5" name="Grup 4"/>
          <p:cNvGrpSpPr>
            <a:grpSpLocks/>
          </p:cNvGrpSpPr>
          <p:nvPr/>
        </p:nvGrpSpPr>
        <p:grpSpPr bwMode="auto">
          <a:xfrm>
            <a:off x="2670057" y="5191946"/>
            <a:ext cx="7862475" cy="4340741"/>
            <a:chOff x="2020" y="2780"/>
            <a:chExt cx="7680" cy="4240"/>
          </a:xfrm>
        </p:grpSpPr>
        <p:grpSp>
          <p:nvGrpSpPr>
            <p:cNvPr id="6" name="Group 3"/>
            <p:cNvGrpSpPr>
              <a:grpSpLocks/>
            </p:cNvGrpSpPr>
            <p:nvPr/>
          </p:nvGrpSpPr>
          <p:grpSpPr bwMode="auto">
            <a:xfrm>
              <a:off x="2020" y="4400"/>
              <a:ext cx="820" cy="800"/>
              <a:chOff x="1800" y="3820"/>
              <a:chExt cx="820" cy="800"/>
            </a:xfrm>
          </p:grpSpPr>
          <p:sp>
            <p:nvSpPr>
              <p:cNvPr id="48" name="Oval 47"/>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49" name="Text Box 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7" name="Line 6"/>
            <p:cNvCxnSpPr>
              <a:cxnSpLocks noChangeShapeType="1"/>
            </p:cNvCxnSpPr>
            <p:nvPr/>
          </p:nvCxnSpPr>
          <p:spPr bwMode="auto">
            <a:xfrm flipV="1">
              <a:off x="2620" y="31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8" name="Group 7"/>
            <p:cNvGrpSpPr>
              <a:grpSpLocks/>
            </p:cNvGrpSpPr>
            <p:nvPr/>
          </p:nvGrpSpPr>
          <p:grpSpPr bwMode="auto">
            <a:xfrm>
              <a:off x="4500" y="4400"/>
              <a:ext cx="820" cy="800"/>
              <a:chOff x="1800" y="3820"/>
              <a:chExt cx="820" cy="800"/>
            </a:xfrm>
          </p:grpSpPr>
          <p:sp>
            <p:nvSpPr>
              <p:cNvPr id="46" name="Oval 45"/>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47" name="Text Box 9"/>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0"/>
            <p:cNvGrpSpPr>
              <a:grpSpLocks/>
            </p:cNvGrpSpPr>
            <p:nvPr/>
          </p:nvGrpSpPr>
          <p:grpSpPr bwMode="auto">
            <a:xfrm>
              <a:off x="4500" y="5940"/>
              <a:ext cx="820" cy="800"/>
              <a:chOff x="1800" y="3820"/>
              <a:chExt cx="820" cy="800"/>
            </a:xfrm>
          </p:grpSpPr>
          <p:sp>
            <p:nvSpPr>
              <p:cNvPr id="44" name="Oval 43"/>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45" name="Text Box 12"/>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13"/>
            <p:cNvGrpSpPr>
              <a:grpSpLocks/>
            </p:cNvGrpSpPr>
            <p:nvPr/>
          </p:nvGrpSpPr>
          <p:grpSpPr bwMode="auto">
            <a:xfrm>
              <a:off x="4500" y="2900"/>
              <a:ext cx="820" cy="800"/>
              <a:chOff x="1800" y="3820"/>
              <a:chExt cx="820" cy="800"/>
            </a:xfrm>
          </p:grpSpPr>
          <p:sp>
            <p:nvSpPr>
              <p:cNvPr id="42" name="Oval 41"/>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43" name="Text Box 1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Line 16"/>
            <p:cNvCxnSpPr>
              <a:cxnSpLocks noChangeShapeType="1"/>
            </p:cNvCxnSpPr>
            <p:nvPr/>
          </p:nvCxnSpPr>
          <p:spPr bwMode="auto">
            <a:xfrm>
              <a:off x="3420" y="318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7"/>
            <p:cNvCxnSpPr>
              <a:cxnSpLocks noChangeShapeType="1"/>
            </p:cNvCxnSpPr>
            <p:nvPr/>
          </p:nvCxnSpPr>
          <p:spPr bwMode="auto">
            <a:xfrm>
              <a:off x="2740" y="4700"/>
              <a:ext cx="18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8"/>
            <p:cNvCxnSpPr>
              <a:cxnSpLocks noChangeShapeType="1"/>
            </p:cNvCxnSpPr>
            <p:nvPr/>
          </p:nvCxnSpPr>
          <p:spPr bwMode="auto">
            <a:xfrm>
              <a:off x="2620" y="49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9"/>
            <p:cNvCxnSpPr>
              <a:cxnSpLocks noChangeShapeType="1"/>
            </p:cNvCxnSpPr>
            <p:nvPr/>
          </p:nvCxnSpPr>
          <p:spPr bwMode="auto">
            <a:xfrm flipV="1">
              <a:off x="3440" y="624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0"/>
            <p:cNvCxnSpPr>
              <a:cxnSpLocks noChangeShapeType="1"/>
            </p:cNvCxnSpPr>
            <p:nvPr/>
          </p:nvCxnSpPr>
          <p:spPr bwMode="auto">
            <a:xfrm>
              <a:off x="5220" y="318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6" name="Group 21"/>
            <p:cNvGrpSpPr>
              <a:grpSpLocks/>
            </p:cNvGrpSpPr>
            <p:nvPr/>
          </p:nvGrpSpPr>
          <p:grpSpPr bwMode="auto">
            <a:xfrm>
              <a:off x="6700" y="2880"/>
              <a:ext cx="820" cy="800"/>
              <a:chOff x="1800" y="3820"/>
              <a:chExt cx="820" cy="800"/>
            </a:xfrm>
          </p:grpSpPr>
          <p:sp>
            <p:nvSpPr>
              <p:cNvPr id="40" name="Oval 39"/>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41" name="Text Box 23"/>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7" name="Line 24"/>
            <p:cNvCxnSpPr>
              <a:cxnSpLocks noChangeShapeType="1"/>
            </p:cNvCxnSpPr>
            <p:nvPr/>
          </p:nvCxnSpPr>
          <p:spPr bwMode="auto">
            <a:xfrm>
              <a:off x="5240" y="470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 name="Group 25"/>
            <p:cNvGrpSpPr>
              <a:grpSpLocks/>
            </p:cNvGrpSpPr>
            <p:nvPr/>
          </p:nvGrpSpPr>
          <p:grpSpPr bwMode="auto">
            <a:xfrm>
              <a:off x="6720" y="4400"/>
              <a:ext cx="820" cy="800"/>
              <a:chOff x="1800" y="3820"/>
              <a:chExt cx="820" cy="800"/>
            </a:xfrm>
          </p:grpSpPr>
          <p:sp>
            <p:nvSpPr>
              <p:cNvPr id="38" name="Oval 37"/>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39" name="Text Box 27"/>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9" name="Line 28"/>
            <p:cNvCxnSpPr>
              <a:cxnSpLocks noChangeShapeType="1"/>
            </p:cNvCxnSpPr>
            <p:nvPr/>
          </p:nvCxnSpPr>
          <p:spPr bwMode="auto">
            <a:xfrm>
              <a:off x="7440" y="4700"/>
              <a:ext cx="15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 name="Group 29"/>
            <p:cNvGrpSpPr>
              <a:grpSpLocks/>
            </p:cNvGrpSpPr>
            <p:nvPr/>
          </p:nvGrpSpPr>
          <p:grpSpPr bwMode="auto">
            <a:xfrm>
              <a:off x="8880" y="4380"/>
              <a:ext cx="820" cy="800"/>
              <a:chOff x="1800" y="3820"/>
              <a:chExt cx="820" cy="800"/>
            </a:xfrm>
          </p:grpSpPr>
          <p:sp>
            <p:nvSpPr>
              <p:cNvPr id="36" name="Oval 35"/>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37" name="Text Box 3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1" name="Line 32"/>
            <p:cNvCxnSpPr>
              <a:cxnSpLocks noChangeShapeType="1"/>
            </p:cNvCxnSpPr>
            <p:nvPr/>
          </p:nvCxnSpPr>
          <p:spPr bwMode="auto">
            <a:xfrm>
              <a:off x="5220" y="6240"/>
              <a:ext cx="3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33"/>
            <p:cNvCxnSpPr>
              <a:cxnSpLocks noChangeShapeType="1"/>
            </p:cNvCxnSpPr>
            <p:nvPr/>
          </p:nvCxnSpPr>
          <p:spPr bwMode="auto">
            <a:xfrm flipV="1">
              <a:off x="8440" y="4940"/>
              <a:ext cx="760" cy="1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34"/>
            <p:cNvCxnSpPr>
              <a:cxnSpLocks noChangeShapeType="1"/>
            </p:cNvCxnSpPr>
            <p:nvPr/>
          </p:nvCxnSpPr>
          <p:spPr bwMode="auto">
            <a:xfrm>
              <a:off x="7440" y="3180"/>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35"/>
            <p:cNvCxnSpPr>
              <a:cxnSpLocks noChangeShapeType="1"/>
            </p:cNvCxnSpPr>
            <p:nvPr/>
          </p:nvCxnSpPr>
          <p:spPr bwMode="auto">
            <a:xfrm>
              <a:off x="8740" y="3200"/>
              <a:ext cx="500"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Line 36"/>
            <p:cNvCxnSpPr>
              <a:cxnSpLocks noChangeShapeType="1"/>
            </p:cNvCxnSpPr>
            <p:nvPr/>
          </p:nvCxnSpPr>
          <p:spPr bwMode="auto">
            <a:xfrm flipV="1">
              <a:off x="4920" y="4980"/>
              <a:ext cx="0" cy="96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26" name="Line 37"/>
            <p:cNvCxnSpPr>
              <a:cxnSpLocks noChangeShapeType="1"/>
            </p:cNvCxnSpPr>
            <p:nvPr/>
          </p:nvCxnSpPr>
          <p:spPr bwMode="auto">
            <a:xfrm flipV="1">
              <a:off x="4920" y="3460"/>
              <a:ext cx="0" cy="940"/>
            </a:xfrm>
            <a:prstGeom prst="line">
              <a:avLst/>
            </a:prstGeom>
            <a:noFill/>
            <a:ln w="317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27" name="Line 38"/>
            <p:cNvCxnSpPr>
              <a:cxnSpLocks noChangeShapeType="1"/>
            </p:cNvCxnSpPr>
            <p:nvPr/>
          </p:nvCxnSpPr>
          <p:spPr bwMode="auto">
            <a:xfrm>
              <a:off x="7140" y="3460"/>
              <a:ext cx="0" cy="94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28" name="Text Box 39"/>
            <p:cNvSpPr txBox="1">
              <a:spLocks noChangeArrowheads="1"/>
            </p:cNvSpPr>
            <p:nvPr/>
          </p:nvSpPr>
          <p:spPr bwMode="auto">
            <a:xfrm>
              <a:off x="342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40"/>
            <p:cNvSpPr txBox="1">
              <a:spLocks noChangeArrowheads="1"/>
            </p:cNvSpPr>
            <p:nvPr/>
          </p:nvSpPr>
          <p:spPr bwMode="auto">
            <a:xfrm>
              <a:off x="3380" y="586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41"/>
            <p:cNvSpPr txBox="1">
              <a:spLocks noChangeArrowheads="1"/>
            </p:cNvSpPr>
            <p:nvPr/>
          </p:nvSpPr>
          <p:spPr bwMode="auto">
            <a:xfrm>
              <a:off x="342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42"/>
            <p:cNvSpPr txBox="1">
              <a:spLocks noChangeArrowheads="1"/>
            </p:cNvSpPr>
            <p:nvPr/>
          </p:nvSpPr>
          <p:spPr bwMode="auto">
            <a:xfrm>
              <a:off x="558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43"/>
            <p:cNvSpPr txBox="1">
              <a:spLocks noChangeArrowheads="1"/>
            </p:cNvSpPr>
            <p:nvPr/>
          </p:nvSpPr>
          <p:spPr bwMode="auto">
            <a:xfrm>
              <a:off x="770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44"/>
            <p:cNvSpPr txBox="1">
              <a:spLocks noChangeArrowheads="1"/>
            </p:cNvSpPr>
            <p:nvPr/>
          </p:nvSpPr>
          <p:spPr bwMode="auto">
            <a:xfrm>
              <a:off x="77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45"/>
            <p:cNvSpPr txBox="1">
              <a:spLocks noChangeArrowheads="1"/>
            </p:cNvSpPr>
            <p:nvPr/>
          </p:nvSpPr>
          <p:spPr bwMode="auto">
            <a:xfrm>
              <a:off x="55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46"/>
            <p:cNvSpPr txBox="1">
              <a:spLocks noChangeArrowheads="1"/>
            </p:cNvSpPr>
            <p:nvPr/>
          </p:nvSpPr>
          <p:spPr bwMode="auto">
            <a:xfrm>
              <a:off x="6580" y="584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a:effectLst/>
                  <a:latin typeface="Calibri" panose="020F0502020204030204" pitchFamily="34" charset="0"/>
                  <a:ea typeface="Calibri" panose="020F0502020204030204" pitchFamily="34" charset="0"/>
                  <a:cs typeface="Times New Roman" panose="02020603050405020304" pitchFamily="18" charset="0"/>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621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PROBLEM-1</a:t>
            </a:r>
          </a:p>
          <a:p>
            <a:r>
              <a:rPr lang="tr-TR" sz="2400" b="1"/>
              <a:t>b)</a:t>
            </a:r>
            <a:r>
              <a:rPr lang="tr-TR" sz="2400"/>
              <a:t> Kritik yol – yollarını bulunuz.</a:t>
            </a:r>
          </a:p>
          <a:p>
            <a:pPr algn="just"/>
            <a:r>
              <a:rPr lang="tr-TR" sz="2400" b="1">
                <a:solidFill>
                  <a:srgbClr val="FF0000"/>
                </a:solidFill>
                <a:cs typeface="Arial" panose="020B0604020202020204" pitchFamily="34" charset="0"/>
              </a:rPr>
              <a:t> </a:t>
            </a:r>
            <a:endParaRPr lang="tr-TR" sz="2400" b="1" dirty="0">
              <a:solidFill>
                <a:srgbClr val="FF0000"/>
              </a:solidFill>
              <a:cs typeface="Arial" panose="020B0604020202020204" pitchFamily="34" charset="0"/>
            </a:endParaRPr>
          </a:p>
        </p:txBody>
      </p:sp>
      <p:grpSp>
        <p:nvGrpSpPr>
          <p:cNvPr id="96" name="Grup 95"/>
          <p:cNvGrpSpPr>
            <a:grpSpLocks/>
          </p:cNvGrpSpPr>
          <p:nvPr/>
        </p:nvGrpSpPr>
        <p:grpSpPr bwMode="auto">
          <a:xfrm>
            <a:off x="3263256" y="2180492"/>
            <a:ext cx="8224311" cy="4668390"/>
            <a:chOff x="1620" y="6600"/>
            <a:chExt cx="8280" cy="4700"/>
          </a:xfrm>
        </p:grpSpPr>
        <p:grpSp>
          <p:nvGrpSpPr>
            <p:cNvPr id="97" name="Group 48"/>
            <p:cNvGrpSpPr>
              <a:grpSpLocks/>
            </p:cNvGrpSpPr>
            <p:nvPr/>
          </p:nvGrpSpPr>
          <p:grpSpPr bwMode="auto">
            <a:xfrm>
              <a:off x="2080" y="7060"/>
              <a:ext cx="7680" cy="4240"/>
              <a:chOff x="2020" y="2780"/>
              <a:chExt cx="7680" cy="4240"/>
            </a:xfrm>
          </p:grpSpPr>
          <p:grpSp>
            <p:nvGrpSpPr>
              <p:cNvPr id="119" name="Group 49"/>
              <p:cNvGrpSpPr>
                <a:grpSpLocks/>
              </p:cNvGrpSpPr>
              <p:nvPr/>
            </p:nvGrpSpPr>
            <p:grpSpPr bwMode="auto">
              <a:xfrm>
                <a:off x="2020" y="4400"/>
                <a:ext cx="820" cy="800"/>
                <a:chOff x="1800" y="3820"/>
                <a:chExt cx="820" cy="800"/>
              </a:xfrm>
            </p:grpSpPr>
            <p:sp>
              <p:nvSpPr>
                <p:cNvPr id="161" name="Oval 160"/>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2" name="Text Box 5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20" name="Line 52"/>
              <p:cNvCxnSpPr>
                <a:cxnSpLocks noChangeShapeType="1"/>
              </p:cNvCxnSpPr>
              <p:nvPr/>
            </p:nvCxnSpPr>
            <p:spPr bwMode="auto">
              <a:xfrm flipV="1">
                <a:off x="2620" y="31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21" name="Group 53"/>
              <p:cNvGrpSpPr>
                <a:grpSpLocks/>
              </p:cNvGrpSpPr>
              <p:nvPr/>
            </p:nvGrpSpPr>
            <p:grpSpPr bwMode="auto">
              <a:xfrm>
                <a:off x="4500" y="4400"/>
                <a:ext cx="820" cy="800"/>
                <a:chOff x="1800" y="3820"/>
                <a:chExt cx="820" cy="800"/>
              </a:xfrm>
            </p:grpSpPr>
            <p:sp>
              <p:nvSpPr>
                <p:cNvPr id="159" name="Oval 158"/>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0" name="Text Box 5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2" name="Group 56"/>
              <p:cNvGrpSpPr>
                <a:grpSpLocks/>
              </p:cNvGrpSpPr>
              <p:nvPr/>
            </p:nvGrpSpPr>
            <p:grpSpPr bwMode="auto">
              <a:xfrm>
                <a:off x="4500" y="5940"/>
                <a:ext cx="820" cy="800"/>
                <a:chOff x="1800" y="3820"/>
                <a:chExt cx="820" cy="800"/>
              </a:xfrm>
            </p:grpSpPr>
            <p:sp>
              <p:nvSpPr>
                <p:cNvPr id="157" name="Oval 156"/>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58" name="Text Box 58"/>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3" name="Group 59"/>
              <p:cNvGrpSpPr>
                <a:grpSpLocks/>
              </p:cNvGrpSpPr>
              <p:nvPr/>
            </p:nvGrpSpPr>
            <p:grpSpPr bwMode="auto">
              <a:xfrm>
                <a:off x="4500" y="2900"/>
                <a:ext cx="820" cy="800"/>
                <a:chOff x="1800" y="3820"/>
                <a:chExt cx="820" cy="800"/>
              </a:xfrm>
            </p:grpSpPr>
            <p:sp>
              <p:nvSpPr>
                <p:cNvPr id="155" name="Oval 154"/>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56" name="Text Box 6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24" name="Line 62"/>
              <p:cNvCxnSpPr>
                <a:cxnSpLocks noChangeShapeType="1"/>
              </p:cNvCxnSpPr>
              <p:nvPr/>
            </p:nvCxnSpPr>
            <p:spPr bwMode="auto">
              <a:xfrm>
                <a:off x="3420" y="318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5" name="Line 63"/>
              <p:cNvCxnSpPr>
                <a:cxnSpLocks noChangeShapeType="1"/>
              </p:cNvCxnSpPr>
              <p:nvPr/>
            </p:nvCxnSpPr>
            <p:spPr bwMode="auto">
              <a:xfrm>
                <a:off x="2740" y="4700"/>
                <a:ext cx="18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6" name="Line 64"/>
              <p:cNvCxnSpPr>
                <a:cxnSpLocks noChangeShapeType="1"/>
              </p:cNvCxnSpPr>
              <p:nvPr/>
            </p:nvCxnSpPr>
            <p:spPr bwMode="auto">
              <a:xfrm>
                <a:off x="2620" y="4960"/>
                <a:ext cx="82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27" name="Line 65"/>
              <p:cNvCxnSpPr>
                <a:cxnSpLocks noChangeShapeType="1"/>
              </p:cNvCxnSpPr>
              <p:nvPr/>
            </p:nvCxnSpPr>
            <p:spPr bwMode="auto">
              <a:xfrm flipV="1">
                <a:off x="3440" y="6240"/>
                <a:ext cx="1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28" name="Line 66"/>
              <p:cNvCxnSpPr>
                <a:cxnSpLocks noChangeShapeType="1"/>
              </p:cNvCxnSpPr>
              <p:nvPr/>
            </p:nvCxnSpPr>
            <p:spPr bwMode="auto">
              <a:xfrm>
                <a:off x="5220" y="318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29" name="Group 67"/>
              <p:cNvGrpSpPr>
                <a:grpSpLocks/>
              </p:cNvGrpSpPr>
              <p:nvPr/>
            </p:nvGrpSpPr>
            <p:grpSpPr bwMode="auto">
              <a:xfrm>
                <a:off x="6700" y="2880"/>
                <a:ext cx="820" cy="800"/>
                <a:chOff x="1800" y="3820"/>
                <a:chExt cx="820" cy="800"/>
              </a:xfrm>
            </p:grpSpPr>
            <p:sp>
              <p:nvSpPr>
                <p:cNvPr id="153" name="Oval 152"/>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54" name="Text Box 69"/>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0" name="Line 70"/>
              <p:cNvCxnSpPr>
                <a:cxnSpLocks noChangeShapeType="1"/>
              </p:cNvCxnSpPr>
              <p:nvPr/>
            </p:nvCxnSpPr>
            <p:spPr bwMode="auto">
              <a:xfrm>
                <a:off x="5240" y="470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31" name="Group 71"/>
              <p:cNvGrpSpPr>
                <a:grpSpLocks/>
              </p:cNvGrpSpPr>
              <p:nvPr/>
            </p:nvGrpSpPr>
            <p:grpSpPr bwMode="auto">
              <a:xfrm>
                <a:off x="6720" y="4400"/>
                <a:ext cx="820" cy="800"/>
                <a:chOff x="1800" y="3820"/>
                <a:chExt cx="820" cy="800"/>
              </a:xfrm>
            </p:grpSpPr>
            <p:sp>
              <p:nvSpPr>
                <p:cNvPr id="151" name="Oval 150"/>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52" name="Text Box 73"/>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2" name="Line 74"/>
              <p:cNvCxnSpPr>
                <a:cxnSpLocks noChangeShapeType="1"/>
              </p:cNvCxnSpPr>
              <p:nvPr/>
            </p:nvCxnSpPr>
            <p:spPr bwMode="auto">
              <a:xfrm>
                <a:off x="7440" y="4700"/>
                <a:ext cx="15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33" name="Group 75"/>
              <p:cNvGrpSpPr>
                <a:grpSpLocks/>
              </p:cNvGrpSpPr>
              <p:nvPr/>
            </p:nvGrpSpPr>
            <p:grpSpPr bwMode="auto">
              <a:xfrm>
                <a:off x="8880" y="4380"/>
                <a:ext cx="820" cy="800"/>
                <a:chOff x="1800" y="3820"/>
                <a:chExt cx="820" cy="800"/>
              </a:xfrm>
            </p:grpSpPr>
            <p:sp>
              <p:nvSpPr>
                <p:cNvPr id="149" name="Oval 148"/>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50" name="Text Box 77"/>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4" name="Line 78"/>
              <p:cNvCxnSpPr>
                <a:cxnSpLocks noChangeShapeType="1"/>
              </p:cNvCxnSpPr>
              <p:nvPr/>
            </p:nvCxnSpPr>
            <p:spPr bwMode="auto">
              <a:xfrm>
                <a:off x="5220" y="6240"/>
                <a:ext cx="322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35" name="Line 79"/>
              <p:cNvCxnSpPr>
                <a:cxnSpLocks noChangeShapeType="1"/>
              </p:cNvCxnSpPr>
              <p:nvPr/>
            </p:nvCxnSpPr>
            <p:spPr bwMode="auto">
              <a:xfrm flipV="1">
                <a:off x="8440" y="4940"/>
                <a:ext cx="76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36" name="Line 80"/>
              <p:cNvCxnSpPr>
                <a:cxnSpLocks noChangeShapeType="1"/>
              </p:cNvCxnSpPr>
              <p:nvPr/>
            </p:nvCxnSpPr>
            <p:spPr bwMode="auto">
              <a:xfrm>
                <a:off x="7440" y="3180"/>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7" name="Line 81"/>
              <p:cNvCxnSpPr>
                <a:cxnSpLocks noChangeShapeType="1"/>
              </p:cNvCxnSpPr>
              <p:nvPr/>
            </p:nvCxnSpPr>
            <p:spPr bwMode="auto">
              <a:xfrm>
                <a:off x="8740" y="3200"/>
                <a:ext cx="500"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8" name="Line 82"/>
              <p:cNvCxnSpPr>
                <a:cxnSpLocks noChangeShapeType="1"/>
              </p:cNvCxnSpPr>
              <p:nvPr/>
            </p:nvCxnSpPr>
            <p:spPr bwMode="auto">
              <a:xfrm flipV="1">
                <a:off x="4920" y="4980"/>
                <a:ext cx="0" cy="96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39" name="Line 83"/>
              <p:cNvCxnSpPr>
                <a:cxnSpLocks noChangeShapeType="1"/>
              </p:cNvCxnSpPr>
              <p:nvPr/>
            </p:nvCxnSpPr>
            <p:spPr bwMode="auto">
              <a:xfrm flipV="1">
                <a:off x="492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40" name="Line 84"/>
              <p:cNvCxnSpPr>
                <a:cxnSpLocks noChangeShapeType="1"/>
              </p:cNvCxnSpPr>
              <p:nvPr/>
            </p:nvCxnSpPr>
            <p:spPr bwMode="auto">
              <a:xfrm>
                <a:off x="714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141" name="Text Box 85"/>
              <p:cNvSpPr txBox="1">
                <a:spLocks noChangeArrowheads="1"/>
              </p:cNvSpPr>
              <p:nvPr/>
            </p:nvSpPr>
            <p:spPr bwMode="auto">
              <a:xfrm>
                <a:off x="342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 name="Text Box 86"/>
              <p:cNvSpPr txBox="1">
                <a:spLocks noChangeArrowheads="1"/>
              </p:cNvSpPr>
              <p:nvPr/>
            </p:nvSpPr>
            <p:spPr bwMode="auto">
              <a:xfrm>
                <a:off x="3380" y="586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 Box 87"/>
              <p:cNvSpPr txBox="1">
                <a:spLocks noChangeArrowheads="1"/>
              </p:cNvSpPr>
              <p:nvPr/>
            </p:nvSpPr>
            <p:spPr bwMode="auto">
              <a:xfrm>
                <a:off x="342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4" name="Text Box 88"/>
              <p:cNvSpPr txBox="1">
                <a:spLocks noChangeArrowheads="1"/>
              </p:cNvSpPr>
              <p:nvPr/>
            </p:nvSpPr>
            <p:spPr bwMode="auto">
              <a:xfrm>
                <a:off x="558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5" name="Text Box 89"/>
              <p:cNvSpPr txBox="1">
                <a:spLocks noChangeArrowheads="1"/>
              </p:cNvSpPr>
              <p:nvPr/>
            </p:nvSpPr>
            <p:spPr bwMode="auto">
              <a:xfrm>
                <a:off x="770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 Box 90"/>
              <p:cNvSpPr txBox="1">
                <a:spLocks noChangeArrowheads="1"/>
              </p:cNvSpPr>
              <p:nvPr/>
            </p:nvSpPr>
            <p:spPr bwMode="auto">
              <a:xfrm>
                <a:off x="77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Text Box 91"/>
              <p:cNvSpPr txBox="1">
                <a:spLocks noChangeArrowheads="1"/>
              </p:cNvSpPr>
              <p:nvPr/>
            </p:nvSpPr>
            <p:spPr bwMode="auto">
              <a:xfrm>
                <a:off x="55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Text Box 92"/>
              <p:cNvSpPr txBox="1">
                <a:spLocks noChangeArrowheads="1"/>
              </p:cNvSpPr>
              <p:nvPr/>
            </p:nvSpPr>
            <p:spPr bwMode="auto">
              <a:xfrm>
                <a:off x="6580" y="584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a:effectLst/>
                    <a:latin typeface="Calibri" panose="020F0502020204030204" pitchFamily="34" charset="0"/>
                    <a:ea typeface="Calibri" panose="020F0502020204030204" pitchFamily="34" charset="0"/>
                    <a:cs typeface="Times New Roman" panose="02020603050405020304" pitchFamily="18" charset="0"/>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8" name="Group 93"/>
            <p:cNvGrpSpPr>
              <a:grpSpLocks/>
            </p:cNvGrpSpPr>
            <p:nvPr/>
          </p:nvGrpSpPr>
          <p:grpSpPr bwMode="auto">
            <a:xfrm>
              <a:off x="1620" y="8060"/>
              <a:ext cx="1160" cy="500"/>
              <a:chOff x="2720" y="1940"/>
              <a:chExt cx="1160" cy="500"/>
            </a:xfrm>
          </p:grpSpPr>
          <p:sp>
            <p:nvSpPr>
              <p:cNvPr id="117" name="Text Box 94"/>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95"/>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9" name="Group 96"/>
            <p:cNvGrpSpPr>
              <a:grpSpLocks/>
            </p:cNvGrpSpPr>
            <p:nvPr/>
          </p:nvGrpSpPr>
          <p:grpSpPr bwMode="auto">
            <a:xfrm>
              <a:off x="5220" y="9800"/>
              <a:ext cx="1160" cy="500"/>
              <a:chOff x="2720" y="1940"/>
              <a:chExt cx="1160" cy="500"/>
            </a:xfrm>
          </p:grpSpPr>
          <p:sp>
            <p:nvSpPr>
              <p:cNvPr id="115" name="Text Box 97"/>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 name="Text Box 98"/>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0" name="Group 99"/>
            <p:cNvGrpSpPr>
              <a:grpSpLocks/>
            </p:cNvGrpSpPr>
            <p:nvPr/>
          </p:nvGrpSpPr>
          <p:grpSpPr bwMode="auto">
            <a:xfrm>
              <a:off x="7340" y="9360"/>
              <a:ext cx="1160" cy="500"/>
              <a:chOff x="2720" y="1940"/>
              <a:chExt cx="1160" cy="500"/>
            </a:xfrm>
          </p:grpSpPr>
          <p:sp>
            <p:nvSpPr>
              <p:cNvPr id="113" name="Text Box 100"/>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 Box 101"/>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1" name="Group 102"/>
            <p:cNvGrpSpPr>
              <a:grpSpLocks/>
            </p:cNvGrpSpPr>
            <p:nvPr/>
          </p:nvGrpSpPr>
          <p:grpSpPr bwMode="auto">
            <a:xfrm>
              <a:off x="5060" y="8120"/>
              <a:ext cx="1160" cy="500"/>
              <a:chOff x="2720" y="1940"/>
              <a:chExt cx="1160" cy="500"/>
            </a:xfrm>
          </p:grpSpPr>
          <p:sp>
            <p:nvSpPr>
              <p:cNvPr id="111" name="Text Box 103"/>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 name="Text Box 104"/>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2" name="Group 105"/>
            <p:cNvGrpSpPr>
              <a:grpSpLocks/>
            </p:cNvGrpSpPr>
            <p:nvPr/>
          </p:nvGrpSpPr>
          <p:grpSpPr bwMode="auto">
            <a:xfrm>
              <a:off x="4960" y="6600"/>
              <a:ext cx="1160" cy="500"/>
              <a:chOff x="2720" y="1940"/>
              <a:chExt cx="1160" cy="500"/>
            </a:xfrm>
          </p:grpSpPr>
          <p:sp>
            <p:nvSpPr>
              <p:cNvPr id="109" name="Text Box 106"/>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 Box 107"/>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3" name="Group 108"/>
            <p:cNvGrpSpPr>
              <a:grpSpLocks/>
            </p:cNvGrpSpPr>
            <p:nvPr/>
          </p:nvGrpSpPr>
          <p:grpSpPr bwMode="auto">
            <a:xfrm>
              <a:off x="7120" y="6620"/>
              <a:ext cx="1160" cy="500"/>
              <a:chOff x="2720" y="1940"/>
              <a:chExt cx="1160" cy="500"/>
            </a:xfrm>
          </p:grpSpPr>
          <p:sp>
            <p:nvSpPr>
              <p:cNvPr id="107" name="Text Box 109"/>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8" name="Text Box 110"/>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4" name="Group 111"/>
            <p:cNvGrpSpPr>
              <a:grpSpLocks/>
            </p:cNvGrpSpPr>
            <p:nvPr/>
          </p:nvGrpSpPr>
          <p:grpSpPr bwMode="auto">
            <a:xfrm>
              <a:off x="8740" y="8060"/>
              <a:ext cx="1160" cy="500"/>
              <a:chOff x="2720" y="1940"/>
              <a:chExt cx="1160" cy="500"/>
            </a:xfrm>
          </p:grpSpPr>
          <p:sp>
            <p:nvSpPr>
              <p:cNvPr id="105" name="Text Box 112"/>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Text Box 113"/>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163" name="Tablo 162"/>
          <p:cNvGraphicFramePr>
            <a:graphicFrameLocks noGrp="1"/>
          </p:cNvGraphicFramePr>
          <p:nvPr>
            <p:extLst>
              <p:ext uri="{D42A27DB-BD31-4B8C-83A1-F6EECF244321}">
                <p14:modId xmlns:p14="http://schemas.microsoft.com/office/powerpoint/2010/main" val="307359868"/>
              </p:ext>
            </p:extLst>
          </p:nvPr>
        </p:nvGraphicFramePr>
        <p:xfrm>
          <a:off x="710817" y="2162207"/>
          <a:ext cx="2185019" cy="3689604"/>
        </p:xfrm>
        <a:graphic>
          <a:graphicData uri="http://schemas.openxmlformats.org/drawingml/2006/table">
            <a:tbl>
              <a:tblPr>
                <a:tableStyleId>{5C22544A-7EE6-4342-B048-85BDC9FD1C3A}</a:tableStyleId>
              </a:tblPr>
              <a:tblGrid>
                <a:gridCol w="1043007">
                  <a:extLst>
                    <a:ext uri="{9D8B030D-6E8A-4147-A177-3AD203B41FA5}">
                      <a16:colId xmlns:a16="http://schemas.microsoft.com/office/drawing/2014/main" val="20000"/>
                    </a:ext>
                  </a:extLst>
                </a:gridCol>
                <a:gridCol w="1142012">
                  <a:extLst>
                    <a:ext uri="{9D8B030D-6E8A-4147-A177-3AD203B41FA5}">
                      <a16:colId xmlns:a16="http://schemas.microsoft.com/office/drawing/2014/main" val="20001"/>
                    </a:ext>
                  </a:extLst>
                </a:gridCol>
              </a:tblGrid>
              <a:tr h="369308">
                <a:tc>
                  <a:txBody>
                    <a:bodyPr/>
                    <a:lstStyle/>
                    <a:p>
                      <a:pPr algn="ctr">
                        <a:lnSpc>
                          <a:spcPct val="150000"/>
                        </a:lnSpc>
                        <a:spcAft>
                          <a:spcPts val="1000"/>
                        </a:spcAft>
                      </a:pPr>
                      <a:r>
                        <a:rPr lang="tr-TR" sz="2000" b="1">
                          <a:effectLst/>
                        </a:rPr>
                        <a:t>Akt.</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b="1">
                          <a:effectLst/>
                        </a:rPr>
                        <a:t>NS (Ay)</a:t>
                      </a:r>
                      <a:endParaRPr lang="tr-TR" sz="2000" b="1">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0"/>
                  </a:ext>
                </a:extLst>
              </a:tr>
              <a:tr h="353813">
                <a:tc>
                  <a:txBody>
                    <a:bodyPr/>
                    <a:lstStyle/>
                    <a:p>
                      <a:pPr algn="ctr">
                        <a:lnSpc>
                          <a:spcPct val="150000"/>
                        </a:lnSpc>
                        <a:spcAft>
                          <a:spcPts val="1000"/>
                        </a:spcAft>
                      </a:pPr>
                      <a:r>
                        <a:rPr lang="tr-TR" sz="2000">
                          <a:effectLst/>
                        </a:rPr>
                        <a:t>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1"/>
                  </a:ext>
                </a:extLst>
              </a:tr>
              <a:tr h="353813">
                <a:tc>
                  <a:txBody>
                    <a:bodyPr/>
                    <a:lstStyle/>
                    <a:p>
                      <a:pPr algn="ctr">
                        <a:lnSpc>
                          <a:spcPct val="150000"/>
                        </a:lnSpc>
                        <a:spcAft>
                          <a:spcPts val="1000"/>
                        </a:spcAft>
                      </a:pPr>
                      <a:r>
                        <a:rPr lang="tr-TR" sz="2000">
                          <a:effectLst/>
                        </a:rPr>
                        <a:t>B</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2"/>
                  </a:ext>
                </a:extLst>
              </a:tr>
              <a:tr h="353813">
                <a:tc>
                  <a:txBody>
                    <a:bodyPr/>
                    <a:lstStyle/>
                    <a:p>
                      <a:pPr algn="ctr">
                        <a:lnSpc>
                          <a:spcPct val="150000"/>
                        </a:lnSpc>
                        <a:spcAft>
                          <a:spcPts val="1000"/>
                        </a:spcAft>
                      </a:pPr>
                      <a:r>
                        <a:rPr lang="tr-TR" sz="2000">
                          <a:effectLst/>
                        </a:rPr>
                        <a:t>C</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3"/>
                  </a:ext>
                </a:extLst>
              </a:tr>
              <a:tr h="353813">
                <a:tc>
                  <a:txBody>
                    <a:bodyPr/>
                    <a:lstStyle/>
                    <a:p>
                      <a:pPr algn="ctr">
                        <a:lnSpc>
                          <a:spcPct val="150000"/>
                        </a:lnSpc>
                        <a:spcAft>
                          <a:spcPts val="1000"/>
                        </a:spcAft>
                      </a:pPr>
                      <a:r>
                        <a:rPr lang="tr-TR" sz="2000">
                          <a:effectLst/>
                        </a:rPr>
                        <a:t>D</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4"/>
                  </a:ext>
                </a:extLst>
              </a:tr>
              <a:tr h="353813">
                <a:tc>
                  <a:txBody>
                    <a:bodyPr/>
                    <a:lstStyle/>
                    <a:p>
                      <a:pPr algn="ctr">
                        <a:lnSpc>
                          <a:spcPct val="150000"/>
                        </a:lnSpc>
                        <a:spcAft>
                          <a:spcPts val="1000"/>
                        </a:spcAft>
                      </a:pPr>
                      <a:r>
                        <a:rPr lang="tr-TR" sz="2000">
                          <a:effectLst/>
                        </a:rPr>
                        <a:t>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5"/>
                  </a:ext>
                </a:extLst>
              </a:tr>
              <a:tr h="353813">
                <a:tc>
                  <a:txBody>
                    <a:bodyPr/>
                    <a:lstStyle/>
                    <a:p>
                      <a:pPr algn="ctr">
                        <a:lnSpc>
                          <a:spcPct val="150000"/>
                        </a:lnSpc>
                        <a:spcAft>
                          <a:spcPts val="1000"/>
                        </a:spcAft>
                      </a:pPr>
                      <a:r>
                        <a:rPr lang="tr-TR" sz="2000">
                          <a:effectLst/>
                        </a:rPr>
                        <a:t>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6"/>
                  </a:ext>
                </a:extLst>
              </a:tr>
              <a:tr h="353813">
                <a:tc>
                  <a:txBody>
                    <a:bodyPr/>
                    <a:lstStyle/>
                    <a:p>
                      <a:pPr algn="ctr">
                        <a:lnSpc>
                          <a:spcPct val="150000"/>
                        </a:lnSpc>
                        <a:spcAft>
                          <a:spcPts val="1000"/>
                        </a:spcAft>
                      </a:pPr>
                      <a:r>
                        <a:rPr lang="tr-TR" sz="2000">
                          <a:effectLst/>
                        </a:rPr>
                        <a:t>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7"/>
                  </a:ext>
                </a:extLst>
              </a:tr>
              <a:tr h="353813">
                <a:tc>
                  <a:txBody>
                    <a:bodyPr/>
                    <a:lstStyle/>
                    <a:p>
                      <a:pPr algn="ctr">
                        <a:lnSpc>
                          <a:spcPct val="150000"/>
                        </a:lnSpc>
                        <a:spcAft>
                          <a:spcPts val="1000"/>
                        </a:spcAft>
                      </a:pPr>
                      <a:r>
                        <a:rPr lang="tr-TR" sz="2000">
                          <a:effectLst/>
                        </a:rPr>
                        <a:t>H</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8"/>
                  </a:ext>
                </a:extLst>
              </a:tr>
            </a:tbl>
          </a:graphicData>
        </a:graphic>
      </p:graphicFrame>
      <p:sp>
        <p:nvSpPr>
          <p:cNvPr id="164" name="Rectangle 3"/>
          <p:cNvSpPr>
            <a:spLocks noChangeArrowheads="1"/>
          </p:cNvSpPr>
          <p:nvPr/>
        </p:nvSpPr>
        <p:spPr bwMode="auto">
          <a:xfrm>
            <a:off x="4931020" y="7380526"/>
            <a:ext cx="7470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Kritik Yol: </a:t>
            </a:r>
            <a:r>
              <a:rPr lang="tr-TR" sz="1800" b="1" dirty="0">
                <a:latin typeface="Times New Roman" panose="02020603050405020304" pitchFamily="18" charset="0"/>
                <a:ea typeface="Times New Roman" panose="02020603050405020304" pitchFamily="18" charset="0"/>
                <a:cs typeface="Times New Roman" panose="02020603050405020304" pitchFamily="18" charset="0"/>
              </a:rPr>
              <a:t>1-2</a:t>
            </a:r>
            <a:r>
              <a:rPr lang="tr-TR" sz="1800" b="1">
                <a:latin typeface="Times New Roman" panose="02020603050405020304" pitchFamily="18" charset="0"/>
                <a:ea typeface="Times New Roman" panose="02020603050405020304" pitchFamily="18" charset="0"/>
                <a:cs typeface="Times New Roman" panose="02020603050405020304" pitchFamily="18" charset="0"/>
              </a:rPr>
              <a:t>, 2-7  yada C-F  olarak da gösterilebilir.</a:t>
            </a:r>
            <a:endParaRPr kumimoji="0" lang="tr-TR" sz="1800" b="0" i="0" u="none" strike="noStrike" cap="none" normalizeH="0" baseline="0" dirty="0">
              <a:ln>
                <a:noFill/>
              </a:ln>
              <a:effectLst/>
              <a:latin typeface="Arial" panose="020B0604020202020204" pitchFamily="34" charset="0"/>
            </a:endParaRPr>
          </a:p>
        </p:txBody>
      </p:sp>
      <p:sp>
        <p:nvSpPr>
          <p:cNvPr id="165" name="Rectangle 3"/>
          <p:cNvSpPr>
            <a:spLocks noChangeArrowheads="1"/>
          </p:cNvSpPr>
          <p:nvPr/>
        </p:nvSpPr>
        <p:spPr bwMode="auto">
          <a:xfrm>
            <a:off x="4931020" y="7993162"/>
            <a:ext cx="74708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tr-TR" sz="1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Normal Bitiş Süresi: </a:t>
            </a:r>
            <a:r>
              <a:rPr lang="tr-TR" sz="1800" b="1">
                <a:latin typeface="Times New Roman" panose="02020603050405020304" pitchFamily="18" charset="0"/>
                <a:ea typeface="Times New Roman" panose="02020603050405020304" pitchFamily="18" charset="0"/>
                <a:cs typeface="Times New Roman" panose="02020603050405020304" pitchFamily="18" charset="0"/>
              </a:rPr>
              <a:t>18 ay</a:t>
            </a:r>
          </a:p>
          <a:p>
            <a:pPr lvl="0" algn="just" defTabSz="914400" eaLnBrk="0" fontAlgn="base" hangingPunct="0">
              <a:spcBef>
                <a:spcPct val="0"/>
              </a:spcBef>
              <a:spcAft>
                <a:spcPct val="0"/>
              </a:spcAft>
            </a:pPr>
            <a:endParaRPr kumimoji="0" lang="tr-TR"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166" name="Text Box 44"/>
          <p:cNvSpPr txBox="1">
            <a:spLocks noChangeArrowheads="1"/>
          </p:cNvSpPr>
          <p:nvPr/>
        </p:nvSpPr>
        <p:spPr bwMode="auto">
          <a:xfrm>
            <a:off x="3964948" y="5352115"/>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 0  </a:t>
            </a:r>
            <a:br>
              <a:rPr lang="tr-TR" sz="1100" b="1" dirty="0"/>
            </a:br>
            <a:r>
              <a:rPr lang="tr-TR" sz="1100" b="1" dirty="0"/>
              <a:t>      SB= 0</a:t>
            </a:r>
            <a:endParaRPr lang="en-US" sz="1100" b="1" dirty="0"/>
          </a:p>
        </p:txBody>
      </p:sp>
      <p:sp>
        <p:nvSpPr>
          <p:cNvPr id="167" name="Text Box 44"/>
          <p:cNvSpPr txBox="1">
            <a:spLocks noChangeArrowheads="1"/>
          </p:cNvSpPr>
          <p:nvPr/>
        </p:nvSpPr>
        <p:spPr bwMode="auto">
          <a:xfrm>
            <a:off x="7787664" y="6100146"/>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 0  </a:t>
            </a:r>
            <a:br>
              <a:rPr lang="tr-TR" sz="1100" b="1" dirty="0"/>
            </a:br>
            <a:r>
              <a:rPr lang="tr-TR" sz="1100" b="1" dirty="0"/>
              <a:t>      SB= 0</a:t>
            </a:r>
            <a:endParaRPr lang="en-US" sz="1100" b="1" dirty="0"/>
          </a:p>
        </p:txBody>
      </p:sp>
      <p:sp>
        <p:nvSpPr>
          <p:cNvPr id="168" name="Text Box 44"/>
          <p:cNvSpPr txBox="1">
            <a:spLocks noChangeArrowheads="1"/>
          </p:cNvSpPr>
          <p:nvPr/>
        </p:nvSpPr>
        <p:spPr bwMode="auto">
          <a:xfrm>
            <a:off x="4710974" y="2510031"/>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a:t>
            </a:r>
            <a:r>
              <a:rPr lang="tr-TR" sz="1100" b="1"/>
              <a:t>= 4  </a:t>
            </a:r>
            <a:br>
              <a:rPr lang="tr-TR" sz="1100" b="1" dirty="0"/>
            </a:br>
            <a:r>
              <a:rPr lang="tr-TR" sz="1100" b="1" dirty="0"/>
              <a:t>      SB</a:t>
            </a:r>
            <a:r>
              <a:rPr lang="tr-TR" sz="1100" b="1"/>
              <a:t>= 2</a:t>
            </a:r>
            <a:endParaRPr lang="en-US" sz="1100" b="1" dirty="0"/>
          </a:p>
        </p:txBody>
      </p:sp>
      <p:sp>
        <p:nvSpPr>
          <p:cNvPr id="169" name="Text Box 44"/>
          <p:cNvSpPr txBox="1">
            <a:spLocks noChangeArrowheads="1"/>
          </p:cNvSpPr>
          <p:nvPr/>
        </p:nvSpPr>
        <p:spPr bwMode="auto">
          <a:xfrm>
            <a:off x="4780505" y="4062453"/>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 0  </a:t>
            </a:r>
            <a:br>
              <a:rPr lang="tr-TR" sz="1100" b="1" dirty="0"/>
            </a:br>
            <a:r>
              <a:rPr lang="tr-TR" sz="1100" b="1" dirty="0"/>
              <a:t>      SB= 0</a:t>
            </a:r>
            <a:endParaRPr lang="en-US" sz="1100" b="1" dirty="0"/>
          </a:p>
        </p:txBody>
      </p:sp>
      <p:sp>
        <p:nvSpPr>
          <p:cNvPr id="170" name="Text Box 44"/>
          <p:cNvSpPr txBox="1">
            <a:spLocks noChangeArrowheads="1"/>
          </p:cNvSpPr>
          <p:nvPr/>
        </p:nvSpPr>
        <p:spPr bwMode="auto">
          <a:xfrm>
            <a:off x="7634373" y="3060727"/>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a:t>
            </a:r>
            <a:r>
              <a:rPr lang="tr-TR" sz="1100" b="1"/>
              <a:t>= 2  </a:t>
            </a:r>
            <a:br>
              <a:rPr lang="tr-TR" sz="1100" b="1" dirty="0"/>
            </a:br>
            <a:r>
              <a:rPr lang="tr-TR" sz="1100" b="1" dirty="0"/>
              <a:t>      SB= 0</a:t>
            </a:r>
            <a:endParaRPr lang="en-US" sz="1100" b="1" dirty="0"/>
          </a:p>
        </p:txBody>
      </p:sp>
      <p:sp>
        <p:nvSpPr>
          <p:cNvPr id="171" name="Text Box 44"/>
          <p:cNvSpPr txBox="1">
            <a:spLocks noChangeArrowheads="1"/>
          </p:cNvSpPr>
          <p:nvPr/>
        </p:nvSpPr>
        <p:spPr bwMode="auto">
          <a:xfrm>
            <a:off x="9696463" y="3033060"/>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a:t>
            </a:r>
            <a:r>
              <a:rPr lang="tr-TR" sz="1100" b="1"/>
              <a:t>= 2  </a:t>
            </a:r>
            <a:br>
              <a:rPr lang="tr-TR" sz="1100" b="1" dirty="0"/>
            </a:br>
            <a:r>
              <a:rPr lang="tr-TR" sz="1100" b="1" dirty="0"/>
              <a:t>      SB</a:t>
            </a:r>
            <a:r>
              <a:rPr lang="tr-TR" sz="1100" b="1"/>
              <a:t>= 2</a:t>
            </a:r>
            <a:endParaRPr lang="en-US" sz="1100" b="1" dirty="0"/>
          </a:p>
        </p:txBody>
      </p:sp>
      <p:sp>
        <p:nvSpPr>
          <p:cNvPr id="172" name="Text Box 44"/>
          <p:cNvSpPr txBox="1">
            <a:spLocks noChangeArrowheads="1"/>
          </p:cNvSpPr>
          <p:nvPr/>
        </p:nvSpPr>
        <p:spPr bwMode="auto">
          <a:xfrm>
            <a:off x="7634373" y="4530774"/>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a:t>
            </a:r>
            <a:r>
              <a:rPr lang="tr-TR" sz="1100" b="1"/>
              <a:t>= 1  </a:t>
            </a:r>
            <a:br>
              <a:rPr lang="tr-TR" sz="1100" b="1" dirty="0"/>
            </a:br>
            <a:r>
              <a:rPr lang="tr-TR" sz="1100" b="1" dirty="0"/>
              <a:t>      SB= 0</a:t>
            </a:r>
            <a:endParaRPr lang="en-US" sz="1100" b="1" dirty="0"/>
          </a:p>
        </p:txBody>
      </p:sp>
      <p:sp>
        <p:nvSpPr>
          <p:cNvPr id="173" name="Text Box 44"/>
          <p:cNvSpPr txBox="1">
            <a:spLocks noChangeArrowheads="1"/>
          </p:cNvSpPr>
          <p:nvPr/>
        </p:nvSpPr>
        <p:spPr bwMode="auto">
          <a:xfrm>
            <a:off x="9019324" y="4130035"/>
            <a:ext cx="720080" cy="430887"/>
          </a:xfrm>
          <a:prstGeom prst="rect">
            <a:avLst/>
          </a:prstGeom>
          <a:noFill/>
          <a:ln w="9525">
            <a:noFill/>
            <a:miter lim="800000"/>
            <a:headEnd/>
            <a:tailEnd/>
          </a:ln>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tr-TR" sz="1100" b="1" dirty="0"/>
              <a:t>      TB</a:t>
            </a:r>
            <a:r>
              <a:rPr lang="tr-TR" sz="1100" b="1"/>
              <a:t>= 1  </a:t>
            </a:r>
            <a:br>
              <a:rPr lang="tr-TR" sz="1100" b="1" dirty="0"/>
            </a:br>
            <a:r>
              <a:rPr lang="tr-TR" sz="1100" b="1" dirty="0"/>
              <a:t>      SB</a:t>
            </a:r>
            <a:r>
              <a:rPr lang="tr-TR" sz="1100" b="1"/>
              <a:t>= 1</a:t>
            </a:r>
            <a:endParaRPr lang="en-US" sz="1100" b="1" dirty="0"/>
          </a:p>
        </p:txBody>
      </p:sp>
    </p:spTree>
    <p:extLst>
      <p:ext uri="{BB962C8B-B14F-4D97-AF65-F5344CB8AC3E}">
        <p14:creationId xmlns:p14="http://schemas.microsoft.com/office/powerpoint/2010/main" val="39780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PROBLEM-1</a:t>
            </a:r>
          </a:p>
          <a:p>
            <a:r>
              <a:rPr lang="tr-TR" sz="2400" b="1"/>
              <a:t>c)</a:t>
            </a:r>
            <a:r>
              <a:rPr lang="tr-TR" sz="2400"/>
              <a:t> Normal süre ve normal maliyetini bulunuz.</a:t>
            </a:r>
          </a:p>
          <a:p>
            <a:pPr algn="just"/>
            <a:r>
              <a:rPr lang="tr-TR" sz="2400" b="1">
                <a:solidFill>
                  <a:srgbClr val="FF0000"/>
                </a:solidFill>
                <a:cs typeface="Arial" panose="020B0604020202020204" pitchFamily="34" charset="0"/>
              </a:rPr>
              <a:t> </a:t>
            </a:r>
            <a:endParaRPr lang="tr-TR" sz="2400" b="1" dirty="0">
              <a:solidFill>
                <a:srgbClr val="FF0000"/>
              </a:solidFill>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95791994"/>
              </p:ext>
            </p:extLst>
          </p:nvPr>
        </p:nvGraphicFramePr>
        <p:xfrm>
          <a:off x="996542" y="1914629"/>
          <a:ext cx="10720179" cy="3689604"/>
        </p:xfrm>
        <a:graphic>
          <a:graphicData uri="http://schemas.openxmlformats.org/drawingml/2006/table">
            <a:tbl>
              <a:tblPr>
                <a:tableStyleId>{5C22544A-7EE6-4342-B048-85BDC9FD1C3A}</a:tableStyleId>
              </a:tblPr>
              <a:tblGrid>
                <a:gridCol w="1043007">
                  <a:extLst>
                    <a:ext uri="{9D8B030D-6E8A-4147-A177-3AD203B41FA5}">
                      <a16:colId xmlns:a16="http://schemas.microsoft.com/office/drawing/2014/main" val="20000"/>
                    </a:ext>
                  </a:extLst>
                </a:gridCol>
                <a:gridCol w="1142012">
                  <a:extLst>
                    <a:ext uri="{9D8B030D-6E8A-4147-A177-3AD203B41FA5}">
                      <a16:colId xmlns:a16="http://schemas.microsoft.com/office/drawing/2014/main" val="20001"/>
                    </a:ext>
                  </a:extLst>
                </a:gridCol>
                <a:gridCol w="1693448">
                  <a:extLst>
                    <a:ext uri="{9D8B030D-6E8A-4147-A177-3AD203B41FA5}">
                      <a16:colId xmlns:a16="http://schemas.microsoft.com/office/drawing/2014/main" val="20002"/>
                    </a:ext>
                  </a:extLst>
                </a:gridCol>
                <a:gridCol w="1592140">
                  <a:extLst>
                    <a:ext uri="{9D8B030D-6E8A-4147-A177-3AD203B41FA5}">
                      <a16:colId xmlns:a16="http://schemas.microsoft.com/office/drawing/2014/main" val="20003"/>
                    </a:ext>
                  </a:extLst>
                </a:gridCol>
                <a:gridCol w="1312393">
                  <a:extLst>
                    <a:ext uri="{9D8B030D-6E8A-4147-A177-3AD203B41FA5}">
                      <a16:colId xmlns:a16="http://schemas.microsoft.com/office/drawing/2014/main" val="20004"/>
                    </a:ext>
                  </a:extLst>
                </a:gridCol>
                <a:gridCol w="1312393">
                  <a:extLst>
                    <a:ext uri="{9D8B030D-6E8A-4147-A177-3AD203B41FA5}">
                      <a16:colId xmlns:a16="http://schemas.microsoft.com/office/drawing/2014/main" val="20005"/>
                    </a:ext>
                  </a:extLst>
                </a:gridCol>
                <a:gridCol w="1312393">
                  <a:extLst>
                    <a:ext uri="{9D8B030D-6E8A-4147-A177-3AD203B41FA5}">
                      <a16:colId xmlns:a16="http://schemas.microsoft.com/office/drawing/2014/main" val="20006"/>
                    </a:ext>
                  </a:extLst>
                </a:gridCol>
                <a:gridCol w="1312393">
                  <a:extLst>
                    <a:ext uri="{9D8B030D-6E8A-4147-A177-3AD203B41FA5}">
                      <a16:colId xmlns:a16="http://schemas.microsoft.com/office/drawing/2014/main" val="20007"/>
                    </a:ext>
                  </a:extLst>
                </a:gridCol>
              </a:tblGrid>
              <a:tr h="369308">
                <a:tc>
                  <a:txBody>
                    <a:bodyPr/>
                    <a:lstStyle/>
                    <a:p>
                      <a:pPr algn="ctr">
                        <a:lnSpc>
                          <a:spcPct val="150000"/>
                        </a:lnSpc>
                        <a:spcAft>
                          <a:spcPts val="1000"/>
                        </a:spcAft>
                      </a:pPr>
                      <a:r>
                        <a:rPr lang="tr-TR" sz="2000">
                          <a:effectLst/>
                        </a:rPr>
                        <a:t>Akt.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NS (Ay)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HS(Ay)</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NM (TL)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1.HM(TL)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2.HM(TL)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3.HM(TL)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4.HM(TL)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0"/>
                  </a:ext>
                </a:extLst>
              </a:tr>
              <a:tr h="353813">
                <a:tc>
                  <a:txBody>
                    <a:bodyPr/>
                    <a:lstStyle/>
                    <a:p>
                      <a:pPr algn="ctr">
                        <a:lnSpc>
                          <a:spcPct val="150000"/>
                        </a:lnSpc>
                        <a:spcAft>
                          <a:spcPts val="1000"/>
                        </a:spcAft>
                      </a:pPr>
                      <a:r>
                        <a:rPr lang="tr-TR" sz="2000">
                          <a:effectLst/>
                        </a:rPr>
                        <a:t>A</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200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225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1"/>
                  </a:ext>
                </a:extLst>
              </a:tr>
              <a:tr h="353813">
                <a:tc>
                  <a:txBody>
                    <a:bodyPr/>
                    <a:lstStyle/>
                    <a:p>
                      <a:pPr algn="ctr">
                        <a:lnSpc>
                          <a:spcPct val="150000"/>
                        </a:lnSpc>
                        <a:spcAft>
                          <a:spcPts val="1000"/>
                        </a:spcAft>
                      </a:pPr>
                      <a:r>
                        <a:rPr lang="tr-TR" sz="2000">
                          <a:effectLst/>
                        </a:rPr>
                        <a:t>B</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440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480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2"/>
                  </a:ext>
                </a:extLst>
              </a:tr>
              <a:tr h="353813">
                <a:tc>
                  <a:txBody>
                    <a:bodyPr/>
                    <a:lstStyle/>
                    <a:p>
                      <a:pPr algn="ctr">
                        <a:lnSpc>
                          <a:spcPct val="150000"/>
                        </a:lnSpc>
                        <a:spcAft>
                          <a:spcPts val="1000"/>
                        </a:spcAft>
                      </a:pPr>
                      <a:r>
                        <a:rPr lang="tr-TR" sz="2000">
                          <a:effectLst/>
                        </a:rPr>
                        <a:t>C</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8</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900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920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965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1010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1060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3"/>
                  </a:ext>
                </a:extLst>
              </a:tr>
              <a:tr h="353813">
                <a:tc>
                  <a:txBody>
                    <a:bodyPr/>
                    <a:lstStyle/>
                    <a:p>
                      <a:pPr algn="ctr">
                        <a:lnSpc>
                          <a:spcPct val="150000"/>
                        </a:lnSpc>
                        <a:spcAft>
                          <a:spcPts val="1000"/>
                        </a:spcAft>
                      </a:pPr>
                      <a:r>
                        <a:rPr lang="tr-TR" sz="2000">
                          <a:effectLst/>
                        </a:rPr>
                        <a:t>D</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610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640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685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4"/>
                  </a:ext>
                </a:extLst>
              </a:tr>
              <a:tr h="353813">
                <a:tc>
                  <a:txBody>
                    <a:bodyPr/>
                    <a:lstStyle/>
                    <a:p>
                      <a:pPr algn="ctr">
                        <a:lnSpc>
                          <a:spcPct val="150000"/>
                        </a:lnSpc>
                        <a:spcAft>
                          <a:spcPts val="1000"/>
                        </a:spcAft>
                      </a:pPr>
                      <a:r>
                        <a:rPr lang="tr-TR" sz="2000">
                          <a:effectLst/>
                        </a:rPr>
                        <a:t>E</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3</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415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440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5"/>
                  </a:ext>
                </a:extLst>
              </a:tr>
              <a:tr h="353813">
                <a:tc>
                  <a:txBody>
                    <a:bodyPr/>
                    <a:lstStyle/>
                    <a:p>
                      <a:pPr algn="ctr">
                        <a:lnSpc>
                          <a:spcPct val="150000"/>
                        </a:lnSpc>
                        <a:spcAft>
                          <a:spcPts val="1000"/>
                        </a:spcAft>
                      </a:pPr>
                      <a:r>
                        <a:rPr lang="tr-TR" sz="2000">
                          <a:effectLst/>
                        </a:rPr>
                        <a:t>F</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6</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700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730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745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775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835</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6"/>
                  </a:ext>
                </a:extLst>
              </a:tr>
              <a:tr h="353813">
                <a:tc>
                  <a:txBody>
                    <a:bodyPr/>
                    <a:lstStyle/>
                    <a:p>
                      <a:pPr algn="ctr">
                        <a:lnSpc>
                          <a:spcPct val="150000"/>
                        </a:lnSpc>
                        <a:spcAft>
                          <a:spcPts val="1000"/>
                        </a:spcAft>
                      </a:pPr>
                      <a:r>
                        <a:rPr lang="tr-TR" sz="2000">
                          <a:effectLst/>
                        </a:rPr>
                        <a:t>G</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550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7"/>
                  </a:ext>
                </a:extLst>
              </a:tr>
              <a:tr h="353813">
                <a:tc>
                  <a:txBody>
                    <a:bodyPr/>
                    <a:lstStyle/>
                    <a:p>
                      <a:pPr algn="ctr">
                        <a:lnSpc>
                          <a:spcPct val="150000"/>
                        </a:lnSpc>
                        <a:spcAft>
                          <a:spcPts val="1000"/>
                        </a:spcAft>
                      </a:pPr>
                      <a:r>
                        <a:rPr lang="tr-TR" sz="2000">
                          <a:effectLst/>
                        </a:rPr>
                        <a:t>H</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4</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2</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100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120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150</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tc>
                  <a:txBody>
                    <a:bodyPr/>
                    <a:lstStyle/>
                    <a:p>
                      <a:pPr algn="ctr">
                        <a:lnSpc>
                          <a:spcPct val="150000"/>
                        </a:lnSpc>
                        <a:spcAft>
                          <a:spcPts val="1000"/>
                        </a:spcAft>
                      </a:pPr>
                      <a:r>
                        <a:rPr lang="tr-TR" sz="2000">
                          <a:effectLst/>
                        </a:rPr>
                        <a:t>-</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a:txBody>
                  <a:tcPr marL="124332" marR="124332" marT="0" marB="0" anchor="ctr"/>
                </a:tc>
                <a:extLst>
                  <a:ext uri="{0D108BD9-81ED-4DB2-BD59-A6C34878D82A}">
                    <a16:rowId xmlns:a16="http://schemas.microsoft.com/office/drawing/2014/main" val="10008"/>
                  </a:ext>
                </a:extLst>
              </a:tr>
            </a:tbl>
          </a:graphicData>
        </a:graphic>
      </p:graphicFrame>
      <p:sp>
        <p:nvSpPr>
          <p:cNvPr id="50" name="Dikdörtgen 49"/>
          <p:cNvSpPr/>
          <p:nvPr/>
        </p:nvSpPr>
        <p:spPr>
          <a:xfrm>
            <a:off x="5120145" y="1689315"/>
            <a:ext cx="1117059" cy="4559085"/>
          </a:xfrm>
          <a:prstGeom prst="rect">
            <a:avLst/>
          </a:prstGeom>
          <a:noFill/>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5" name="Rectangle 3"/>
          <p:cNvSpPr>
            <a:spLocks noChangeArrowheads="1"/>
          </p:cNvSpPr>
          <p:nvPr/>
        </p:nvSpPr>
        <p:spPr bwMode="auto">
          <a:xfrm>
            <a:off x="1231856" y="6498236"/>
            <a:ext cx="74708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tr-TR" sz="1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Normal Bitiş Süresi: </a:t>
            </a:r>
            <a:r>
              <a:rPr lang="tr-TR" sz="1800" b="1">
                <a:latin typeface="Times New Roman" panose="02020603050405020304" pitchFamily="18" charset="0"/>
                <a:ea typeface="Times New Roman" panose="02020603050405020304" pitchFamily="18" charset="0"/>
                <a:cs typeface="Times New Roman" panose="02020603050405020304" pitchFamily="18" charset="0"/>
              </a:rPr>
              <a:t>18 ay</a:t>
            </a:r>
          </a:p>
          <a:p>
            <a:pPr lvl="0" algn="just" defTabSz="914400" eaLnBrk="0" fontAlgn="base" hangingPunct="0">
              <a:spcBef>
                <a:spcPct val="0"/>
              </a:spcBef>
              <a:spcAft>
                <a:spcPct val="0"/>
              </a:spcAft>
            </a:pPr>
            <a:endParaRPr kumimoji="0" lang="tr-TR"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kumimoji="0" lang="tr-TR" sz="1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Normal</a:t>
            </a:r>
            <a:r>
              <a:rPr kumimoji="0" lang="tr-TR" sz="1800" b="1" i="0" u="none" strike="noStrike" cap="none" normalizeH="0">
                <a:ln>
                  <a:noFill/>
                </a:ln>
                <a:solidFill>
                  <a:srgbClr val="FF0000"/>
                </a:solidFill>
                <a:effectLst/>
                <a:latin typeface="Times New Roman" panose="02020603050405020304" pitchFamily="18" charset="0"/>
                <a:cs typeface="Times New Roman" panose="02020603050405020304" pitchFamily="18" charset="0"/>
              </a:rPr>
              <a:t> Maliyeti: </a:t>
            </a:r>
            <a:r>
              <a:rPr lang="tr-TR" sz="1800" b="1"/>
              <a:t>3800 TL</a:t>
            </a:r>
            <a:endParaRPr kumimoji="0" lang="tr-TR" sz="1800" b="1"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37160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06761" y="387227"/>
            <a:ext cx="909826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1.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HIZLANDIRMA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Akt 1 – 2 (C)  / 8 ay         7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ay / Maliyet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20 TL         </a:t>
            </a:r>
            <a:endParaRPr kumimoji="0" 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Düz Ok Bağlayıcısı 13"/>
          <p:cNvCxnSpPr>
            <a:cxnSpLocks noChangeShapeType="1"/>
          </p:cNvCxnSpPr>
          <p:nvPr/>
        </p:nvCxnSpPr>
        <p:spPr bwMode="auto">
          <a:xfrm>
            <a:off x="5772176" y="621177"/>
            <a:ext cx="34278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107" name="Grup 106"/>
          <p:cNvGrpSpPr>
            <a:grpSpLocks/>
          </p:cNvGrpSpPr>
          <p:nvPr/>
        </p:nvGrpSpPr>
        <p:grpSpPr bwMode="auto">
          <a:xfrm>
            <a:off x="1009527" y="1124621"/>
            <a:ext cx="8224311" cy="4668390"/>
            <a:chOff x="1620" y="6600"/>
            <a:chExt cx="8280" cy="4700"/>
          </a:xfrm>
        </p:grpSpPr>
        <p:grpSp>
          <p:nvGrpSpPr>
            <p:cNvPr id="108" name="Group 48"/>
            <p:cNvGrpSpPr>
              <a:grpSpLocks/>
            </p:cNvGrpSpPr>
            <p:nvPr/>
          </p:nvGrpSpPr>
          <p:grpSpPr bwMode="auto">
            <a:xfrm>
              <a:off x="2080" y="7060"/>
              <a:ext cx="7680" cy="4240"/>
              <a:chOff x="2020" y="2780"/>
              <a:chExt cx="7680" cy="4240"/>
            </a:xfrm>
          </p:grpSpPr>
          <p:grpSp>
            <p:nvGrpSpPr>
              <p:cNvPr id="130" name="Group 49"/>
              <p:cNvGrpSpPr>
                <a:grpSpLocks/>
              </p:cNvGrpSpPr>
              <p:nvPr/>
            </p:nvGrpSpPr>
            <p:grpSpPr bwMode="auto">
              <a:xfrm>
                <a:off x="2020" y="4400"/>
                <a:ext cx="820" cy="800"/>
                <a:chOff x="1800" y="3820"/>
                <a:chExt cx="820" cy="800"/>
              </a:xfrm>
            </p:grpSpPr>
            <p:sp>
              <p:nvSpPr>
                <p:cNvPr id="172" name="Oval 171"/>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73" name="Text Box 5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1" name="Line 52"/>
              <p:cNvCxnSpPr>
                <a:cxnSpLocks noChangeShapeType="1"/>
              </p:cNvCxnSpPr>
              <p:nvPr/>
            </p:nvCxnSpPr>
            <p:spPr bwMode="auto">
              <a:xfrm flipV="1">
                <a:off x="2620" y="31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32" name="Group 53"/>
              <p:cNvGrpSpPr>
                <a:grpSpLocks/>
              </p:cNvGrpSpPr>
              <p:nvPr/>
            </p:nvGrpSpPr>
            <p:grpSpPr bwMode="auto">
              <a:xfrm>
                <a:off x="4500" y="4400"/>
                <a:ext cx="820" cy="800"/>
                <a:chOff x="1800" y="3820"/>
                <a:chExt cx="820" cy="800"/>
              </a:xfrm>
            </p:grpSpPr>
            <p:sp>
              <p:nvSpPr>
                <p:cNvPr id="170" name="Oval 169"/>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71" name="Text Box 5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3" name="Group 56"/>
              <p:cNvGrpSpPr>
                <a:grpSpLocks/>
              </p:cNvGrpSpPr>
              <p:nvPr/>
            </p:nvGrpSpPr>
            <p:grpSpPr bwMode="auto">
              <a:xfrm>
                <a:off x="4500" y="5940"/>
                <a:ext cx="820" cy="800"/>
                <a:chOff x="1800" y="3820"/>
                <a:chExt cx="820" cy="800"/>
              </a:xfrm>
            </p:grpSpPr>
            <p:sp>
              <p:nvSpPr>
                <p:cNvPr id="168" name="Oval 167"/>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9" name="Text Box 58"/>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4" name="Group 59"/>
              <p:cNvGrpSpPr>
                <a:grpSpLocks/>
              </p:cNvGrpSpPr>
              <p:nvPr/>
            </p:nvGrpSpPr>
            <p:grpSpPr bwMode="auto">
              <a:xfrm>
                <a:off x="4500" y="2900"/>
                <a:ext cx="820" cy="800"/>
                <a:chOff x="1800" y="3820"/>
                <a:chExt cx="820" cy="800"/>
              </a:xfrm>
            </p:grpSpPr>
            <p:sp>
              <p:nvSpPr>
                <p:cNvPr id="166" name="Oval 165"/>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7" name="Text Box 6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35" name="Line 62"/>
              <p:cNvCxnSpPr>
                <a:cxnSpLocks noChangeShapeType="1"/>
              </p:cNvCxnSpPr>
              <p:nvPr/>
            </p:nvCxnSpPr>
            <p:spPr bwMode="auto">
              <a:xfrm>
                <a:off x="3420" y="318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6" name="Line 63"/>
              <p:cNvCxnSpPr>
                <a:cxnSpLocks noChangeShapeType="1"/>
              </p:cNvCxnSpPr>
              <p:nvPr/>
            </p:nvCxnSpPr>
            <p:spPr bwMode="auto">
              <a:xfrm>
                <a:off x="2740" y="4700"/>
                <a:ext cx="18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7" name="Line 64"/>
              <p:cNvCxnSpPr>
                <a:cxnSpLocks noChangeShapeType="1"/>
              </p:cNvCxnSpPr>
              <p:nvPr/>
            </p:nvCxnSpPr>
            <p:spPr bwMode="auto">
              <a:xfrm>
                <a:off x="2620" y="4960"/>
                <a:ext cx="82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38" name="Line 65"/>
              <p:cNvCxnSpPr>
                <a:cxnSpLocks noChangeShapeType="1"/>
              </p:cNvCxnSpPr>
              <p:nvPr/>
            </p:nvCxnSpPr>
            <p:spPr bwMode="auto">
              <a:xfrm flipV="1">
                <a:off x="3440" y="6240"/>
                <a:ext cx="1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39" name="Line 66"/>
              <p:cNvCxnSpPr>
                <a:cxnSpLocks noChangeShapeType="1"/>
              </p:cNvCxnSpPr>
              <p:nvPr/>
            </p:nvCxnSpPr>
            <p:spPr bwMode="auto">
              <a:xfrm>
                <a:off x="5220" y="318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40" name="Group 67"/>
              <p:cNvGrpSpPr>
                <a:grpSpLocks/>
              </p:cNvGrpSpPr>
              <p:nvPr/>
            </p:nvGrpSpPr>
            <p:grpSpPr bwMode="auto">
              <a:xfrm>
                <a:off x="6700" y="2880"/>
                <a:ext cx="820" cy="800"/>
                <a:chOff x="1800" y="3820"/>
                <a:chExt cx="820" cy="800"/>
              </a:xfrm>
            </p:grpSpPr>
            <p:sp>
              <p:nvSpPr>
                <p:cNvPr id="164" name="Oval 163"/>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5" name="Text Box 69"/>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1" name="Line 70"/>
              <p:cNvCxnSpPr>
                <a:cxnSpLocks noChangeShapeType="1"/>
              </p:cNvCxnSpPr>
              <p:nvPr/>
            </p:nvCxnSpPr>
            <p:spPr bwMode="auto">
              <a:xfrm>
                <a:off x="5240" y="470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42" name="Group 71"/>
              <p:cNvGrpSpPr>
                <a:grpSpLocks/>
              </p:cNvGrpSpPr>
              <p:nvPr/>
            </p:nvGrpSpPr>
            <p:grpSpPr bwMode="auto">
              <a:xfrm>
                <a:off x="6720" y="4400"/>
                <a:ext cx="820" cy="800"/>
                <a:chOff x="1800" y="3820"/>
                <a:chExt cx="820" cy="800"/>
              </a:xfrm>
            </p:grpSpPr>
            <p:sp>
              <p:nvSpPr>
                <p:cNvPr id="162" name="Oval 161"/>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3" name="Text Box 73"/>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3" name="Line 74"/>
              <p:cNvCxnSpPr>
                <a:cxnSpLocks noChangeShapeType="1"/>
              </p:cNvCxnSpPr>
              <p:nvPr/>
            </p:nvCxnSpPr>
            <p:spPr bwMode="auto">
              <a:xfrm>
                <a:off x="7440" y="4700"/>
                <a:ext cx="15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44" name="Group 75"/>
              <p:cNvGrpSpPr>
                <a:grpSpLocks/>
              </p:cNvGrpSpPr>
              <p:nvPr/>
            </p:nvGrpSpPr>
            <p:grpSpPr bwMode="auto">
              <a:xfrm>
                <a:off x="8880" y="4380"/>
                <a:ext cx="820" cy="800"/>
                <a:chOff x="1800" y="3820"/>
                <a:chExt cx="820" cy="800"/>
              </a:xfrm>
            </p:grpSpPr>
            <p:sp>
              <p:nvSpPr>
                <p:cNvPr id="160" name="Oval 159"/>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161" name="Text Box 77"/>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45" name="Line 78"/>
              <p:cNvCxnSpPr>
                <a:cxnSpLocks noChangeShapeType="1"/>
              </p:cNvCxnSpPr>
              <p:nvPr/>
            </p:nvCxnSpPr>
            <p:spPr bwMode="auto">
              <a:xfrm>
                <a:off x="5220" y="6240"/>
                <a:ext cx="322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46" name="Line 79"/>
              <p:cNvCxnSpPr>
                <a:cxnSpLocks noChangeShapeType="1"/>
              </p:cNvCxnSpPr>
              <p:nvPr/>
            </p:nvCxnSpPr>
            <p:spPr bwMode="auto">
              <a:xfrm flipV="1">
                <a:off x="8440" y="4940"/>
                <a:ext cx="76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47" name="Line 80"/>
              <p:cNvCxnSpPr>
                <a:cxnSpLocks noChangeShapeType="1"/>
              </p:cNvCxnSpPr>
              <p:nvPr/>
            </p:nvCxnSpPr>
            <p:spPr bwMode="auto">
              <a:xfrm>
                <a:off x="7440" y="3180"/>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 name="Line 81"/>
              <p:cNvCxnSpPr>
                <a:cxnSpLocks noChangeShapeType="1"/>
              </p:cNvCxnSpPr>
              <p:nvPr/>
            </p:nvCxnSpPr>
            <p:spPr bwMode="auto">
              <a:xfrm>
                <a:off x="8740" y="3200"/>
                <a:ext cx="500"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9" name="Line 82"/>
              <p:cNvCxnSpPr>
                <a:cxnSpLocks noChangeShapeType="1"/>
              </p:cNvCxnSpPr>
              <p:nvPr/>
            </p:nvCxnSpPr>
            <p:spPr bwMode="auto">
              <a:xfrm flipV="1">
                <a:off x="4920" y="4980"/>
                <a:ext cx="0" cy="96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50" name="Line 83"/>
              <p:cNvCxnSpPr>
                <a:cxnSpLocks noChangeShapeType="1"/>
              </p:cNvCxnSpPr>
              <p:nvPr/>
            </p:nvCxnSpPr>
            <p:spPr bwMode="auto">
              <a:xfrm flipV="1">
                <a:off x="492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51" name="Line 84"/>
              <p:cNvCxnSpPr>
                <a:cxnSpLocks noChangeShapeType="1"/>
              </p:cNvCxnSpPr>
              <p:nvPr/>
            </p:nvCxnSpPr>
            <p:spPr bwMode="auto">
              <a:xfrm>
                <a:off x="714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152" name="Text Box 85"/>
              <p:cNvSpPr txBox="1">
                <a:spLocks noChangeArrowheads="1"/>
              </p:cNvSpPr>
              <p:nvPr/>
            </p:nvSpPr>
            <p:spPr bwMode="auto">
              <a:xfrm>
                <a:off x="342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Text Box 86"/>
              <p:cNvSpPr txBox="1">
                <a:spLocks noChangeArrowheads="1"/>
              </p:cNvSpPr>
              <p:nvPr/>
            </p:nvSpPr>
            <p:spPr bwMode="auto">
              <a:xfrm>
                <a:off x="3380" y="586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4" name="Text Box 87"/>
              <p:cNvSpPr txBox="1">
                <a:spLocks noChangeArrowheads="1"/>
              </p:cNvSpPr>
              <p:nvPr/>
            </p:nvSpPr>
            <p:spPr bwMode="auto">
              <a:xfrm>
                <a:off x="342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5" name="Text Box 88"/>
              <p:cNvSpPr txBox="1">
                <a:spLocks noChangeArrowheads="1"/>
              </p:cNvSpPr>
              <p:nvPr/>
            </p:nvSpPr>
            <p:spPr bwMode="auto">
              <a:xfrm>
                <a:off x="558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6" name="Text Box 89"/>
              <p:cNvSpPr txBox="1">
                <a:spLocks noChangeArrowheads="1"/>
              </p:cNvSpPr>
              <p:nvPr/>
            </p:nvSpPr>
            <p:spPr bwMode="auto">
              <a:xfrm>
                <a:off x="770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7" name="Text Box 90"/>
              <p:cNvSpPr txBox="1">
                <a:spLocks noChangeArrowheads="1"/>
              </p:cNvSpPr>
              <p:nvPr/>
            </p:nvSpPr>
            <p:spPr bwMode="auto">
              <a:xfrm>
                <a:off x="77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 Box 91"/>
              <p:cNvSpPr txBox="1">
                <a:spLocks noChangeArrowheads="1"/>
              </p:cNvSpPr>
              <p:nvPr/>
            </p:nvSpPr>
            <p:spPr bwMode="auto">
              <a:xfrm>
                <a:off x="55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 name="Text Box 92"/>
              <p:cNvSpPr txBox="1">
                <a:spLocks noChangeArrowheads="1"/>
              </p:cNvSpPr>
              <p:nvPr/>
            </p:nvSpPr>
            <p:spPr bwMode="auto">
              <a:xfrm>
                <a:off x="6580" y="584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200">
                    <a:effectLst/>
                    <a:latin typeface="Calibri" panose="020F0502020204030204" pitchFamily="34" charset="0"/>
                    <a:ea typeface="Calibri" panose="020F0502020204030204" pitchFamily="34" charset="0"/>
                    <a:cs typeface="Times New Roman" panose="02020603050405020304" pitchFamily="18" charset="0"/>
                  </a:rPr>
                  <a:t>10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9" name="Group 93"/>
            <p:cNvGrpSpPr>
              <a:grpSpLocks/>
            </p:cNvGrpSpPr>
            <p:nvPr/>
          </p:nvGrpSpPr>
          <p:grpSpPr bwMode="auto">
            <a:xfrm>
              <a:off x="1620" y="8060"/>
              <a:ext cx="1160" cy="500"/>
              <a:chOff x="2720" y="1940"/>
              <a:chExt cx="1160" cy="500"/>
            </a:xfrm>
          </p:grpSpPr>
          <p:sp>
            <p:nvSpPr>
              <p:cNvPr id="128" name="Text Box 94"/>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 Box 95"/>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0" name="Group 96"/>
            <p:cNvGrpSpPr>
              <a:grpSpLocks/>
            </p:cNvGrpSpPr>
            <p:nvPr/>
          </p:nvGrpSpPr>
          <p:grpSpPr bwMode="auto">
            <a:xfrm>
              <a:off x="5220" y="9800"/>
              <a:ext cx="1160" cy="500"/>
              <a:chOff x="2720" y="1940"/>
              <a:chExt cx="1160" cy="500"/>
            </a:xfrm>
          </p:grpSpPr>
          <p:sp>
            <p:nvSpPr>
              <p:cNvPr id="126" name="Text Box 97"/>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7" name="Text Box 98"/>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1" name="Group 99"/>
            <p:cNvGrpSpPr>
              <a:grpSpLocks/>
            </p:cNvGrpSpPr>
            <p:nvPr/>
          </p:nvGrpSpPr>
          <p:grpSpPr bwMode="auto">
            <a:xfrm>
              <a:off x="7340" y="9360"/>
              <a:ext cx="1160" cy="500"/>
              <a:chOff x="2720" y="1940"/>
              <a:chExt cx="1160" cy="500"/>
            </a:xfrm>
          </p:grpSpPr>
          <p:sp>
            <p:nvSpPr>
              <p:cNvPr id="124" name="Text Box 100"/>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 Box 101"/>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2" name="Group 102"/>
            <p:cNvGrpSpPr>
              <a:grpSpLocks/>
            </p:cNvGrpSpPr>
            <p:nvPr/>
          </p:nvGrpSpPr>
          <p:grpSpPr bwMode="auto">
            <a:xfrm>
              <a:off x="5060" y="8120"/>
              <a:ext cx="1160" cy="500"/>
              <a:chOff x="2720" y="1940"/>
              <a:chExt cx="1160" cy="500"/>
            </a:xfrm>
          </p:grpSpPr>
          <p:sp>
            <p:nvSpPr>
              <p:cNvPr id="122" name="Text Box 103"/>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 Box 104"/>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3" name="Group 105"/>
            <p:cNvGrpSpPr>
              <a:grpSpLocks/>
            </p:cNvGrpSpPr>
            <p:nvPr/>
          </p:nvGrpSpPr>
          <p:grpSpPr bwMode="auto">
            <a:xfrm>
              <a:off x="4960" y="6600"/>
              <a:ext cx="1160" cy="500"/>
              <a:chOff x="2720" y="1940"/>
              <a:chExt cx="1160" cy="500"/>
            </a:xfrm>
          </p:grpSpPr>
          <p:sp>
            <p:nvSpPr>
              <p:cNvPr id="120" name="Text Box 106"/>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 Box 107"/>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4" name="Group 108"/>
            <p:cNvGrpSpPr>
              <a:grpSpLocks/>
            </p:cNvGrpSpPr>
            <p:nvPr/>
          </p:nvGrpSpPr>
          <p:grpSpPr bwMode="auto">
            <a:xfrm>
              <a:off x="7120" y="6620"/>
              <a:ext cx="1160" cy="500"/>
              <a:chOff x="2720" y="1940"/>
              <a:chExt cx="1160" cy="500"/>
            </a:xfrm>
          </p:grpSpPr>
          <p:sp>
            <p:nvSpPr>
              <p:cNvPr id="118" name="Text Box 109"/>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 name="Text Box 110"/>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5" name="Group 111"/>
            <p:cNvGrpSpPr>
              <a:grpSpLocks/>
            </p:cNvGrpSpPr>
            <p:nvPr/>
          </p:nvGrpSpPr>
          <p:grpSpPr bwMode="auto">
            <a:xfrm>
              <a:off x="8740" y="8060"/>
              <a:ext cx="1160" cy="500"/>
              <a:chOff x="2720" y="1940"/>
              <a:chExt cx="1160" cy="500"/>
            </a:xfrm>
          </p:grpSpPr>
          <p:sp>
            <p:nvSpPr>
              <p:cNvPr id="116" name="Text Box 112"/>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 name="Text Box 113"/>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78" name="Tablo 77"/>
          <p:cNvGraphicFramePr>
            <a:graphicFrameLocks noGrp="1"/>
          </p:cNvGraphicFramePr>
          <p:nvPr>
            <p:extLst>
              <p:ext uri="{D42A27DB-BD31-4B8C-83A1-F6EECF244321}">
                <p14:modId xmlns:p14="http://schemas.microsoft.com/office/powerpoint/2010/main" val="745760736"/>
              </p:ext>
            </p:extLst>
          </p:nvPr>
        </p:nvGraphicFramePr>
        <p:xfrm>
          <a:off x="1009527" y="5788861"/>
          <a:ext cx="7831026" cy="2979323"/>
        </p:xfrm>
        <a:graphic>
          <a:graphicData uri="http://schemas.openxmlformats.org/drawingml/2006/table">
            <a:tbl>
              <a:tblPr>
                <a:tableStyleId>{5C22544A-7EE6-4342-B048-85BDC9FD1C3A}</a:tableStyleId>
              </a:tblPr>
              <a:tblGrid>
                <a:gridCol w="761910">
                  <a:extLst>
                    <a:ext uri="{9D8B030D-6E8A-4147-A177-3AD203B41FA5}">
                      <a16:colId xmlns:a16="http://schemas.microsoft.com/office/drawing/2014/main" val="20000"/>
                    </a:ext>
                  </a:extLst>
                </a:gridCol>
                <a:gridCol w="834233">
                  <a:extLst>
                    <a:ext uri="{9D8B030D-6E8A-4147-A177-3AD203B41FA5}">
                      <a16:colId xmlns:a16="http://schemas.microsoft.com/office/drawing/2014/main" val="20001"/>
                    </a:ext>
                  </a:extLst>
                </a:gridCol>
                <a:gridCol w="1237054">
                  <a:extLst>
                    <a:ext uri="{9D8B030D-6E8A-4147-A177-3AD203B41FA5}">
                      <a16:colId xmlns:a16="http://schemas.microsoft.com/office/drawing/2014/main" val="20002"/>
                    </a:ext>
                  </a:extLst>
                </a:gridCol>
                <a:gridCol w="1163049">
                  <a:extLst>
                    <a:ext uri="{9D8B030D-6E8A-4147-A177-3AD203B41FA5}">
                      <a16:colId xmlns:a16="http://schemas.microsoft.com/office/drawing/2014/main" val="20003"/>
                    </a:ext>
                  </a:extLst>
                </a:gridCol>
                <a:gridCol w="958695">
                  <a:extLst>
                    <a:ext uri="{9D8B030D-6E8A-4147-A177-3AD203B41FA5}">
                      <a16:colId xmlns:a16="http://schemas.microsoft.com/office/drawing/2014/main" val="20004"/>
                    </a:ext>
                  </a:extLst>
                </a:gridCol>
                <a:gridCol w="958695">
                  <a:extLst>
                    <a:ext uri="{9D8B030D-6E8A-4147-A177-3AD203B41FA5}">
                      <a16:colId xmlns:a16="http://schemas.microsoft.com/office/drawing/2014/main" val="20005"/>
                    </a:ext>
                  </a:extLst>
                </a:gridCol>
                <a:gridCol w="958695">
                  <a:extLst>
                    <a:ext uri="{9D8B030D-6E8A-4147-A177-3AD203B41FA5}">
                      <a16:colId xmlns:a16="http://schemas.microsoft.com/office/drawing/2014/main" val="20006"/>
                    </a:ext>
                  </a:extLst>
                </a:gridCol>
                <a:gridCol w="958695">
                  <a:extLst>
                    <a:ext uri="{9D8B030D-6E8A-4147-A177-3AD203B41FA5}">
                      <a16:colId xmlns:a16="http://schemas.microsoft.com/office/drawing/2014/main" val="20007"/>
                    </a:ext>
                  </a:extLst>
                </a:gridCol>
              </a:tblGrid>
              <a:tr h="0">
                <a:tc>
                  <a:txBody>
                    <a:bodyPr/>
                    <a:lstStyle/>
                    <a:p>
                      <a:pPr algn="ctr">
                        <a:lnSpc>
                          <a:spcPct val="150000"/>
                        </a:lnSpc>
                        <a:spcAft>
                          <a:spcPts val="1000"/>
                        </a:spcAft>
                      </a:pPr>
                      <a:r>
                        <a:rPr lang="tr-TR" sz="1500">
                          <a:effectLst/>
                        </a:rPr>
                        <a:t>Akt.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NS (Ay)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HS(Ay)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NM (TL)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0"/>
                  </a:ext>
                </a:extLst>
              </a:tr>
              <a:tr h="333982">
                <a:tc>
                  <a:txBody>
                    <a:bodyPr/>
                    <a:lstStyle/>
                    <a:p>
                      <a:pPr algn="ctr">
                        <a:lnSpc>
                          <a:spcPct val="150000"/>
                        </a:lnSpc>
                        <a:spcAft>
                          <a:spcPts val="1000"/>
                        </a:spcAft>
                      </a:pPr>
                      <a:r>
                        <a:rPr lang="tr-TR" sz="1500">
                          <a:effectLst/>
                        </a:rPr>
                        <a:t>A</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225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1"/>
                  </a:ext>
                </a:extLst>
              </a:tr>
              <a:tr h="333982">
                <a:tc>
                  <a:txBody>
                    <a:bodyPr/>
                    <a:lstStyle/>
                    <a:p>
                      <a:pPr algn="ctr">
                        <a:lnSpc>
                          <a:spcPct val="150000"/>
                        </a:lnSpc>
                        <a:spcAft>
                          <a:spcPts val="1000"/>
                        </a:spcAft>
                      </a:pPr>
                      <a:r>
                        <a:rPr lang="tr-TR" sz="1500">
                          <a:effectLst/>
                        </a:rPr>
                        <a:t>B</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480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2"/>
                  </a:ext>
                </a:extLst>
              </a:tr>
              <a:tr h="333982">
                <a:tc>
                  <a:txBody>
                    <a:bodyPr/>
                    <a:lstStyle/>
                    <a:p>
                      <a:pPr algn="ctr">
                        <a:lnSpc>
                          <a:spcPct val="150000"/>
                        </a:lnSpc>
                        <a:spcAft>
                          <a:spcPts val="1000"/>
                        </a:spcAft>
                      </a:pPr>
                      <a:r>
                        <a:rPr lang="tr-TR" sz="1500">
                          <a:effectLst/>
                        </a:rPr>
                        <a:t>C</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965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1060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3"/>
                  </a:ext>
                </a:extLst>
              </a:tr>
              <a:tr h="333982">
                <a:tc>
                  <a:txBody>
                    <a:bodyPr/>
                    <a:lstStyle/>
                    <a:p>
                      <a:pPr algn="ctr">
                        <a:lnSpc>
                          <a:spcPct val="150000"/>
                        </a:lnSpc>
                        <a:spcAft>
                          <a:spcPts val="1000"/>
                        </a:spcAft>
                      </a:pPr>
                      <a:r>
                        <a:rPr lang="tr-TR" sz="1500">
                          <a:effectLst/>
                        </a:rPr>
                        <a:t>D</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685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4"/>
                  </a:ext>
                </a:extLst>
              </a:tr>
              <a:tr h="333982">
                <a:tc>
                  <a:txBody>
                    <a:bodyPr/>
                    <a:lstStyle/>
                    <a:p>
                      <a:pPr algn="ctr">
                        <a:lnSpc>
                          <a:spcPct val="150000"/>
                        </a:lnSpc>
                        <a:spcAft>
                          <a:spcPts val="1000"/>
                        </a:spcAft>
                      </a:pPr>
                      <a:r>
                        <a:rPr lang="tr-TR" sz="1500">
                          <a:effectLst/>
                        </a:rPr>
                        <a:t>E</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415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5"/>
                  </a:ext>
                </a:extLst>
              </a:tr>
              <a:tr h="333982">
                <a:tc>
                  <a:txBody>
                    <a:bodyPr/>
                    <a:lstStyle/>
                    <a:p>
                      <a:pPr algn="ctr">
                        <a:lnSpc>
                          <a:spcPct val="150000"/>
                        </a:lnSpc>
                        <a:spcAft>
                          <a:spcPts val="1000"/>
                        </a:spcAft>
                      </a:pPr>
                      <a:r>
                        <a:rPr lang="tr-TR" sz="1500">
                          <a:effectLst/>
                        </a:rPr>
                        <a:t>F</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730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745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775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835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6"/>
                  </a:ext>
                </a:extLst>
              </a:tr>
              <a:tr h="333982">
                <a:tc>
                  <a:txBody>
                    <a:bodyPr/>
                    <a:lstStyle/>
                    <a:p>
                      <a:pPr algn="ctr">
                        <a:lnSpc>
                          <a:spcPct val="150000"/>
                        </a:lnSpc>
                        <a:spcAft>
                          <a:spcPts val="1000"/>
                        </a:spcAft>
                      </a:pPr>
                      <a:r>
                        <a:rPr lang="tr-TR" sz="1500">
                          <a:effectLst/>
                        </a:rPr>
                        <a:t>G</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7"/>
                  </a:ext>
                </a:extLst>
              </a:tr>
              <a:tr h="333982">
                <a:tc>
                  <a:txBody>
                    <a:bodyPr/>
                    <a:lstStyle/>
                    <a:p>
                      <a:pPr algn="ctr">
                        <a:lnSpc>
                          <a:spcPct val="150000"/>
                        </a:lnSpc>
                        <a:spcAft>
                          <a:spcPts val="1000"/>
                        </a:spcAft>
                      </a:pPr>
                      <a:r>
                        <a:rPr lang="tr-TR" sz="1500">
                          <a:effectLst/>
                        </a:rPr>
                        <a:t>H</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8"/>
                  </a:ext>
                </a:extLst>
              </a:tr>
            </a:tbl>
          </a:graphicData>
        </a:graphic>
      </p:graphicFrame>
      <p:sp>
        <p:nvSpPr>
          <p:cNvPr id="79" name="Dikdörtgen 78"/>
          <p:cNvSpPr/>
          <p:nvPr/>
        </p:nvSpPr>
        <p:spPr>
          <a:xfrm>
            <a:off x="3860546" y="6825903"/>
            <a:ext cx="1956582" cy="364442"/>
          </a:xfrm>
          <a:prstGeom prst="rect">
            <a:avLst/>
          </a:prstGeom>
          <a:noFill/>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80" name="Dikdörtgen 79"/>
          <p:cNvSpPr/>
          <p:nvPr/>
        </p:nvSpPr>
        <p:spPr>
          <a:xfrm>
            <a:off x="9730473" y="1045900"/>
            <a:ext cx="6400800" cy="1826141"/>
          </a:xfrm>
          <a:prstGeom prst="rect">
            <a:avLst/>
          </a:prstGeom>
        </p:spPr>
        <p:txBody>
          <a:bodyPr>
            <a:spAutoFit/>
          </a:bodyPr>
          <a:lstStyle/>
          <a:p>
            <a:pPr algn="just">
              <a:lnSpc>
                <a:spcPct val="150000"/>
              </a:lnSpc>
              <a:spcAft>
                <a:spcPts val="1000"/>
              </a:spcAft>
            </a:pPr>
            <a:r>
              <a:rPr lang="tr-TR" sz="2400" b="1" u="sng">
                <a:latin typeface="Calibri" panose="020F0502020204030204" pitchFamily="34" charset="0"/>
                <a:ea typeface="Calibri" panose="020F0502020204030204" pitchFamily="34" charset="0"/>
                <a:cs typeface="Calibri" panose="020F0502020204030204" pitchFamily="34" charset="0"/>
              </a:rPr>
              <a:t>1.HIZLANDIRMA</a:t>
            </a:r>
            <a:endParaRPr lang="tr-TR" sz="24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400">
                <a:latin typeface="Calibri" panose="020F0502020204030204" pitchFamily="34" charset="0"/>
                <a:ea typeface="Calibri" panose="020F0502020204030204" pitchFamily="34" charset="0"/>
                <a:cs typeface="Calibri" panose="020F0502020204030204" pitchFamily="34" charset="0"/>
              </a:rPr>
              <a:t>C- 1 GÜN,    </a:t>
            </a:r>
            <a:r>
              <a:rPr lang="en-GB" sz="2400">
                <a:latin typeface="Calibri" panose="020F0502020204030204" pitchFamily="34" charset="0"/>
                <a:ea typeface="Calibri" panose="020F0502020204030204" pitchFamily="34" charset="0"/>
                <a:cs typeface="Calibri" panose="020F0502020204030204" pitchFamily="34" charset="0"/>
              </a:rPr>
              <a:t>T</a:t>
            </a:r>
            <a:r>
              <a:rPr lang="en-GB" sz="2400" baseline="-25000">
                <a:latin typeface="Calibri" panose="020F0502020204030204" pitchFamily="34" charset="0"/>
                <a:ea typeface="Calibri" panose="020F0502020204030204" pitchFamily="34" charset="0"/>
                <a:cs typeface="Calibri" panose="020F0502020204030204" pitchFamily="34" charset="0"/>
              </a:rPr>
              <a:t>1</a:t>
            </a:r>
            <a:r>
              <a:rPr lang="en-GB" sz="2400">
                <a:latin typeface="Calibri" panose="020F0502020204030204" pitchFamily="34" charset="0"/>
                <a:ea typeface="Calibri" panose="020F0502020204030204" pitchFamily="34" charset="0"/>
                <a:cs typeface="Calibri" panose="020F0502020204030204" pitchFamily="34" charset="0"/>
              </a:rPr>
              <a:t> = 17 </a:t>
            </a:r>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a:latin typeface="Calibri" panose="020F0502020204030204" pitchFamily="34" charset="0"/>
                <a:ea typeface="Calibri" panose="020F0502020204030204" pitchFamily="34" charset="0"/>
                <a:cs typeface="Calibri" panose="020F0502020204030204" pitchFamily="34" charset="0"/>
              </a:rPr>
              <a:t>C</a:t>
            </a:r>
            <a:r>
              <a:rPr lang="tr-TR" sz="2400" baseline="-25000">
                <a:latin typeface="Calibri" panose="020F0502020204030204" pitchFamily="34" charset="0"/>
                <a:ea typeface="Calibri" panose="020F0502020204030204" pitchFamily="34" charset="0"/>
                <a:cs typeface="Calibri" panose="020F0502020204030204" pitchFamily="34" charset="0"/>
              </a:rPr>
              <a:t>1</a:t>
            </a:r>
            <a:r>
              <a:rPr lang="tr-TR" sz="2400">
                <a:latin typeface="Calibri" panose="020F0502020204030204" pitchFamily="34" charset="0"/>
                <a:ea typeface="Calibri" panose="020F0502020204030204" pitchFamily="34" charset="0"/>
                <a:cs typeface="Calibri" panose="020F0502020204030204" pitchFamily="34" charset="0"/>
              </a:rPr>
              <a:t> = 3800 </a:t>
            </a:r>
            <a:r>
              <a:rPr lang="tr-TR" sz="2400" b="1">
                <a:latin typeface="Calibri" panose="020F0502020204030204" pitchFamily="34" charset="0"/>
                <a:ea typeface="Calibri" panose="020F0502020204030204" pitchFamily="34" charset="0"/>
                <a:cs typeface="Calibri" panose="020F0502020204030204" pitchFamily="34" charset="0"/>
              </a:rPr>
              <a:t>+ </a:t>
            </a:r>
            <a:r>
              <a:rPr lang="tr-TR" sz="2400" b="1">
                <a:solidFill>
                  <a:srgbClr val="FF0000"/>
                </a:solidFill>
                <a:latin typeface="Calibri" panose="020F0502020204030204" pitchFamily="34" charset="0"/>
                <a:ea typeface="Calibri" panose="020F0502020204030204" pitchFamily="34" charset="0"/>
                <a:cs typeface="Calibri" panose="020F0502020204030204" pitchFamily="34" charset="0"/>
              </a:rPr>
              <a:t>20</a:t>
            </a:r>
            <a:r>
              <a:rPr lang="tr-TR" sz="2400">
                <a:latin typeface="Calibri" panose="020F0502020204030204" pitchFamily="34" charset="0"/>
                <a:ea typeface="Calibri" panose="020F0502020204030204" pitchFamily="34" charset="0"/>
                <a:cs typeface="Calibri" panose="020F0502020204030204" pitchFamily="34" charset="0"/>
              </a:rPr>
              <a:t> =3820 TL</a:t>
            </a:r>
            <a:endParaRPr lang="tr-TR"/>
          </a:p>
        </p:txBody>
      </p:sp>
      <p:sp>
        <p:nvSpPr>
          <p:cNvPr id="81" name="Dikdörtgen 80"/>
          <p:cNvSpPr/>
          <p:nvPr/>
        </p:nvSpPr>
        <p:spPr>
          <a:xfrm>
            <a:off x="10692289" y="2981300"/>
            <a:ext cx="6400800" cy="581057"/>
          </a:xfrm>
          <a:prstGeom prst="rect">
            <a:avLst/>
          </a:prstGeom>
        </p:spPr>
        <p:txBody>
          <a:bodyPr>
            <a:spAutoFit/>
          </a:bodyPr>
          <a:lstStyle/>
          <a:p>
            <a:pPr algn="just">
              <a:lnSpc>
                <a:spcPct val="150000"/>
              </a:lnSpc>
              <a:spcAft>
                <a:spcPts val="1000"/>
              </a:spcAft>
            </a:pPr>
            <a:r>
              <a:rPr lang="tr-TR"/>
              <a:t>920-900= 20 TL</a:t>
            </a:r>
          </a:p>
        </p:txBody>
      </p:sp>
      <p:cxnSp>
        <p:nvCxnSpPr>
          <p:cNvPr id="82" name="Düz Ok Bağlayıcısı 81"/>
          <p:cNvCxnSpPr/>
          <p:nvPr/>
        </p:nvCxnSpPr>
        <p:spPr>
          <a:xfrm>
            <a:off x="11463401" y="2851293"/>
            <a:ext cx="0" cy="260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Dikdörtgen 82"/>
          <p:cNvSpPr/>
          <p:nvPr/>
        </p:nvSpPr>
        <p:spPr>
          <a:xfrm>
            <a:off x="9819452" y="4195724"/>
            <a:ext cx="1749197" cy="461665"/>
          </a:xfrm>
          <a:prstGeom prst="rect">
            <a:avLst/>
          </a:prstGeom>
        </p:spPr>
        <p:txBody>
          <a:bodyPr wrap="none">
            <a:spAutoFit/>
          </a:bodyPr>
          <a:lstStyle/>
          <a:p>
            <a:r>
              <a:rPr lang="tr-TR" sz="2400" b="1">
                <a:latin typeface="Calibri" panose="020F0502020204030204" pitchFamily="34" charset="0"/>
                <a:ea typeface="Calibri" panose="020F0502020204030204" pitchFamily="34" charset="0"/>
                <a:cs typeface="Calibri" panose="020F0502020204030204" pitchFamily="34" charset="0"/>
              </a:rPr>
              <a:t>KY :</a:t>
            </a:r>
            <a:r>
              <a:rPr lang="tr-TR" sz="2400">
                <a:latin typeface="Calibri" panose="020F0502020204030204" pitchFamily="34" charset="0"/>
                <a:ea typeface="Calibri" panose="020F0502020204030204" pitchFamily="34" charset="0"/>
                <a:cs typeface="Calibri" panose="020F0502020204030204" pitchFamily="34" charset="0"/>
              </a:rPr>
              <a:t> C</a:t>
            </a:r>
            <a:r>
              <a:rPr lang="tr-TR" sz="2400" baseline="30000">
                <a:latin typeface="Calibri" panose="020F0502020204030204" pitchFamily="34" charset="0"/>
                <a:ea typeface="Calibri" panose="020F0502020204030204" pitchFamily="34" charset="0"/>
                <a:cs typeface="Calibri" panose="020F0502020204030204" pitchFamily="34" charset="0"/>
              </a:rPr>
              <a:t>20</a:t>
            </a:r>
            <a:r>
              <a:rPr lang="tr-TR" sz="2400">
                <a:latin typeface="Calibri" panose="020F0502020204030204" pitchFamily="34" charset="0"/>
                <a:ea typeface="Calibri" panose="020F0502020204030204" pitchFamily="34" charset="0"/>
                <a:cs typeface="Calibri" panose="020F0502020204030204" pitchFamily="34" charset="0"/>
              </a:rPr>
              <a:t> – F</a:t>
            </a:r>
            <a:r>
              <a:rPr lang="tr-TR" sz="2400" baseline="30000">
                <a:latin typeface="Calibri" panose="020F0502020204030204" pitchFamily="34" charset="0"/>
                <a:ea typeface="Calibri" panose="020F0502020204030204" pitchFamily="34" charset="0"/>
                <a:cs typeface="Calibri" panose="020F0502020204030204" pitchFamily="34" charset="0"/>
              </a:rPr>
              <a:t>30</a:t>
            </a:r>
            <a:endParaRPr lang="tr-TR"/>
          </a:p>
        </p:txBody>
      </p:sp>
    </p:spTree>
    <p:extLst>
      <p:ext uri="{BB962C8B-B14F-4D97-AF65-F5344CB8AC3E}">
        <p14:creationId xmlns:p14="http://schemas.microsoft.com/office/powerpoint/2010/main" val="218673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581348" y="401405"/>
            <a:ext cx="93356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2.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HIZLANDIRMA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a:t>
            </a:r>
            <a:r>
              <a:rPr lang="tr-TR" sz="2400" b="1">
                <a:solidFill>
                  <a:srgbClr val="FF0000"/>
                </a:solidFill>
                <a:ea typeface="Times New Roman" panose="02020603050405020304" pitchFamily="18" charset="0"/>
                <a:cs typeface="Times New Roman" panose="02020603050405020304" pitchFamily="18" charset="0"/>
              </a:rPr>
              <a:t>Akt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2 – 7 (F) / 10 ay         9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ay / Maliyet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20 TL            </a:t>
            </a:r>
            <a:endParaRPr kumimoji="0" 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Düz Ok Bağlayıcısı 13"/>
          <p:cNvCxnSpPr>
            <a:cxnSpLocks noChangeShapeType="1"/>
          </p:cNvCxnSpPr>
          <p:nvPr/>
        </p:nvCxnSpPr>
        <p:spPr bwMode="auto">
          <a:xfrm>
            <a:off x="5560301" y="653812"/>
            <a:ext cx="34278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78" name="Grup 77"/>
          <p:cNvGrpSpPr>
            <a:grpSpLocks/>
          </p:cNvGrpSpPr>
          <p:nvPr/>
        </p:nvGrpSpPr>
        <p:grpSpPr bwMode="auto">
          <a:xfrm>
            <a:off x="713123" y="1111421"/>
            <a:ext cx="8224311" cy="4668390"/>
            <a:chOff x="1620" y="6600"/>
            <a:chExt cx="8280" cy="4700"/>
          </a:xfrm>
        </p:grpSpPr>
        <p:grpSp>
          <p:nvGrpSpPr>
            <p:cNvPr id="79" name="Group 48"/>
            <p:cNvGrpSpPr>
              <a:grpSpLocks/>
            </p:cNvGrpSpPr>
            <p:nvPr/>
          </p:nvGrpSpPr>
          <p:grpSpPr bwMode="auto">
            <a:xfrm>
              <a:off x="2080" y="7060"/>
              <a:ext cx="7680" cy="4240"/>
              <a:chOff x="2020" y="2780"/>
              <a:chExt cx="7680" cy="4240"/>
            </a:xfrm>
          </p:grpSpPr>
          <p:grpSp>
            <p:nvGrpSpPr>
              <p:cNvPr id="101" name="Group 49"/>
              <p:cNvGrpSpPr>
                <a:grpSpLocks/>
              </p:cNvGrpSpPr>
              <p:nvPr/>
            </p:nvGrpSpPr>
            <p:grpSpPr bwMode="auto">
              <a:xfrm>
                <a:off x="2020" y="4400"/>
                <a:ext cx="820" cy="800"/>
                <a:chOff x="1800" y="3820"/>
                <a:chExt cx="820" cy="800"/>
              </a:xfrm>
            </p:grpSpPr>
            <p:sp>
              <p:nvSpPr>
                <p:cNvPr id="211" name="Oval 210"/>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2" name="Text Box 5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02" name="Line 52"/>
              <p:cNvCxnSpPr>
                <a:cxnSpLocks noChangeShapeType="1"/>
              </p:cNvCxnSpPr>
              <p:nvPr/>
            </p:nvCxnSpPr>
            <p:spPr bwMode="auto">
              <a:xfrm flipV="1">
                <a:off x="2620" y="31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03" name="Group 53"/>
              <p:cNvGrpSpPr>
                <a:grpSpLocks/>
              </p:cNvGrpSpPr>
              <p:nvPr/>
            </p:nvGrpSpPr>
            <p:grpSpPr bwMode="auto">
              <a:xfrm>
                <a:off x="4500" y="4400"/>
                <a:ext cx="820" cy="800"/>
                <a:chOff x="1800" y="3820"/>
                <a:chExt cx="820" cy="800"/>
              </a:xfrm>
            </p:grpSpPr>
            <p:sp>
              <p:nvSpPr>
                <p:cNvPr id="209" name="Oval 208"/>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0" name="Text Box 5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4" name="Group 56"/>
              <p:cNvGrpSpPr>
                <a:grpSpLocks/>
              </p:cNvGrpSpPr>
              <p:nvPr/>
            </p:nvGrpSpPr>
            <p:grpSpPr bwMode="auto">
              <a:xfrm>
                <a:off x="4500" y="5940"/>
                <a:ext cx="820" cy="800"/>
                <a:chOff x="1800" y="3820"/>
                <a:chExt cx="820" cy="800"/>
              </a:xfrm>
            </p:grpSpPr>
            <p:sp>
              <p:nvSpPr>
                <p:cNvPr id="207" name="Oval 206"/>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8" name="Text Box 58"/>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5" name="Group 59"/>
              <p:cNvGrpSpPr>
                <a:grpSpLocks/>
              </p:cNvGrpSpPr>
              <p:nvPr/>
            </p:nvGrpSpPr>
            <p:grpSpPr bwMode="auto">
              <a:xfrm>
                <a:off x="4500" y="2900"/>
                <a:ext cx="820" cy="800"/>
                <a:chOff x="1800" y="3820"/>
                <a:chExt cx="820" cy="800"/>
              </a:xfrm>
            </p:grpSpPr>
            <p:sp>
              <p:nvSpPr>
                <p:cNvPr id="205" name="Oval 204"/>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6" name="Text Box 6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06" name="Line 62"/>
              <p:cNvCxnSpPr>
                <a:cxnSpLocks noChangeShapeType="1"/>
              </p:cNvCxnSpPr>
              <p:nvPr/>
            </p:nvCxnSpPr>
            <p:spPr bwMode="auto">
              <a:xfrm>
                <a:off x="3420" y="318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5" name="Line 63"/>
              <p:cNvCxnSpPr>
                <a:cxnSpLocks noChangeShapeType="1"/>
              </p:cNvCxnSpPr>
              <p:nvPr/>
            </p:nvCxnSpPr>
            <p:spPr bwMode="auto">
              <a:xfrm>
                <a:off x="2740" y="4700"/>
                <a:ext cx="18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6" name="Line 64"/>
              <p:cNvCxnSpPr>
                <a:cxnSpLocks noChangeShapeType="1"/>
              </p:cNvCxnSpPr>
              <p:nvPr/>
            </p:nvCxnSpPr>
            <p:spPr bwMode="auto">
              <a:xfrm>
                <a:off x="2620" y="4960"/>
                <a:ext cx="82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77" name="Line 65"/>
              <p:cNvCxnSpPr>
                <a:cxnSpLocks noChangeShapeType="1"/>
              </p:cNvCxnSpPr>
              <p:nvPr/>
            </p:nvCxnSpPr>
            <p:spPr bwMode="auto">
              <a:xfrm flipV="1">
                <a:off x="3440" y="6240"/>
                <a:ext cx="1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78" name="Line 66"/>
              <p:cNvCxnSpPr>
                <a:cxnSpLocks noChangeShapeType="1"/>
              </p:cNvCxnSpPr>
              <p:nvPr/>
            </p:nvCxnSpPr>
            <p:spPr bwMode="auto">
              <a:xfrm>
                <a:off x="5220" y="318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79" name="Group 67"/>
              <p:cNvGrpSpPr>
                <a:grpSpLocks/>
              </p:cNvGrpSpPr>
              <p:nvPr/>
            </p:nvGrpSpPr>
            <p:grpSpPr bwMode="auto">
              <a:xfrm>
                <a:off x="6700" y="2880"/>
                <a:ext cx="820" cy="800"/>
                <a:chOff x="1800" y="3820"/>
                <a:chExt cx="820" cy="800"/>
              </a:xfrm>
            </p:grpSpPr>
            <p:sp>
              <p:nvSpPr>
                <p:cNvPr id="203" name="Oval 202"/>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4" name="Text Box 69"/>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0" name="Line 70"/>
              <p:cNvCxnSpPr>
                <a:cxnSpLocks noChangeShapeType="1"/>
              </p:cNvCxnSpPr>
              <p:nvPr/>
            </p:nvCxnSpPr>
            <p:spPr bwMode="auto">
              <a:xfrm>
                <a:off x="5240" y="470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1" name="Group 71"/>
              <p:cNvGrpSpPr>
                <a:grpSpLocks/>
              </p:cNvGrpSpPr>
              <p:nvPr/>
            </p:nvGrpSpPr>
            <p:grpSpPr bwMode="auto">
              <a:xfrm>
                <a:off x="6720" y="4400"/>
                <a:ext cx="820" cy="800"/>
                <a:chOff x="1800" y="3820"/>
                <a:chExt cx="820" cy="800"/>
              </a:xfrm>
            </p:grpSpPr>
            <p:sp>
              <p:nvSpPr>
                <p:cNvPr id="201" name="Oval 200"/>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2" name="Text Box 73"/>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2" name="Line 74"/>
              <p:cNvCxnSpPr>
                <a:cxnSpLocks noChangeShapeType="1"/>
              </p:cNvCxnSpPr>
              <p:nvPr/>
            </p:nvCxnSpPr>
            <p:spPr bwMode="auto">
              <a:xfrm>
                <a:off x="7440" y="4700"/>
                <a:ext cx="15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3" name="Group 75"/>
              <p:cNvGrpSpPr>
                <a:grpSpLocks/>
              </p:cNvGrpSpPr>
              <p:nvPr/>
            </p:nvGrpSpPr>
            <p:grpSpPr bwMode="auto">
              <a:xfrm>
                <a:off x="8880" y="4380"/>
                <a:ext cx="820" cy="800"/>
                <a:chOff x="1800" y="3820"/>
                <a:chExt cx="820" cy="800"/>
              </a:xfrm>
            </p:grpSpPr>
            <p:sp>
              <p:nvSpPr>
                <p:cNvPr id="199" name="Oval 198"/>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0" name="Text Box 77"/>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4" name="Line 78"/>
              <p:cNvCxnSpPr>
                <a:cxnSpLocks noChangeShapeType="1"/>
              </p:cNvCxnSpPr>
              <p:nvPr/>
            </p:nvCxnSpPr>
            <p:spPr bwMode="auto">
              <a:xfrm>
                <a:off x="5220" y="6240"/>
                <a:ext cx="322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85" name="Line 79"/>
              <p:cNvCxnSpPr>
                <a:cxnSpLocks noChangeShapeType="1"/>
              </p:cNvCxnSpPr>
              <p:nvPr/>
            </p:nvCxnSpPr>
            <p:spPr bwMode="auto">
              <a:xfrm flipV="1">
                <a:off x="8440" y="4940"/>
                <a:ext cx="76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86" name="Line 80"/>
              <p:cNvCxnSpPr>
                <a:cxnSpLocks noChangeShapeType="1"/>
              </p:cNvCxnSpPr>
              <p:nvPr/>
            </p:nvCxnSpPr>
            <p:spPr bwMode="auto">
              <a:xfrm>
                <a:off x="7440" y="3180"/>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7" name="Line 81"/>
              <p:cNvCxnSpPr>
                <a:cxnSpLocks noChangeShapeType="1"/>
              </p:cNvCxnSpPr>
              <p:nvPr/>
            </p:nvCxnSpPr>
            <p:spPr bwMode="auto">
              <a:xfrm>
                <a:off x="8740" y="3200"/>
                <a:ext cx="500"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8" name="Line 82"/>
              <p:cNvCxnSpPr>
                <a:cxnSpLocks noChangeShapeType="1"/>
              </p:cNvCxnSpPr>
              <p:nvPr/>
            </p:nvCxnSpPr>
            <p:spPr bwMode="auto">
              <a:xfrm flipV="1">
                <a:off x="4920" y="4980"/>
                <a:ext cx="0" cy="96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89" name="Line 83"/>
              <p:cNvCxnSpPr>
                <a:cxnSpLocks noChangeShapeType="1"/>
              </p:cNvCxnSpPr>
              <p:nvPr/>
            </p:nvCxnSpPr>
            <p:spPr bwMode="auto">
              <a:xfrm flipV="1">
                <a:off x="492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0" name="Line 84"/>
              <p:cNvCxnSpPr>
                <a:cxnSpLocks noChangeShapeType="1"/>
              </p:cNvCxnSpPr>
              <p:nvPr/>
            </p:nvCxnSpPr>
            <p:spPr bwMode="auto">
              <a:xfrm>
                <a:off x="714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191" name="Text Box 85"/>
              <p:cNvSpPr txBox="1">
                <a:spLocks noChangeArrowheads="1"/>
              </p:cNvSpPr>
              <p:nvPr/>
            </p:nvSpPr>
            <p:spPr bwMode="auto">
              <a:xfrm>
                <a:off x="342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2" name="Text Box 86"/>
              <p:cNvSpPr txBox="1">
                <a:spLocks noChangeArrowheads="1"/>
              </p:cNvSpPr>
              <p:nvPr/>
            </p:nvSpPr>
            <p:spPr bwMode="auto">
              <a:xfrm>
                <a:off x="3590" y="586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3" name="Text Box 87"/>
              <p:cNvSpPr txBox="1">
                <a:spLocks noChangeArrowheads="1"/>
              </p:cNvSpPr>
              <p:nvPr/>
            </p:nvSpPr>
            <p:spPr bwMode="auto">
              <a:xfrm>
                <a:off x="342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Text Box 88"/>
              <p:cNvSpPr txBox="1">
                <a:spLocks noChangeArrowheads="1"/>
              </p:cNvSpPr>
              <p:nvPr/>
            </p:nvSpPr>
            <p:spPr bwMode="auto">
              <a:xfrm>
                <a:off x="558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5" name="Text Box 89"/>
              <p:cNvSpPr txBox="1">
                <a:spLocks noChangeArrowheads="1"/>
              </p:cNvSpPr>
              <p:nvPr/>
            </p:nvSpPr>
            <p:spPr bwMode="auto">
              <a:xfrm>
                <a:off x="770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6" name="Text Box 90"/>
              <p:cNvSpPr txBox="1">
                <a:spLocks noChangeArrowheads="1"/>
              </p:cNvSpPr>
              <p:nvPr/>
            </p:nvSpPr>
            <p:spPr bwMode="auto">
              <a:xfrm>
                <a:off x="77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7" name="Text Box 91"/>
              <p:cNvSpPr txBox="1">
                <a:spLocks noChangeArrowheads="1"/>
              </p:cNvSpPr>
              <p:nvPr/>
            </p:nvSpPr>
            <p:spPr bwMode="auto">
              <a:xfrm>
                <a:off x="55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Text Box 92"/>
              <p:cNvSpPr txBox="1">
                <a:spLocks noChangeArrowheads="1"/>
              </p:cNvSpPr>
              <p:nvPr/>
            </p:nvSpPr>
            <p:spPr bwMode="auto">
              <a:xfrm>
                <a:off x="6580" y="584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latin typeface="Calibri" panose="020F0502020204030204" pitchFamily="34" charset="0"/>
                    <a:ea typeface="Calibri" panose="020F0502020204030204" pitchFamily="34" charset="0"/>
                    <a:cs typeface="Times New Roman" panose="02020603050405020304" pitchFamily="18" charset="0"/>
                  </a:rPr>
                  <a:t>9*</a:t>
                </a:r>
              </a:p>
            </p:txBody>
          </p:sp>
        </p:grpSp>
        <p:grpSp>
          <p:nvGrpSpPr>
            <p:cNvPr id="80" name="Group 93"/>
            <p:cNvGrpSpPr>
              <a:grpSpLocks/>
            </p:cNvGrpSpPr>
            <p:nvPr/>
          </p:nvGrpSpPr>
          <p:grpSpPr bwMode="auto">
            <a:xfrm>
              <a:off x="1620" y="8060"/>
              <a:ext cx="1160" cy="500"/>
              <a:chOff x="2720" y="1940"/>
              <a:chExt cx="1160" cy="500"/>
            </a:xfrm>
          </p:grpSpPr>
          <p:sp>
            <p:nvSpPr>
              <p:cNvPr id="99" name="Text Box 94"/>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 Box 95"/>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1" name="Group 96"/>
            <p:cNvGrpSpPr>
              <a:grpSpLocks/>
            </p:cNvGrpSpPr>
            <p:nvPr/>
          </p:nvGrpSpPr>
          <p:grpSpPr bwMode="auto">
            <a:xfrm>
              <a:off x="5220" y="9800"/>
              <a:ext cx="1160" cy="500"/>
              <a:chOff x="2720" y="1940"/>
              <a:chExt cx="1160" cy="500"/>
            </a:xfrm>
          </p:grpSpPr>
          <p:sp>
            <p:nvSpPr>
              <p:cNvPr id="97" name="Text Box 97"/>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Text Box 98"/>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2" name="Group 99"/>
            <p:cNvGrpSpPr>
              <a:grpSpLocks/>
            </p:cNvGrpSpPr>
            <p:nvPr/>
          </p:nvGrpSpPr>
          <p:grpSpPr bwMode="auto">
            <a:xfrm>
              <a:off x="7340" y="9360"/>
              <a:ext cx="1160" cy="500"/>
              <a:chOff x="2720" y="1940"/>
              <a:chExt cx="1160" cy="500"/>
            </a:xfrm>
          </p:grpSpPr>
          <p:sp>
            <p:nvSpPr>
              <p:cNvPr id="95" name="Text Box 100"/>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Text Box 101"/>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3" name="Group 102"/>
            <p:cNvGrpSpPr>
              <a:grpSpLocks/>
            </p:cNvGrpSpPr>
            <p:nvPr/>
          </p:nvGrpSpPr>
          <p:grpSpPr bwMode="auto">
            <a:xfrm>
              <a:off x="5060" y="8120"/>
              <a:ext cx="1160" cy="500"/>
              <a:chOff x="2720" y="1940"/>
              <a:chExt cx="1160" cy="500"/>
            </a:xfrm>
          </p:grpSpPr>
          <p:sp>
            <p:nvSpPr>
              <p:cNvPr id="93" name="Text Box 103"/>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 Box 104"/>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4" name="Group 105"/>
            <p:cNvGrpSpPr>
              <a:grpSpLocks/>
            </p:cNvGrpSpPr>
            <p:nvPr/>
          </p:nvGrpSpPr>
          <p:grpSpPr bwMode="auto">
            <a:xfrm>
              <a:off x="4960" y="6600"/>
              <a:ext cx="1160" cy="500"/>
              <a:chOff x="2720" y="1940"/>
              <a:chExt cx="1160" cy="500"/>
            </a:xfrm>
          </p:grpSpPr>
          <p:sp>
            <p:nvSpPr>
              <p:cNvPr id="91" name="Text Box 106"/>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 Box 107"/>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5" name="Group 108"/>
            <p:cNvGrpSpPr>
              <a:grpSpLocks/>
            </p:cNvGrpSpPr>
            <p:nvPr/>
          </p:nvGrpSpPr>
          <p:grpSpPr bwMode="auto">
            <a:xfrm>
              <a:off x="7120" y="6620"/>
              <a:ext cx="1160" cy="500"/>
              <a:chOff x="2720" y="1940"/>
              <a:chExt cx="1160" cy="500"/>
            </a:xfrm>
          </p:grpSpPr>
          <p:sp>
            <p:nvSpPr>
              <p:cNvPr id="89" name="Text Box 109"/>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 Box 110"/>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6" name="Group 111"/>
            <p:cNvGrpSpPr>
              <a:grpSpLocks/>
            </p:cNvGrpSpPr>
            <p:nvPr/>
          </p:nvGrpSpPr>
          <p:grpSpPr bwMode="auto">
            <a:xfrm>
              <a:off x="8740" y="8060"/>
              <a:ext cx="1160" cy="500"/>
              <a:chOff x="2720" y="1940"/>
              <a:chExt cx="1160" cy="500"/>
            </a:xfrm>
          </p:grpSpPr>
          <p:sp>
            <p:nvSpPr>
              <p:cNvPr id="87" name="Text Box 112"/>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 Box 113"/>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213" name="Tablo 212"/>
          <p:cNvGraphicFramePr>
            <a:graphicFrameLocks noGrp="1"/>
          </p:cNvGraphicFramePr>
          <p:nvPr>
            <p:extLst>
              <p:ext uri="{D42A27DB-BD31-4B8C-83A1-F6EECF244321}">
                <p14:modId xmlns:p14="http://schemas.microsoft.com/office/powerpoint/2010/main" val="2736711613"/>
              </p:ext>
            </p:extLst>
          </p:nvPr>
        </p:nvGraphicFramePr>
        <p:xfrm>
          <a:off x="713123" y="5779810"/>
          <a:ext cx="7831026" cy="2979323"/>
        </p:xfrm>
        <a:graphic>
          <a:graphicData uri="http://schemas.openxmlformats.org/drawingml/2006/table">
            <a:tbl>
              <a:tblPr>
                <a:tableStyleId>{5C22544A-7EE6-4342-B048-85BDC9FD1C3A}</a:tableStyleId>
              </a:tblPr>
              <a:tblGrid>
                <a:gridCol w="761910">
                  <a:extLst>
                    <a:ext uri="{9D8B030D-6E8A-4147-A177-3AD203B41FA5}">
                      <a16:colId xmlns:a16="http://schemas.microsoft.com/office/drawing/2014/main" val="20000"/>
                    </a:ext>
                  </a:extLst>
                </a:gridCol>
                <a:gridCol w="834233">
                  <a:extLst>
                    <a:ext uri="{9D8B030D-6E8A-4147-A177-3AD203B41FA5}">
                      <a16:colId xmlns:a16="http://schemas.microsoft.com/office/drawing/2014/main" val="20001"/>
                    </a:ext>
                  </a:extLst>
                </a:gridCol>
                <a:gridCol w="1237054">
                  <a:extLst>
                    <a:ext uri="{9D8B030D-6E8A-4147-A177-3AD203B41FA5}">
                      <a16:colId xmlns:a16="http://schemas.microsoft.com/office/drawing/2014/main" val="20002"/>
                    </a:ext>
                  </a:extLst>
                </a:gridCol>
                <a:gridCol w="1163049">
                  <a:extLst>
                    <a:ext uri="{9D8B030D-6E8A-4147-A177-3AD203B41FA5}">
                      <a16:colId xmlns:a16="http://schemas.microsoft.com/office/drawing/2014/main" val="20003"/>
                    </a:ext>
                  </a:extLst>
                </a:gridCol>
                <a:gridCol w="958695">
                  <a:extLst>
                    <a:ext uri="{9D8B030D-6E8A-4147-A177-3AD203B41FA5}">
                      <a16:colId xmlns:a16="http://schemas.microsoft.com/office/drawing/2014/main" val="20004"/>
                    </a:ext>
                  </a:extLst>
                </a:gridCol>
                <a:gridCol w="958695">
                  <a:extLst>
                    <a:ext uri="{9D8B030D-6E8A-4147-A177-3AD203B41FA5}">
                      <a16:colId xmlns:a16="http://schemas.microsoft.com/office/drawing/2014/main" val="20005"/>
                    </a:ext>
                  </a:extLst>
                </a:gridCol>
                <a:gridCol w="958695">
                  <a:extLst>
                    <a:ext uri="{9D8B030D-6E8A-4147-A177-3AD203B41FA5}">
                      <a16:colId xmlns:a16="http://schemas.microsoft.com/office/drawing/2014/main" val="20006"/>
                    </a:ext>
                  </a:extLst>
                </a:gridCol>
                <a:gridCol w="958695">
                  <a:extLst>
                    <a:ext uri="{9D8B030D-6E8A-4147-A177-3AD203B41FA5}">
                      <a16:colId xmlns:a16="http://schemas.microsoft.com/office/drawing/2014/main" val="20007"/>
                    </a:ext>
                  </a:extLst>
                </a:gridCol>
              </a:tblGrid>
              <a:tr h="0">
                <a:tc>
                  <a:txBody>
                    <a:bodyPr/>
                    <a:lstStyle/>
                    <a:p>
                      <a:pPr algn="ctr">
                        <a:lnSpc>
                          <a:spcPct val="150000"/>
                        </a:lnSpc>
                        <a:spcAft>
                          <a:spcPts val="1000"/>
                        </a:spcAft>
                      </a:pPr>
                      <a:r>
                        <a:rPr lang="tr-TR" sz="1500">
                          <a:effectLst/>
                        </a:rPr>
                        <a:t>Akt.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NS (Ay)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HS(Ay)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NM (TL)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0"/>
                  </a:ext>
                </a:extLst>
              </a:tr>
              <a:tr h="333982">
                <a:tc>
                  <a:txBody>
                    <a:bodyPr/>
                    <a:lstStyle/>
                    <a:p>
                      <a:pPr algn="ctr">
                        <a:lnSpc>
                          <a:spcPct val="150000"/>
                        </a:lnSpc>
                        <a:spcAft>
                          <a:spcPts val="1000"/>
                        </a:spcAft>
                      </a:pPr>
                      <a:r>
                        <a:rPr lang="tr-TR" sz="1500">
                          <a:effectLst/>
                        </a:rPr>
                        <a:t>A</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225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1"/>
                  </a:ext>
                </a:extLst>
              </a:tr>
              <a:tr h="333982">
                <a:tc>
                  <a:txBody>
                    <a:bodyPr/>
                    <a:lstStyle/>
                    <a:p>
                      <a:pPr algn="ctr">
                        <a:lnSpc>
                          <a:spcPct val="150000"/>
                        </a:lnSpc>
                        <a:spcAft>
                          <a:spcPts val="1000"/>
                        </a:spcAft>
                      </a:pPr>
                      <a:r>
                        <a:rPr lang="tr-TR" sz="1500">
                          <a:effectLst/>
                        </a:rPr>
                        <a:t>B</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480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2"/>
                  </a:ext>
                </a:extLst>
              </a:tr>
              <a:tr h="333982">
                <a:tc>
                  <a:txBody>
                    <a:bodyPr/>
                    <a:lstStyle/>
                    <a:p>
                      <a:pPr algn="ctr">
                        <a:lnSpc>
                          <a:spcPct val="150000"/>
                        </a:lnSpc>
                        <a:spcAft>
                          <a:spcPts val="1000"/>
                        </a:spcAft>
                      </a:pPr>
                      <a:r>
                        <a:rPr lang="tr-TR" sz="1500">
                          <a:effectLst/>
                        </a:rPr>
                        <a:t>C</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965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1060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3"/>
                  </a:ext>
                </a:extLst>
              </a:tr>
              <a:tr h="333982">
                <a:tc>
                  <a:txBody>
                    <a:bodyPr/>
                    <a:lstStyle/>
                    <a:p>
                      <a:pPr algn="ctr">
                        <a:lnSpc>
                          <a:spcPct val="150000"/>
                        </a:lnSpc>
                        <a:spcAft>
                          <a:spcPts val="1000"/>
                        </a:spcAft>
                      </a:pPr>
                      <a:r>
                        <a:rPr lang="tr-TR" sz="1500">
                          <a:effectLst/>
                        </a:rPr>
                        <a:t>D</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685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4"/>
                  </a:ext>
                </a:extLst>
              </a:tr>
              <a:tr h="333982">
                <a:tc>
                  <a:txBody>
                    <a:bodyPr/>
                    <a:lstStyle/>
                    <a:p>
                      <a:pPr algn="ctr">
                        <a:lnSpc>
                          <a:spcPct val="150000"/>
                        </a:lnSpc>
                        <a:spcAft>
                          <a:spcPts val="1000"/>
                        </a:spcAft>
                      </a:pPr>
                      <a:r>
                        <a:rPr lang="tr-TR" sz="1500">
                          <a:effectLst/>
                        </a:rPr>
                        <a:t>E</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415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5"/>
                  </a:ext>
                </a:extLst>
              </a:tr>
              <a:tr h="333982">
                <a:tc>
                  <a:txBody>
                    <a:bodyPr/>
                    <a:lstStyle/>
                    <a:p>
                      <a:pPr algn="ctr">
                        <a:lnSpc>
                          <a:spcPct val="150000"/>
                        </a:lnSpc>
                        <a:spcAft>
                          <a:spcPts val="1000"/>
                        </a:spcAft>
                      </a:pPr>
                      <a:r>
                        <a:rPr lang="tr-TR" sz="1500">
                          <a:effectLst/>
                        </a:rPr>
                        <a:t>F</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730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745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775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835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6"/>
                  </a:ext>
                </a:extLst>
              </a:tr>
              <a:tr h="333982">
                <a:tc>
                  <a:txBody>
                    <a:bodyPr/>
                    <a:lstStyle/>
                    <a:p>
                      <a:pPr algn="ctr">
                        <a:lnSpc>
                          <a:spcPct val="150000"/>
                        </a:lnSpc>
                        <a:spcAft>
                          <a:spcPts val="1000"/>
                        </a:spcAft>
                      </a:pPr>
                      <a:r>
                        <a:rPr lang="tr-TR" sz="1500">
                          <a:effectLst/>
                        </a:rPr>
                        <a:t>G</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7"/>
                  </a:ext>
                </a:extLst>
              </a:tr>
              <a:tr h="333982">
                <a:tc>
                  <a:txBody>
                    <a:bodyPr/>
                    <a:lstStyle/>
                    <a:p>
                      <a:pPr algn="ctr">
                        <a:lnSpc>
                          <a:spcPct val="150000"/>
                        </a:lnSpc>
                        <a:spcAft>
                          <a:spcPts val="1000"/>
                        </a:spcAft>
                      </a:pPr>
                      <a:r>
                        <a:rPr lang="tr-TR" sz="1500">
                          <a:effectLst/>
                        </a:rPr>
                        <a:t>H</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8"/>
                  </a:ext>
                </a:extLst>
              </a:tr>
            </a:tbl>
          </a:graphicData>
        </a:graphic>
      </p:graphicFrame>
      <p:sp>
        <p:nvSpPr>
          <p:cNvPr id="214" name="Dikdörtgen 213"/>
          <p:cNvSpPr/>
          <p:nvPr/>
        </p:nvSpPr>
        <p:spPr>
          <a:xfrm>
            <a:off x="3662895" y="7896796"/>
            <a:ext cx="1956582" cy="317849"/>
          </a:xfrm>
          <a:prstGeom prst="rect">
            <a:avLst/>
          </a:prstGeom>
          <a:noFill/>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215" name="Dikdörtgen 214"/>
          <p:cNvSpPr/>
          <p:nvPr/>
        </p:nvSpPr>
        <p:spPr>
          <a:xfrm>
            <a:off x="9632725" y="1751029"/>
            <a:ext cx="6400800" cy="1938992"/>
          </a:xfrm>
          <a:prstGeom prst="rect">
            <a:avLst/>
          </a:prstGeom>
        </p:spPr>
        <p:txBody>
          <a:bodyPr>
            <a:spAutoFit/>
          </a:bodyPr>
          <a:lstStyle/>
          <a:p>
            <a:r>
              <a:rPr lang="tr-TR" sz="2400" b="1" u="sng"/>
              <a:t>2.HIZLANDIRMA</a:t>
            </a:r>
            <a:endParaRPr lang="tr-TR" sz="2400"/>
          </a:p>
          <a:p>
            <a:endParaRPr lang="tr-TR" sz="2400"/>
          </a:p>
          <a:p>
            <a:r>
              <a:rPr lang="tr-TR" sz="2400"/>
              <a:t>F - 1 GÜN,    </a:t>
            </a:r>
            <a:r>
              <a:rPr lang="en-GB" sz="2400"/>
              <a:t>T</a:t>
            </a:r>
            <a:r>
              <a:rPr lang="en-GB" sz="2400" baseline="-25000"/>
              <a:t>2</a:t>
            </a:r>
            <a:r>
              <a:rPr lang="en-GB" sz="2400"/>
              <a:t> = 16 </a:t>
            </a:r>
            <a:endParaRPr lang="tr-TR" sz="2400"/>
          </a:p>
          <a:p>
            <a:endParaRPr lang="tr-TR" sz="2400"/>
          </a:p>
          <a:p>
            <a:r>
              <a:rPr lang="tr-TR" sz="2400"/>
              <a:t>C</a:t>
            </a:r>
            <a:r>
              <a:rPr lang="tr-TR" sz="2400" baseline="-25000"/>
              <a:t>2</a:t>
            </a:r>
            <a:r>
              <a:rPr lang="tr-TR" sz="2400"/>
              <a:t> = 3820 </a:t>
            </a:r>
            <a:r>
              <a:rPr lang="tr-TR" sz="2400" b="1"/>
              <a:t>+ </a:t>
            </a:r>
            <a:r>
              <a:rPr lang="tr-TR" sz="2400" b="1">
                <a:solidFill>
                  <a:srgbClr val="FF0000"/>
                </a:solidFill>
              </a:rPr>
              <a:t>30</a:t>
            </a:r>
            <a:r>
              <a:rPr lang="tr-TR" sz="2400"/>
              <a:t> = 3850 TL</a:t>
            </a:r>
            <a:endParaRPr lang="tr-TR"/>
          </a:p>
        </p:txBody>
      </p:sp>
      <p:cxnSp>
        <p:nvCxnSpPr>
          <p:cNvPr id="216" name="Düz Ok Bağlayıcısı 215"/>
          <p:cNvCxnSpPr/>
          <p:nvPr/>
        </p:nvCxnSpPr>
        <p:spPr>
          <a:xfrm>
            <a:off x="11400253" y="3576019"/>
            <a:ext cx="0" cy="260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7" name="Dikdörtgen 216"/>
          <p:cNvSpPr/>
          <p:nvPr/>
        </p:nvSpPr>
        <p:spPr>
          <a:xfrm>
            <a:off x="10565158" y="3686429"/>
            <a:ext cx="6400800" cy="581057"/>
          </a:xfrm>
          <a:prstGeom prst="rect">
            <a:avLst/>
          </a:prstGeom>
        </p:spPr>
        <p:txBody>
          <a:bodyPr>
            <a:spAutoFit/>
          </a:bodyPr>
          <a:lstStyle/>
          <a:p>
            <a:pPr algn="just">
              <a:lnSpc>
                <a:spcPct val="150000"/>
              </a:lnSpc>
              <a:spcAft>
                <a:spcPts val="1000"/>
              </a:spcAft>
            </a:pPr>
            <a:r>
              <a:rPr lang="tr-TR"/>
              <a:t>730-700= 30 TL</a:t>
            </a:r>
          </a:p>
        </p:txBody>
      </p:sp>
      <p:sp>
        <p:nvSpPr>
          <p:cNvPr id="218" name="Dikdörtgen 217"/>
          <p:cNvSpPr/>
          <p:nvPr/>
        </p:nvSpPr>
        <p:spPr>
          <a:xfrm>
            <a:off x="9692321" y="4936286"/>
            <a:ext cx="1749197" cy="461665"/>
          </a:xfrm>
          <a:prstGeom prst="rect">
            <a:avLst/>
          </a:prstGeom>
        </p:spPr>
        <p:txBody>
          <a:bodyPr wrap="none">
            <a:spAutoFit/>
          </a:bodyPr>
          <a:lstStyle/>
          <a:p>
            <a:r>
              <a:rPr lang="tr-TR" sz="2400" b="1"/>
              <a:t>KY :</a:t>
            </a:r>
            <a:r>
              <a:rPr lang="tr-TR" sz="2400"/>
              <a:t> C</a:t>
            </a:r>
            <a:r>
              <a:rPr lang="tr-TR" sz="2400" baseline="30000"/>
              <a:t>45</a:t>
            </a:r>
            <a:r>
              <a:rPr lang="tr-TR" sz="2400"/>
              <a:t> – F</a:t>
            </a:r>
            <a:r>
              <a:rPr lang="tr-TR" sz="2400" baseline="30000"/>
              <a:t>30</a:t>
            </a:r>
            <a:endParaRPr lang="tr-TR"/>
          </a:p>
        </p:txBody>
      </p:sp>
    </p:spTree>
    <p:extLst>
      <p:ext uri="{BB962C8B-B14F-4D97-AF65-F5344CB8AC3E}">
        <p14:creationId xmlns:p14="http://schemas.microsoft.com/office/powerpoint/2010/main" val="1781742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anose="020B0604020202020204" pitchFamily="34" charset="0"/>
            </a:endParaRPr>
          </a:p>
        </p:txBody>
      </p:sp>
      <p:sp>
        <p:nvSpPr>
          <p:cNvPr id="75" name="Rectangle 3"/>
          <p:cNvSpPr>
            <a:spLocks noChangeArrowheads="1"/>
          </p:cNvSpPr>
          <p:nvPr/>
        </p:nvSpPr>
        <p:spPr bwMode="auto">
          <a:xfrm>
            <a:off x="568703" y="401677"/>
            <a:ext cx="835299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3.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HIZLANDIRMA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a:t>
            </a:r>
            <a:r>
              <a:rPr lang="tr-TR" sz="2400" b="1">
                <a:solidFill>
                  <a:srgbClr val="FF0000"/>
                </a:solidFill>
                <a:ea typeface="Times New Roman" panose="02020603050405020304" pitchFamily="18" charset="0"/>
                <a:cs typeface="Times New Roman" panose="02020603050405020304" pitchFamily="18" charset="0"/>
              </a:rPr>
              <a:t>Akt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2 – 7 (F) / 9 ay         8 </a:t>
            </a:r>
            <a:r>
              <a:rPr kumimoji="0" lang="tr-TR" sz="2400" b="1" i="0" u="none" strike="noStrike" cap="none" normalizeH="0" baseline="0" dirty="0">
                <a:ln>
                  <a:noFill/>
                </a:ln>
                <a:solidFill>
                  <a:srgbClr val="FF0000"/>
                </a:solidFill>
                <a:effectLst/>
                <a:ea typeface="Times New Roman" panose="02020603050405020304" pitchFamily="18" charset="0"/>
                <a:cs typeface="Times New Roman" panose="02020603050405020304" pitchFamily="18" charset="0"/>
              </a:rPr>
              <a:t>ay / Maliyet </a:t>
            </a:r>
            <a:r>
              <a:rPr kumimoji="0" lang="tr-TR" sz="2400" b="1" i="0" u="none" strike="noStrike" cap="none" normalizeH="0" baseline="0">
                <a:ln>
                  <a:noFill/>
                </a:ln>
                <a:solidFill>
                  <a:srgbClr val="FF0000"/>
                </a:solidFill>
                <a:effectLst/>
                <a:ea typeface="Times New Roman" panose="02020603050405020304" pitchFamily="18" charset="0"/>
                <a:cs typeface="Times New Roman" panose="02020603050405020304" pitchFamily="18" charset="0"/>
              </a:rPr>
              <a:t>= 25 TL</a:t>
            </a:r>
          </a:p>
          <a:p>
            <a:pPr algn="just" defTabSz="914400" eaLnBrk="0" fontAlgn="base" hangingPunct="0">
              <a:spcBef>
                <a:spcPct val="0"/>
              </a:spcBef>
              <a:spcAft>
                <a:spcPct val="0"/>
              </a:spcAft>
            </a:pPr>
            <a:r>
              <a:rPr lang="tr-TR" sz="2400" b="1">
                <a:solidFill>
                  <a:srgbClr val="FF0000"/>
                </a:solidFill>
                <a:ea typeface="Times New Roman" panose="02020603050405020304" pitchFamily="18" charset="0"/>
                <a:cs typeface="Times New Roman" panose="02020603050405020304" pitchFamily="18" charset="0"/>
              </a:rPr>
              <a:t> 		       Akt 3 – 6 (E) / 5 ay         4 ay / Maliyet = 15 TL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7" name="Düz Ok Bağlayıcısı 76"/>
          <p:cNvCxnSpPr>
            <a:cxnSpLocks noChangeShapeType="1"/>
          </p:cNvCxnSpPr>
          <p:nvPr/>
        </p:nvCxnSpPr>
        <p:spPr bwMode="auto">
          <a:xfrm>
            <a:off x="5415558" y="622092"/>
            <a:ext cx="34278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8" name="Düz Ok Bağlayıcısı 77"/>
          <p:cNvCxnSpPr>
            <a:cxnSpLocks noChangeShapeType="1"/>
          </p:cNvCxnSpPr>
          <p:nvPr/>
        </p:nvCxnSpPr>
        <p:spPr bwMode="auto">
          <a:xfrm>
            <a:off x="5415558" y="990220"/>
            <a:ext cx="342780" cy="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84" name="Grup 83"/>
          <p:cNvGrpSpPr>
            <a:grpSpLocks/>
          </p:cNvGrpSpPr>
          <p:nvPr/>
        </p:nvGrpSpPr>
        <p:grpSpPr bwMode="auto">
          <a:xfrm>
            <a:off x="772102" y="1654191"/>
            <a:ext cx="8224311" cy="4668390"/>
            <a:chOff x="1620" y="6600"/>
            <a:chExt cx="8280" cy="4700"/>
          </a:xfrm>
        </p:grpSpPr>
        <p:grpSp>
          <p:nvGrpSpPr>
            <p:cNvPr id="85" name="Group 48"/>
            <p:cNvGrpSpPr>
              <a:grpSpLocks/>
            </p:cNvGrpSpPr>
            <p:nvPr/>
          </p:nvGrpSpPr>
          <p:grpSpPr bwMode="auto">
            <a:xfrm>
              <a:off x="2080" y="7060"/>
              <a:ext cx="7680" cy="4240"/>
              <a:chOff x="2020" y="2780"/>
              <a:chExt cx="7680" cy="4240"/>
            </a:xfrm>
          </p:grpSpPr>
          <p:grpSp>
            <p:nvGrpSpPr>
              <p:cNvPr id="175" name="Group 49"/>
              <p:cNvGrpSpPr>
                <a:grpSpLocks/>
              </p:cNvGrpSpPr>
              <p:nvPr/>
            </p:nvGrpSpPr>
            <p:grpSpPr bwMode="auto">
              <a:xfrm>
                <a:off x="2020" y="4400"/>
                <a:ext cx="820" cy="800"/>
                <a:chOff x="1800" y="3820"/>
                <a:chExt cx="820" cy="800"/>
              </a:xfrm>
            </p:grpSpPr>
            <p:sp>
              <p:nvSpPr>
                <p:cNvPr id="217" name="Oval 216"/>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8" name="Text Box 5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76" name="Line 52"/>
              <p:cNvCxnSpPr>
                <a:cxnSpLocks noChangeShapeType="1"/>
              </p:cNvCxnSpPr>
              <p:nvPr/>
            </p:nvCxnSpPr>
            <p:spPr bwMode="auto">
              <a:xfrm flipV="1">
                <a:off x="2620" y="3160"/>
                <a:ext cx="820"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77" name="Group 53"/>
              <p:cNvGrpSpPr>
                <a:grpSpLocks/>
              </p:cNvGrpSpPr>
              <p:nvPr/>
            </p:nvGrpSpPr>
            <p:grpSpPr bwMode="auto">
              <a:xfrm>
                <a:off x="4500" y="4400"/>
                <a:ext cx="820" cy="800"/>
                <a:chOff x="1800" y="3820"/>
                <a:chExt cx="820" cy="800"/>
              </a:xfrm>
            </p:grpSpPr>
            <p:sp>
              <p:nvSpPr>
                <p:cNvPr id="215" name="Oval 214"/>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6" name="Text Box 55"/>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8" name="Group 56"/>
              <p:cNvGrpSpPr>
                <a:grpSpLocks/>
              </p:cNvGrpSpPr>
              <p:nvPr/>
            </p:nvGrpSpPr>
            <p:grpSpPr bwMode="auto">
              <a:xfrm>
                <a:off x="4500" y="5940"/>
                <a:ext cx="820" cy="800"/>
                <a:chOff x="1800" y="3820"/>
                <a:chExt cx="820" cy="800"/>
              </a:xfrm>
            </p:grpSpPr>
            <p:sp>
              <p:nvSpPr>
                <p:cNvPr id="213" name="Oval 212"/>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4" name="Text Box 58"/>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9" name="Group 59"/>
              <p:cNvGrpSpPr>
                <a:grpSpLocks/>
              </p:cNvGrpSpPr>
              <p:nvPr/>
            </p:nvGrpSpPr>
            <p:grpSpPr bwMode="auto">
              <a:xfrm>
                <a:off x="4500" y="2900"/>
                <a:ext cx="820" cy="800"/>
                <a:chOff x="1800" y="3820"/>
                <a:chExt cx="820" cy="800"/>
              </a:xfrm>
            </p:grpSpPr>
            <p:sp>
              <p:nvSpPr>
                <p:cNvPr id="211" name="Oval 210"/>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2" name="Text Box 61"/>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0" name="Line 62"/>
              <p:cNvCxnSpPr>
                <a:cxnSpLocks noChangeShapeType="1"/>
              </p:cNvCxnSpPr>
              <p:nvPr/>
            </p:nvCxnSpPr>
            <p:spPr bwMode="auto">
              <a:xfrm>
                <a:off x="3420" y="3180"/>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1" name="Line 63"/>
              <p:cNvCxnSpPr>
                <a:cxnSpLocks noChangeShapeType="1"/>
              </p:cNvCxnSpPr>
              <p:nvPr/>
            </p:nvCxnSpPr>
            <p:spPr bwMode="auto">
              <a:xfrm>
                <a:off x="2740" y="4700"/>
                <a:ext cx="18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2" name="Line 64"/>
              <p:cNvCxnSpPr>
                <a:cxnSpLocks noChangeShapeType="1"/>
              </p:cNvCxnSpPr>
              <p:nvPr/>
            </p:nvCxnSpPr>
            <p:spPr bwMode="auto">
              <a:xfrm>
                <a:off x="2620" y="4960"/>
                <a:ext cx="82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83" name="Line 65"/>
              <p:cNvCxnSpPr>
                <a:cxnSpLocks noChangeShapeType="1"/>
              </p:cNvCxnSpPr>
              <p:nvPr/>
            </p:nvCxnSpPr>
            <p:spPr bwMode="auto">
              <a:xfrm flipV="1">
                <a:off x="3440" y="6240"/>
                <a:ext cx="12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84" name="Line 66"/>
              <p:cNvCxnSpPr>
                <a:cxnSpLocks noChangeShapeType="1"/>
              </p:cNvCxnSpPr>
              <p:nvPr/>
            </p:nvCxnSpPr>
            <p:spPr bwMode="auto">
              <a:xfrm>
                <a:off x="5220" y="3180"/>
                <a:ext cx="1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5" name="Group 67"/>
              <p:cNvGrpSpPr>
                <a:grpSpLocks/>
              </p:cNvGrpSpPr>
              <p:nvPr/>
            </p:nvGrpSpPr>
            <p:grpSpPr bwMode="auto">
              <a:xfrm>
                <a:off x="6700" y="2880"/>
                <a:ext cx="820" cy="800"/>
                <a:chOff x="1800" y="3820"/>
                <a:chExt cx="820" cy="800"/>
              </a:xfrm>
            </p:grpSpPr>
            <p:sp>
              <p:nvSpPr>
                <p:cNvPr id="209" name="Oval 208"/>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10" name="Text Box 69"/>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6" name="Line 70"/>
              <p:cNvCxnSpPr>
                <a:cxnSpLocks noChangeShapeType="1"/>
              </p:cNvCxnSpPr>
              <p:nvPr/>
            </p:nvCxnSpPr>
            <p:spPr bwMode="auto">
              <a:xfrm>
                <a:off x="5240" y="4700"/>
                <a:ext cx="16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7" name="Group 71"/>
              <p:cNvGrpSpPr>
                <a:grpSpLocks/>
              </p:cNvGrpSpPr>
              <p:nvPr/>
            </p:nvGrpSpPr>
            <p:grpSpPr bwMode="auto">
              <a:xfrm>
                <a:off x="6720" y="4400"/>
                <a:ext cx="820" cy="800"/>
                <a:chOff x="1800" y="3820"/>
                <a:chExt cx="820" cy="800"/>
              </a:xfrm>
            </p:grpSpPr>
            <p:sp>
              <p:nvSpPr>
                <p:cNvPr id="207" name="Oval 206"/>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8" name="Text Box 73"/>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88" name="Line 74"/>
              <p:cNvCxnSpPr>
                <a:cxnSpLocks noChangeShapeType="1"/>
              </p:cNvCxnSpPr>
              <p:nvPr/>
            </p:nvCxnSpPr>
            <p:spPr bwMode="auto">
              <a:xfrm>
                <a:off x="7440" y="4700"/>
                <a:ext cx="156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89" name="Group 75"/>
              <p:cNvGrpSpPr>
                <a:grpSpLocks/>
              </p:cNvGrpSpPr>
              <p:nvPr/>
            </p:nvGrpSpPr>
            <p:grpSpPr bwMode="auto">
              <a:xfrm>
                <a:off x="8880" y="4380"/>
                <a:ext cx="820" cy="800"/>
                <a:chOff x="1800" y="3820"/>
                <a:chExt cx="820" cy="800"/>
              </a:xfrm>
            </p:grpSpPr>
            <p:sp>
              <p:nvSpPr>
                <p:cNvPr id="205" name="Oval 204"/>
                <p:cNvSpPr>
                  <a:spLocks noChangeArrowheads="1"/>
                </p:cNvSpPr>
                <p:nvPr/>
              </p:nvSpPr>
              <p:spPr bwMode="auto">
                <a:xfrm>
                  <a:off x="1920" y="3820"/>
                  <a:ext cx="600" cy="5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tr-TR"/>
                </a:p>
              </p:txBody>
            </p:sp>
            <p:sp>
              <p:nvSpPr>
                <p:cNvPr id="206" name="Text Box 77"/>
                <p:cNvSpPr txBox="1">
                  <a:spLocks noChangeArrowheads="1"/>
                </p:cNvSpPr>
                <p:nvPr/>
              </p:nvSpPr>
              <p:spPr bwMode="auto">
                <a:xfrm>
                  <a:off x="1800" y="3840"/>
                  <a:ext cx="820"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90" name="Line 78"/>
              <p:cNvCxnSpPr>
                <a:cxnSpLocks noChangeShapeType="1"/>
              </p:cNvCxnSpPr>
              <p:nvPr/>
            </p:nvCxnSpPr>
            <p:spPr bwMode="auto">
              <a:xfrm>
                <a:off x="5220" y="6240"/>
                <a:ext cx="322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91" name="Line 79"/>
              <p:cNvCxnSpPr>
                <a:cxnSpLocks noChangeShapeType="1"/>
              </p:cNvCxnSpPr>
              <p:nvPr/>
            </p:nvCxnSpPr>
            <p:spPr bwMode="auto">
              <a:xfrm flipV="1">
                <a:off x="8440" y="4940"/>
                <a:ext cx="760" cy="13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192" name="Line 80"/>
              <p:cNvCxnSpPr>
                <a:cxnSpLocks noChangeShapeType="1"/>
              </p:cNvCxnSpPr>
              <p:nvPr/>
            </p:nvCxnSpPr>
            <p:spPr bwMode="auto">
              <a:xfrm>
                <a:off x="7440" y="3180"/>
                <a:ext cx="1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3" name="Line 81"/>
              <p:cNvCxnSpPr>
                <a:cxnSpLocks noChangeShapeType="1"/>
              </p:cNvCxnSpPr>
              <p:nvPr/>
            </p:nvCxnSpPr>
            <p:spPr bwMode="auto">
              <a:xfrm>
                <a:off x="8740" y="3200"/>
                <a:ext cx="500" cy="1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4" name="Line 82"/>
              <p:cNvCxnSpPr>
                <a:cxnSpLocks noChangeShapeType="1"/>
              </p:cNvCxnSpPr>
              <p:nvPr/>
            </p:nvCxnSpPr>
            <p:spPr bwMode="auto">
              <a:xfrm flipV="1">
                <a:off x="4920" y="4980"/>
                <a:ext cx="0" cy="960"/>
              </a:xfrm>
              <a:prstGeom prst="line">
                <a:avLst/>
              </a:prstGeom>
              <a:noFill/>
              <a:ln w="571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5" name="Line 83"/>
              <p:cNvCxnSpPr>
                <a:cxnSpLocks noChangeShapeType="1"/>
              </p:cNvCxnSpPr>
              <p:nvPr/>
            </p:nvCxnSpPr>
            <p:spPr bwMode="auto">
              <a:xfrm flipV="1">
                <a:off x="492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cxnSp>
            <p:nvCxnSpPr>
              <p:cNvPr id="196" name="Line 84"/>
              <p:cNvCxnSpPr>
                <a:cxnSpLocks noChangeShapeType="1"/>
              </p:cNvCxnSpPr>
              <p:nvPr/>
            </p:nvCxnSpPr>
            <p:spPr bwMode="auto">
              <a:xfrm>
                <a:off x="7140" y="3460"/>
                <a:ext cx="0" cy="940"/>
              </a:xfrm>
              <a:prstGeom prst="line">
                <a:avLst/>
              </a:prstGeom>
              <a:noFill/>
              <a:ln w="6350">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197" name="Text Box 85"/>
              <p:cNvSpPr txBox="1">
                <a:spLocks noChangeArrowheads="1"/>
              </p:cNvSpPr>
              <p:nvPr/>
            </p:nvSpPr>
            <p:spPr bwMode="auto">
              <a:xfrm>
                <a:off x="342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Text Box 86"/>
              <p:cNvSpPr txBox="1">
                <a:spLocks noChangeArrowheads="1"/>
              </p:cNvSpPr>
              <p:nvPr/>
            </p:nvSpPr>
            <p:spPr bwMode="auto">
              <a:xfrm>
                <a:off x="3590" y="586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tr-TR"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9" name="Text Box 87"/>
              <p:cNvSpPr txBox="1">
                <a:spLocks noChangeArrowheads="1"/>
              </p:cNvSpPr>
              <p:nvPr/>
            </p:nvSpPr>
            <p:spPr bwMode="auto">
              <a:xfrm>
                <a:off x="342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0" name="Text Box 88"/>
              <p:cNvSpPr txBox="1">
                <a:spLocks noChangeArrowheads="1"/>
              </p:cNvSpPr>
              <p:nvPr/>
            </p:nvSpPr>
            <p:spPr bwMode="auto">
              <a:xfrm>
                <a:off x="558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1" name="Text Box 89"/>
              <p:cNvSpPr txBox="1">
                <a:spLocks noChangeArrowheads="1"/>
              </p:cNvSpPr>
              <p:nvPr/>
            </p:nvSpPr>
            <p:spPr bwMode="auto">
              <a:xfrm>
                <a:off x="7700" y="278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G</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300">
                    <a:effectLst/>
                    <a:latin typeface="Calibri" panose="020F0502020204030204" pitchFamily="34" charset="0"/>
                    <a:ea typeface="Calibri" panose="020F0502020204030204" pitchFamily="34" charset="0"/>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2" name="Text Box 90"/>
              <p:cNvSpPr txBox="1">
                <a:spLocks noChangeArrowheads="1"/>
              </p:cNvSpPr>
              <p:nvPr/>
            </p:nvSpPr>
            <p:spPr bwMode="auto">
              <a:xfrm>
                <a:off x="77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H</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 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3" name="Text Box 91"/>
              <p:cNvSpPr txBox="1">
                <a:spLocks noChangeArrowheads="1"/>
              </p:cNvSpPr>
              <p:nvPr/>
            </p:nvSpPr>
            <p:spPr bwMode="auto">
              <a:xfrm>
                <a:off x="5560" y="430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latin typeface="Calibri" panose="020F0502020204030204" pitchFamily="34" charset="0"/>
                    <a:ea typeface="Calibri" panose="020F0502020204030204" pitchFamily="34" charset="0"/>
                    <a:cs typeface="Times New Roman" panose="02020603050405020304" pitchFamily="18" charset="0"/>
                  </a:rPr>
                  <a:t>4*</a:t>
                </a:r>
              </a:p>
            </p:txBody>
          </p:sp>
          <p:sp>
            <p:nvSpPr>
              <p:cNvPr id="204" name="Text Box 92"/>
              <p:cNvSpPr txBox="1">
                <a:spLocks noChangeArrowheads="1"/>
              </p:cNvSpPr>
              <p:nvPr/>
            </p:nvSpPr>
            <p:spPr bwMode="auto">
              <a:xfrm>
                <a:off x="6580" y="5840"/>
                <a:ext cx="880"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tr-TR" sz="1400">
                    <a:effectLst/>
                    <a:latin typeface="Calibri" panose="020F0502020204030204" pitchFamily="34" charset="0"/>
                    <a:ea typeface="Calibri" panose="020F0502020204030204" pitchFamily="34" charset="0"/>
                    <a:cs typeface="Times New Roman" panose="02020603050405020304" pitchFamily="18" charset="0"/>
                  </a:rPr>
                  <a:t>F</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tr-TR" sz="1800" b="1">
                    <a:solidFill>
                      <a:srgbClr val="FF0000"/>
                    </a:solidFill>
                    <a:latin typeface="Calibri" panose="020F0502020204030204" pitchFamily="34" charset="0"/>
                    <a:ea typeface="Calibri" panose="020F0502020204030204" pitchFamily="34" charset="0"/>
                    <a:cs typeface="Times New Roman" panose="02020603050405020304" pitchFamily="18" charset="0"/>
                  </a:rPr>
                  <a:t>8*</a:t>
                </a:r>
              </a:p>
            </p:txBody>
          </p:sp>
        </p:grpSp>
        <p:grpSp>
          <p:nvGrpSpPr>
            <p:cNvPr id="86" name="Group 93"/>
            <p:cNvGrpSpPr>
              <a:grpSpLocks/>
            </p:cNvGrpSpPr>
            <p:nvPr/>
          </p:nvGrpSpPr>
          <p:grpSpPr bwMode="auto">
            <a:xfrm>
              <a:off x="1620" y="8060"/>
              <a:ext cx="1160" cy="500"/>
              <a:chOff x="2720" y="1940"/>
              <a:chExt cx="1160" cy="500"/>
            </a:xfrm>
          </p:grpSpPr>
          <p:sp>
            <p:nvSpPr>
              <p:cNvPr id="105" name="Text Box 94"/>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Text Box 95"/>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7" name="Group 96"/>
            <p:cNvGrpSpPr>
              <a:grpSpLocks/>
            </p:cNvGrpSpPr>
            <p:nvPr/>
          </p:nvGrpSpPr>
          <p:grpSpPr bwMode="auto">
            <a:xfrm>
              <a:off x="5220" y="9800"/>
              <a:ext cx="1160" cy="500"/>
              <a:chOff x="2720" y="1940"/>
              <a:chExt cx="1160" cy="500"/>
            </a:xfrm>
          </p:grpSpPr>
          <p:sp>
            <p:nvSpPr>
              <p:cNvPr id="103" name="Text Box 97"/>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 Box 98"/>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8" name="Group 99"/>
            <p:cNvGrpSpPr>
              <a:grpSpLocks/>
            </p:cNvGrpSpPr>
            <p:nvPr/>
          </p:nvGrpSpPr>
          <p:grpSpPr bwMode="auto">
            <a:xfrm>
              <a:off x="7340" y="9360"/>
              <a:ext cx="1160" cy="500"/>
              <a:chOff x="2720" y="1940"/>
              <a:chExt cx="1160" cy="500"/>
            </a:xfrm>
          </p:grpSpPr>
          <p:sp>
            <p:nvSpPr>
              <p:cNvPr id="101" name="Text Box 100"/>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 Box 101"/>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9" name="Group 102"/>
            <p:cNvGrpSpPr>
              <a:grpSpLocks/>
            </p:cNvGrpSpPr>
            <p:nvPr/>
          </p:nvGrpSpPr>
          <p:grpSpPr bwMode="auto">
            <a:xfrm>
              <a:off x="5060" y="8120"/>
              <a:ext cx="1160" cy="500"/>
              <a:chOff x="2720" y="1940"/>
              <a:chExt cx="1160" cy="500"/>
            </a:xfrm>
          </p:grpSpPr>
          <p:sp>
            <p:nvSpPr>
              <p:cNvPr id="99" name="Text Box 103"/>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 Box 104"/>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0" name="Group 105"/>
            <p:cNvGrpSpPr>
              <a:grpSpLocks/>
            </p:cNvGrpSpPr>
            <p:nvPr/>
          </p:nvGrpSpPr>
          <p:grpSpPr bwMode="auto">
            <a:xfrm>
              <a:off x="4960" y="6600"/>
              <a:ext cx="1160" cy="500"/>
              <a:chOff x="2720" y="1940"/>
              <a:chExt cx="1160" cy="500"/>
            </a:xfrm>
          </p:grpSpPr>
          <p:sp>
            <p:nvSpPr>
              <p:cNvPr id="97" name="Text Box 106"/>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Text Box 107"/>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1" name="Group 108"/>
            <p:cNvGrpSpPr>
              <a:grpSpLocks/>
            </p:cNvGrpSpPr>
            <p:nvPr/>
          </p:nvGrpSpPr>
          <p:grpSpPr bwMode="auto">
            <a:xfrm>
              <a:off x="7120" y="6620"/>
              <a:ext cx="1160" cy="500"/>
              <a:chOff x="2720" y="1940"/>
              <a:chExt cx="1160" cy="500"/>
            </a:xfrm>
          </p:grpSpPr>
          <p:sp>
            <p:nvSpPr>
              <p:cNvPr id="95" name="Text Box 109"/>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6" name="Text Box 110"/>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2" name="Group 111"/>
            <p:cNvGrpSpPr>
              <a:grpSpLocks/>
            </p:cNvGrpSpPr>
            <p:nvPr/>
          </p:nvGrpSpPr>
          <p:grpSpPr bwMode="auto">
            <a:xfrm>
              <a:off x="8740" y="8060"/>
              <a:ext cx="1160" cy="500"/>
              <a:chOff x="2720" y="1940"/>
              <a:chExt cx="1160" cy="500"/>
            </a:xfrm>
          </p:grpSpPr>
          <p:sp>
            <p:nvSpPr>
              <p:cNvPr id="93" name="Text Box 112"/>
              <p:cNvSpPr txBox="1">
                <a:spLocks noChangeArrowheads="1"/>
              </p:cNvSpPr>
              <p:nvPr/>
            </p:nvSpPr>
            <p:spPr bwMode="auto">
              <a:xfrm>
                <a:off x="272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 Box 113"/>
              <p:cNvSpPr txBox="1">
                <a:spLocks noChangeArrowheads="1"/>
              </p:cNvSpPr>
              <p:nvPr/>
            </p:nvSpPr>
            <p:spPr bwMode="auto">
              <a:xfrm>
                <a:off x="3300" y="1940"/>
                <a:ext cx="580" cy="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tr-TR" sz="900">
                    <a:effectLst/>
                    <a:latin typeface="Calibri" panose="020F0502020204030204" pitchFamily="34" charset="0"/>
                    <a:ea typeface="Calibri" panose="020F0502020204030204" pitchFamily="34" charset="0"/>
                    <a:cs typeface="Times New Roman" panose="02020603050405020304" pitchFamily="18" charset="0"/>
                  </a:rPr>
                  <a:t>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219" name="Tablo 218"/>
          <p:cNvGraphicFramePr>
            <a:graphicFrameLocks noGrp="1"/>
          </p:cNvGraphicFramePr>
          <p:nvPr>
            <p:extLst>
              <p:ext uri="{D42A27DB-BD31-4B8C-83A1-F6EECF244321}">
                <p14:modId xmlns:p14="http://schemas.microsoft.com/office/powerpoint/2010/main" val="1946828580"/>
              </p:ext>
            </p:extLst>
          </p:nvPr>
        </p:nvGraphicFramePr>
        <p:xfrm>
          <a:off x="792651" y="6004732"/>
          <a:ext cx="7831026" cy="2979323"/>
        </p:xfrm>
        <a:graphic>
          <a:graphicData uri="http://schemas.openxmlformats.org/drawingml/2006/table">
            <a:tbl>
              <a:tblPr>
                <a:tableStyleId>{5C22544A-7EE6-4342-B048-85BDC9FD1C3A}</a:tableStyleId>
              </a:tblPr>
              <a:tblGrid>
                <a:gridCol w="761910">
                  <a:extLst>
                    <a:ext uri="{9D8B030D-6E8A-4147-A177-3AD203B41FA5}">
                      <a16:colId xmlns:a16="http://schemas.microsoft.com/office/drawing/2014/main" val="20000"/>
                    </a:ext>
                  </a:extLst>
                </a:gridCol>
                <a:gridCol w="834233">
                  <a:extLst>
                    <a:ext uri="{9D8B030D-6E8A-4147-A177-3AD203B41FA5}">
                      <a16:colId xmlns:a16="http://schemas.microsoft.com/office/drawing/2014/main" val="20001"/>
                    </a:ext>
                  </a:extLst>
                </a:gridCol>
                <a:gridCol w="1237054">
                  <a:extLst>
                    <a:ext uri="{9D8B030D-6E8A-4147-A177-3AD203B41FA5}">
                      <a16:colId xmlns:a16="http://schemas.microsoft.com/office/drawing/2014/main" val="20002"/>
                    </a:ext>
                  </a:extLst>
                </a:gridCol>
                <a:gridCol w="1163049">
                  <a:extLst>
                    <a:ext uri="{9D8B030D-6E8A-4147-A177-3AD203B41FA5}">
                      <a16:colId xmlns:a16="http://schemas.microsoft.com/office/drawing/2014/main" val="20003"/>
                    </a:ext>
                  </a:extLst>
                </a:gridCol>
                <a:gridCol w="958695">
                  <a:extLst>
                    <a:ext uri="{9D8B030D-6E8A-4147-A177-3AD203B41FA5}">
                      <a16:colId xmlns:a16="http://schemas.microsoft.com/office/drawing/2014/main" val="20004"/>
                    </a:ext>
                  </a:extLst>
                </a:gridCol>
                <a:gridCol w="958695">
                  <a:extLst>
                    <a:ext uri="{9D8B030D-6E8A-4147-A177-3AD203B41FA5}">
                      <a16:colId xmlns:a16="http://schemas.microsoft.com/office/drawing/2014/main" val="20005"/>
                    </a:ext>
                  </a:extLst>
                </a:gridCol>
                <a:gridCol w="958695">
                  <a:extLst>
                    <a:ext uri="{9D8B030D-6E8A-4147-A177-3AD203B41FA5}">
                      <a16:colId xmlns:a16="http://schemas.microsoft.com/office/drawing/2014/main" val="20006"/>
                    </a:ext>
                  </a:extLst>
                </a:gridCol>
                <a:gridCol w="958695">
                  <a:extLst>
                    <a:ext uri="{9D8B030D-6E8A-4147-A177-3AD203B41FA5}">
                      <a16:colId xmlns:a16="http://schemas.microsoft.com/office/drawing/2014/main" val="20007"/>
                    </a:ext>
                  </a:extLst>
                </a:gridCol>
              </a:tblGrid>
              <a:tr h="0">
                <a:tc>
                  <a:txBody>
                    <a:bodyPr/>
                    <a:lstStyle/>
                    <a:p>
                      <a:pPr algn="ctr">
                        <a:lnSpc>
                          <a:spcPct val="150000"/>
                        </a:lnSpc>
                        <a:spcAft>
                          <a:spcPts val="1000"/>
                        </a:spcAft>
                      </a:pPr>
                      <a:r>
                        <a:rPr lang="tr-TR" sz="1500">
                          <a:effectLst/>
                        </a:rPr>
                        <a:t>Akt.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NS (Ay)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HS(Ay)</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NM (TL)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4.HM(TL)</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0"/>
                  </a:ext>
                </a:extLst>
              </a:tr>
              <a:tr h="333982">
                <a:tc>
                  <a:txBody>
                    <a:bodyPr/>
                    <a:lstStyle/>
                    <a:p>
                      <a:pPr algn="ctr">
                        <a:lnSpc>
                          <a:spcPct val="150000"/>
                        </a:lnSpc>
                        <a:spcAft>
                          <a:spcPts val="1000"/>
                        </a:spcAft>
                      </a:pPr>
                      <a:r>
                        <a:rPr lang="tr-TR" sz="1500">
                          <a:effectLst/>
                        </a:rPr>
                        <a:t>A</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225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1"/>
                  </a:ext>
                </a:extLst>
              </a:tr>
              <a:tr h="333982">
                <a:tc>
                  <a:txBody>
                    <a:bodyPr/>
                    <a:lstStyle/>
                    <a:p>
                      <a:pPr algn="ctr">
                        <a:lnSpc>
                          <a:spcPct val="150000"/>
                        </a:lnSpc>
                        <a:spcAft>
                          <a:spcPts val="1000"/>
                        </a:spcAft>
                      </a:pPr>
                      <a:r>
                        <a:rPr lang="tr-TR" sz="1500">
                          <a:effectLst/>
                        </a:rPr>
                        <a:t>B</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480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2"/>
                  </a:ext>
                </a:extLst>
              </a:tr>
              <a:tr h="333982">
                <a:tc>
                  <a:txBody>
                    <a:bodyPr/>
                    <a:lstStyle/>
                    <a:p>
                      <a:pPr algn="ctr">
                        <a:lnSpc>
                          <a:spcPct val="150000"/>
                        </a:lnSpc>
                        <a:spcAft>
                          <a:spcPts val="1000"/>
                        </a:spcAft>
                      </a:pPr>
                      <a:r>
                        <a:rPr lang="tr-TR" sz="1500">
                          <a:effectLst/>
                        </a:rPr>
                        <a:t>C</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965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1060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3"/>
                  </a:ext>
                </a:extLst>
              </a:tr>
              <a:tr h="333982">
                <a:tc>
                  <a:txBody>
                    <a:bodyPr/>
                    <a:lstStyle/>
                    <a:p>
                      <a:pPr algn="ctr">
                        <a:lnSpc>
                          <a:spcPct val="150000"/>
                        </a:lnSpc>
                        <a:spcAft>
                          <a:spcPts val="1000"/>
                        </a:spcAft>
                      </a:pPr>
                      <a:r>
                        <a:rPr lang="tr-TR" sz="1500">
                          <a:effectLst/>
                        </a:rPr>
                        <a:t>D</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685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4"/>
                  </a:ext>
                </a:extLst>
              </a:tr>
              <a:tr h="333982">
                <a:tc>
                  <a:txBody>
                    <a:bodyPr/>
                    <a:lstStyle/>
                    <a:p>
                      <a:pPr algn="ctr">
                        <a:lnSpc>
                          <a:spcPct val="150000"/>
                        </a:lnSpc>
                        <a:spcAft>
                          <a:spcPts val="1000"/>
                        </a:spcAft>
                      </a:pPr>
                      <a:r>
                        <a:rPr lang="tr-TR" sz="1500">
                          <a:effectLst/>
                        </a:rPr>
                        <a:t>E</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3</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415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440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5"/>
                  </a:ext>
                </a:extLst>
              </a:tr>
              <a:tr h="333982">
                <a:tc>
                  <a:txBody>
                    <a:bodyPr/>
                    <a:lstStyle/>
                    <a:p>
                      <a:pPr algn="ctr">
                        <a:lnSpc>
                          <a:spcPct val="150000"/>
                        </a:lnSpc>
                        <a:spcAft>
                          <a:spcPts val="1000"/>
                        </a:spcAft>
                      </a:pPr>
                      <a:r>
                        <a:rPr lang="tr-TR" sz="1500">
                          <a:effectLst/>
                        </a:rPr>
                        <a:t>F</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6</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730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745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775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835</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6"/>
                  </a:ext>
                </a:extLst>
              </a:tr>
              <a:tr h="333982">
                <a:tc>
                  <a:txBody>
                    <a:bodyPr/>
                    <a:lstStyle/>
                    <a:p>
                      <a:pPr algn="ctr">
                        <a:lnSpc>
                          <a:spcPct val="150000"/>
                        </a:lnSpc>
                        <a:spcAft>
                          <a:spcPts val="1000"/>
                        </a:spcAft>
                      </a:pPr>
                      <a:r>
                        <a:rPr lang="tr-TR" sz="1500">
                          <a:effectLst/>
                        </a:rPr>
                        <a:t>G</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550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7"/>
                  </a:ext>
                </a:extLst>
              </a:tr>
              <a:tr h="333982">
                <a:tc>
                  <a:txBody>
                    <a:bodyPr/>
                    <a:lstStyle/>
                    <a:p>
                      <a:pPr algn="ctr">
                        <a:lnSpc>
                          <a:spcPct val="150000"/>
                        </a:lnSpc>
                        <a:spcAft>
                          <a:spcPts val="1000"/>
                        </a:spcAft>
                      </a:pPr>
                      <a:r>
                        <a:rPr lang="tr-TR" sz="1500">
                          <a:effectLst/>
                        </a:rPr>
                        <a:t>H</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4</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2</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100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120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150</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tc>
                  <a:txBody>
                    <a:bodyPr/>
                    <a:lstStyle/>
                    <a:p>
                      <a:pPr algn="ctr">
                        <a:lnSpc>
                          <a:spcPct val="150000"/>
                        </a:lnSpc>
                        <a:spcAft>
                          <a:spcPts val="1000"/>
                        </a:spcAft>
                      </a:pPr>
                      <a:r>
                        <a:rPr lang="tr-TR" sz="1500">
                          <a:effectLst/>
                        </a:rPr>
                        <a:t>-</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90824" marR="90824" marT="0" marB="0" anchor="ctr"/>
                </a:tc>
                <a:extLst>
                  <a:ext uri="{0D108BD9-81ED-4DB2-BD59-A6C34878D82A}">
                    <a16:rowId xmlns:a16="http://schemas.microsoft.com/office/drawing/2014/main" val="10008"/>
                  </a:ext>
                </a:extLst>
              </a:tr>
            </a:tbl>
          </a:graphicData>
        </a:graphic>
      </p:graphicFrame>
      <p:sp>
        <p:nvSpPr>
          <p:cNvPr id="220" name="Dikdörtgen 219"/>
          <p:cNvSpPr/>
          <p:nvPr/>
        </p:nvSpPr>
        <p:spPr>
          <a:xfrm>
            <a:off x="3742422" y="8121719"/>
            <a:ext cx="2865513" cy="297984"/>
          </a:xfrm>
          <a:prstGeom prst="rect">
            <a:avLst/>
          </a:prstGeom>
          <a:noFill/>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221" name="Dikdörtgen 220"/>
          <p:cNvSpPr/>
          <p:nvPr/>
        </p:nvSpPr>
        <p:spPr>
          <a:xfrm>
            <a:off x="3742422" y="7733610"/>
            <a:ext cx="1971568" cy="308646"/>
          </a:xfrm>
          <a:prstGeom prst="rect">
            <a:avLst/>
          </a:prstGeom>
          <a:noFill/>
          <a:ln w="38100">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222" name="Dikdörtgen 221"/>
          <p:cNvSpPr/>
          <p:nvPr/>
        </p:nvSpPr>
        <p:spPr>
          <a:xfrm>
            <a:off x="9517660" y="1519045"/>
            <a:ext cx="6400800" cy="1938992"/>
          </a:xfrm>
          <a:prstGeom prst="rect">
            <a:avLst/>
          </a:prstGeom>
        </p:spPr>
        <p:txBody>
          <a:bodyPr>
            <a:spAutoFit/>
          </a:bodyPr>
          <a:lstStyle/>
          <a:p>
            <a:r>
              <a:rPr lang="tr-TR" sz="2400" b="1" u="sng"/>
              <a:t>3.HIZLANDIRMA</a:t>
            </a:r>
            <a:endParaRPr lang="tr-TR" sz="2400"/>
          </a:p>
          <a:p>
            <a:endParaRPr lang="tr-TR" sz="2400"/>
          </a:p>
          <a:p>
            <a:r>
              <a:rPr lang="tr-TR" sz="2400"/>
              <a:t>E&amp;F 1 GÜN,      </a:t>
            </a:r>
            <a:r>
              <a:rPr lang="en-GB" sz="2400"/>
              <a:t>T</a:t>
            </a:r>
            <a:r>
              <a:rPr lang="en-GB" sz="2400" baseline="-25000"/>
              <a:t>3</a:t>
            </a:r>
            <a:r>
              <a:rPr lang="en-GB" sz="2400"/>
              <a:t> = 15 </a:t>
            </a:r>
            <a:endParaRPr lang="tr-TR" sz="2400"/>
          </a:p>
          <a:p>
            <a:endParaRPr lang="tr-TR" sz="2400"/>
          </a:p>
          <a:p>
            <a:r>
              <a:rPr lang="tr-TR" sz="2400"/>
              <a:t>C</a:t>
            </a:r>
            <a:r>
              <a:rPr lang="tr-TR" sz="2400" baseline="-25000"/>
              <a:t>3</a:t>
            </a:r>
            <a:r>
              <a:rPr lang="tr-TR" sz="2400"/>
              <a:t> = 3840 </a:t>
            </a:r>
            <a:r>
              <a:rPr lang="tr-TR" sz="2400" b="1">
                <a:solidFill>
                  <a:srgbClr val="FF0000"/>
                </a:solidFill>
              </a:rPr>
              <a:t>+ 15 + 15</a:t>
            </a:r>
            <a:r>
              <a:rPr lang="tr-TR" sz="2400">
                <a:solidFill>
                  <a:srgbClr val="FF0000"/>
                </a:solidFill>
              </a:rPr>
              <a:t> </a:t>
            </a:r>
            <a:r>
              <a:rPr lang="tr-TR" sz="2400"/>
              <a:t>=3880</a:t>
            </a:r>
            <a:endParaRPr lang="tr-TR"/>
          </a:p>
        </p:txBody>
      </p:sp>
      <p:sp>
        <p:nvSpPr>
          <p:cNvPr id="223" name="Dikdörtgen 222"/>
          <p:cNvSpPr/>
          <p:nvPr/>
        </p:nvSpPr>
        <p:spPr>
          <a:xfrm>
            <a:off x="9517660" y="4654814"/>
            <a:ext cx="6400800" cy="1143903"/>
          </a:xfrm>
          <a:prstGeom prst="rect">
            <a:avLst/>
          </a:prstGeom>
        </p:spPr>
        <p:txBody>
          <a:bodyPr>
            <a:spAutoFit/>
          </a:bodyPr>
          <a:lstStyle/>
          <a:p>
            <a:pPr algn="just">
              <a:lnSpc>
                <a:spcPct val="150000"/>
              </a:lnSpc>
              <a:spcAft>
                <a:spcPts val="1000"/>
              </a:spcAft>
            </a:pPr>
            <a:r>
              <a:rPr lang="tr-TR" sz="2400" b="1">
                <a:latin typeface="Calibri" panose="020F0502020204030204" pitchFamily="34" charset="0"/>
                <a:ea typeface="Calibri" panose="020F0502020204030204" pitchFamily="34" charset="0"/>
                <a:cs typeface="Calibri" panose="020F0502020204030204" pitchFamily="34" charset="0"/>
              </a:rPr>
              <a:t>KY : </a:t>
            </a:r>
            <a:r>
              <a:rPr lang="tr-TR" sz="2400">
                <a:latin typeface="Calibri" panose="020F0502020204030204" pitchFamily="34" charset="0"/>
                <a:ea typeface="Calibri" panose="020F0502020204030204" pitchFamily="34" charset="0"/>
                <a:cs typeface="Calibri" panose="020F0502020204030204" pitchFamily="34" charset="0"/>
              </a:rPr>
              <a:t> C</a:t>
            </a:r>
            <a:r>
              <a:rPr lang="tr-TR" sz="2400" baseline="30000">
                <a:latin typeface="Calibri" panose="020F0502020204030204" pitchFamily="34" charset="0"/>
                <a:ea typeface="Calibri" panose="020F0502020204030204" pitchFamily="34" charset="0"/>
                <a:cs typeface="Calibri" panose="020F0502020204030204" pitchFamily="34" charset="0"/>
              </a:rPr>
              <a:t>45</a:t>
            </a:r>
            <a:r>
              <a:rPr lang="tr-TR" sz="2400">
                <a:latin typeface="Calibri" panose="020F0502020204030204" pitchFamily="34" charset="0"/>
                <a:ea typeface="Calibri" panose="020F0502020204030204" pitchFamily="34" charset="0"/>
                <a:cs typeface="Calibri" panose="020F0502020204030204" pitchFamily="34" charset="0"/>
              </a:rPr>
              <a:t> – F</a:t>
            </a:r>
            <a:r>
              <a:rPr lang="tr-TR" sz="2400" baseline="30000">
                <a:latin typeface="Calibri" panose="020F0502020204030204" pitchFamily="34" charset="0"/>
                <a:ea typeface="Calibri" panose="020F0502020204030204" pitchFamily="34" charset="0"/>
                <a:cs typeface="Calibri" panose="020F0502020204030204" pitchFamily="34" charset="0"/>
              </a:rPr>
              <a:t>15  </a:t>
            </a:r>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a:latin typeface="Calibri" panose="020F0502020204030204" pitchFamily="34" charset="0"/>
                <a:ea typeface="Calibri" panose="020F0502020204030204" pitchFamily="34" charset="0"/>
                <a:cs typeface="Calibri" panose="020F0502020204030204" pitchFamily="34" charset="0"/>
              </a:rPr>
              <a:t>         C</a:t>
            </a:r>
            <a:r>
              <a:rPr lang="tr-TR" sz="2400" baseline="30000">
                <a:latin typeface="Calibri" panose="020F0502020204030204" pitchFamily="34" charset="0"/>
                <a:ea typeface="Calibri" panose="020F0502020204030204" pitchFamily="34" charset="0"/>
                <a:cs typeface="Calibri" panose="020F0502020204030204" pitchFamily="34" charset="0"/>
              </a:rPr>
              <a:t>45</a:t>
            </a:r>
            <a:r>
              <a:rPr lang="tr-TR" sz="2400">
                <a:latin typeface="Calibri" panose="020F0502020204030204" pitchFamily="34" charset="0"/>
                <a:ea typeface="Calibri" panose="020F0502020204030204" pitchFamily="34" charset="0"/>
                <a:cs typeface="Calibri" panose="020F0502020204030204" pitchFamily="34" charset="0"/>
              </a:rPr>
              <a:t> – E</a:t>
            </a:r>
            <a:r>
              <a:rPr lang="tr-TR" sz="2400" baseline="30000">
                <a:latin typeface="Calibri" panose="020F0502020204030204" pitchFamily="34" charset="0"/>
                <a:ea typeface="Calibri" panose="020F0502020204030204" pitchFamily="34" charset="0"/>
                <a:cs typeface="Calibri" panose="020F0502020204030204" pitchFamily="34" charset="0"/>
              </a:rPr>
              <a:t>15</a:t>
            </a:r>
            <a:r>
              <a:rPr lang="tr-TR" sz="2400">
                <a:latin typeface="Calibri" panose="020F0502020204030204" pitchFamily="34" charset="0"/>
                <a:ea typeface="Calibri" panose="020F0502020204030204" pitchFamily="34" charset="0"/>
                <a:cs typeface="Calibri" panose="020F0502020204030204" pitchFamily="34" charset="0"/>
              </a:rPr>
              <a:t> - H</a:t>
            </a:r>
            <a:r>
              <a:rPr lang="tr-TR" sz="2400" baseline="30000">
                <a:latin typeface="Calibri" panose="020F0502020204030204" pitchFamily="34" charset="0"/>
                <a:ea typeface="Calibri" panose="020F0502020204030204" pitchFamily="34" charset="0"/>
                <a:cs typeface="Calibri" panose="020F0502020204030204" pitchFamily="34" charset="0"/>
              </a:rPr>
              <a:t>20</a:t>
            </a:r>
            <a:endParaRPr lang="tr-TR"/>
          </a:p>
        </p:txBody>
      </p:sp>
      <p:cxnSp>
        <p:nvCxnSpPr>
          <p:cNvPr id="224" name="Düz Ok Bağlayıcısı 223"/>
          <p:cNvCxnSpPr/>
          <p:nvPr/>
        </p:nvCxnSpPr>
        <p:spPr>
          <a:xfrm>
            <a:off x="11266540" y="3345186"/>
            <a:ext cx="0" cy="260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Düz Ok Bağlayıcısı 224"/>
          <p:cNvCxnSpPr/>
          <p:nvPr/>
        </p:nvCxnSpPr>
        <p:spPr>
          <a:xfrm>
            <a:off x="11825340" y="3337932"/>
            <a:ext cx="0" cy="260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6" name="Dikdörtgen 225"/>
          <p:cNvSpPr/>
          <p:nvPr/>
        </p:nvSpPr>
        <p:spPr>
          <a:xfrm>
            <a:off x="10695297" y="3642743"/>
            <a:ext cx="6400800" cy="872162"/>
          </a:xfrm>
          <a:prstGeom prst="rect">
            <a:avLst/>
          </a:prstGeom>
        </p:spPr>
        <p:txBody>
          <a:bodyPr>
            <a:spAutoFit/>
          </a:bodyPr>
          <a:lstStyle/>
          <a:p>
            <a:pPr algn="just">
              <a:spcAft>
                <a:spcPts val="1000"/>
              </a:spcAft>
            </a:pPr>
            <a:r>
              <a:rPr lang="tr-TR"/>
              <a:t>745-730= 15 TL</a:t>
            </a:r>
          </a:p>
          <a:p>
            <a:pPr algn="just">
              <a:spcAft>
                <a:spcPts val="1000"/>
              </a:spcAft>
            </a:pPr>
            <a:r>
              <a:rPr lang="tr-TR"/>
              <a:t>415-400= 15 TL</a:t>
            </a:r>
          </a:p>
        </p:txBody>
      </p:sp>
    </p:spTree>
    <p:extLst>
      <p:ext uri="{BB962C8B-B14F-4D97-AF65-F5344CB8AC3E}">
        <p14:creationId xmlns:p14="http://schemas.microsoft.com/office/powerpoint/2010/main" val="73567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75359"/>
            <a:ext cx="12801600" cy="7618349"/>
          </a:xfrm>
        </p:spPr>
        <p:txBody>
          <a:bodyPr>
            <a:normAutofit/>
          </a:bodyPr>
          <a:lstStyle/>
          <a:p>
            <a:r>
              <a:rPr lang="tr-TR" sz="2600" b="1" u="sng" dirty="0"/>
              <a:t>Hızlandırma maliyetleri:</a:t>
            </a:r>
            <a:endParaRPr lang="tr-TR" sz="2600" dirty="0"/>
          </a:p>
          <a:p>
            <a:pPr marL="514350" indent="-514350">
              <a:buAutoNum type="arabicPeriod"/>
            </a:pPr>
            <a:r>
              <a:rPr lang="tr-TR" sz="2600" dirty="0"/>
              <a:t>Hızlandırmanın maliyeti</a:t>
            </a:r>
            <a:r>
              <a:rPr lang="tr-TR" sz="2600"/>
              <a:t>: </a:t>
            </a:r>
            <a:r>
              <a:rPr lang="tr-TR" sz="2600" b="1">
                <a:solidFill>
                  <a:srgbClr val="FF0000"/>
                </a:solidFill>
                <a:ea typeface="Times New Roman" panose="02020603050405020304" pitchFamily="18" charset="0"/>
                <a:cs typeface="Times New Roman" panose="02020603050405020304" pitchFamily="18" charset="0"/>
              </a:rPr>
              <a:t>920 – 900 =20  </a:t>
            </a:r>
            <a:r>
              <a:rPr lang="tr-TR" sz="2600" b="1" dirty="0">
                <a:solidFill>
                  <a:srgbClr val="FF0000"/>
                </a:solidFill>
                <a:ea typeface="Times New Roman" panose="02020603050405020304" pitchFamily="18" charset="0"/>
                <a:cs typeface="Times New Roman" panose="02020603050405020304" pitchFamily="18" charset="0"/>
              </a:rPr>
              <a:t>TL </a:t>
            </a:r>
          </a:p>
          <a:p>
            <a:pPr marL="514350" indent="-514350">
              <a:buFont typeface="Arial" panose="020B0604020202020204" pitchFamily="34" charset="0"/>
              <a:buAutoNum type="arabicPeriod"/>
            </a:pPr>
            <a:r>
              <a:rPr lang="tr-TR" sz="2600" dirty="0"/>
              <a:t>Hızlandırmanın maliyeti</a:t>
            </a:r>
            <a:r>
              <a:rPr lang="tr-TR" sz="2600"/>
              <a:t>: </a:t>
            </a:r>
            <a:r>
              <a:rPr lang="tr-TR" sz="2600" b="1">
                <a:solidFill>
                  <a:srgbClr val="FF0000"/>
                </a:solidFill>
                <a:ea typeface="Times New Roman" panose="02020603050405020304" pitchFamily="18" charset="0"/>
                <a:cs typeface="Times New Roman" panose="02020603050405020304" pitchFamily="18" charset="0"/>
              </a:rPr>
              <a:t>730 – 700 =30  </a:t>
            </a:r>
            <a:r>
              <a:rPr lang="tr-TR" sz="2600" b="1" dirty="0">
                <a:solidFill>
                  <a:srgbClr val="FF0000"/>
                </a:solidFill>
                <a:ea typeface="Times New Roman" panose="02020603050405020304" pitchFamily="18" charset="0"/>
                <a:cs typeface="Times New Roman" panose="02020603050405020304" pitchFamily="18" charset="0"/>
              </a:rPr>
              <a:t>TL </a:t>
            </a:r>
          </a:p>
          <a:p>
            <a:pPr marL="514350" indent="-514350">
              <a:buFont typeface="Arial" panose="020B0604020202020204" pitchFamily="34" charset="0"/>
              <a:buAutoNum type="arabicPeriod"/>
            </a:pPr>
            <a:r>
              <a:rPr lang="tr-TR" sz="2600" dirty="0"/>
              <a:t>Hızlandırmanın maliyeti</a:t>
            </a:r>
            <a:r>
              <a:rPr lang="tr-TR" sz="2600"/>
              <a:t>: </a:t>
            </a:r>
            <a:r>
              <a:rPr lang="tr-TR" sz="2600" b="1">
                <a:solidFill>
                  <a:srgbClr val="FF0000"/>
                </a:solidFill>
                <a:ea typeface="Times New Roman" panose="02020603050405020304" pitchFamily="18" charset="0"/>
                <a:cs typeface="Times New Roman" panose="02020603050405020304" pitchFamily="18" charset="0"/>
              </a:rPr>
              <a:t>(745 – 730) + (415 – 400)= 30 TL</a:t>
            </a:r>
            <a:endParaRPr lang="tr-TR" sz="2600" b="1" dirty="0">
              <a:solidFill>
                <a:srgbClr val="FF0000"/>
              </a:solidFill>
              <a:ea typeface="Times New Roman" panose="02020603050405020304" pitchFamily="18" charset="0"/>
              <a:cs typeface="Times New Roman" panose="02020603050405020304" pitchFamily="18" charset="0"/>
            </a:endParaRPr>
          </a:p>
          <a:p>
            <a:pPr marL="0" indent="0">
              <a:buNone/>
            </a:pPr>
            <a:r>
              <a:rPr lang="tr-TR" sz="2600" b="1" dirty="0">
                <a:solidFill>
                  <a:srgbClr val="FF0000"/>
                </a:solidFill>
                <a:ea typeface="Times New Roman" panose="02020603050405020304" pitchFamily="18" charset="0"/>
                <a:cs typeface="Times New Roman" panose="02020603050405020304" pitchFamily="18" charset="0"/>
              </a:rPr>
              <a:t>   ------------------------------------------------------ </a:t>
            </a:r>
          </a:p>
          <a:p>
            <a:pPr marL="0" indent="0">
              <a:buNone/>
            </a:pPr>
            <a:r>
              <a:rPr lang="tr-TR" sz="2600" dirty="0"/>
              <a:t>     Toplam hızlandırma maliyeti</a:t>
            </a:r>
            <a:r>
              <a:rPr lang="tr-TR" sz="2600"/>
              <a:t>:   </a:t>
            </a:r>
            <a:r>
              <a:rPr lang="tr-TR" sz="2600" b="1">
                <a:solidFill>
                  <a:srgbClr val="FF0000"/>
                </a:solidFill>
                <a:ea typeface="Times New Roman" panose="02020603050405020304" pitchFamily="18" charset="0"/>
                <a:cs typeface="Times New Roman" panose="02020603050405020304" pitchFamily="18" charset="0"/>
              </a:rPr>
              <a:t>80 TL </a:t>
            </a:r>
            <a:endParaRPr lang="tr-TR" sz="2600" b="1" dirty="0">
              <a:solidFill>
                <a:srgbClr val="FF0000"/>
              </a:solidFill>
              <a:ea typeface="Times New Roman" panose="02020603050405020304" pitchFamily="18" charset="0"/>
              <a:cs typeface="Times New Roman" panose="02020603050405020304" pitchFamily="18" charset="0"/>
            </a:endParaRPr>
          </a:p>
          <a:p>
            <a:pPr marL="0" indent="0">
              <a:buNone/>
            </a:pPr>
            <a:endParaRPr lang="tr-TR" sz="2600" dirty="0"/>
          </a:p>
          <a:p>
            <a:r>
              <a:rPr lang="tr-TR" sz="2600" b="1" u="sng"/>
              <a:t>Projenin toplam maliyeti:</a:t>
            </a:r>
          </a:p>
          <a:p>
            <a:pPr marL="0" indent="0" algn="just">
              <a:lnSpc>
                <a:spcPct val="150000"/>
              </a:lnSpc>
              <a:spcAft>
                <a:spcPts val="0"/>
              </a:spcAft>
              <a:buNone/>
            </a:pPr>
            <a:r>
              <a:rPr lang="tr-TR" sz="2200"/>
              <a:t>1.Hızlandırma </a:t>
            </a:r>
            <a:r>
              <a:rPr lang="tr-TR" sz="2200" dirty="0"/>
              <a:t>Sonucunda Toplam Proje Maliyeti</a:t>
            </a:r>
            <a:r>
              <a:rPr lang="tr-TR" sz="2200"/>
              <a:t>: </a:t>
            </a:r>
            <a:r>
              <a:rPr lang="tr-TR" sz="2000">
                <a:solidFill>
                  <a:srgbClr val="002060"/>
                </a:solidFill>
                <a:latin typeface="Cambria" panose="02040503050406030204" pitchFamily="18" charset="0"/>
                <a:ea typeface="Cambria" panose="02040503050406030204" pitchFamily="18" charset="0"/>
                <a:cs typeface="Times New Roman" panose="02020603050405020304" pitchFamily="18" charset="0"/>
              </a:rPr>
              <a:t>3800 +20= 3820 </a:t>
            </a:r>
            <a:r>
              <a:rPr lang="tr-TR"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TL</a:t>
            </a:r>
          </a:p>
          <a:p>
            <a:pPr marL="0" indent="0" algn="just">
              <a:lnSpc>
                <a:spcPct val="160000"/>
              </a:lnSpc>
              <a:buNone/>
            </a:pPr>
            <a:r>
              <a:rPr lang="tr-TR" sz="2200" dirty="0"/>
              <a:t>2.Hızlandırma Sonucunda Toplam Proje Maliyeti</a:t>
            </a:r>
            <a:r>
              <a:rPr lang="tr-TR" sz="2200"/>
              <a:t>: </a:t>
            </a:r>
            <a:r>
              <a:rPr lang="tr-TR" sz="2000">
                <a:solidFill>
                  <a:srgbClr val="002060"/>
                </a:solidFill>
                <a:latin typeface="Cambria" panose="02040503050406030204" pitchFamily="18" charset="0"/>
                <a:ea typeface="Cambria" panose="02040503050406030204" pitchFamily="18" charset="0"/>
                <a:cs typeface="Times New Roman" panose="02020603050405020304" pitchFamily="18" charset="0"/>
              </a:rPr>
              <a:t>3800 + 20 + 30 = 3850 </a:t>
            </a:r>
            <a:r>
              <a:rPr lang="tr-TR"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TL</a:t>
            </a:r>
          </a:p>
          <a:p>
            <a:pPr marL="0" indent="0" algn="just">
              <a:lnSpc>
                <a:spcPct val="150000"/>
              </a:lnSpc>
              <a:buNone/>
            </a:pPr>
            <a:r>
              <a:rPr lang="tr-TR" sz="2200" dirty="0"/>
              <a:t>3.Hızlandırma Sonucunda Toplam Proje Maliyeti</a:t>
            </a:r>
            <a:r>
              <a:rPr lang="tr-TR" sz="2200"/>
              <a:t>: </a:t>
            </a:r>
            <a:r>
              <a:rPr lang="tr-TR" sz="2000">
                <a:solidFill>
                  <a:srgbClr val="002060"/>
                </a:solidFill>
                <a:latin typeface="Cambria" panose="02040503050406030204" pitchFamily="18" charset="0"/>
                <a:ea typeface="Cambria" panose="02040503050406030204" pitchFamily="18" charset="0"/>
                <a:cs typeface="Times New Roman" panose="02020603050405020304" pitchFamily="18" charset="0"/>
              </a:rPr>
              <a:t>3800 + 20 + 30 + 15 + 15= 3880 </a:t>
            </a:r>
            <a:r>
              <a:rPr lang="tr-TR" sz="20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TL</a:t>
            </a:r>
          </a:p>
          <a:p>
            <a:pPr marL="228600" algn="just">
              <a:lnSpc>
                <a:spcPct val="150000"/>
              </a:lnSpc>
            </a:pPr>
            <a:endParaRPr lang="tr-TR" sz="3400" dirty="0">
              <a:ea typeface="Cambria" panose="02040503050406030204" pitchFamily="18" charset="0"/>
              <a:cs typeface="Times New Roman" panose="02020603050405020304" pitchFamily="18" charset="0"/>
            </a:endParaRPr>
          </a:p>
          <a:p>
            <a:pPr marL="228600" algn="just">
              <a:lnSpc>
                <a:spcPct val="150000"/>
              </a:lnSpc>
              <a:spcAft>
                <a:spcPts val="0"/>
              </a:spcAft>
            </a:pPr>
            <a:endParaRPr lang="tr-TR" sz="3200" dirty="0">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Rectangle 3"/>
          <p:cNvSpPr>
            <a:spLocks noChangeArrowheads="1"/>
          </p:cNvSpPr>
          <p:nvPr/>
        </p:nvSpPr>
        <p:spPr bwMode="auto">
          <a:xfrm>
            <a:off x="311684" y="494718"/>
            <a:ext cx="66011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tr-TR" sz="2400" b="1" dirty="0">
                <a:solidFill>
                  <a:srgbClr val="FF0000"/>
                </a:solidFill>
                <a:ea typeface="Times New Roman" panose="02020603050405020304" pitchFamily="18" charset="0"/>
                <a:cs typeface="Times New Roman" panose="02020603050405020304" pitchFamily="18" charset="0"/>
              </a:rPr>
              <a:t>MALİYET İLE İLGİLİ DEĞERLENDİRMELER</a:t>
            </a:r>
            <a:endParaRPr lang="tr-TR"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80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64C01-1048-4B24-A0A0-6DC4D29EDC2C}"/>
              </a:ext>
            </a:extLst>
          </p:cNvPr>
          <p:cNvSpPr>
            <a:spLocks noGrp="1"/>
          </p:cNvSpPr>
          <p:nvPr>
            <p:ph type="title"/>
          </p:nvPr>
        </p:nvSpPr>
        <p:spPr/>
        <p:txBody>
          <a:bodyPr/>
          <a:lstStyle/>
          <a:p>
            <a:endParaRPr lang="en-GB"/>
          </a:p>
        </p:txBody>
      </p:sp>
      <p:pic>
        <p:nvPicPr>
          <p:cNvPr id="5" name="Content Placeholder 4" descr="A close up of text on a whiteboard&#10;&#10;Description automatically generated">
            <a:extLst>
              <a:ext uri="{FF2B5EF4-FFF2-40B4-BE49-F238E27FC236}">
                <a16:creationId xmlns:a16="http://schemas.microsoft.com/office/drawing/2014/main" id="{4831E5E1-F91B-40EC-8C6B-86E8B16605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708344" y="-421504"/>
            <a:ext cx="7384912" cy="10444208"/>
          </a:xfrm>
        </p:spPr>
      </p:pic>
    </p:spTree>
    <p:extLst>
      <p:ext uri="{BB962C8B-B14F-4D97-AF65-F5344CB8AC3E}">
        <p14:creationId xmlns:p14="http://schemas.microsoft.com/office/powerpoint/2010/main" val="3362926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Slide Number Placeholder 1">
            <a:extLst>
              <a:ext uri="{FF2B5EF4-FFF2-40B4-BE49-F238E27FC236}">
                <a16:creationId xmlns:a16="http://schemas.microsoft.com/office/drawing/2014/main" id="{FAC646AD-AE9F-4649-AB8F-9E4BF9D80E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1040130" indent="-400050">
              <a:defRPr>
                <a:solidFill>
                  <a:schemeClr val="tx1"/>
                </a:solidFill>
                <a:latin typeface="Arial" panose="020B0604020202020204" pitchFamily="34" charset="0"/>
              </a:defRPr>
            </a:lvl2pPr>
            <a:lvl3pPr marL="1600200" indent="-320040">
              <a:defRPr>
                <a:solidFill>
                  <a:schemeClr val="tx1"/>
                </a:solidFill>
                <a:latin typeface="Arial" panose="020B0604020202020204" pitchFamily="34" charset="0"/>
              </a:defRPr>
            </a:lvl3pPr>
            <a:lvl4pPr marL="2240280" indent="-320040">
              <a:defRPr>
                <a:solidFill>
                  <a:schemeClr val="tx1"/>
                </a:solidFill>
                <a:latin typeface="Arial" panose="020B0604020202020204" pitchFamily="34" charset="0"/>
              </a:defRPr>
            </a:lvl4pPr>
            <a:lvl5pPr marL="2880360" indent="-320040">
              <a:defRPr>
                <a:solidFill>
                  <a:schemeClr val="tx1"/>
                </a:solidFill>
                <a:latin typeface="Arial" panose="020B0604020202020204" pitchFamily="34" charset="0"/>
              </a:defRPr>
            </a:lvl5pPr>
            <a:lvl6pPr marL="3520440" indent="-320040" eaLnBrk="0" fontAlgn="base" hangingPunct="0">
              <a:spcBef>
                <a:spcPct val="0"/>
              </a:spcBef>
              <a:spcAft>
                <a:spcPct val="0"/>
              </a:spcAft>
              <a:defRPr>
                <a:solidFill>
                  <a:schemeClr val="tx1"/>
                </a:solidFill>
                <a:latin typeface="Arial" panose="020B0604020202020204" pitchFamily="34" charset="0"/>
              </a:defRPr>
            </a:lvl6pPr>
            <a:lvl7pPr marL="4160520" indent="-320040" eaLnBrk="0" fontAlgn="base" hangingPunct="0">
              <a:spcBef>
                <a:spcPct val="0"/>
              </a:spcBef>
              <a:spcAft>
                <a:spcPct val="0"/>
              </a:spcAft>
              <a:defRPr>
                <a:solidFill>
                  <a:schemeClr val="tx1"/>
                </a:solidFill>
                <a:latin typeface="Arial" panose="020B0604020202020204" pitchFamily="34" charset="0"/>
              </a:defRPr>
            </a:lvl7pPr>
            <a:lvl8pPr marL="4800600" indent="-320040" eaLnBrk="0" fontAlgn="base" hangingPunct="0">
              <a:spcBef>
                <a:spcPct val="0"/>
              </a:spcBef>
              <a:spcAft>
                <a:spcPct val="0"/>
              </a:spcAft>
              <a:defRPr>
                <a:solidFill>
                  <a:schemeClr val="tx1"/>
                </a:solidFill>
                <a:latin typeface="Arial" panose="020B0604020202020204" pitchFamily="34" charset="0"/>
              </a:defRPr>
            </a:lvl8pPr>
            <a:lvl9pPr marL="5440680" indent="-320040" eaLnBrk="0" fontAlgn="base" hangingPunct="0">
              <a:spcBef>
                <a:spcPct val="0"/>
              </a:spcBef>
              <a:spcAft>
                <a:spcPct val="0"/>
              </a:spcAft>
              <a:defRPr>
                <a:solidFill>
                  <a:schemeClr val="tx1"/>
                </a:solidFill>
                <a:latin typeface="Arial" panose="020B0604020202020204" pitchFamily="34" charset="0"/>
              </a:defRPr>
            </a:lvl9pPr>
          </a:lstStyle>
          <a:p>
            <a:fld id="{331BDBED-B58D-4B4A-A3F3-8C9241733529}" type="slidenum">
              <a:rPr lang="en-US" altLang="tr-TR" smtClean="0">
                <a:solidFill>
                  <a:srgbClr val="DDDDDD"/>
                </a:solidFill>
              </a:rPr>
              <a:pPr/>
              <a:t>30</a:t>
            </a:fld>
            <a:endParaRPr lang="en-US" altLang="tr-TR">
              <a:solidFill>
                <a:srgbClr val="DDDDDD"/>
              </a:solidFill>
            </a:endParaRPr>
          </a:p>
        </p:txBody>
      </p:sp>
      <p:pic>
        <p:nvPicPr>
          <p:cNvPr id="2049" name="Resim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 y="1260764"/>
            <a:ext cx="7363345" cy="33068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80110" y="2286000"/>
            <a:ext cx="128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8" name="Rectangle 9"/>
          <p:cNvSpPr>
            <a:spLocks noChangeArrowheads="1"/>
          </p:cNvSpPr>
          <p:nvPr/>
        </p:nvSpPr>
        <p:spPr bwMode="auto">
          <a:xfrm>
            <a:off x="880110" y="2743200"/>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10"/>
          <p:cNvSpPr>
            <a:spLocks noChangeArrowheads="1"/>
          </p:cNvSpPr>
          <p:nvPr/>
        </p:nvSpPr>
        <p:spPr bwMode="auto">
          <a:xfrm>
            <a:off x="880110" y="48863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0" name="Metin kutusu 9"/>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PROBLEM-10</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etin kutusu 2"/>
              <p:cNvSpPr txBox="1"/>
              <p:nvPr/>
            </p:nvSpPr>
            <p:spPr>
              <a:xfrm>
                <a:off x="754380" y="4397989"/>
                <a:ext cx="4011930" cy="329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tr-TR" sz="1400" b="0" i="1" smtClean="0">
                              <a:latin typeface="Cambria Math" panose="02040503050406030204" pitchFamily="18" charset="0"/>
                            </a:rPr>
                            <m:t>𝑖</m:t>
                          </m:r>
                        </m:e>
                        <m:sub>
                          <m:r>
                            <a:rPr lang="tr-TR" sz="1400" b="0" i="1" smtClean="0">
                              <a:latin typeface="Cambria Math" panose="02040503050406030204" pitchFamily="18" charset="0"/>
                            </a:rPr>
                            <m:t>𝑦𝚤𝑙</m:t>
                          </m:r>
                        </m:sub>
                      </m:sSub>
                      <m:r>
                        <a:rPr lang="tr-TR" sz="1400" b="0" i="1" smtClean="0">
                          <a:latin typeface="Cambria Math" panose="02040503050406030204" pitchFamily="18" charset="0"/>
                        </a:rPr>
                        <m:t>=</m:t>
                      </m:r>
                      <m:sSup>
                        <m:sSupPr>
                          <m:ctrlPr>
                            <a:rPr lang="tr-TR" sz="1400" b="0" i="1" smtClean="0">
                              <a:latin typeface="Cambria Math" panose="02040503050406030204" pitchFamily="18" charset="0"/>
                            </a:rPr>
                          </m:ctrlPr>
                        </m:sSupPr>
                        <m:e>
                          <m:r>
                            <a:rPr lang="tr-TR" sz="1400" b="0" i="1" smtClean="0">
                              <a:latin typeface="Cambria Math" panose="02040503050406030204" pitchFamily="18" charset="0"/>
                            </a:rPr>
                            <m:t>(1+0,02)</m:t>
                          </m:r>
                        </m:e>
                        <m:sup>
                          <m:r>
                            <a:rPr lang="tr-TR" sz="1400" b="0" i="1" smtClean="0">
                              <a:latin typeface="Cambria Math" panose="02040503050406030204" pitchFamily="18" charset="0"/>
                            </a:rPr>
                            <m:t>12</m:t>
                          </m:r>
                        </m:sup>
                      </m:sSup>
                      <m:r>
                        <a:rPr lang="tr-TR" sz="1400" b="0" i="1" smtClean="0">
                          <a:latin typeface="Cambria Math" panose="02040503050406030204" pitchFamily="18" charset="0"/>
                        </a:rPr>
                        <m:t>−1=0,2682</m:t>
                      </m:r>
                    </m:oMath>
                  </m:oMathPara>
                </a14:m>
                <a:endParaRPr lang="en-US" sz="1400" dirty="0"/>
              </a:p>
            </p:txBody>
          </p:sp>
        </mc:Choice>
        <mc:Fallback xmlns="">
          <p:sp>
            <p:nvSpPr>
              <p:cNvPr id="3" name="Metin kutusu 2"/>
              <p:cNvSpPr txBox="1">
                <a:spLocks noRot="1" noChangeAspect="1" noMove="1" noResize="1" noEditPoints="1" noAdjustHandles="1" noChangeArrowheads="1" noChangeShapeType="1" noTextEdit="1"/>
              </p:cNvSpPr>
              <p:nvPr/>
            </p:nvSpPr>
            <p:spPr>
              <a:xfrm>
                <a:off x="754380" y="4397989"/>
                <a:ext cx="4011930" cy="329001"/>
              </a:xfrm>
              <a:prstGeom prst="rect">
                <a:avLst/>
              </a:prstGeom>
              <a:blipFill rotWithShape="0">
                <a:blip r:embed="rId3"/>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Metin kutusu 10"/>
              <p:cNvSpPr txBox="1"/>
              <p:nvPr/>
            </p:nvSpPr>
            <p:spPr>
              <a:xfrm>
                <a:off x="7501890" y="4397988"/>
                <a:ext cx="4011930" cy="3281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tr-TR" sz="1400" b="0" i="1" smtClean="0">
                              <a:latin typeface="Cambria Math" panose="02040503050406030204" pitchFamily="18" charset="0"/>
                            </a:rPr>
                            <m:t>𝑖</m:t>
                          </m:r>
                        </m:e>
                        <m:sub>
                          <m:r>
                            <a:rPr lang="tr-TR" sz="1400" b="0" i="1" smtClean="0">
                              <a:latin typeface="Cambria Math" panose="02040503050406030204" pitchFamily="18" charset="0"/>
                            </a:rPr>
                            <m:t>𝑦𝚤𝑙</m:t>
                          </m:r>
                        </m:sub>
                      </m:sSub>
                      <m:r>
                        <a:rPr lang="tr-TR" sz="1400" b="0" i="1" smtClean="0">
                          <a:latin typeface="Cambria Math" panose="02040503050406030204" pitchFamily="18" charset="0"/>
                        </a:rPr>
                        <m:t>=</m:t>
                      </m:r>
                      <m:sSup>
                        <m:sSupPr>
                          <m:ctrlPr>
                            <a:rPr lang="tr-TR" sz="1400" b="0" i="1" smtClean="0">
                              <a:latin typeface="Cambria Math" panose="02040503050406030204" pitchFamily="18" charset="0"/>
                            </a:rPr>
                          </m:ctrlPr>
                        </m:sSupPr>
                        <m:e>
                          <m:r>
                            <a:rPr lang="tr-TR" sz="1400" b="0" i="1" smtClean="0">
                              <a:latin typeface="Cambria Math" panose="02040503050406030204" pitchFamily="18" charset="0"/>
                            </a:rPr>
                            <m:t>(1+0,0378)</m:t>
                          </m:r>
                        </m:e>
                        <m:sup>
                          <m:r>
                            <a:rPr lang="tr-TR" sz="1400" b="0" i="1" smtClean="0">
                              <a:latin typeface="Cambria Math" panose="02040503050406030204" pitchFamily="18" charset="0"/>
                            </a:rPr>
                            <m:t>4</m:t>
                          </m:r>
                        </m:sup>
                      </m:sSup>
                      <m:r>
                        <a:rPr lang="tr-TR" sz="1400" b="0" i="1" smtClean="0">
                          <a:latin typeface="Cambria Math" panose="02040503050406030204" pitchFamily="18" charset="0"/>
                        </a:rPr>
                        <m:t>−1=0,16</m:t>
                      </m:r>
                    </m:oMath>
                  </m:oMathPara>
                </a14:m>
                <a:endParaRPr lang="en-US" sz="1400" dirty="0"/>
              </a:p>
            </p:txBody>
          </p:sp>
        </mc:Choice>
        <mc:Fallback xmlns="">
          <p:sp>
            <p:nvSpPr>
              <p:cNvPr id="11" name="Metin kutusu 10"/>
              <p:cNvSpPr txBox="1">
                <a:spLocks noRot="1" noChangeAspect="1" noMove="1" noResize="1" noEditPoints="1" noAdjustHandles="1" noChangeArrowheads="1" noChangeShapeType="1" noTextEdit="1"/>
              </p:cNvSpPr>
              <p:nvPr/>
            </p:nvSpPr>
            <p:spPr>
              <a:xfrm>
                <a:off x="7501890" y="4397988"/>
                <a:ext cx="4011930" cy="328103"/>
              </a:xfrm>
              <a:prstGeom prst="rect">
                <a:avLst/>
              </a:prstGeom>
              <a:blipFill rotWithShape="0">
                <a:blip r:embed="rId4"/>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Metin kutusu 11"/>
              <p:cNvSpPr txBox="1"/>
              <p:nvPr/>
            </p:nvSpPr>
            <p:spPr>
              <a:xfrm>
                <a:off x="4231525" y="4397988"/>
                <a:ext cx="4011930"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tr-TR" sz="1400" b="0" i="1" smtClean="0">
                              <a:latin typeface="Cambria Math" panose="02040503050406030204" pitchFamily="18" charset="0"/>
                            </a:rPr>
                            <m:t>𝑖</m:t>
                          </m:r>
                        </m:e>
                        <m:sub>
                          <m:r>
                            <a:rPr lang="tr-TR" sz="1400" b="0" i="1" smtClean="0">
                              <a:latin typeface="Cambria Math" panose="02040503050406030204" pitchFamily="18" charset="0"/>
                            </a:rPr>
                            <m:t>3</m:t>
                          </m:r>
                          <m:r>
                            <a:rPr lang="tr-TR" sz="1400" b="0" i="1" smtClean="0">
                              <a:latin typeface="Cambria Math" panose="02040503050406030204" pitchFamily="18" charset="0"/>
                            </a:rPr>
                            <m:t>𝑎𝑦</m:t>
                          </m:r>
                        </m:sub>
                      </m:sSub>
                      <m:r>
                        <a:rPr lang="tr-TR" sz="1400" b="0" i="1" smtClean="0">
                          <a:latin typeface="Cambria Math" panose="02040503050406030204" pitchFamily="18" charset="0"/>
                        </a:rPr>
                        <m:t>=</m:t>
                      </m:r>
                      <m:f>
                        <m:fPr>
                          <m:ctrlPr>
                            <a:rPr lang="tr-TR" sz="1400" b="0" i="1" smtClean="0">
                              <a:latin typeface="Cambria Math" panose="02040503050406030204" pitchFamily="18" charset="0"/>
                            </a:rPr>
                          </m:ctrlPr>
                        </m:fPr>
                        <m:num>
                          <m:r>
                            <a:rPr lang="tr-TR" sz="1400" b="0" i="1" smtClean="0">
                              <a:latin typeface="Cambria Math" panose="02040503050406030204" pitchFamily="18" charset="0"/>
                            </a:rPr>
                            <m:t>15,12</m:t>
                          </m:r>
                        </m:num>
                        <m:den>
                          <m:r>
                            <a:rPr lang="tr-TR" sz="1400" b="0" i="1" smtClean="0">
                              <a:latin typeface="Cambria Math" panose="02040503050406030204" pitchFamily="18" charset="0"/>
                            </a:rPr>
                            <m:t>4</m:t>
                          </m:r>
                        </m:den>
                      </m:f>
                      <m:r>
                        <a:rPr lang="tr-TR" sz="1400" b="0" i="1" smtClean="0">
                          <a:latin typeface="Cambria Math" panose="02040503050406030204" pitchFamily="18" charset="0"/>
                        </a:rPr>
                        <m:t>=3,78</m:t>
                      </m:r>
                    </m:oMath>
                  </m:oMathPara>
                </a14:m>
                <a:endParaRPr lang="en-US" sz="1400" dirty="0"/>
              </a:p>
            </p:txBody>
          </p:sp>
        </mc:Choice>
        <mc:Fallback xmlns="">
          <p:sp>
            <p:nvSpPr>
              <p:cNvPr id="12" name="Metin kutusu 11"/>
              <p:cNvSpPr txBox="1">
                <a:spLocks noRot="1" noChangeAspect="1" noMove="1" noResize="1" noEditPoints="1" noAdjustHandles="1" noChangeArrowheads="1" noChangeShapeType="1" noTextEdit="1"/>
              </p:cNvSpPr>
              <p:nvPr/>
            </p:nvSpPr>
            <p:spPr>
              <a:xfrm>
                <a:off x="4231525" y="4397988"/>
                <a:ext cx="4011930" cy="5142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Metin kutusu 12"/>
              <p:cNvSpPr txBox="1"/>
              <p:nvPr/>
            </p:nvSpPr>
            <p:spPr>
              <a:xfrm>
                <a:off x="706981" y="5204996"/>
                <a:ext cx="11214509" cy="1191801"/>
              </a:xfrm>
              <a:prstGeom prst="rect">
                <a:avLst/>
              </a:prstGeom>
              <a:noFill/>
            </p:spPr>
            <p:txBody>
              <a:bodyPr wrap="square" rtlCol="0">
                <a:spAutoFit/>
              </a:bodyPr>
              <a:lstStyle/>
              <a:p>
                <a14:m>
                  <m:oMath xmlns:m="http://schemas.openxmlformats.org/officeDocument/2006/math">
                    <m:r>
                      <a:rPr lang="tr-TR" sz="2400" i="1" smtClean="0">
                        <a:latin typeface="Cambria Math" panose="02040503050406030204" pitchFamily="18" charset="0"/>
                      </a:rPr>
                      <m:t>𝑋</m:t>
                    </m:r>
                    <m:r>
                      <a:rPr lang="tr-TR" sz="2400" b="0" i="1" smtClean="0">
                        <a:latin typeface="Cambria Math" panose="02040503050406030204" pitchFamily="18" charset="0"/>
                      </a:rPr>
                      <m:t>=700∗</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𝑃</m:t>
                        </m:r>
                        <m:r>
                          <a:rPr lang="tr-TR" sz="2400" b="0" i="1" smtClean="0">
                            <a:latin typeface="Cambria Math" panose="02040503050406030204" pitchFamily="18" charset="0"/>
                          </a:rPr>
                          <m:t>/</m:t>
                        </m:r>
                        <m:r>
                          <a:rPr lang="tr-TR" sz="2400" b="0" i="1" smtClean="0">
                            <a:latin typeface="Cambria Math" panose="02040503050406030204" pitchFamily="18" charset="0"/>
                          </a:rPr>
                          <m:t>𝐴</m:t>
                        </m:r>
                        <m:r>
                          <a:rPr lang="tr-TR" sz="2400" b="0" i="1" smtClean="0">
                            <a:latin typeface="Cambria Math" panose="02040503050406030204" pitchFamily="18" charset="0"/>
                          </a:rPr>
                          <m:t>,0,2682,3</m:t>
                        </m:r>
                      </m:e>
                    </m:d>
                    <m:r>
                      <a:rPr lang="tr-TR" sz="2400" b="0" i="1" smtClean="0">
                        <a:latin typeface="Cambria Math" panose="02040503050406030204" pitchFamily="18" charset="0"/>
                      </a:rPr>
                      <m:t>−(1000−250(</m:t>
                    </m:r>
                    <m:r>
                      <a:rPr lang="tr-TR" sz="2400" b="0" i="1" smtClean="0">
                        <a:latin typeface="Cambria Math" panose="02040503050406030204" pitchFamily="18" charset="0"/>
                      </a:rPr>
                      <m:t>𝐴</m:t>
                    </m:r>
                    <m:r>
                      <a:rPr lang="tr-TR" sz="2400" b="0" i="1" smtClean="0">
                        <a:latin typeface="Cambria Math" panose="02040503050406030204" pitchFamily="18" charset="0"/>
                      </a:rPr>
                      <m:t>/</m:t>
                    </m:r>
                    <m:r>
                      <a:rPr lang="tr-TR" sz="2400" b="0" i="1" smtClean="0">
                        <a:latin typeface="Cambria Math" panose="02040503050406030204" pitchFamily="18" charset="0"/>
                      </a:rPr>
                      <m:t>𝐺</m:t>
                    </m:r>
                    <m:r>
                      <a:rPr lang="tr-TR" sz="2400" b="0" i="1" smtClean="0">
                        <a:latin typeface="Cambria Math" panose="02040503050406030204" pitchFamily="18" charset="0"/>
                      </a:rPr>
                      <m:t>,0.02682,4)</m:t>
                    </m:r>
                  </m:oMath>
                </a14:m>
                <a:r>
                  <a:rPr lang="tr-TR" sz="2400" dirty="0"/>
                  <a:t>) * (P/A,0.2682,4) * (P/F,0.2682,3)+(500+200*(A/G,0.16,3)) * (P/A,0.16,3) * (P/F,0.16,2) * (P/F,0.2682,7)+900 * (P/F,0.16,6) * (P/F,0.2682,7) = 832,243</a:t>
                </a:r>
                <a:endParaRPr lang="en-US" sz="2400" dirty="0"/>
              </a:p>
            </p:txBody>
          </p:sp>
        </mc:Choice>
        <mc:Fallback xmlns="">
          <p:sp>
            <p:nvSpPr>
              <p:cNvPr id="13" name="Metin kutusu 12"/>
              <p:cNvSpPr txBox="1">
                <a:spLocks noRot="1" noChangeAspect="1" noMove="1" noResize="1" noEditPoints="1" noAdjustHandles="1" noChangeArrowheads="1" noChangeShapeType="1" noTextEdit="1"/>
              </p:cNvSpPr>
              <p:nvPr/>
            </p:nvSpPr>
            <p:spPr>
              <a:xfrm>
                <a:off x="706981" y="5204996"/>
                <a:ext cx="11214509" cy="1191801"/>
              </a:xfrm>
              <a:prstGeom prst="rect">
                <a:avLst/>
              </a:prstGeom>
              <a:blipFill rotWithShape="0">
                <a:blip r:embed="rId6"/>
                <a:stretch>
                  <a:fillRect l="-870" t="-4103" b="-11795"/>
                </a:stretch>
              </a:blipFill>
            </p:spPr>
            <p:txBody>
              <a:bodyPr/>
              <a:lstStyle/>
              <a:p>
                <a:r>
                  <a:rPr lang="en-US">
                    <a:noFill/>
                  </a:rPr>
                  <a:t> </a:t>
                </a:r>
              </a:p>
            </p:txBody>
          </p:sp>
        </mc:Fallback>
      </mc:AlternateContent>
    </p:spTree>
    <p:extLst>
      <p:ext uri="{BB962C8B-B14F-4D97-AF65-F5344CB8AC3E}">
        <p14:creationId xmlns:p14="http://schemas.microsoft.com/office/powerpoint/2010/main" val="182485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4627" y="670228"/>
            <a:ext cx="9537026" cy="3785692"/>
          </a:xfrm>
          <a:prstGeom prst="rect">
            <a:avLst/>
          </a:prstGeom>
        </p:spPr>
      </p:pic>
      <p:pic>
        <p:nvPicPr>
          <p:cNvPr id="3" name="Resim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5237" y="4800600"/>
            <a:ext cx="9691126" cy="3629894"/>
          </a:xfrm>
          <a:prstGeom prst="rect">
            <a:avLst/>
          </a:prstGeom>
        </p:spPr>
      </p:pic>
      <p:sp>
        <p:nvSpPr>
          <p:cNvPr id="7" name="Metin kutusu 6"/>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X makinesi</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
        <p:nvSpPr>
          <p:cNvPr id="8" name="Metin kutusu 7"/>
          <p:cNvSpPr txBox="1"/>
          <p:nvPr/>
        </p:nvSpPr>
        <p:spPr>
          <a:xfrm>
            <a:off x="419794" y="4559159"/>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Y makinesi</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extLst>
      <p:ext uri="{BB962C8B-B14F-4D97-AF65-F5344CB8AC3E}">
        <p14:creationId xmlns:p14="http://schemas.microsoft.com/office/powerpoint/2010/main" val="58793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94360" y="176750"/>
            <a:ext cx="10652760" cy="3003451"/>
          </a:xfrm>
          <a:prstGeom prst="rect">
            <a:avLst/>
          </a:prstGeom>
          <a:noFill/>
        </p:spPr>
        <p:txBody>
          <a:bodyPr wrap="square" rtlCol="0">
            <a:spAutoFit/>
          </a:bodyPr>
          <a:lstStyle/>
          <a:p>
            <a:r>
              <a:rPr lang="tr-TR" sz="2400" b="1" dirty="0">
                <a:solidFill>
                  <a:srgbClr val="FF0000"/>
                </a:solidFill>
                <a:cs typeface="Arial" panose="020B0604020202020204" pitchFamily="34" charset="0"/>
              </a:rPr>
              <a:t>PROBLEM-4</a:t>
            </a:r>
            <a:endParaRPr lang="en-US" sz="2400" b="1" dirty="0">
              <a:solidFill>
                <a:srgbClr val="FF0000"/>
              </a:solidFill>
              <a:cs typeface="Arial" panose="020B0604020202020204" pitchFamily="34" charset="0"/>
            </a:endParaRPr>
          </a:p>
          <a:p>
            <a:r>
              <a:rPr lang="tr-TR" sz="2400" b="1" dirty="0">
                <a:cs typeface="Times New Roman" panose="02020603050405020304" pitchFamily="18" charset="0"/>
              </a:rPr>
              <a:t> </a:t>
            </a:r>
            <a:endParaRPr lang="en-US" sz="2400" dirty="0">
              <a:cs typeface="Times New Roman" panose="02020603050405020304" pitchFamily="18" charset="0"/>
            </a:endParaRPr>
          </a:p>
          <a:p>
            <a:r>
              <a:rPr lang="tr-TR" sz="2400" dirty="0">
                <a:cs typeface="Times New Roman" panose="02020603050405020304" pitchFamily="18" charset="0"/>
              </a:rPr>
              <a:t>a) Aylık faiz oranı % 2 ise 6 aylık efektif faiz oranı nedir?</a:t>
            </a:r>
            <a:endParaRPr lang="en-US" sz="2400" dirty="0">
              <a:cs typeface="Times New Roman" panose="02020603050405020304" pitchFamily="18" charset="0"/>
            </a:endParaRPr>
          </a:p>
          <a:p>
            <a:r>
              <a:rPr lang="tr-TR" sz="2400" dirty="0">
                <a:cs typeface="Times New Roman" panose="02020603050405020304" pitchFamily="18" charset="0"/>
              </a:rPr>
              <a:t>b) 3 aylık faiz oranı % 5 ise 6 aylık efektif faiz oranı nedir?</a:t>
            </a:r>
            <a:endParaRPr lang="en-US" sz="2400" dirty="0">
              <a:cs typeface="Times New Roman" panose="02020603050405020304" pitchFamily="18" charset="0"/>
            </a:endParaRPr>
          </a:p>
          <a:p>
            <a:r>
              <a:rPr lang="tr-TR" sz="2400" dirty="0">
                <a:cs typeface="Times New Roman" panose="02020603050405020304" pitchFamily="18" charset="0"/>
              </a:rPr>
              <a:t>c) 3 aylık faiz oranı %5 ise yıllık efektif faiz oranı nedir?</a:t>
            </a:r>
            <a:endParaRPr lang="en-US" sz="2400" dirty="0">
              <a:cs typeface="Times New Roman" panose="02020603050405020304" pitchFamily="18" charset="0"/>
            </a:endParaRPr>
          </a:p>
          <a:p>
            <a:r>
              <a:rPr lang="tr-TR" sz="2400" dirty="0">
                <a:cs typeface="Times New Roman" panose="02020603050405020304" pitchFamily="18" charset="0"/>
              </a:rPr>
              <a:t> </a:t>
            </a:r>
            <a:endParaRPr lang="en-US" sz="2400" dirty="0">
              <a:cs typeface="Times New Roman" panose="02020603050405020304" pitchFamily="18" charset="0"/>
            </a:endParaRPr>
          </a:p>
          <a:p>
            <a:r>
              <a:rPr lang="tr-TR" sz="2400" b="1" dirty="0">
                <a:solidFill>
                  <a:srgbClr val="FF0000"/>
                </a:solidFill>
                <a:cs typeface="Arial" panose="020B0604020202020204" pitchFamily="34" charset="0"/>
              </a:rPr>
              <a:t>ÇÖZÜM</a:t>
            </a:r>
            <a:endParaRPr lang="en-US" sz="2400" b="1" dirty="0">
              <a:solidFill>
                <a:srgbClr val="FF0000"/>
              </a:solidFill>
              <a:cs typeface="Arial" panose="020B0604020202020204" pitchFamily="34" charset="0"/>
            </a:endParaRPr>
          </a:p>
          <a:p>
            <a:endParaRPr lang="en-US" dirty="0"/>
          </a:p>
        </p:txBody>
      </p:sp>
      <p:pic>
        <p:nvPicPr>
          <p:cNvPr id="5" name="Picture 56"/>
          <p:cNvPicPr/>
          <p:nvPr/>
        </p:nvPicPr>
        <p:blipFill>
          <a:blip r:embed="rId2"/>
          <a:stretch>
            <a:fillRect/>
          </a:stretch>
        </p:blipFill>
        <p:spPr>
          <a:xfrm>
            <a:off x="594360" y="3168515"/>
            <a:ext cx="3863340" cy="1531620"/>
          </a:xfrm>
          <a:prstGeom prst="rect">
            <a:avLst/>
          </a:prstGeom>
        </p:spPr>
      </p:pic>
      <p:sp>
        <p:nvSpPr>
          <p:cNvPr id="6" name="Metin kutusu 5"/>
          <p:cNvSpPr txBox="1"/>
          <p:nvPr/>
        </p:nvSpPr>
        <p:spPr>
          <a:xfrm>
            <a:off x="594360" y="5859085"/>
            <a:ext cx="12207240" cy="4111447"/>
          </a:xfrm>
          <a:prstGeom prst="rect">
            <a:avLst/>
          </a:prstGeom>
          <a:noFill/>
        </p:spPr>
        <p:txBody>
          <a:bodyPr wrap="square" rtlCol="0">
            <a:spAutoFit/>
          </a:bodyPr>
          <a:lstStyle/>
          <a:p>
            <a:r>
              <a:rPr lang="tr-TR" sz="2400" b="1" dirty="0">
                <a:solidFill>
                  <a:srgbClr val="FF0000"/>
                </a:solidFill>
                <a:cs typeface="Arial" panose="020B0604020202020204" pitchFamily="34" charset="0"/>
              </a:rPr>
              <a:t>PROBLEM-5</a:t>
            </a:r>
            <a:endParaRPr lang="en-US" sz="2400" b="1" dirty="0">
              <a:solidFill>
                <a:srgbClr val="FF0000"/>
              </a:solidFill>
              <a:cs typeface="Arial" panose="020B0604020202020204" pitchFamily="34" charset="0"/>
            </a:endParaRPr>
          </a:p>
          <a:p>
            <a:r>
              <a:rPr lang="tr-TR" sz="2400" dirty="0">
                <a:cs typeface="Times New Roman" panose="02020603050405020304" pitchFamily="18" charset="0"/>
              </a:rPr>
              <a:t>Yatırılan bir paranın 5 sene içerisinde 3 katına çıkabilmesi için sürekli faizlenen aylık efektif faiz oranı ne olmalıdır?</a:t>
            </a:r>
            <a:endParaRPr lang="en-US" sz="2400" dirty="0">
              <a:cs typeface="Times New Roman" panose="02020603050405020304" pitchFamily="18" charset="0"/>
            </a:endParaRPr>
          </a:p>
          <a:p>
            <a:r>
              <a:rPr lang="tr-TR" sz="2400" dirty="0">
                <a:cs typeface="Times New Roman" panose="02020603050405020304" pitchFamily="18" charset="0"/>
              </a:rPr>
              <a:t> </a:t>
            </a:r>
            <a:endParaRPr lang="en-US" sz="2400" dirty="0">
              <a:cs typeface="Times New Roman" panose="02020603050405020304" pitchFamily="18" charset="0"/>
            </a:endParaRPr>
          </a:p>
          <a:p>
            <a:r>
              <a:rPr lang="tr-TR" sz="2400" b="1" dirty="0">
                <a:solidFill>
                  <a:srgbClr val="FF0000"/>
                </a:solidFill>
                <a:cs typeface="Arial" panose="020B0604020202020204" pitchFamily="34" charset="0"/>
              </a:rPr>
              <a:t>ÇÖZÜM </a:t>
            </a:r>
            <a:r>
              <a:rPr lang="tr-TR" sz="2400" b="1" dirty="0">
                <a:cs typeface="Times New Roman" panose="02020603050405020304" pitchFamily="18" charset="0"/>
              </a:rPr>
              <a:t> </a:t>
            </a:r>
            <a:endParaRPr lang="en-US" sz="2400" dirty="0">
              <a:cs typeface="Times New Roman" panose="02020603050405020304" pitchFamily="18" charset="0"/>
            </a:endParaRPr>
          </a:p>
          <a:p>
            <a:endParaRPr lang="tr-TR" sz="2400" dirty="0">
              <a:cs typeface="Times New Roman" panose="02020603050405020304" pitchFamily="18" charset="0"/>
            </a:endParaRPr>
          </a:p>
          <a:p>
            <a:r>
              <a:rPr lang="tr-TR" sz="2400" dirty="0">
                <a:cs typeface="Times New Roman" panose="02020603050405020304" pitchFamily="18" charset="0"/>
              </a:rPr>
              <a:t>3P = P(1 + i)</a:t>
            </a:r>
            <a:r>
              <a:rPr lang="tr-TR" sz="2400" baseline="30000" dirty="0">
                <a:cs typeface="Times New Roman" panose="02020603050405020304" pitchFamily="18" charset="0"/>
              </a:rPr>
              <a:t>60</a:t>
            </a:r>
            <a:endParaRPr lang="en-US" sz="2400" dirty="0">
              <a:cs typeface="Times New Roman" panose="02020603050405020304" pitchFamily="18" charset="0"/>
            </a:endParaRPr>
          </a:p>
          <a:p>
            <a:r>
              <a:rPr lang="tr-TR" sz="2400" dirty="0">
                <a:cs typeface="Times New Roman" panose="02020603050405020304" pitchFamily="18" charset="0"/>
              </a:rPr>
              <a:t>3 = (1 + i)</a:t>
            </a:r>
            <a:r>
              <a:rPr lang="tr-TR" sz="2400" baseline="30000" dirty="0">
                <a:cs typeface="Times New Roman" panose="02020603050405020304" pitchFamily="18" charset="0"/>
              </a:rPr>
              <a:t>60</a:t>
            </a:r>
            <a:endParaRPr lang="en-US" sz="2400" dirty="0">
              <a:cs typeface="Times New Roman" panose="02020603050405020304" pitchFamily="18" charset="0"/>
            </a:endParaRPr>
          </a:p>
          <a:p>
            <a:r>
              <a:rPr lang="tr-TR" sz="2400" dirty="0">
                <a:cs typeface="Times New Roman" panose="02020603050405020304" pitchFamily="18" charset="0"/>
              </a:rPr>
              <a:t>      i = 1.85% aylık  </a:t>
            </a:r>
            <a:endParaRPr lang="en-US" sz="2400" dirty="0">
              <a:cs typeface="Times New Roman" panose="02020603050405020304" pitchFamily="18" charset="0"/>
            </a:endParaRPr>
          </a:p>
          <a:p>
            <a:r>
              <a:rPr lang="tr-TR" sz="2400" b="1" dirty="0"/>
              <a:t> </a:t>
            </a:r>
            <a:endParaRPr lang="en-US" sz="2400" dirty="0"/>
          </a:p>
          <a:p>
            <a:endParaRPr lang="en-US" dirty="0"/>
          </a:p>
        </p:txBody>
      </p:sp>
      <mc:AlternateContent xmlns:mc="http://schemas.openxmlformats.org/markup-compatibility/2006" xmlns:a14="http://schemas.microsoft.com/office/drawing/2010/main">
        <mc:Choice Requires="a14">
          <p:sp>
            <p:nvSpPr>
              <p:cNvPr id="2" name="Dikdörtgen 1"/>
              <p:cNvSpPr/>
              <p:nvPr/>
            </p:nvSpPr>
            <p:spPr>
              <a:xfrm>
                <a:off x="5180825" y="3614137"/>
                <a:ext cx="1863652" cy="400110"/>
              </a:xfrm>
              <a:prstGeom prst="rect">
                <a:avLst/>
              </a:prstGeom>
            </p:spPr>
            <p:txBody>
              <a:bodyPr wrap="none">
                <a:spAutoFit/>
              </a:bodyPr>
              <a:lstStyle/>
              <a:p>
                <a14:m>
                  <m:oMath xmlns:m="http://schemas.openxmlformats.org/officeDocument/2006/math">
                    <m:sSub>
                      <m:sSubPr>
                        <m:ctrlPr>
                          <a:rPr lang="tr-TR" sz="2000" b="1" i="1">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𝒊</m:t>
                        </m:r>
                      </m:e>
                      <m:sub>
                        <m:r>
                          <a:rPr lang="tr-TR" sz="2000" b="1" i="1">
                            <a:solidFill>
                              <a:srgbClr val="FF0000"/>
                            </a:solidFill>
                            <a:latin typeface="Cambria Math" panose="02040503050406030204" pitchFamily="18" charset="0"/>
                          </a:rPr>
                          <m:t>𝒆</m:t>
                        </m:r>
                      </m:sub>
                    </m:sSub>
                  </m:oMath>
                </a14:m>
                <a:r>
                  <a:rPr lang="tr-TR" sz="2000" b="1" dirty="0">
                    <a:solidFill>
                      <a:srgbClr val="FF0000"/>
                    </a:solidFill>
                  </a:rPr>
                  <a:t> = </a:t>
                </a:r>
                <a14:m>
                  <m:oMath xmlns:m="http://schemas.openxmlformats.org/officeDocument/2006/math">
                    <m:sSup>
                      <m:sSupPr>
                        <m:ctrlPr>
                          <a:rPr lang="tr-TR" sz="2000" b="1" i="1">
                            <a:solidFill>
                              <a:srgbClr val="FF0000"/>
                            </a:solidFill>
                            <a:latin typeface="Cambria Math" panose="02040503050406030204" pitchFamily="18" charset="0"/>
                          </a:rPr>
                        </m:ctrlPr>
                      </m:sSupPr>
                      <m:e>
                        <m:r>
                          <a:rPr lang="tr-TR" sz="2000" b="1" i="1">
                            <a:solidFill>
                              <a:srgbClr val="FF0000"/>
                            </a:solidFill>
                            <a:latin typeface="Cambria Math" panose="02040503050406030204" pitchFamily="18" charset="0"/>
                          </a:rPr>
                          <m:t>(</m:t>
                        </m:r>
                        <m:r>
                          <a:rPr lang="tr-TR" sz="2000" b="1" i="1">
                            <a:solidFill>
                              <a:srgbClr val="FF0000"/>
                            </a:solidFill>
                            <a:latin typeface="Cambria Math" panose="02040503050406030204" pitchFamily="18" charset="0"/>
                          </a:rPr>
                          <m:t>𝟏</m:t>
                        </m:r>
                        <m:r>
                          <a:rPr lang="tr-TR" sz="2000" b="1" i="1">
                            <a:solidFill>
                              <a:srgbClr val="FF0000"/>
                            </a:solidFill>
                            <a:latin typeface="Cambria Math" panose="02040503050406030204" pitchFamily="18" charset="0"/>
                          </a:rPr>
                          <m:t>+</m:t>
                        </m:r>
                        <m:r>
                          <m:rPr>
                            <m:nor/>
                          </m:rPr>
                          <a:rPr lang="tr-TR" sz="2000" b="1" dirty="0">
                            <a:solidFill>
                              <a:srgbClr val="FF0000"/>
                            </a:solidFill>
                          </a:rPr>
                          <m:t>i</m:t>
                        </m:r>
                        <m:r>
                          <a:rPr lang="tr-TR" sz="2000" b="1" i="1" dirty="0">
                            <a:solidFill>
                              <a:srgbClr val="FF0000"/>
                            </a:solidFill>
                            <a:latin typeface="Cambria Math"/>
                          </a:rPr>
                          <m:t> </m:t>
                        </m:r>
                        <m:r>
                          <a:rPr lang="tr-TR" sz="2000" b="1" i="1">
                            <a:solidFill>
                              <a:srgbClr val="FF0000"/>
                            </a:solidFill>
                            <a:latin typeface="Cambria Math" panose="02040503050406030204" pitchFamily="18" charset="0"/>
                          </a:rPr>
                          <m:t>)</m:t>
                        </m:r>
                      </m:e>
                      <m:sup>
                        <m:r>
                          <a:rPr lang="tr-TR" sz="2000" b="1" i="1">
                            <a:solidFill>
                              <a:srgbClr val="FF0000"/>
                            </a:solidFill>
                            <a:latin typeface="Cambria Math"/>
                          </a:rPr>
                          <m:t>𝒎</m:t>
                        </m:r>
                      </m:sup>
                    </m:sSup>
                  </m:oMath>
                </a14:m>
                <a:r>
                  <a:rPr lang="tr-TR" sz="2000" b="1" dirty="0">
                    <a:solidFill>
                      <a:srgbClr val="FF0000"/>
                    </a:solidFill>
                  </a:rPr>
                  <a:t> - 1</a:t>
                </a:r>
                <a:endParaRPr lang="en-US" sz="2000" b="1" dirty="0">
                  <a:solidFill>
                    <a:srgbClr val="FF0000"/>
                  </a:solidFill>
                </a:endParaRPr>
              </a:p>
            </p:txBody>
          </p:sp>
        </mc:Choice>
        <mc:Fallback xmlns="">
          <p:sp>
            <p:nvSpPr>
              <p:cNvPr id="2" name="Dikdörtgen 1"/>
              <p:cNvSpPr>
                <a:spLocks noRot="1" noChangeAspect="1" noMove="1" noResize="1" noEditPoints="1" noAdjustHandles="1" noChangeArrowheads="1" noChangeShapeType="1" noTextEdit="1"/>
              </p:cNvSpPr>
              <p:nvPr/>
            </p:nvSpPr>
            <p:spPr>
              <a:xfrm>
                <a:off x="5180825" y="3614137"/>
                <a:ext cx="1863652" cy="400110"/>
              </a:xfrm>
              <a:prstGeom prst="rect">
                <a:avLst/>
              </a:prstGeom>
              <a:blipFill rotWithShape="0">
                <a:blip r:embed="rId3"/>
                <a:stretch>
                  <a:fillRect t="-9091" r="-5882"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5083364" y="8347640"/>
                <a:ext cx="2059795" cy="400559"/>
              </a:xfrm>
              <a:prstGeom prst="rect">
                <a:avLst/>
              </a:prstGeom>
            </p:spPr>
            <p:txBody>
              <a:bodyPr wrap="none">
                <a:spAutoFit/>
              </a:bodyPr>
              <a:lstStyle/>
              <a:p>
                <a14:m>
                  <m:oMath xmlns:m="http://schemas.openxmlformats.org/officeDocument/2006/math">
                    <m:r>
                      <a:rPr lang="tr-TR" sz="2000" b="1" i="1" smtClean="0">
                        <a:solidFill>
                          <a:srgbClr val="FF0000"/>
                        </a:solidFill>
                        <a:latin typeface="Cambria Math" panose="02040503050406030204" pitchFamily="18" charset="0"/>
                      </a:rPr>
                      <m:t>𝑭</m:t>
                    </m:r>
                  </m:oMath>
                </a14:m>
                <a:r>
                  <a:rPr lang="tr-TR" sz="2000" b="1" dirty="0">
                    <a:solidFill>
                      <a:srgbClr val="FF0000"/>
                    </a:solidFill>
                  </a:rPr>
                  <a:t> = </a:t>
                </a:r>
                <a14:m>
                  <m:oMath xmlns:m="http://schemas.openxmlformats.org/officeDocument/2006/math">
                    <m:sSup>
                      <m:sSupPr>
                        <m:ctrlPr>
                          <a:rPr lang="tr-TR" sz="2000" b="1" i="1">
                            <a:solidFill>
                              <a:srgbClr val="FF0000"/>
                            </a:solidFill>
                            <a:latin typeface="Cambria Math" panose="02040503050406030204" pitchFamily="18" charset="0"/>
                          </a:rPr>
                        </m:ctrlPr>
                      </m:sSupPr>
                      <m:e>
                        <m:r>
                          <a:rPr lang="tr-TR" sz="2000" b="1" i="1" smtClean="0">
                            <a:solidFill>
                              <a:srgbClr val="FF0000"/>
                            </a:solidFill>
                            <a:latin typeface="Cambria Math" panose="02040503050406030204" pitchFamily="18" charset="0"/>
                          </a:rPr>
                          <m:t> </m:t>
                        </m:r>
                        <m:r>
                          <a:rPr lang="tr-TR" sz="2000" b="1" i="1" smtClean="0">
                            <a:solidFill>
                              <a:srgbClr val="FF0000"/>
                            </a:solidFill>
                            <a:latin typeface="Cambria Math" panose="02040503050406030204" pitchFamily="18" charset="0"/>
                          </a:rPr>
                          <m:t>𝑷</m:t>
                        </m:r>
                        <m:r>
                          <a:rPr lang="tr-TR" sz="2000" b="1" i="1" smtClean="0">
                            <a:solidFill>
                              <a:srgbClr val="FF0000"/>
                            </a:solidFill>
                            <a:latin typeface="Cambria Math" panose="02040503050406030204" pitchFamily="18" charset="0"/>
                          </a:rPr>
                          <m:t> </m:t>
                        </m:r>
                        <m:r>
                          <a:rPr lang="tr-TR" sz="2000" b="1" i="1" smtClean="0">
                            <a:solidFill>
                              <a:srgbClr val="FF0000"/>
                            </a:solidFill>
                            <a:latin typeface="Cambria Math" panose="02040503050406030204" pitchFamily="18" charset="0"/>
                          </a:rPr>
                          <m:t>𝒙</m:t>
                        </m:r>
                        <m:r>
                          <a:rPr lang="tr-TR" sz="2000" b="1" i="1" smtClean="0">
                            <a:solidFill>
                              <a:srgbClr val="FF0000"/>
                            </a:solidFill>
                            <a:latin typeface="Cambria Math" panose="02040503050406030204" pitchFamily="18" charset="0"/>
                          </a:rPr>
                          <m:t> (</m:t>
                        </m:r>
                        <m:r>
                          <a:rPr lang="tr-TR" sz="2000" b="1" i="1">
                            <a:solidFill>
                              <a:srgbClr val="FF0000"/>
                            </a:solidFill>
                            <a:latin typeface="Cambria Math" panose="02040503050406030204" pitchFamily="18" charset="0"/>
                          </a:rPr>
                          <m:t>𝟏</m:t>
                        </m:r>
                        <m:r>
                          <a:rPr lang="tr-TR" sz="2000" b="1" i="1">
                            <a:solidFill>
                              <a:srgbClr val="FF0000"/>
                            </a:solidFill>
                            <a:latin typeface="Cambria Math" panose="02040503050406030204" pitchFamily="18" charset="0"/>
                          </a:rPr>
                          <m:t>+</m:t>
                        </m:r>
                        <m:r>
                          <m:rPr>
                            <m:nor/>
                          </m:rPr>
                          <a:rPr lang="tr-TR" sz="2000" b="1" i="0" smtClean="0">
                            <a:solidFill>
                              <a:srgbClr val="FF0000"/>
                            </a:solidFill>
                            <a:latin typeface="Cambria Math" panose="02040503050406030204" pitchFamily="18" charset="0"/>
                          </a:rPr>
                          <m:t>i</m:t>
                        </m:r>
                        <m:r>
                          <a:rPr lang="tr-TR" sz="2000" b="1" i="1" dirty="0">
                            <a:solidFill>
                              <a:srgbClr val="FF0000"/>
                            </a:solidFill>
                            <a:latin typeface="Cambria Math"/>
                          </a:rPr>
                          <m:t> </m:t>
                        </m:r>
                        <m:r>
                          <a:rPr lang="tr-TR" sz="2000" b="1" i="1">
                            <a:solidFill>
                              <a:srgbClr val="FF0000"/>
                            </a:solidFill>
                            <a:latin typeface="Cambria Math" panose="02040503050406030204" pitchFamily="18" charset="0"/>
                          </a:rPr>
                          <m:t>)</m:t>
                        </m:r>
                      </m:e>
                      <m:sup>
                        <m:r>
                          <a:rPr lang="tr-TR" sz="2000" b="1" i="1" smtClean="0">
                            <a:solidFill>
                              <a:srgbClr val="FF0000"/>
                            </a:solidFill>
                            <a:latin typeface="Cambria Math" panose="02040503050406030204" pitchFamily="18" charset="0"/>
                          </a:rPr>
                          <m:t>𝒏</m:t>
                        </m:r>
                      </m:sup>
                    </m:sSup>
                  </m:oMath>
                </a14:m>
                <a:endParaRPr lang="en-US" sz="2000" b="1" dirty="0">
                  <a:solidFill>
                    <a:srgbClr val="FF0000"/>
                  </a:solidFill>
                </a:endParaRPr>
              </a:p>
            </p:txBody>
          </p:sp>
        </mc:Choice>
        <mc:Fallback xmlns="">
          <p:sp>
            <p:nvSpPr>
              <p:cNvPr id="7" name="Dikdörtgen 6"/>
              <p:cNvSpPr>
                <a:spLocks noRot="1" noChangeAspect="1" noMove="1" noResize="1" noEditPoints="1" noAdjustHandles="1" noChangeArrowheads="1" noChangeShapeType="1" noTextEdit="1"/>
              </p:cNvSpPr>
              <p:nvPr/>
            </p:nvSpPr>
            <p:spPr>
              <a:xfrm>
                <a:off x="5083364" y="8347640"/>
                <a:ext cx="2059795" cy="400559"/>
              </a:xfrm>
              <a:prstGeom prst="rect">
                <a:avLst/>
              </a:prstGeom>
              <a:blipFill rotWithShape="0">
                <a:blip r:embed="rId4"/>
                <a:stretch>
                  <a:fillRect t="-7576" b="-25758"/>
                </a:stretch>
              </a:blipFill>
            </p:spPr>
            <p:txBody>
              <a:bodyPr/>
              <a:lstStyle/>
              <a:p>
                <a:r>
                  <a:rPr lang="tr-TR">
                    <a:noFill/>
                  </a:rPr>
                  <a:t> </a:t>
                </a:r>
              </a:p>
            </p:txBody>
          </p:sp>
        </mc:Fallback>
      </mc:AlternateContent>
      <p:sp>
        <p:nvSpPr>
          <p:cNvPr id="8" name="Sağ Ayraç 7"/>
          <p:cNvSpPr/>
          <p:nvPr/>
        </p:nvSpPr>
        <p:spPr>
          <a:xfrm>
            <a:off x="4276650" y="2772303"/>
            <a:ext cx="529389" cy="20837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ağ Ayraç 8"/>
          <p:cNvSpPr/>
          <p:nvPr/>
        </p:nvSpPr>
        <p:spPr>
          <a:xfrm>
            <a:off x="4197852" y="7937915"/>
            <a:ext cx="529389" cy="122001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9792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3BE9-8F28-4BAC-9425-5F0BF408551C}"/>
              </a:ext>
            </a:extLst>
          </p:cNvPr>
          <p:cNvSpPr>
            <a:spLocks noGrp="1"/>
          </p:cNvSpPr>
          <p:nvPr>
            <p:ph type="title"/>
          </p:nvPr>
        </p:nvSpPr>
        <p:spPr/>
        <p:txBody>
          <a:bodyPr/>
          <a:lstStyle/>
          <a:p>
            <a:endParaRPr lang="en-GB"/>
          </a:p>
        </p:txBody>
      </p:sp>
      <p:pic>
        <p:nvPicPr>
          <p:cNvPr id="5" name="Content Placeholder 4" descr="A close up of text on a whiteboard&#10;&#10;Description automatically generated">
            <a:extLst>
              <a:ext uri="{FF2B5EF4-FFF2-40B4-BE49-F238E27FC236}">
                <a16:creationId xmlns:a16="http://schemas.microsoft.com/office/drawing/2014/main" id="{A0D90F05-08E2-4F71-BEE3-68478E82E8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107491" y="-1237760"/>
            <a:ext cx="8586618" cy="12084490"/>
          </a:xfrm>
        </p:spPr>
      </p:pic>
    </p:spTree>
    <p:extLst>
      <p:ext uri="{BB962C8B-B14F-4D97-AF65-F5344CB8AC3E}">
        <p14:creationId xmlns:p14="http://schemas.microsoft.com/office/powerpoint/2010/main" val="422469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8227" y="899872"/>
            <a:ext cx="8835389" cy="6121482"/>
          </a:xfrm>
          <a:prstGeom prst="rect">
            <a:avLst/>
          </a:prstGeom>
        </p:spPr>
      </p:pic>
      <p:sp>
        <p:nvSpPr>
          <p:cNvPr id="2" name="Dikdörtgen 1"/>
          <p:cNvSpPr/>
          <p:nvPr/>
        </p:nvSpPr>
        <p:spPr>
          <a:xfrm>
            <a:off x="737203" y="899872"/>
            <a:ext cx="1696298" cy="400110"/>
          </a:xfrm>
          <a:prstGeom prst="rect">
            <a:avLst/>
          </a:prstGeom>
          <a:solidFill>
            <a:schemeClr val="bg1"/>
          </a:solidFill>
        </p:spPr>
        <p:txBody>
          <a:bodyPr wrap="none">
            <a:spAutoFit/>
          </a:bodyPr>
          <a:lstStyle/>
          <a:p>
            <a:r>
              <a:rPr lang="tr-TR" sz="2000" b="1">
                <a:solidFill>
                  <a:srgbClr val="FF0000"/>
                </a:solidFill>
                <a:latin typeface="Arial" panose="020B0604020202020204" pitchFamily="34" charset="0"/>
                <a:cs typeface="Arial" panose="020B0604020202020204" pitchFamily="34" charset="0"/>
              </a:rPr>
              <a:t>PROBLEM-6</a:t>
            </a:r>
            <a:endParaRPr lang="en-US" sz="2000" b="1" dirty="0">
              <a:solidFill>
                <a:srgbClr val="FF0000"/>
              </a:solidFill>
              <a:latin typeface="Arial" panose="020B0604020202020204" pitchFamily="34" charset="0"/>
              <a:cs typeface="Arial" panose="020B0604020202020204" pitchFamily="34" charset="0"/>
            </a:endParaRPr>
          </a:p>
        </p:txBody>
      </p:sp>
      <p:sp>
        <p:nvSpPr>
          <p:cNvPr id="4" name="Dikdörtgen 3"/>
          <p:cNvSpPr/>
          <p:nvPr/>
        </p:nvSpPr>
        <p:spPr>
          <a:xfrm>
            <a:off x="737203" y="2019681"/>
            <a:ext cx="1966240" cy="400110"/>
          </a:xfrm>
          <a:prstGeom prst="rect">
            <a:avLst/>
          </a:prstGeom>
          <a:solidFill>
            <a:schemeClr val="bg1"/>
          </a:solidFill>
        </p:spPr>
        <p:txBody>
          <a:bodyPr wrap="square">
            <a:spAutoFit/>
          </a:bodyPr>
          <a:lstStyle/>
          <a:p>
            <a:r>
              <a:rPr lang="tr-TR" sz="2000" b="1" dirty="0">
                <a:solidFill>
                  <a:srgbClr val="FF0000"/>
                </a:solidFill>
                <a:latin typeface="Arial" panose="020B0604020202020204" pitchFamily="34" charset="0"/>
                <a:cs typeface="Arial" panose="020B0604020202020204" pitchFamily="34" charset="0"/>
              </a:rPr>
              <a:t>ÇÖZÜM</a:t>
            </a:r>
            <a:endParaRPr lang="en-US" sz="2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6F9F346-DD2C-458F-BE5A-9D2F2D1033CC}"/>
                  </a:ext>
                </a:extLst>
              </p:cNvPr>
              <p:cNvSpPr txBox="1"/>
              <p:nvPr/>
            </p:nvSpPr>
            <p:spPr>
              <a:xfrm>
                <a:off x="7891179" y="3977344"/>
                <a:ext cx="3197907" cy="3238322"/>
              </a:xfrm>
              <a:prstGeom prst="rect">
                <a:avLst/>
              </a:prstGeom>
              <a:noFill/>
            </p:spPr>
            <p:txBody>
              <a:bodyPr wrap="square" rtlCol="0">
                <a:spAutoFit/>
              </a:bodyPr>
              <a:lstStyle/>
              <a:p>
                <a:r>
                  <a:rPr lang="en-GB" dirty="0">
                    <a:solidFill>
                      <a:srgbClr val="FF0000"/>
                    </a:solidFill>
                  </a:rPr>
                  <a:t>Kullanılan </a:t>
                </a:r>
                <a:r>
                  <a:rPr lang="en-GB" dirty="0" err="1">
                    <a:solidFill>
                      <a:srgbClr val="FF0000"/>
                    </a:solidFill>
                  </a:rPr>
                  <a:t>Formüller</a:t>
                </a:r>
                <a:endParaRPr lang="en-GB" dirty="0">
                  <a:solidFill>
                    <a:srgbClr val="FF0000"/>
                  </a:solidFill>
                </a:endParaRPr>
              </a:p>
              <a:p>
                <a:endParaRPr lang="en-GB" dirty="0">
                  <a:solidFill>
                    <a:srgbClr val="FF0000"/>
                  </a:solidFill>
                </a:endParaRPr>
              </a:p>
              <a:p>
                <a:pPr/>
                <a14:m>
                  <m:oMathPara xmlns:m="http://schemas.openxmlformats.org/officeDocument/2006/math">
                    <m:oMathParaPr>
                      <m:jc m:val="centerGroup"/>
                    </m:oMathParaPr>
                    <m:oMath xmlns:m="http://schemas.openxmlformats.org/officeDocument/2006/math">
                      <m:r>
                        <a:rPr lang="tr-TR" sz="2400">
                          <a:solidFill>
                            <a:srgbClr val="FF0000"/>
                          </a:solidFill>
                          <a:latin typeface="Cambria Math" panose="02040503050406030204" pitchFamily="18" charset="0"/>
                        </a:rPr>
                        <m:t>𝐹</m:t>
                      </m:r>
                      <m:r>
                        <a:rPr lang="tr-TR" sz="2400">
                          <a:solidFill>
                            <a:srgbClr val="FF0000"/>
                          </a:solidFill>
                          <a:latin typeface="Cambria Math" panose="02040503050406030204" pitchFamily="18" charset="0"/>
                        </a:rPr>
                        <m:t>=</m:t>
                      </m:r>
                      <m:r>
                        <a:rPr lang="tr-TR" sz="2400">
                          <a:solidFill>
                            <a:srgbClr val="FF0000"/>
                          </a:solidFill>
                          <a:latin typeface="Cambria Math" panose="02040503050406030204" pitchFamily="18" charset="0"/>
                        </a:rPr>
                        <m:t>𝐴</m:t>
                      </m:r>
                      <m:d>
                        <m:dPr>
                          <m:begChr m:val="["/>
                          <m:endChr m:val="]"/>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sSup>
                                <m:sSupPr>
                                  <m:ctrlPr>
                                    <a:rPr lang="en-GB" sz="2400" i="1">
                                      <a:solidFill>
                                        <a:srgbClr val="FF0000"/>
                                      </a:solidFill>
                                      <a:latin typeface="Cambria Math" panose="02040503050406030204" pitchFamily="18" charset="0"/>
                                    </a:rPr>
                                  </m:ctrlPr>
                                </m:sSupPr>
                                <m:e>
                                  <m:d>
                                    <m:dPr>
                                      <m:ctrlPr>
                                        <a:rPr lang="en-GB" sz="2400" i="1">
                                          <a:solidFill>
                                            <a:srgbClr val="FF0000"/>
                                          </a:solidFill>
                                          <a:latin typeface="Cambria Math" panose="02040503050406030204" pitchFamily="18" charset="0"/>
                                        </a:rPr>
                                      </m:ctrlPr>
                                    </m:d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e>
                                  </m:d>
                                </m:e>
                                <m:sup>
                                  <m:r>
                                    <a:rPr lang="tr-TR" sz="2400">
                                      <a:solidFill>
                                        <a:srgbClr val="FF0000"/>
                                      </a:solidFill>
                                      <a:latin typeface="Cambria Math" panose="02040503050406030204" pitchFamily="18" charset="0"/>
                                    </a:rPr>
                                    <m:t>𝑛</m:t>
                                  </m:r>
                                </m:sup>
                              </m:sSup>
                              <m:r>
                                <a:rPr lang="tr-TR" sz="2400">
                                  <a:solidFill>
                                    <a:srgbClr val="FF0000"/>
                                  </a:solidFill>
                                  <a:latin typeface="Cambria Math" panose="02040503050406030204" pitchFamily="18" charset="0"/>
                                </a:rPr>
                                <m:t>−1</m:t>
                              </m:r>
                            </m:num>
                            <m:den>
                              <m:r>
                                <a:rPr lang="tr-TR" sz="2400">
                                  <a:solidFill>
                                    <a:srgbClr val="FF0000"/>
                                  </a:solidFill>
                                  <a:latin typeface="Cambria Math" panose="02040503050406030204" pitchFamily="18" charset="0"/>
                                </a:rPr>
                                <m:t>𝑖</m:t>
                              </m:r>
                            </m:den>
                          </m:f>
                        </m:e>
                      </m:d>
                    </m:oMath>
                  </m:oMathPara>
                </a14:m>
                <a:endParaRPr lang="en-GB" dirty="0">
                  <a:solidFill>
                    <a:srgbClr val="FF0000"/>
                  </a:solidFill>
                </a:endParaRPr>
              </a:p>
              <a:p>
                <a:endParaRPr lang="en-GB" dirty="0">
                  <a:solidFill>
                    <a:srgbClr val="FF0000"/>
                  </a:solidFill>
                </a:endParaRPr>
              </a:p>
              <a:p>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mc:Choice>
        <mc:Fallback>
          <p:sp>
            <p:nvSpPr>
              <p:cNvPr id="5" name="TextBox 4">
                <a:extLst>
                  <a:ext uri="{FF2B5EF4-FFF2-40B4-BE49-F238E27FC236}">
                    <a16:creationId xmlns:a16="http://schemas.microsoft.com/office/drawing/2014/main" id="{36F9F346-DD2C-458F-BE5A-9D2F2D1033CC}"/>
                  </a:ext>
                </a:extLst>
              </p:cNvPr>
              <p:cNvSpPr txBox="1">
                <a:spLocks noRot="1" noChangeAspect="1" noMove="1" noResize="1" noEditPoints="1" noAdjustHandles="1" noChangeArrowheads="1" noChangeShapeType="1" noTextEdit="1"/>
              </p:cNvSpPr>
              <p:nvPr/>
            </p:nvSpPr>
            <p:spPr>
              <a:xfrm>
                <a:off x="7891179" y="3977344"/>
                <a:ext cx="3197907" cy="3238322"/>
              </a:xfrm>
              <a:prstGeom prst="rect">
                <a:avLst/>
              </a:prstGeom>
              <a:blipFill>
                <a:blip r:embed="rId3"/>
                <a:stretch>
                  <a:fillRect l="-2286" t="-1128"/>
                </a:stretch>
              </a:blipFill>
            </p:spPr>
            <p:txBody>
              <a:bodyPr/>
              <a:lstStyle/>
              <a:p>
                <a:r>
                  <a:rPr lang="en-GB">
                    <a:noFill/>
                  </a:rPr>
                  <a:t> </a:t>
                </a:r>
              </a:p>
            </p:txBody>
          </p:sp>
        </mc:Fallback>
      </mc:AlternateContent>
    </p:spTree>
    <p:extLst>
      <p:ext uri="{BB962C8B-B14F-4D97-AF65-F5344CB8AC3E}">
        <p14:creationId xmlns:p14="http://schemas.microsoft.com/office/powerpoint/2010/main" val="207648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Düz Bağlayıcı 57"/>
          <p:cNvCxnSpPr/>
          <p:nvPr/>
        </p:nvCxnSpPr>
        <p:spPr>
          <a:xfrm>
            <a:off x="3628492" y="2873044"/>
            <a:ext cx="579664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68" name="Grup 67"/>
          <p:cNvGrpSpPr/>
          <p:nvPr/>
        </p:nvGrpSpPr>
        <p:grpSpPr>
          <a:xfrm>
            <a:off x="2492876" y="2455995"/>
            <a:ext cx="7184289" cy="2388075"/>
            <a:chOff x="1780625" y="1754282"/>
            <a:chExt cx="5131635" cy="1705768"/>
          </a:xfrm>
        </p:grpSpPr>
        <p:grpSp>
          <p:nvGrpSpPr>
            <p:cNvPr id="66" name="Grup 65"/>
            <p:cNvGrpSpPr/>
            <p:nvPr/>
          </p:nvGrpSpPr>
          <p:grpSpPr>
            <a:xfrm>
              <a:off x="1780625" y="1754282"/>
              <a:ext cx="5131635" cy="1478233"/>
              <a:chOff x="1780625" y="1754282"/>
              <a:chExt cx="5131635" cy="1478233"/>
            </a:xfrm>
          </p:grpSpPr>
          <p:grpSp>
            <p:nvGrpSpPr>
              <p:cNvPr id="56" name="Grup 55"/>
              <p:cNvGrpSpPr/>
              <p:nvPr/>
            </p:nvGrpSpPr>
            <p:grpSpPr>
              <a:xfrm>
                <a:off x="1780625" y="1754282"/>
                <a:ext cx="5131635" cy="1099374"/>
                <a:chOff x="1780625" y="1754282"/>
                <a:chExt cx="5131635" cy="1099374"/>
              </a:xfrm>
            </p:grpSpPr>
            <p:grpSp>
              <p:nvGrpSpPr>
                <p:cNvPr id="4" name="Grup 3"/>
                <p:cNvGrpSpPr/>
                <p:nvPr/>
              </p:nvGrpSpPr>
              <p:grpSpPr>
                <a:xfrm>
                  <a:off x="1780625" y="1754282"/>
                  <a:ext cx="4951615" cy="1099374"/>
                  <a:chOff x="1780625" y="1627324"/>
                  <a:chExt cx="4951615" cy="1099374"/>
                </a:xfrm>
              </p:grpSpPr>
              <p:grpSp>
                <p:nvGrpSpPr>
                  <p:cNvPr id="5" name="Grup 4"/>
                  <p:cNvGrpSpPr/>
                  <p:nvPr/>
                </p:nvGrpSpPr>
                <p:grpSpPr>
                  <a:xfrm>
                    <a:off x="1871700" y="1916832"/>
                    <a:ext cx="4860540" cy="656456"/>
                    <a:chOff x="1871700" y="1916832"/>
                    <a:chExt cx="4860540" cy="656456"/>
                  </a:xfrm>
                </p:grpSpPr>
                <p:grpSp>
                  <p:nvGrpSpPr>
                    <p:cNvPr id="22" name="Grup 21"/>
                    <p:cNvGrpSpPr/>
                    <p:nvPr/>
                  </p:nvGrpSpPr>
                  <p:grpSpPr>
                    <a:xfrm>
                      <a:off x="1871700" y="2255845"/>
                      <a:ext cx="4860540" cy="317443"/>
                      <a:chOff x="611560" y="2276872"/>
                      <a:chExt cx="4860540" cy="317443"/>
                    </a:xfrm>
                  </p:grpSpPr>
                  <p:cxnSp>
                    <p:nvCxnSpPr>
                      <p:cNvPr id="34" name="Düz Bağlayıcı 33"/>
                      <p:cNvCxnSpPr/>
                      <p:nvPr/>
                    </p:nvCxnSpPr>
                    <p:spPr>
                      <a:xfrm>
                        <a:off x="611560" y="2420888"/>
                        <a:ext cx="48605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61156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971600" y="228525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a:off x="1331640" y="227687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1763688"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2195736"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p:cNvCxnSpPr/>
                      <p:nvPr/>
                    </p:nvCxnSpPr>
                    <p:spPr>
                      <a:xfrm>
                        <a:off x="2627784" y="2289515"/>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3059832"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3491880" y="2297899"/>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a:off x="3923928" y="2306283"/>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a:off x="4283968" y="2296411"/>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a:off x="4716016" y="2306283"/>
                        <a:ext cx="0" cy="28803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Düz Ok Bağlayıcısı 24"/>
                    <p:cNvCxnSpPr/>
                    <p:nvPr/>
                  </p:nvCxnSpPr>
                  <p:spPr>
                    <a:xfrm flipV="1">
                      <a:off x="2591780" y="1916832"/>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Metin kutusu 8"/>
                  <p:cNvSpPr txBox="1"/>
                  <p:nvPr/>
                </p:nvSpPr>
                <p:spPr>
                  <a:xfrm>
                    <a:off x="5724128" y="1627324"/>
                    <a:ext cx="648072" cy="227535"/>
                  </a:xfrm>
                  <a:prstGeom prst="rect">
                    <a:avLst/>
                  </a:prstGeom>
                  <a:noFill/>
                </p:spPr>
                <p:txBody>
                  <a:bodyPr wrap="square" rtlCol="0">
                    <a:spAutoFit/>
                  </a:bodyPr>
                  <a:lstStyle/>
                  <a:p>
                    <a:r>
                      <a:rPr lang="tr-TR" sz="1470" dirty="0"/>
                      <a:t>A=400</a:t>
                    </a:r>
                    <a:endParaRPr lang="en-US" sz="1470" dirty="0"/>
                  </a:p>
                </p:txBody>
              </p:sp>
              <p:sp>
                <p:nvSpPr>
                  <p:cNvPr id="10" name="Metin kutusu 9"/>
                  <p:cNvSpPr txBox="1"/>
                  <p:nvPr/>
                </p:nvSpPr>
                <p:spPr>
                  <a:xfrm>
                    <a:off x="1780625" y="2088096"/>
                    <a:ext cx="216024" cy="227535"/>
                  </a:xfrm>
                  <a:prstGeom prst="rect">
                    <a:avLst/>
                  </a:prstGeom>
                  <a:noFill/>
                </p:spPr>
                <p:txBody>
                  <a:bodyPr wrap="square" rtlCol="0">
                    <a:spAutoFit/>
                  </a:bodyPr>
                  <a:lstStyle/>
                  <a:p>
                    <a:r>
                      <a:rPr lang="tr-TR" sz="1470" dirty="0"/>
                      <a:t>0</a:t>
                    </a:r>
                    <a:endParaRPr lang="en-US" sz="1470" dirty="0"/>
                  </a:p>
                </p:txBody>
              </p:sp>
              <p:sp>
                <p:nvSpPr>
                  <p:cNvPr id="11" name="Metin kutusu 10"/>
                  <p:cNvSpPr txBox="1"/>
                  <p:nvPr/>
                </p:nvSpPr>
                <p:spPr>
                  <a:xfrm>
                    <a:off x="2123728" y="2499163"/>
                    <a:ext cx="216024" cy="227535"/>
                  </a:xfrm>
                  <a:prstGeom prst="rect">
                    <a:avLst/>
                  </a:prstGeom>
                  <a:noFill/>
                </p:spPr>
                <p:txBody>
                  <a:bodyPr wrap="square" rtlCol="0">
                    <a:spAutoFit/>
                  </a:bodyPr>
                  <a:lstStyle/>
                  <a:p>
                    <a:r>
                      <a:rPr lang="tr-TR" sz="1470" dirty="0"/>
                      <a:t>1</a:t>
                    </a:r>
                    <a:endParaRPr lang="en-US" sz="1470" dirty="0"/>
                  </a:p>
                </p:txBody>
              </p:sp>
              <p:sp>
                <p:nvSpPr>
                  <p:cNvPr id="12" name="Metin kutusu 11"/>
                  <p:cNvSpPr txBox="1"/>
                  <p:nvPr/>
                </p:nvSpPr>
                <p:spPr>
                  <a:xfrm>
                    <a:off x="2483768" y="2499163"/>
                    <a:ext cx="216024" cy="227535"/>
                  </a:xfrm>
                  <a:prstGeom prst="rect">
                    <a:avLst/>
                  </a:prstGeom>
                  <a:noFill/>
                </p:spPr>
                <p:txBody>
                  <a:bodyPr wrap="square" rtlCol="0">
                    <a:spAutoFit/>
                  </a:bodyPr>
                  <a:lstStyle/>
                  <a:p>
                    <a:r>
                      <a:rPr lang="tr-TR" sz="1470" dirty="0"/>
                      <a:t>2</a:t>
                    </a:r>
                    <a:endParaRPr lang="en-US" sz="1470" dirty="0"/>
                  </a:p>
                </p:txBody>
              </p:sp>
              <p:sp>
                <p:nvSpPr>
                  <p:cNvPr id="13" name="Metin kutusu 12"/>
                  <p:cNvSpPr txBox="1"/>
                  <p:nvPr/>
                </p:nvSpPr>
                <p:spPr>
                  <a:xfrm>
                    <a:off x="2915816" y="2499163"/>
                    <a:ext cx="216024" cy="227535"/>
                  </a:xfrm>
                  <a:prstGeom prst="rect">
                    <a:avLst/>
                  </a:prstGeom>
                  <a:noFill/>
                </p:spPr>
                <p:txBody>
                  <a:bodyPr wrap="square" rtlCol="0">
                    <a:spAutoFit/>
                  </a:bodyPr>
                  <a:lstStyle/>
                  <a:p>
                    <a:r>
                      <a:rPr lang="tr-TR" sz="1470" dirty="0"/>
                      <a:t>3</a:t>
                    </a:r>
                    <a:endParaRPr lang="en-US" sz="1470" dirty="0"/>
                  </a:p>
                </p:txBody>
              </p:sp>
              <p:sp>
                <p:nvSpPr>
                  <p:cNvPr id="14" name="Metin kutusu 13"/>
                  <p:cNvSpPr txBox="1"/>
                  <p:nvPr/>
                </p:nvSpPr>
                <p:spPr>
                  <a:xfrm>
                    <a:off x="3347864" y="2499163"/>
                    <a:ext cx="216024" cy="227535"/>
                  </a:xfrm>
                  <a:prstGeom prst="rect">
                    <a:avLst/>
                  </a:prstGeom>
                  <a:noFill/>
                </p:spPr>
                <p:txBody>
                  <a:bodyPr wrap="square" rtlCol="0">
                    <a:spAutoFit/>
                  </a:bodyPr>
                  <a:lstStyle/>
                  <a:p>
                    <a:r>
                      <a:rPr lang="tr-TR" sz="1470" dirty="0"/>
                      <a:t>4</a:t>
                    </a:r>
                    <a:endParaRPr lang="en-US" sz="1470" dirty="0"/>
                  </a:p>
                </p:txBody>
              </p:sp>
              <p:sp>
                <p:nvSpPr>
                  <p:cNvPr id="15" name="Metin kutusu 14"/>
                  <p:cNvSpPr txBox="1"/>
                  <p:nvPr/>
                </p:nvSpPr>
                <p:spPr>
                  <a:xfrm>
                    <a:off x="3779912" y="2499163"/>
                    <a:ext cx="216024" cy="227535"/>
                  </a:xfrm>
                  <a:prstGeom prst="rect">
                    <a:avLst/>
                  </a:prstGeom>
                  <a:noFill/>
                </p:spPr>
                <p:txBody>
                  <a:bodyPr wrap="square" rtlCol="0">
                    <a:spAutoFit/>
                  </a:bodyPr>
                  <a:lstStyle/>
                  <a:p>
                    <a:r>
                      <a:rPr lang="tr-TR" sz="1470" dirty="0"/>
                      <a:t>5</a:t>
                    </a:r>
                    <a:endParaRPr lang="en-US" sz="1470" dirty="0"/>
                  </a:p>
                </p:txBody>
              </p:sp>
              <p:sp>
                <p:nvSpPr>
                  <p:cNvPr id="16" name="Metin kutusu 15"/>
                  <p:cNvSpPr txBox="1"/>
                  <p:nvPr/>
                </p:nvSpPr>
                <p:spPr>
                  <a:xfrm>
                    <a:off x="4211960" y="2499163"/>
                    <a:ext cx="216024" cy="227535"/>
                  </a:xfrm>
                  <a:prstGeom prst="rect">
                    <a:avLst/>
                  </a:prstGeom>
                  <a:noFill/>
                </p:spPr>
                <p:txBody>
                  <a:bodyPr wrap="square" rtlCol="0">
                    <a:spAutoFit/>
                  </a:bodyPr>
                  <a:lstStyle/>
                  <a:p>
                    <a:r>
                      <a:rPr lang="tr-TR" sz="1470" dirty="0"/>
                      <a:t>6</a:t>
                    </a:r>
                    <a:endParaRPr lang="en-US" sz="1470" dirty="0"/>
                  </a:p>
                </p:txBody>
              </p:sp>
              <p:sp>
                <p:nvSpPr>
                  <p:cNvPr id="17" name="Metin kutusu 16"/>
                  <p:cNvSpPr txBox="1"/>
                  <p:nvPr/>
                </p:nvSpPr>
                <p:spPr>
                  <a:xfrm>
                    <a:off x="4649857" y="2499163"/>
                    <a:ext cx="216024" cy="227535"/>
                  </a:xfrm>
                  <a:prstGeom prst="rect">
                    <a:avLst/>
                  </a:prstGeom>
                  <a:noFill/>
                </p:spPr>
                <p:txBody>
                  <a:bodyPr wrap="square" rtlCol="0">
                    <a:spAutoFit/>
                  </a:bodyPr>
                  <a:lstStyle/>
                  <a:p>
                    <a:r>
                      <a:rPr lang="tr-TR" sz="1470" dirty="0"/>
                      <a:t>7</a:t>
                    </a:r>
                    <a:endParaRPr lang="en-US" sz="1470" dirty="0"/>
                  </a:p>
                </p:txBody>
              </p:sp>
              <p:sp>
                <p:nvSpPr>
                  <p:cNvPr id="18" name="Metin kutusu 17"/>
                  <p:cNvSpPr txBox="1"/>
                  <p:nvPr/>
                </p:nvSpPr>
                <p:spPr>
                  <a:xfrm>
                    <a:off x="5076056" y="2499163"/>
                    <a:ext cx="216024" cy="227535"/>
                  </a:xfrm>
                  <a:prstGeom prst="rect">
                    <a:avLst/>
                  </a:prstGeom>
                  <a:noFill/>
                </p:spPr>
                <p:txBody>
                  <a:bodyPr wrap="square" rtlCol="0">
                    <a:spAutoFit/>
                  </a:bodyPr>
                  <a:lstStyle/>
                  <a:p>
                    <a:r>
                      <a:rPr lang="tr-TR" sz="1470" dirty="0"/>
                      <a:t>8</a:t>
                    </a:r>
                    <a:endParaRPr lang="en-US" sz="1470" dirty="0"/>
                  </a:p>
                </p:txBody>
              </p:sp>
              <p:sp>
                <p:nvSpPr>
                  <p:cNvPr id="19" name="Metin kutusu 18"/>
                  <p:cNvSpPr txBox="1"/>
                  <p:nvPr/>
                </p:nvSpPr>
                <p:spPr>
                  <a:xfrm>
                    <a:off x="5436096" y="2499163"/>
                    <a:ext cx="216024" cy="227535"/>
                  </a:xfrm>
                  <a:prstGeom prst="rect">
                    <a:avLst/>
                  </a:prstGeom>
                  <a:noFill/>
                </p:spPr>
                <p:txBody>
                  <a:bodyPr wrap="square" rtlCol="0">
                    <a:spAutoFit/>
                  </a:bodyPr>
                  <a:lstStyle/>
                  <a:p>
                    <a:r>
                      <a:rPr lang="tr-TR" sz="1470" dirty="0"/>
                      <a:t>9</a:t>
                    </a:r>
                    <a:endParaRPr lang="en-US" sz="1470" dirty="0"/>
                  </a:p>
                </p:txBody>
              </p:sp>
              <p:sp>
                <p:nvSpPr>
                  <p:cNvPr id="20" name="Metin kutusu 19"/>
                  <p:cNvSpPr txBox="1"/>
                  <p:nvPr/>
                </p:nvSpPr>
                <p:spPr>
                  <a:xfrm>
                    <a:off x="5812769" y="2494612"/>
                    <a:ext cx="360040" cy="227535"/>
                  </a:xfrm>
                  <a:prstGeom prst="rect">
                    <a:avLst/>
                  </a:prstGeom>
                  <a:noFill/>
                </p:spPr>
                <p:txBody>
                  <a:bodyPr wrap="square" rtlCol="0">
                    <a:spAutoFit/>
                  </a:bodyPr>
                  <a:lstStyle/>
                  <a:p>
                    <a:r>
                      <a:rPr lang="tr-TR" sz="1470" dirty="0"/>
                      <a:t>10</a:t>
                    </a:r>
                    <a:endParaRPr lang="en-US" sz="1470" dirty="0"/>
                  </a:p>
                </p:txBody>
              </p:sp>
            </p:grpSp>
            <p:cxnSp>
              <p:nvCxnSpPr>
                <p:cNvPr id="46" name="Düz Ok Bağlayıcısı 45"/>
                <p:cNvCxnSpPr/>
                <p:nvPr/>
              </p:nvCxnSpPr>
              <p:spPr>
                <a:xfrm flipV="1">
                  <a:off x="4319972" y="2037912"/>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Düz Ok Bağlayıcısı 46"/>
                <p:cNvCxnSpPr/>
                <p:nvPr/>
              </p:nvCxnSpPr>
              <p:spPr>
                <a:xfrm flipV="1">
                  <a:off x="3455876" y="2052174"/>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Düz Ok Bağlayıcısı 47"/>
                <p:cNvCxnSpPr/>
                <p:nvPr/>
              </p:nvCxnSpPr>
              <p:spPr>
                <a:xfrm flipV="1">
                  <a:off x="5184068" y="2037914"/>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flipV="1">
                  <a:off x="5976156" y="2037914"/>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Düz Bağlayıcı 50"/>
                <p:cNvCxnSpPr/>
                <p:nvPr/>
              </p:nvCxnSpPr>
              <p:spPr>
                <a:xfrm>
                  <a:off x="6372200" y="2407450"/>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6732240" y="2407450"/>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6192180" y="2621570"/>
                  <a:ext cx="360040" cy="227535"/>
                </a:xfrm>
                <a:prstGeom prst="rect">
                  <a:avLst/>
                </a:prstGeom>
                <a:noFill/>
              </p:spPr>
              <p:txBody>
                <a:bodyPr wrap="square" rtlCol="0">
                  <a:spAutoFit/>
                </a:bodyPr>
                <a:lstStyle/>
                <a:p>
                  <a:r>
                    <a:rPr lang="tr-TR" sz="1470" dirty="0"/>
                    <a:t>11</a:t>
                  </a:r>
                  <a:endParaRPr lang="en-US" sz="1470" dirty="0"/>
                </a:p>
              </p:txBody>
            </p:sp>
            <p:sp>
              <p:nvSpPr>
                <p:cNvPr id="54" name="Metin kutusu 53"/>
                <p:cNvSpPr txBox="1"/>
                <p:nvPr/>
              </p:nvSpPr>
              <p:spPr>
                <a:xfrm>
                  <a:off x="6552220" y="2621570"/>
                  <a:ext cx="360040" cy="227535"/>
                </a:xfrm>
                <a:prstGeom prst="rect">
                  <a:avLst/>
                </a:prstGeom>
                <a:noFill/>
              </p:spPr>
              <p:txBody>
                <a:bodyPr wrap="square" rtlCol="0">
                  <a:spAutoFit/>
                </a:bodyPr>
                <a:lstStyle/>
                <a:p>
                  <a:r>
                    <a:rPr lang="tr-TR" sz="1470" dirty="0"/>
                    <a:t>12</a:t>
                  </a:r>
                  <a:endParaRPr lang="en-US" sz="1470" dirty="0"/>
                </a:p>
              </p:txBody>
            </p:sp>
            <p:cxnSp>
              <p:nvCxnSpPr>
                <p:cNvPr id="55" name="Düz Ok Bağlayıcısı 54"/>
                <p:cNvCxnSpPr/>
                <p:nvPr/>
              </p:nvCxnSpPr>
              <p:spPr>
                <a:xfrm flipV="1">
                  <a:off x="6732240" y="2037913"/>
                  <a:ext cx="0" cy="483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0" name="Düz Ok Bağlayıcısı 59"/>
              <p:cNvCxnSpPr/>
              <p:nvPr/>
            </p:nvCxnSpPr>
            <p:spPr>
              <a:xfrm>
                <a:off x="3023828" y="2526819"/>
                <a:ext cx="0" cy="686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Düz Ok Bağlayıcısı 60"/>
              <p:cNvCxnSpPr/>
              <p:nvPr/>
            </p:nvCxnSpPr>
            <p:spPr>
              <a:xfrm>
                <a:off x="4319972" y="2520941"/>
                <a:ext cx="0" cy="686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Düz Ok Bağlayıcısı 61"/>
              <p:cNvCxnSpPr/>
              <p:nvPr/>
            </p:nvCxnSpPr>
            <p:spPr>
              <a:xfrm>
                <a:off x="5544108" y="2546358"/>
                <a:ext cx="0" cy="686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p:nvPr/>
            </p:nvCxnSpPr>
            <p:spPr>
              <a:xfrm>
                <a:off x="6732240" y="2539462"/>
                <a:ext cx="0" cy="686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Düz Bağlayıcı 64"/>
              <p:cNvCxnSpPr/>
              <p:nvPr/>
            </p:nvCxnSpPr>
            <p:spPr>
              <a:xfrm>
                <a:off x="3023828" y="3207098"/>
                <a:ext cx="3708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7" name="Metin kutusu 66"/>
            <p:cNvSpPr txBox="1"/>
            <p:nvPr/>
          </p:nvSpPr>
          <p:spPr>
            <a:xfrm>
              <a:off x="6171964" y="3232515"/>
              <a:ext cx="648072" cy="227535"/>
            </a:xfrm>
            <a:prstGeom prst="rect">
              <a:avLst/>
            </a:prstGeom>
            <a:noFill/>
          </p:spPr>
          <p:txBody>
            <a:bodyPr wrap="square" rtlCol="0">
              <a:spAutoFit/>
            </a:bodyPr>
            <a:lstStyle/>
            <a:p>
              <a:r>
                <a:rPr lang="tr-TR" sz="1470" dirty="0"/>
                <a:t>A=500</a:t>
              </a:r>
              <a:endParaRPr lang="en-US" sz="1470" dirty="0"/>
            </a:p>
          </p:txBody>
        </p:sp>
      </p:grpSp>
      <p:sp>
        <p:nvSpPr>
          <p:cNvPr id="69" name="Metin kutusu 68"/>
          <p:cNvSpPr txBox="1"/>
          <p:nvPr/>
        </p:nvSpPr>
        <p:spPr>
          <a:xfrm>
            <a:off x="1158618" y="5203846"/>
            <a:ext cx="10181931" cy="1916935"/>
          </a:xfrm>
          <a:prstGeom prst="rect">
            <a:avLst/>
          </a:prstGeom>
          <a:noFill/>
        </p:spPr>
        <p:txBody>
          <a:bodyPr wrap="square" rtlCol="0">
            <a:spAutoFit/>
          </a:bodyPr>
          <a:lstStyle/>
          <a:p>
            <a:r>
              <a:rPr lang="tr-TR" sz="2964" dirty="0"/>
              <a:t>Eğer yukarıda verilen nakit akışının şimdiki değeri 0’sa, aylık faiz oranı kaçtır?</a:t>
            </a:r>
          </a:p>
          <a:p>
            <a:r>
              <a:rPr lang="tr-TR" sz="2964" dirty="0" err="1"/>
              <a:t>If</a:t>
            </a:r>
            <a:r>
              <a:rPr lang="tr-TR" sz="2964" dirty="0"/>
              <a:t> </a:t>
            </a:r>
            <a:r>
              <a:rPr lang="tr-TR" sz="2964" dirty="0" err="1"/>
              <a:t>present</a:t>
            </a:r>
            <a:r>
              <a:rPr lang="tr-TR" sz="2964" dirty="0"/>
              <a:t> </a:t>
            </a:r>
            <a:r>
              <a:rPr lang="tr-TR" sz="2964" dirty="0" err="1"/>
              <a:t>value</a:t>
            </a:r>
            <a:r>
              <a:rPr lang="tr-TR" sz="2964" dirty="0"/>
              <a:t> of </a:t>
            </a:r>
            <a:r>
              <a:rPr lang="tr-TR" sz="2964" dirty="0" err="1"/>
              <a:t>the</a:t>
            </a:r>
            <a:r>
              <a:rPr lang="tr-TR" sz="2964" dirty="0"/>
              <a:t> </a:t>
            </a:r>
            <a:r>
              <a:rPr lang="tr-TR" sz="2964" dirty="0" err="1"/>
              <a:t>given</a:t>
            </a:r>
            <a:r>
              <a:rPr lang="tr-TR" sz="2964" dirty="0"/>
              <a:t> </a:t>
            </a:r>
            <a:r>
              <a:rPr lang="tr-TR" sz="2964" dirty="0" err="1"/>
              <a:t>cash</a:t>
            </a:r>
            <a:r>
              <a:rPr lang="tr-TR" sz="2964" dirty="0"/>
              <a:t> </a:t>
            </a:r>
            <a:r>
              <a:rPr lang="tr-TR" sz="2964" dirty="0" err="1"/>
              <a:t>flow</a:t>
            </a:r>
            <a:r>
              <a:rPr lang="tr-TR" sz="2964" dirty="0"/>
              <a:t> is </a:t>
            </a:r>
            <a:r>
              <a:rPr lang="tr-TR" sz="2964" dirty="0" err="1"/>
              <a:t>zero</a:t>
            </a:r>
            <a:r>
              <a:rPr lang="tr-TR" sz="2964" dirty="0"/>
              <a:t>, </a:t>
            </a:r>
            <a:r>
              <a:rPr lang="tr-TR" sz="2964" dirty="0" err="1"/>
              <a:t>what</a:t>
            </a:r>
            <a:r>
              <a:rPr lang="tr-TR" sz="2964" dirty="0"/>
              <a:t> is </a:t>
            </a:r>
            <a:r>
              <a:rPr lang="tr-TR" sz="2964" dirty="0" err="1"/>
              <a:t>the</a:t>
            </a:r>
            <a:r>
              <a:rPr lang="tr-TR" sz="2964" dirty="0"/>
              <a:t> </a:t>
            </a:r>
            <a:r>
              <a:rPr lang="tr-TR" sz="2964" dirty="0" err="1"/>
              <a:t>value</a:t>
            </a:r>
            <a:r>
              <a:rPr lang="tr-TR" sz="2964" dirty="0"/>
              <a:t> of </a:t>
            </a:r>
            <a:r>
              <a:rPr lang="tr-TR" sz="2964" dirty="0" err="1"/>
              <a:t>monthly</a:t>
            </a:r>
            <a:r>
              <a:rPr lang="tr-TR" sz="2964" dirty="0"/>
              <a:t> </a:t>
            </a:r>
            <a:r>
              <a:rPr lang="tr-TR" sz="2964" dirty="0" err="1"/>
              <a:t>interest</a:t>
            </a:r>
            <a:r>
              <a:rPr lang="tr-TR" sz="2964" dirty="0"/>
              <a:t> </a:t>
            </a:r>
            <a:r>
              <a:rPr lang="tr-TR" sz="2964" dirty="0" err="1"/>
              <a:t>ratio</a:t>
            </a:r>
            <a:r>
              <a:rPr lang="tr-TR" sz="2964" dirty="0"/>
              <a:t>? </a:t>
            </a:r>
            <a:endParaRPr lang="en-US" sz="2964" dirty="0"/>
          </a:p>
        </p:txBody>
      </p:sp>
      <p:sp>
        <p:nvSpPr>
          <p:cNvPr id="57" name="Metin kutusu 56"/>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PROBLEM-7</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Tree>
    <p:extLst>
      <p:ext uri="{BB962C8B-B14F-4D97-AF65-F5344CB8AC3E}">
        <p14:creationId xmlns:p14="http://schemas.microsoft.com/office/powerpoint/2010/main" val="2676102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0" y="2240281"/>
                <a:ext cx="12651094" cy="6336348"/>
              </a:xfrm>
            </p:spPr>
            <p:txBody>
              <a:bodyPr/>
              <a:lstStyle/>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a:rPr>
                        <m:t>400∗</m:t>
                      </m:r>
                      <m:f>
                        <m:fPr>
                          <m:ctrlPr>
                            <a:rPr lang="tr-TR" b="0" i="1" smtClean="0">
                              <a:latin typeface="Cambria Math" panose="02040503050406030204" pitchFamily="18" charset="0"/>
                            </a:rPr>
                          </m:ctrlPr>
                        </m:fPr>
                        <m:num>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r>
                                    <a:rPr lang="tr-TR" b="0" i="1" smtClean="0">
                                      <a:latin typeface="Cambria Math"/>
                                    </a:rPr>
                                    <m:t>1+</m:t>
                                  </m:r>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2</m:t>
                                      </m:r>
                                      <m:r>
                                        <a:rPr lang="tr-TR" b="0" i="1" smtClean="0">
                                          <a:latin typeface="Cambria Math"/>
                                        </a:rPr>
                                        <m:t>𝑎𝑦</m:t>
                                      </m:r>
                                    </m:sub>
                                  </m:sSub>
                                </m:e>
                              </m:d>
                            </m:e>
                            <m:sup>
                              <m:r>
                                <a:rPr lang="tr-TR" b="0" i="1" smtClean="0">
                                  <a:latin typeface="Cambria Math"/>
                                </a:rPr>
                                <m:t>6</m:t>
                              </m:r>
                            </m:sup>
                          </m:sSup>
                          <m:r>
                            <a:rPr lang="tr-TR" b="0" i="1" smtClean="0">
                              <a:latin typeface="Cambria Math"/>
                            </a:rPr>
                            <m:t>−1</m:t>
                          </m:r>
                        </m:num>
                        <m:den>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2</m:t>
                              </m:r>
                              <m:r>
                                <a:rPr lang="tr-TR" b="0" i="1" smtClean="0">
                                  <a:latin typeface="Cambria Math"/>
                                </a:rPr>
                                <m:t>𝑎𝑦</m:t>
                              </m:r>
                            </m:sub>
                          </m:sSub>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r>
                                    <a:rPr lang="tr-TR" b="0" i="1" smtClean="0">
                                      <a:latin typeface="Cambria Math"/>
                                    </a:rPr>
                                    <m:t>1+</m:t>
                                  </m:r>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2</m:t>
                                      </m:r>
                                      <m:r>
                                        <a:rPr lang="tr-TR" b="0" i="1" smtClean="0">
                                          <a:latin typeface="Cambria Math"/>
                                        </a:rPr>
                                        <m:t>𝑎𝑦</m:t>
                                      </m:r>
                                    </m:sub>
                                  </m:sSub>
                                </m:e>
                              </m:d>
                            </m:e>
                            <m:sup>
                              <m:r>
                                <a:rPr lang="tr-TR" b="0" i="1" smtClean="0">
                                  <a:latin typeface="Cambria Math"/>
                                </a:rPr>
                                <m:t>6</m:t>
                              </m:r>
                            </m:sup>
                          </m:sSup>
                        </m:den>
                      </m:f>
                      <m:r>
                        <a:rPr lang="tr-TR" b="0" i="0" smtClean="0">
                          <a:latin typeface="Cambria Math"/>
                        </a:rPr>
                        <m:t>=</m:t>
                      </m:r>
                      <m:r>
                        <a:rPr lang="tr-TR" b="0" i="1" smtClean="0">
                          <a:latin typeface="Cambria Math"/>
                        </a:rPr>
                        <m:t>500∗</m:t>
                      </m:r>
                      <m:f>
                        <m:fPr>
                          <m:ctrlPr>
                            <a:rPr lang="tr-TR" b="0" i="1" smtClean="0">
                              <a:latin typeface="Cambria Math" panose="02040503050406030204" pitchFamily="18" charset="0"/>
                            </a:rPr>
                          </m:ctrlPr>
                        </m:fPr>
                        <m:num>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r>
                                    <a:rPr lang="tr-TR" b="0" i="1" smtClean="0">
                                      <a:latin typeface="Cambria Math"/>
                                    </a:rPr>
                                    <m:t>1+</m:t>
                                  </m:r>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3</m:t>
                                      </m:r>
                                      <m:r>
                                        <a:rPr lang="tr-TR" b="0" i="1" smtClean="0">
                                          <a:latin typeface="Cambria Math"/>
                                        </a:rPr>
                                        <m:t>𝑎𝑦</m:t>
                                      </m:r>
                                    </m:sub>
                                  </m:sSub>
                                </m:e>
                              </m:d>
                            </m:e>
                            <m:sup>
                              <m:r>
                                <a:rPr lang="tr-TR" b="0" i="1" smtClean="0">
                                  <a:latin typeface="Cambria Math"/>
                                </a:rPr>
                                <m:t>4</m:t>
                              </m:r>
                            </m:sup>
                          </m:sSup>
                          <m:r>
                            <a:rPr lang="tr-TR" b="0" i="1" smtClean="0">
                              <a:latin typeface="Cambria Math"/>
                            </a:rPr>
                            <m:t>−1</m:t>
                          </m:r>
                        </m:num>
                        <m:den>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3</m:t>
                              </m:r>
                              <m:r>
                                <a:rPr lang="tr-TR" b="0" i="1" smtClean="0">
                                  <a:latin typeface="Cambria Math"/>
                                </a:rPr>
                                <m:t>𝑎𝑦</m:t>
                              </m:r>
                            </m:sub>
                          </m:sSub>
                          <m:r>
                            <a:rPr lang="tr-TR" b="0" i="1" smtClean="0">
                              <a:latin typeface="Cambria Math"/>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r>
                                    <a:rPr lang="tr-TR" b="0" i="1" smtClean="0">
                                      <a:latin typeface="Cambria Math"/>
                                    </a:rPr>
                                    <m:t>1+</m:t>
                                  </m:r>
                                  <m:sSub>
                                    <m:sSubPr>
                                      <m:ctrlPr>
                                        <a:rPr lang="tr-TR" b="0" i="1" smtClean="0">
                                          <a:latin typeface="Cambria Math" panose="02040503050406030204" pitchFamily="18" charset="0"/>
                                        </a:rPr>
                                      </m:ctrlPr>
                                    </m:sSubPr>
                                    <m:e>
                                      <m:r>
                                        <a:rPr lang="tr-TR" b="0" i="1" smtClean="0">
                                          <a:latin typeface="Cambria Math"/>
                                        </a:rPr>
                                        <m:t>𝑖</m:t>
                                      </m:r>
                                    </m:e>
                                    <m:sub>
                                      <m:r>
                                        <a:rPr lang="tr-TR" b="0" i="1" smtClean="0">
                                          <a:latin typeface="Cambria Math"/>
                                        </a:rPr>
                                        <m:t>3</m:t>
                                      </m:r>
                                      <m:r>
                                        <a:rPr lang="tr-TR" b="0" i="1" smtClean="0">
                                          <a:latin typeface="Cambria Math"/>
                                        </a:rPr>
                                        <m:t>𝑎𝑦</m:t>
                                      </m:r>
                                    </m:sub>
                                  </m:sSub>
                                </m:e>
                              </m:d>
                            </m:e>
                            <m:sup>
                              <m:r>
                                <a:rPr lang="tr-TR" b="0" i="1" smtClean="0">
                                  <a:latin typeface="Cambria Math"/>
                                </a:rPr>
                                <m:t>4</m:t>
                              </m:r>
                            </m:sup>
                          </m:sSup>
                        </m:den>
                      </m:f>
                    </m:oMath>
                  </m:oMathPara>
                </a14:m>
                <a:endParaRPr lang="en-US"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0" y="2240281"/>
                <a:ext cx="12651094" cy="6336348"/>
              </a:xfr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Metin kutusu 3"/>
              <p:cNvSpPr txBox="1"/>
              <p:nvPr/>
            </p:nvSpPr>
            <p:spPr>
              <a:xfrm>
                <a:off x="956995" y="5002223"/>
                <a:ext cx="6250294" cy="7072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964" i="1">
                              <a:latin typeface="Cambria Math" panose="02040503050406030204" pitchFamily="18" charset="0"/>
                            </a:rPr>
                          </m:ctrlPr>
                        </m:sSubPr>
                        <m:e>
                          <m:r>
                            <a:rPr lang="tr-TR" sz="2964" i="1">
                              <a:latin typeface="Cambria Math"/>
                            </a:rPr>
                            <m:t>𝑖</m:t>
                          </m:r>
                        </m:e>
                        <m:sub>
                          <m:r>
                            <a:rPr lang="tr-TR" sz="2964" i="1">
                              <a:latin typeface="Cambria Math"/>
                            </a:rPr>
                            <m:t>2</m:t>
                          </m:r>
                          <m:r>
                            <a:rPr lang="tr-TR" sz="2964" i="1">
                              <a:latin typeface="Cambria Math"/>
                            </a:rPr>
                            <m:t>𝑎𝑦</m:t>
                          </m:r>
                        </m:sub>
                      </m:sSub>
                      <m:r>
                        <a:rPr lang="tr-TR" sz="2964" i="1">
                          <a:latin typeface="Cambria Math"/>
                        </a:rPr>
                        <m:t>=</m:t>
                      </m:r>
                      <m:sSup>
                        <m:sSupPr>
                          <m:ctrlPr>
                            <a:rPr lang="tr-TR" sz="2964" i="1">
                              <a:latin typeface="Cambria Math" panose="02040503050406030204" pitchFamily="18" charset="0"/>
                            </a:rPr>
                          </m:ctrlPr>
                        </m:sSupPr>
                        <m:e>
                          <m:d>
                            <m:dPr>
                              <m:ctrlPr>
                                <a:rPr lang="tr-TR" sz="2964" i="1">
                                  <a:latin typeface="Cambria Math" panose="02040503050406030204" pitchFamily="18" charset="0"/>
                                </a:rPr>
                              </m:ctrlPr>
                            </m:dPr>
                            <m:e>
                              <m:r>
                                <a:rPr lang="tr-TR" sz="2964" i="1">
                                  <a:latin typeface="Cambria Math"/>
                                </a:rPr>
                                <m:t>1+</m:t>
                              </m:r>
                              <m:sSub>
                                <m:sSubPr>
                                  <m:ctrlPr>
                                    <a:rPr lang="tr-TR" sz="2964" i="1">
                                      <a:latin typeface="Cambria Math" panose="02040503050406030204" pitchFamily="18" charset="0"/>
                                    </a:rPr>
                                  </m:ctrlPr>
                                </m:sSubPr>
                                <m:e>
                                  <m:r>
                                    <a:rPr lang="tr-TR" sz="2964" i="1">
                                      <a:latin typeface="Cambria Math"/>
                                    </a:rPr>
                                    <m:t>𝑖</m:t>
                                  </m:r>
                                </m:e>
                                <m:sub>
                                  <m:r>
                                    <a:rPr lang="tr-TR" sz="2964" i="1">
                                      <a:latin typeface="Cambria Math"/>
                                    </a:rPr>
                                    <m:t>𝑎𝑦</m:t>
                                  </m:r>
                                </m:sub>
                              </m:sSub>
                            </m:e>
                          </m:d>
                        </m:e>
                        <m:sup>
                          <m:r>
                            <a:rPr lang="tr-TR" sz="2964" i="1">
                              <a:latin typeface="Cambria Math"/>
                            </a:rPr>
                            <m:t>2</m:t>
                          </m:r>
                        </m:sup>
                      </m:sSup>
                      <m:r>
                        <a:rPr lang="tr-TR" sz="2964" i="1">
                          <a:latin typeface="Cambria Math"/>
                        </a:rPr>
                        <m:t>−1</m:t>
                      </m:r>
                    </m:oMath>
                  </m:oMathPara>
                </a14:m>
                <a:endParaRPr lang="en-US" sz="2964"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683568" y="3573016"/>
                <a:ext cx="4464496" cy="465705"/>
              </a:xfrm>
              <a:prstGeom prst="rect">
                <a:avLst/>
              </a:prstGeom>
              <a:blipFill rotWithShape="1">
                <a:blip r:embed="rId3"/>
                <a:stretch>
                  <a:fillRect b="-3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Metin kutusu 4"/>
              <p:cNvSpPr txBox="1"/>
              <p:nvPr/>
            </p:nvSpPr>
            <p:spPr>
              <a:xfrm>
                <a:off x="956995" y="6010335"/>
                <a:ext cx="6250294" cy="7072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964" i="1">
                              <a:latin typeface="Cambria Math" panose="02040503050406030204" pitchFamily="18" charset="0"/>
                            </a:rPr>
                          </m:ctrlPr>
                        </m:sSubPr>
                        <m:e>
                          <m:r>
                            <a:rPr lang="tr-TR" sz="2964" i="1">
                              <a:latin typeface="Cambria Math"/>
                            </a:rPr>
                            <m:t>𝑖</m:t>
                          </m:r>
                        </m:e>
                        <m:sub>
                          <m:r>
                            <a:rPr lang="tr-TR" sz="2964" i="1">
                              <a:latin typeface="Cambria Math"/>
                            </a:rPr>
                            <m:t>3</m:t>
                          </m:r>
                          <m:r>
                            <a:rPr lang="tr-TR" sz="2964" i="1">
                              <a:latin typeface="Cambria Math"/>
                            </a:rPr>
                            <m:t>𝑎𝑦</m:t>
                          </m:r>
                        </m:sub>
                      </m:sSub>
                      <m:r>
                        <a:rPr lang="tr-TR" sz="2964" i="1">
                          <a:latin typeface="Cambria Math"/>
                        </a:rPr>
                        <m:t>=</m:t>
                      </m:r>
                      <m:sSup>
                        <m:sSupPr>
                          <m:ctrlPr>
                            <a:rPr lang="tr-TR" sz="2964" i="1">
                              <a:latin typeface="Cambria Math" panose="02040503050406030204" pitchFamily="18" charset="0"/>
                            </a:rPr>
                          </m:ctrlPr>
                        </m:sSupPr>
                        <m:e>
                          <m:d>
                            <m:dPr>
                              <m:ctrlPr>
                                <a:rPr lang="tr-TR" sz="2964" i="1">
                                  <a:latin typeface="Cambria Math" panose="02040503050406030204" pitchFamily="18" charset="0"/>
                                </a:rPr>
                              </m:ctrlPr>
                            </m:dPr>
                            <m:e>
                              <m:r>
                                <a:rPr lang="tr-TR" sz="2964" i="1">
                                  <a:latin typeface="Cambria Math"/>
                                </a:rPr>
                                <m:t>1+</m:t>
                              </m:r>
                              <m:sSub>
                                <m:sSubPr>
                                  <m:ctrlPr>
                                    <a:rPr lang="tr-TR" sz="2964" i="1">
                                      <a:latin typeface="Cambria Math" panose="02040503050406030204" pitchFamily="18" charset="0"/>
                                    </a:rPr>
                                  </m:ctrlPr>
                                </m:sSubPr>
                                <m:e>
                                  <m:r>
                                    <a:rPr lang="tr-TR" sz="2964" i="1">
                                      <a:latin typeface="Cambria Math"/>
                                    </a:rPr>
                                    <m:t>𝑖</m:t>
                                  </m:r>
                                </m:e>
                                <m:sub>
                                  <m:r>
                                    <a:rPr lang="tr-TR" sz="2964" i="1">
                                      <a:latin typeface="Cambria Math"/>
                                    </a:rPr>
                                    <m:t>𝑎𝑦</m:t>
                                  </m:r>
                                </m:sub>
                              </m:sSub>
                            </m:e>
                          </m:d>
                        </m:e>
                        <m:sup>
                          <m:r>
                            <a:rPr lang="tr-TR" sz="2964" i="1">
                              <a:latin typeface="Cambria Math"/>
                            </a:rPr>
                            <m:t>3</m:t>
                          </m:r>
                        </m:sup>
                      </m:sSup>
                      <m:r>
                        <a:rPr lang="tr-TR" sz="2964" i="1">
                          <a:latin typeface="Cambria Math"/>
                        </a:rPr>
                        <m:t>−1</m:t>
                      </m:r>
                    </m:oMath>
                  </m:oMathPara>
                </a14:m>
                <a:endParaRPr lang="en-US" sz="2964"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683568" y="4293096"/>
                <a:ext cx="4464496" cy="465705"/>
              </a:xfrm>
              <a:prstGeom prst="rect">
                <a:avLst/>
              </a:prstGeom>
              <a:blipFill rotWithShape="1">
                <a:blip r:embed="rId4"/>
                <a:stretch>
                  <a:fillRect b="-3896"/>
                </a:stretch>
              </a:blipFill>
            </p:spPr>
            <p:txBody>
              <a:bodyPr/>
              <a:lstStyle/>
              <a:p>
                <a:r>
                  <a:rPr lang="en-US">
                    <a:noFill/>
                  </a:rPr>
                  <a:t> </a:t>
                </a:r>
              </a:p>
            </p:txBody>
          </p:sp>
        </mc:Fallback>
      </mc:AlternateContent>
      <p:sp>
        <p:nvSpPr>
          <p:cNvPr id="7" name="Metin kutusu 6"/>
          <p:cNvSpPr txBox="1"/>
          <p:nvPr/>
        </p:nvSpPr>
        <p:spPr>
          <a:xfrm>
            <a:off x="640080" y="525780"/>
            <a:ext cx="11795760" cy="1200329"/>
          </a:xfrm>
          <a:prstGeom prst="rect">
            <a:avLst/>
          </a:prstGeom>
          <a:noFill/>
        </p:spPr>
        <p:txBody>
          <a:bodyPr wrap="square" rtlCol="0">
            <a:spAutoFit/>
          </a:bodyPr>
          <a:lstStyle/>
          <a:p>
            <a:pPr algn="just"/>
            <a:r>
              <a:rPr lang="tr-TR" sz="2400" b="1">
                <a:solidFill>
                  <a:srgbClr val="FF0000"/>
                </a:solidFill>
                <a:cs typeface="Arial" panose="020B0604020202020204" pitchFamily="34" charset="0"/>
              </a:rPr>
              <a:t>PROBLEM-7</a:t>
            </a:r>
            <a:endParaRPr lang="tr-TR" sz="2400"/>
          </a:p>
          <a:p>
            <a:endParaRPr lang="tr-TR" sz="2400"/>
          </a:p>
          <a:p>
            <a:pPr marL="342900" indent="-342900" algn="just">
              <a:buFont typeface="Arial" panose="020B0604020202020204" pitchFamily="34" charset="0"/>
              <a:buChar char="•"/>
            </a:pPr>
            <a:endParaRPr lang="en-US" sz="2400" dirty="0">
              <a:cs typeface="Times New Roman" panose="02020603050405020304" pitchFamily="18" charset="0"/>
            </a:endParaRPr>
          </a:p>
        </p:txBody>
      </p:sp>
      <p:sp>
        <p:nvSpPr>
          <p:cNvPr id="2" name="Rectangle 1">
            <a:extLst>
              <a:ext uri="{FF2B5EF4-FFF2-40B4-BE49-F238E27FC236}">
                <a16:creationId xmlns:a16="http://schemas.microsoft.com/office/drawing/2014/main" id="{C50DFED0-CCDE-4A72-B9A7-82F3A228E179}"/>
              </a:ext>
            </a:extLst>
          </p:cNvPr>
          <p:cNvSpPr/>
          <p:nvPr/>
        </p:nvSpPr>
        <p:spPr>
          <a:xfrm>
            <a:off x="7388942" y="5161935"/>
            <a:ext cx="4455663" cy="2094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A6788B-CB17-484A-89A1-1A6790ACF332}"/>
                  </a:ext>
                </a:extLst>
              </p:cNvPr>
              <p:cNvSpPr txBox="1"/>
              <p:nvPr/>
            </p:nvSpPr>
            <p:spPr>
              <a:xfrm>
                <a:off x="7311422" y="4789974"/>
                <a:ext cx="3647524" cy="1891608"/>
              </a:xfrm>
              <a:prstGeom prst="rect">
                <a:avLst/>
              </a:prstGeom>
              <a:noFill/>
            </p:spPr>
            <p:txBody>
              <a:bodyPr wrap="square" rtlCol="0">
                <a:spAutoFit/>
              </a:bodyPr>
              <a:lstStyle/>
              <a:p>
                <a:r>
                  <a:rPr lang="en-GB" dirty="0">
                    <a:solidFill>
                      <a:srgbClr val="FF0000"/>
                    </a:solidFill>
                  </a:rPr>
                  <a:t>         </a:t>
                </a:r>
                <a:r>
                  <a:rPr lang="en-GB" dirty="0" err="1">
                    <a:solidFill>
                      <a:srgbClr val="FF0000"/>
                    </a:solidFill>
                  </a:rPr>
                  <a:t>Kullanılan</a:t>
                </a:r>
                <a:r>
                  <a:rPr lang="en-GB" dirty="0">
                    <a:solidFill>
                      <a:srgbClr val="FF0000"/>
                    </a:solidFill>
                  </a:rPr>
                  <a:t> </a:t>
                </a:r>
                <a:r>
                  <a:rPr lang="en-GB" dirty="0" err="1">
                    <a:solidFill>
                      <a:srgbClr val="FF0000"/>
                    </a:solidFill>
                  </a:rPr>
                  <a:t>Formül</a:t>
                </a:r>
                <a:r>
                  <a:rPr lang="en-GB" dirty="0">
                    <a:solidFill>
                      <a:srgbClr val="FF0000"/>
                    </a:solidFill>
                  </a:rPr>
                  <a:t>:</a:t>
                </a:r>
              </a:p>
              <a:p>
                <a:endParaRPr lang="en-GB" dirty="0">
                  <a:solidFill>
                    <a:srgbClr val="FF0000"/>
                  </a:solidFill>
                </a:endParaRPr>
              </a:p>
              <a:p>
                <a:pPr/>
                <a14:m>
                  <m:oMathPara xmlns:m="http://schemas.openxmlformats.org/officeDocument/2006/math">
                    <m:oMathParaPr>
                      <m:jc m:val="centerGroup"/>
                    </m:oMathParaPr>
                    <m:oMath xmlns:m="http://schemas.openxmlformats.org/officeDocument/2006/math">
                      <m:r>
                        <a:rPr lang="tr-TR" sz="2400">
                          <a:solidFill>
                            <a:srgbClr val="FF0000"/>
                          </a:solidFill>
                          <a:latin typeface="Cambria Math" panose="02040503050406030204" pitchFamily="18" charset="0"/>
                        </a:rPr>
                        <m:t>𝑃</m:t>
                      </m:r>
                      <m:r>
                        <a:rPr lang="tr-TR" sz="2400">
                          <a:solidFill>
                            <a:srgbClr val="FF0000"/>
                          </a:solidFill>
                          <a:latin typeface="Cambria Math" panose="02040503050406030204" pitchFamily="18" charset="0"/>
                        </a:rPr>
                        <m:t>=</m:t>
                      </m:r>
                      <m:r>
                        <a:rPr lang="tr-TR" sz="2400">
                          <a:solidFill>
                            <a:srgbClr val="FF0000"/>
                          </a:solidFill>
                          <a:latin typeface="Cambria Math" panose="02040503050406030204" pitchFamily="18" charset="0"/>
                        </a:rPr>
                        <m:t>𝐴</m:t>
                      </m:r>
                      <m:d>
                        <m:dPr>
                          <m:begChr m:val="["/>
                          <m:endChr m:val="]"/>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sSup>
                                <m:sSupPr>
                                  <m:ctrlPr>
                                    <a:rPr lang="en-GB" sz="2400" i="1">
                                      <a:solidFill>
                                        <a:srgbClr val="FF0000"/>
                                      </a:solidFill>
                                      <a:latin typeface="Cambria Math" panose="02040503050406030204" pitchFamily="18" charset="0"/>
                                    </a:rPr>
                                  </m:ctrlPr>
                                </m:sSup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m:t>
                                  </m:r>
                                </m:e>
                                <m:sup>
                                  <m:r>
                                    <a:rPr lang="tr-TR" sz="2400">
                                      <a:solidFill>
                                        <a:srgbClr val="FF0000"/>
                                      </a:solidFill>
                                      <a:latin typeface="Cambria Math" panose="02040503050406030204" pitchFamily="18" charset="0"/>
                                    </a:rPr>
                                    <m:t>𝑛</m:t>
                                  </m:r>
                                </m:sup>
                              </m:sSup>
                              <m:r>
                                <a:rPr lang="tr-TR" sz="2400">
                                  <a:solidFill>
                                    <a:srgbClr val="FF0000"/>
                                  </a:solidFill>
                                  <a:latin typeface="Cambria Math" panose="02040503050406030204" pitchFamily="18" charset="0"/>
                                </a:rPr>
                                <m:t>−1</m:t>
                              </m:r>
                            </m:num>
                            <m:den>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 </m:t>
                              </m:r>
                              <m:sSup>
                                <m:sSupPr>
                                  <m:ctrlPr>
                                    <a:rPr lang="en-GB" sz="2400" i="1">
                                      <a:solidFill>
                                        <a:srgbClr val="FF0000"/>
                                      </a:solidFill>
                                      <a:latin typeface="Cambria Math" panose="02040503050406030204" pitchFamily="18" charset="0"/>
                                    </a:rPr>
                                  </m:ctrlPr>
                                </m:sSupPr>
                                <m:e>
                                  <m:r>
                                    <a:rPr lang="tr-TR" sz="2400">
                                      <a:solidFill>
                                        <a:srgbClr val="FF0000"/>
                                      </a:solidFill>
                                      <a:latin typeface="Cambria Math" panose="02040503050406030204" pitchFamily="18" charset="0"/>
                                    </a:rPr>
                                    <m:t>(1+</m:t>
                                  </m:r>
                                  <m:r>
                                    <a:rPr lang="tr-TR" sz="2400">
                                      <a:solidFill>
                                        <a:srgbClr val="FF0000"/>
                                      </a:solidFill>
                                      <a:latin typeface="Cambria Math" panose="02040503050406030204" pitchFamily="18" charset="0"/>
                                    </a:rPr>
                                    <m:t>𝑖</m:t>
                                  </m:r>
                                  <m:r>
                                    <a:rPr lang="tr-TR" sz="2400">
                                      <a:solidFill>
                                        <a:srgbClr val="FF0000"/>
                                      </a:solidFill>
                                      <a:latin typeface="Cambria Math" panose="02040503050406030204" pitchFamily="18" charset="0"/>
                                    </a:rPr>
                                    <m:t>)</m:t>
                                  </m:r>
                                </m:e>
                                <m:sup>
                                  <m:r>
                                    <a:rPr lang="tr-TR" sz="2400">
                                      <a:solidFill>
                                        <a:srgbClr val="FF0000"/>
                                      </a:solidFill>
                                      <a:latin typeface="Cambria Math" panose="02040503050406030204" pitchFamily="18" charset="0"/>
                                    </a:rPr>
                                    <m:t>𝑛</m:t>
                                  </m:r>
                                </m:sup>
                              </m:sSup>
                            </m:den>
                          </m:f>
                        </m:e>
                      </m:d>
                    </m:oMath>
                  </m:oMathPara>
                </a14:m>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mc:Choice>
        <mc:Fallback xmlns="">
          <p:sp>
            <p:nvSpPr>
              <p:cNvPr id="6" name="TextBox 5">
                <a:extLst>
                  <a:ext uri="{FF2B5EF4-FFF2-40B4-BE49-F238E27FC236}">
                    <a16:creationId xmlns:a16="http://schemas.microsoft.com/office/drawing/2014/main" id="{09A6788B-CB17-484A-89A1-1A6790ACF332}"/>
                  </a:ext>
                </a:extLst>
              </p:cNvPr>
              <p:cNvSpPr txBox="1">
                <a:spLocks noRot="1" noChangeAspect="1" noMove="1" noResize="1" noEditPoints="1" noAdjustHandles="1" noChangeArrowheads="1" noChangeShapeType="1" noTextEdit="1"/>
              </p:cNvSpPr>
              <p:nvPr/>
            </p:nvSpPr>
            <p:spPr>
              <a:xfrm>
                <a:off x="7311422" y="4789974"/>
                <a:ext cx="3647524" cy="1891608"/>
              </a:xfrm>
              <a:prstGeom prst="rect">
                <a:avLst/>
              </a:prstGeom>
              <a:blipFill>
                <a:blip r:embed="rId5"/>
                <a:stretch>
                  <a:fillRect t="-1935"/>
                </a:stretch>
              </a:blipFill>
            </p:spPr>
            <p:txBody>
              <a:bodyPr/>
              <a:lstStyle/>
              <a:p>
                <a:r>
                  <a:rPr lang="en-GB">
                    <a:noFill/>
                  </a:rPr>
                  <a:t> </a:t>
                </a:r>
              </a:p>
            </p:txBody>
          </p:sp>
        </mc:Fallback>
      </mc:AlternateContent>
    </p:spTree>
    <p:extLst>
      <p:ext uri="{BB962C8B-B14F-4D97-AF65-F5344CB8AC3E}">
        <p14:creationId xmlns:p14="http://schemas.microsoft.com/office/powerpoint/2010/main" val="32213900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1169</TotalTime>
  <Words>2044</Words>
  <Application>Microsoft Office PowerPoint</Application>
  <PresentationFormat>A3 Paper (297x420 mm)</PresentationFormat>
  <Paragraphs>733</Paragraphs>
  <Slides>30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Calibri Light</vt:lpstr>
      <vt:lpstr>Cambria</vt:lpstr>
      <vt:lpstr>Cambria Math</vt:lpstr>
      <vt:lpstr>Candara</vt:lpstr>
      <vt:lpstr>Corbel</vt:lpstr>
      <vt:lpstr>Georgia</vt:lpstr>
      <vt:lpstr>Times New Roman</vt:lpstr>
      <vt:lpstr>Wingdings 2</vt:lpstr>
      <vt:lpstr>Office Teması</vt:lpstr>
      <vt:lpstr>İNŞAAT YÖNETİMİ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İNŞAAT YÖNETİMİ</dc:title>
  <dc:creator>gokhan demirdöğen</dc:creator>
  <cp:lastModifiedBy>OZAN OKUDAN</cp:lastModifiedBy>
  <cp:revision>109</cp:revision>
  <cp:lastPrinted>2017-11-06T11:59:19Z</cp:lastPrinted>
  <dcterms:created xsi:type="dcterms:W3CDTF">2013-12-10T21:39:31Z</dcterms:created>
  <dcterms:modified xsi:type="dcterms:W3CDTF">2020-05-06T18:49:38Z</dcterms:modified>
</cp:coreProperties>
</file>