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73" r:id="rId8"/>
    <p:sldId id="261" r:id="rId9"/>
    <p:sldId id="262" r:id="rId10"/>
    <p:sldId id="263" r:id="rId11"/>
    <p:sldId id="264" r:id="rId12"/>
    <p:sldId id="275" r:id="rId13"/>
    <p:sldId id="266" r:id="rId14"/>
    <p:sldId id="267" r:id="rId15"/>
    <p:sldId id="274" r:id="rId16"/>
    <p:sldId id="276" r:id="rId17"/>
    <p:sldId id="277" r:id="rId18"/>
    <p:sldId id="278" r:id="rId19"/>
    <p:sldId id="279" r:id="rId20"/>
    <p:sldId id="280" r:id="rId21"/>
    <p:sldId id="268" r:id="rId22"/>
    <p:sldId id="269" r:id="rId23"/>
    <p:sldId id="270" r:id="rId24"/>
    <p:sldId id="27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6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58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5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3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03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57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2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7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0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AA55-0A04-46A2-BD36-BE9795922473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BC9F-1120-4F65-8658-3B7A447460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9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pm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939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COLLOIDAL SYSTEMS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6" y="2238161"/>
            <a:ext cx="6932849" cy="387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88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56634"/>
            <a:ext cx="10515600" cy="58464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b="1" dirty="0" err="1">
                <a:solidFill>
                  <a:srgbClr val="FF0000"/>
                </a:solidFill>
              </a:rPr>
              <a:t>Types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rgbClr val="FF0000"/>
                </a:solidFill>
              </a:rPr>
              <a:t>Colloidal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Systems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can be </a:t>
            </a:r>
            <a:r>
              <a:rPr lang="tr-TR" dirty="0" err="1"/>
              <a:t>examined</a:t>
            </a:r>
            <a:r>
              <a:rPr lang="tr-TR" dirty="0"/>
              <a:t> in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as </a:t>
            </a:r>
            <a:r>
              <a:rPr lang="tr-TR" dirty="0" err="1"/>
              <a:t>lyophilic</a:t>
            </a:r>
            <a:r>
              <a:rPr lang="tr-TR" dirty="0"/>
              <a:t>, </a:t>
            </a:r>
            <a:r>
              <a:rPr lang="tr-TR" dirty="0" err="1"/>
              <a:t>lyophobic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association</a:t>
            </a:r>
            <a:r>
              <a:rPr lang="tr-TR" dirty="0"/>
              <a:t> </a:t>
            </a:r>
            <a:r>
              <a:rPr lang="tr-TR" dirty="0" err="1"/>
              <a:t>colloids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dispersion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dispersion</a:t>
            </a:r>
            <a:r>
              <a:rPr lang="tr-TR" dirty="0"/>
              <a:t> </a:t>
            </a:r>
            <a:r>
              <a:rPr lang="tr-TR" dirty="0" err="1" smtClean="0"/>
              <a:t>medium</a:t>
            </a:r>
            <a:r>
              <a:rPr lang="tr-TR" dirty="0" smtClean="0"/>
              <a:t>. </a:t>
            </a:r>
            <a:endParaRPr lang="tr-TR" dirty="0"/>
          </a:p>
          <a:p>
            <a:pPr marL="0" indent="0" algn="just">
              <a:lnSpc>
                <a:spcPct val="100000"/>
              </a:lnSpc>
              <a:buNone/>
            </a:pPr>
            <a:endParaRPr lang="tr-TR" dirty="0"/>
          </a:p>
          <a:p>
            <a:pPr algn="just">
              <a:lnSpc>
                <a:spcPct val="100000"/>
              </a:lnSpc>
            </a:pPr>
            <a:endParaRPr lang="tr-TR" b="1" dirty="0" smtClean="0"/>
          </a:p>
          <a:p>
            <a:pPr algn="just">
              <a:lnSpc>
                <a:spcPct val="100000"/>
              </a:lnSpc>
            </a:pP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9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6745" y="298974"/>
            <a:ext cx="10767852" cy="5846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400" b="1" dirty="0" err="1">
                <a:solidFill>
                  <a:srgbClr val="FF0000"/>
                </a:solidFill>
              </a:rPr>
              <a:t>Lyophilic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Colloids</a:t>
            </a:r>
            <a:r>
              <a:rPr lang="tr-TR" sz="24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type</a:t>
            </a:r>
            <a:r>
              <a:rPr lang="tr-TR" sz="2400" dirty="0" smtClean="0"/>
              <a:t> of </a:t>
            </a:r>
            <a:r>
              <a:rPr lang="tr-TR" sz="2400" dirty="0" err="1" smtClean="0"/>
              <a:t>colloids</a:t>
            </a:r>
            <a:r>
              <a:rPr lang="tr-TR" sz="2400" dirty="0" smtClean="0"/>
              <a:t> </a:t>
            </a:r>
            <a:r>
              <a:rPr lang="tr-TR" sz="2400" dirty="0" err="1" smtClean="0"/>
              <a:t>love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dispersion</a:t>
            </a:r>
            <a:r>
              <a:rPr lang="tr-TR" sz="2400" dirty="0" smtClean="0"/>
              <a:t> </a:t>
            </a:r>
            <a:r>
              <a:rPr lang="tr-TR" sz="2400" dirty="0" err="1" smtClean="0"/>
              <a:t>medium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easily</a:t>
            </a:r>
            <a:r>
              <a:rPr lang="tr-TR" sz="2400" dirty="0" smtClean="0"/>
              <a:t> form </a:t>
            </a:r>
            <a:r>
              <a:rPr lang="tr-TR" sz="2400" dirty="0" err="1" smtClean="0"/>
              <a:t>colloidal</a:t>
            </a:r>
            <a:r>
              <a:rPr lang="tr-TR" sz="2400" dirty="0" smtClean="0"/>
              <a:t> </a:t>
            </a:r>
            <a:r>
              <a:rPr lang="tr-TR" sz="2400" dirty="0" err="1" smtClean="0"/>
              <a:t>dispersions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soles</a:t>
            </a:r>
            <a:r>
              <a:rPr lang="tr-TR" sz="2400" dirty="0" smtClean="0"/>
              <a:t>. </a:t>
            </a:r>
          </a:p>
          <a:p>
            <a:pPr algn="just">
              <a:lnSpc>
                <a:spcPct val="100000"/>
              </a:lnSpc>
            </a:pPr>
            <a:r>
              <a:rPr lang="tr-TR" sz="2400" dirty="0" err="1" smtClean="0"/>
              <a:t>If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dispersion</a:t>
            </a:r>
            <a:r>
              <a:rPr lang="tr-TR" sz="2400" dirty="0" smtClean="0"/>
              <a:t> </a:t>
            </a:r>
            <a:r>
              <a:rPr lang="tr-TR" sz="2400" dirty="0" err="1" smtClean="0"/>
              <a:t>medium</a:t>
            </a:r>
            <a:r>
              <a:rPr lang="tr-TR" sz="2400" dirty="0" smtClean="0"/>
              <a:t> is </a:t>
            </a:r>
            <a:r>
              <a:rPr lang="tr-TR" sz="2400" dirty="0" err="1" smtClean="0"/>
              <a:t>water</a:t>
            </a:r>
            <a:r>
              <a:rPr lang="tr-TR" sz="2400" dirty="0" smtClean="0"/>
              <a:t>, </a:t>
            </a:r>
            <a:r>
              <a:rPr lang="tr-TR" sz="2400" dirty="0" err="1" smtClean="0"/>
              <a:t>these</a:t>
            </a:r>
            <a:r>
              <a:rPr lang="tr-TR" sz="2400" dirty="0" smtClean="0"/>
              <a:t> </a:t>
            </a:r>
            <a:r>
              <a:rPr lang="tr-TR" sz="2400" dirty="0" err="1" smtClean="0"/>
              <a:t>systems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called</a:t>
            </a:r>
            <a:r>
              <a:rPr lang="tr-TR" sz="2400" dirty="0" smtClean="0"/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hydrophilic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colloid-hydrosol</a:t>
            </a:r>
            <a:r>
              <a:rPr lang="tr-TR" sz="2400" dirty="0" smtClean="0"/>
              <a:t>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algn="just">
              <a:lnSpc>
                <a:spcPct val="100000"/>
              </a:lnSpc>
            </a:pPr>
            <a:r>
              <a:rPr lang="en-US" sz="2400" dirty="0" smtClean="0"/>
              <a:t>Various properties of lyophilic colloidal dispersions are based on the tensile forces between the dispersed phase and the dispersion medium that result in </a:t>
            </a:r>
            <a:r>
              <a:rPr lang="en-US" sz="2400" b="1" dirty="0" err="1" smtClean="0"/>
              <a:t>solvatation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>
              <a:lnSpc>
                <a:spcPct val="100000"/>
              </a:lnSpc>
            </a:pPr>
            <a:r>
              <a:rPr lang="en-US" sz="2400" b="1" dirty="0" err="1" smtClean="0"/>
              <a:t>Solvatation</a:t>
            </a:r>
            <a:r>
              <a:rPr lang="en-US" sz="2400" dirty="0" smtClean="0"/>
              <a:t> is the binding of solvent molecules to dispersed phase molecules. In hydrophilic colloids, when water is the dispersion medium, this term is called hydration.</a:t>
            </a:r>
            <a:endParaRPr lang="tr-TR" sz="2400" dirty="0" smtClean="0"/>
          </a:p>
          <a:p>
            <a:pPr algn="just">
              <a:lnSpc>
                <a:spcPct val="100000"/>
              </a:lnSpc>
            </a:pPr>
            <a:r>
              <a:rPr lang="tr-TR" sz="2400" dirty="0" err="1" smtClean="0"/>
              <a:t>Most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lyophilic</a:t>
            </a:r>
            <a:r>
              <a:rPr lang="tr-TR" sz="2400" dirty="0" smtClean="0"/>
              <a:t> </a:t>
            </a:r>
            <a:r>
              <a:rPr lang="tr-TR" sz="2400" dirty="0" err="1" smtClean="0"/>
              <a:t>colloids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b="1" dirty="0" err="1" smtClean="0"/>
              <a:t>organic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molecules</a:t>
            </a:r>
            <a:r>
              <a:rPr lang="tr-TR" sz="2400" dirty="0" smtClean="0"/>
              <a:t>.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example</a:t>
            </a:r>
            <a:r>
              <a:rPr lang="tr-TR" sz="2400" dirty="0" smtClean="0"/>
              <a:t> </a:t>
            </a:r>
            <a:r>
              <a:rPr lang="tr-TR" sz="2400" dirty="0" err="1" smtClean="0"/>
              <a:t>gelatin</a:t>
            </a:r>
            <a:r>
              <a:rPr lang="tr-TR" sz="2400" dirty="0" smtClean="0"/>
              <a:t>, </a:t>
            </a:r>
            <a:r>
              <a:rPr lang="tr-TR" sz="2400" dirty="0" err="1" smtClean="0"/>
              <a:t>gum</a:t>
            </a:r>
            <a:r>
              <a:rPr lang="tr-TR" sz="2400" dirty="0" smtClean="0"/>
              <a:t> </a:t>
            </a:r>
            <a:r>
              <a:rPr lang="tr-TR" sz="2400" dirty="0" err="1" smtClean="0"/>
              <a:t>arabic</a:t>
            </a:r>
            <a:r>
              <a:rPr lang="tr-TR" sz="2400" dirty="0" smtClean="0"/>
              <a:t>, </a:t>
            </a:r>
            <a:r>
              <a:rPr lang="tr-TR" sz="2400" dirty="0" err="1" smtClean="0"/>
              <a:t>insulin</a:t>
            </a:r>
            <a:r>
              <a:rPr lang="tr-TR" sz="2400" dirty="0" smtClean="0"/>
              <a:t>, </a:t>
            </a:r>
            <a:r>
              <a:rPr lang="tr-TR" sz="2400" dirty="0" err="1" smtClean="0"/>
              <a:t>albumin</a:t>
            </a:r>
            <a:r>
              <a:rPr lang="tr-TR" sz="2400" dirty="0" smtClean="0"/>
              <a:t>, </a:t>
            </a:r>
            <a:r>
              <a:rPr lang="tr-TR" sz="2400" dirty="0" err="1" smtClean="0"/>
              <a:t>rubber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polystyrene</a:t>
            </a:r>
            <a:r>
              <a:rPr lang="tr-TR" sz="2400" dirty="0" smtClean="0"/>
              <a:t>. </a:t>
            </a:r>
          </a:p>
          <a:p>
            <a:pPr algn="just">
              <a:lnSpc>
                <a:spcPct val="100000"/>
              </a:lnSpc>
            </a:pPr>
            <a:r>
              <a:rPr lang="tr-TR" sz="2400" dirty="0" smtClean="0"/>
              <a:t>Of </a:t>
            </a:r>
            <a:r>
              <a:rPr lang="tr-TR" sz="2400" dirty="0" err="1" smtClean="0"/>
              <a:t>these</a:t>
            </a:r>
            <a:r>
              <a:rPr lang="tr-TR" sz="2400" dirty="0" smtClean="0"/>
              <a:t>, </a:t>
            </a:r>
            <a:r>
              <a:rPr lang="tr-TR" sz="2400" dirty="0" err="1" smtClean="0"/>
              <a:t>insulin</a:t>
            </a:r>
            <a:r>
              <a:rPr lang="tr-TR" sz="2400" dirty="0" smtClean="0"/>
              <a:t>, </a:t>
            </a:r>
            <a:r>
              <a:rPr lang="tr-TR" sz="2400" dirty="0" err="1" smtClean="0"/>
              <a:t>albumin</a:t>
            </a:r>
            <a:r>
              <a:rPr lang="tr-TR" sz="2400" dirty="0" smtClean="0"/>
              <a:t>, </a:t>
            </a:r>
            <a:r>
              <a:rPr lang="tr-TR" sz="2400" dirty="0" err="1" smtClean="0"/>
              <a:t>gelatin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gum</a:t>
            </a:r>
            <a:r>
              <a:rPr lang="tr-TR" sz="2400" dirty="0" smtClean="0"/>
              <a:t> </a:t>
            </a:r>
            <a:r>
              <a:rPr lang="tr-TR" sz="2400" dirty="0" err="1" smtClean="0"/>
              <a:t>arabic</a:t>
            </a:r>
            <a:r>
              <a:rPr lang="tr-TR" sz="2400" dirty="0" smtClean="0"/>
              <a:t> form </a:t>
            </a:r>
            <a:r>
              <a:rPr lang="tr-TR" sz="2400" dirty="0" err="1" smtClean="0"/>
              <a:t>lyophilic</a:t>
            </a:r>
            <a:r>
              <a:rPr lang="tr-TR" sz="2400" dirty="0" smtClean="0"/>
              <a:t> </a:t>
            </a:r>
            <a:r>
              <a:rPr lang="tr-TR" sz="2400" dirty="0" err="1" smtClean="0"/>
              <a:t>colloids</a:t>
            </a:r>
            <a:r>
              <a:rPr lang="tr-TR" sz="2400" dirty="0" smtClean="0"/>
              <a:t> in </a:t>
            </a:r>
            <a:r>
              <a:rPr lang="tr-TR" sz="2400" dirty="0" err="1" smtClean="0"/>
              <a:t>aqueous</a:t>
            </a:r>
            <a:r>
              <a:rPr lang="tr-TR" sz="2400" dirty="0" smtClean="0"/>
              <a:t> </a:t>
            </a:r>
            <a:r>
              <a:rPr lang="tr-TR" sz="2400" dirty="0" err="1" smtClean="0"/>
              <a:t>dispersion</a:t>
            </a:r>
            <a:r>
              <a:rPr lang="tr-TR" sz="2400" dirty="0" smtClean="0"/>
              <a:t> </a:t>
            </a:r>
            <a:r>
              <a:rPr lang="tr-TR" sz="2400" dirty="0" err="1" smtClean="0"/>
              <a:t>medium</a:t>
            </a:r>
            <a:r>
              <a:rPr lang="tr-TR" sz="2400" dirty="0" smtClean="0"/>
              <a:t>. </a:t>
            </a:r>
          </a:p>
          <a:p>
            <a:pPr algn="just">
              <a:lnSpc>
                <a:spcPct val="100000"/>
              </a:lnSpc>
            </a:pPr>
            <a:endParaRPr lang="tr-TR" sz="2400" dirty="0"/>
          </a:p>
          <a:p>
            <a:pPr marL="0" indent="0" algn="just">
              <a:lnSpc>
                <a:spcPct val="100000"/>
              </a:lnSpc>
              <a:buNone/>
            </a:pPr>
            <a:endParaRPr lang="tr-T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14855"/>
            <a:ext cx="10515600" cy="55621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tr-TR" sz="2400" dirty="0" err="1"/>
              <a:t>Rubber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polystyrene</a:t>
            </a:r>
            <a:r>
              <a:rPr lang="tr-TR" sz="2400" dirty="0"/>
              <a:t> form </a:t>
            </a:r>
            <a:r>
              <a:rPr lang="tr-TR" sz="2400" dirty="0" err="1"/>
              <a:t>lyophilic</a:t>
            </a:r>
            <a:r>
              <a:rPr lang="tr-TR" sz="2400" dirty="0"/>
              <a:t> </a:t>
            </a:r>
            <a:r>
              <a:rPr lang="tr-TR" sz="2400" dirty="0" err="1"/>
              <a:t>colloids</a:t>
            </a:r>
            <a:r>
              <a:rPr lang="tr-TR" sz="2400" dirty="0"/>
              <a:t> in </a:t>
            </a:r>
            <a:r>
              <a:rPr lang="tr-TR" sz="2400" dirty="0" err="1"/>
              <a:t>organic</a:t>
            </a:r>
            <a:r>
              <a:rPr lang="tr-TR" sz="2400" dirty="0"/>
              <a:t> </a:t>
            </a:r>
            <a:r>
              <a:rPr lang="tr-TR" sz="2400" dirty="0" err="1"/>
              <a:t>solvents</a:t>
            </a:r>
            <a:r>
              <a:rPr lang="tr-TR" sz="2400" dirty="0"/>
              <a:t>. </a:t>
            </a: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called</a:t>
            </a:r>
            <a:r>
              <a:rPr lang="tr-TR" sz="2400" dirty="0"/>
              <a:t> </a:t>
            </a:r>
            <a:r>
              <a:rPr lang="tr-TR" sz="2400" b="1" dirty="0" err="1"/>
              <a:t>lipophilic</a:t>
            </a:r>
            <a:r>
              <a:rPr lang="tr-TR" sz="2400" b="1" dirty="0"/>
              <a:t> </a:t>
            </a:r>
            <a:r>
              <a:rPr lang="tr-TR" sz="2400" b="1" dirty="0" err="1"/>
              <a:t>colloids</a:t>
            </a:r>
            <a:r>
              <a:rPr lang="tr-TR" sz="2400" dirty="0"/>
              <a:t>. </a:t>
            </a:r>
            <a:r>
              <a:rPr lang="tr-TR" sz="2400" dirty="0" err="1"/>
              <a:t>Lipophilic</a:t>
            </a:r>
            <a:r>
              <a:rPr lang="tr-TR" sz="2400" dirty="0"/>
              <a:t> </a:t>
            </a:r>
            <a:r>
              <a:rPr lang="tr-TR" sz="2400" dirty="0" err="1"/>
              <a:t>substances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affinity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oil</a:t>
            </a:r>
            <a:r>
              <a:rPr lang="tr-TR" sz="2400" dirty="0"/>
              <a:t>.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oil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oils</a:t>
            </a:r>
            <a:r>
              <a:rPr lang="tr-TR" sz="2400" dirty="0"/>
              <a:t> </a:t>
            </a:r>
            <a:r>
              <a:rPr lang="tr-TR" sz="2400" dirty="0" err="1"/>
              <a:t>contain</a:t>
            </a:r>
            <a:r>
              <a:rPr lang="tr-TR" sz="2400" dirty="0"/>
              <a:t> </a:t>
            </a:r>
            <a:r>
              <a:rPr lang="tr-TR" sz="2400" dirty="0" err="1"/>
              <a:t>mainly</a:t>
            </a:r>
            <a:r>
              <a:rPr lang="tr-TR" sz="2400" dirty="0"/>
              <a:t> </a:t>
            </a:r>
            <a:r>
              <a:rPr lang="tr-TR" sz="2400" dirty="0" err="1"/>
              <a:t>hydrocarbons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low</a:t>
            </a:r>
            <a:r>
              <a:rPr lang="tr-TR" sz="2400" dirty="0"/>
              <a:t> </a:t>
            </a:r>
            <a:r>
              <a:rPr lang="tr-TR" sz="2400" dirty="0" err="1"/>
              <a:t>dielectric</a:t>
            </a:r>
            <a:r>
              <a:rPr lang="tr-TR" sz="2400" dirty="0"/>
              <a:t> </a:t>
            </a:r>
            <a:r>
              <a:rPr lang="tr-TR" sz="2400" dirty="0" err="1"/>
              <a:t>constants</a:t>
            </a:r>
            <a:r>
              <a:rPr lang="tr-TR" sz="2400" dirty="0"/>
              <a:t>.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 mineral </a:t>
            </a:r>
            <a:r>
              <a:rPr lang="tr-TR" sz="2400" dirty="0" err="1"/>
              <a:t>oil</a:t>
            </a:r>
            <a:r>
              <a:rPr lang="tr-TR" sz="2400" dirty="0"/>
              <a:t>, benzene, </a:t>
            </a:r>
            <a:r>
              <a:rPr lang="tr-TR" sz="2400" dirty="0" err="1"/>
              <a:t>carbon</a:t>
            </a:r>
            <a:r>
              <a:rPr lang="tr-TR" sz="2400" dirty="0"/>
              <a:t>, </a:t>
            </a:r>
            <a:r>
              <a:rPr lang="tr-TR" sz="2400" dirty="0" err="1"/>
              <a:t>vegetable</a:t>
            </a:r>
            <a:r>
              <a:rPr lang="tr-TR" sz="2400" dirty="0"/>
              <a:t> </a:t>
            </a:r>
            <a:r>
              <a:rPr lang="tr-TR" sz="2400" dirty="0" err="1"/>
              <a:t>oils</a:t>
            </a:r>
            <a:r>
              <a:rPr lang="tr-TR" sz="2400" dirty="0"/>
              <a:t> (</a:t>
            </a:r>
            <a:r>
              <a:rPr lang="tr-TR" sz="2400" dirty="0" err="1"/>
              <a:t>cotton</a:t>
            </a:r>
            <a:r>
              <a:rPr lang="tr-TR" sz="2400" dirty="0"/>
              <a:t> </a:t>
            </a:r>
            <a:r>
              <a:rPr lang="tr-TR" sz="2400" dirty="0" err="1"/>
              <a:t>oil</a:t>
            </a:r>
            <a:r>
              <a:rPr lang="tr-TR" sz="2400" dirty="0"/>
              <a:t>, </a:t>
            </a:r>
            <a:r>
              <a:rPr lang="tr-TR" sz="2400" dirty="0" err="1"/>
              <a:t>hazelnut</a:t>
            </a:r>
            <a:r>
              <a:rPr lang="tr-TR" sz="2400" dirty="0"/>
              <a:t> </a:t>
            </a:r>
            <a:r>
              <a:rPr lang="tr-TR" sz="2400" dirty="0" err="1"/>
              <a:t>oil</a:t>
            </a:r>
            <a:r>
              <a:rPr lang="tr-TR" sz="2400" dirty="0"/>
              <a:t>). </a:t>
            </a:r>
          </a:p>
          <a:p>
            <a:pPr algn="just">
              <a:lnSpc>
                <a:spcPct val="120000"/>
              </a:lnSpc>
            </a:pP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case</a:t>
            </a:r>
            <a:r>
              <a:rPr lang="tr-TR" sz="2400" dirty="0"/>
              <a:t> of </a:t>
            </a:r>
            <a:r>
              <a:rPr lang="tr-TR" sz="2400" dirty="0" err="1"/>
              <a:t>lyophilic</a:t>
            </a:r>
            <a:r>
              <a:rPr lang="tr-TR" sz="2400" dirty="0"/>
              <a:t> </a:t>
            </a:r>
            <a:r>
              <a:rPr lang="tr-TR" sz="2400" dirty="0" err="1"/>
              <a:t>dispersions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interaction</a:t>
            </a:r>
            <a:r>
              <a:rPr lang="tr-TR" sz="2400" dirty="0"/>
              <a:t>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dispersed</a:t>
            </a:r>
            <a:r>
              <a:rPr lang="tr-TR" sz="2400" dirty="0"/>
              <a:t> </a:t>
            </a:r>
            <a:r>
              <a:rPr lang="tr-TR" sz="2400" dirty="0" err="1"/>
              <a:t>phase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dispersion</a:t>
            </a:r>
            <a:r>
              <a:rPr lang="tr-TR" sz="2400" dirty="0"/>
              <a:t> </a:t>
            </a:r>
            <a:r>
              <a:rPr lang="tr-TR" sz="2400" dirty="0" err="1"/>
              <a:t>medium</a:t>
            </a:r>
            <a:r>
              <a:rPr lang="tr-TR" sz="2400" dirty="0"/>
              <a:t> is 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therefore</a:t>
            </a:r>
            <a:r>
              <a:rPr lang="tr-TR" sz="2400" dirty="0"/>
              <a:t> </a:t>
            </a:r>
            <a:r>
              <a:rPr lang="tr-TR" sz="2400" dirty="0" err="1"/>
              <a:t>occurs</a:t>
            </a:r>
            <a:r>
              <a:rPr lang="tr-TR" sz="2400" dirty="0"/>
              <a:t> </a:t>
            </a:r>
            <a:r>
              <a:rPr lang="tr-TR" sz="2400" dirty="0" err="1"/>
              <a:t>spontaneously</a:t>
            </a:r>
            <a:r>
              <a:rPr lang="tr-TR" sz="24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thermodynamically</a:t>
            </a:r>
            <a:r>
              <a:rPr lang="tr-TR" sz="2400" dirty="0"/>
              <a:t> </a:t>
            </a:r>
            <a:r>
              <a:rPr lang="tr-TR" sz="2400" dirty="0" err="1"/>
              <a:t>durable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recyclable</a:t>
            </a:r>
            <a:r>
              <a:rPr lang="tr-TR" sz="24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dispersion</a:t>
            </a:r>
            <a:r>
              <a:rPr lang="tr-TR" sz="2400" dirty="0"/>
              <a:t> </a:t>
            </a:r>
            <a:r>
              <a:rPr lang="tr-TR" sz="2400" dirty="0" err="1"/>
              <a:t>medium</a:t>
            </a:r>
            <a:r>
              <a:rPr lang="tr-TR" sz="2400" dirty="0"/>
              <a:t> is </a:t>
            </a:r>
            <a:r>
              <a:rPr lang="tr-TR" sz="2400" dirty="0" err="1"/>
              <a:t>separated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dispersed</a:t>
            </a:r>
            <a:r>
              <a:rPr lang="tr-TR" sz="2400" dirty="0"/>
              <a:t> </a:t>
            </a:r>
            <a:r>
              <a:rPr lang="tr-TR" sz="2400" dirty="0" err="1"/>
              <a:t>phase</a:t>
            </a:r>
            <a:r>
              <a:rPr lang="tr-TR" sz="2400" dirty="0"/>
              <a:t>, it can </a:t>
            </a:r>
            <a:r>
              <a:rPr lang="tr-TR" sz="2400" dirty="0" err="1"/>
              <a:t>easily</a:t>
            </a:r>
            <a:r>
              <a:rPr lang="tr-TR" sz="2400" dirty="0"/>
              <a:t> be </a:t>
            </a:r>
            <a:r>
              <a:rPr lang="tr-TR" sz="2400" dirty="0" err="1"/>
              <a:t>restored</a:t>
            </a:r>
            <a:r>
              <a:rPr lang="tr-TR" sz="24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tr-TR" sz="2400" dirty="0" err="1"/>
              <a:t>Dispersions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resistant</a:t>
            </a:r>
            <a:r>
              <a:rPr lang="tr-TR" sz="2400" dirty="0"/>
              <a:t> </a:t>
            </a:r>
            <a:r>
              <a:rPr lang="tr-TR" sz="2400" dirty="0" err="1"/>
              <a:t>even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presence of </a:t>
            </a:r>
            <a:r>
              <a:rPr lang="tr-TR" sz="2400" dirty="0" err="1"/>
              <a:t>electrolyte</a:t>
            </a:r>
            <a:r>
              <a:rPr lang="tr-TR" sz="24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viscosity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dispersion</a:t>
            </a:r>
            <a:r>
              <a:rPr lang="tr-TR" sz="2400" dirty="0"/>
              <a:t> </a:t>
            </a:r>
            <a:r>
              <a:rPr lang="tr-TR" sz="2400" dirty="0" err="1"/>
              <a:t>medium</a:t>
            </a:r>
            <a:r>
              <a:rPr lang="tr-TR" sz="2400" dirty="0"/>
              <a:t> </a:t>
            </a:r>
            <a:r>
              <a:rPr lang="tr-TR" sz="2400" dirty="0" err="1"/>
              <a:t>increases</a:t>
            </a:r>
            <a:r>
              <a:rPr lang="tr-TR" sz="2400" dirty="0"/>
              <a:t> </a:t>
            </a:r>
            <a:r>
              <a:rPr lang="tr-TR" sz="2400" dirty="0" err="1"/>
              <a:t>depending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dispersed</a:t>
            </a:r>
            <a:r>
              <a:rPr lang="tr-TR" sz="2400" dirty="0"/>
              <a:t> </a:t>
            </a:r>
            <a:r>
              <a:rPr lang="tr-TR" sz="2400" dirty="0" err="1"/>
              <a:t>phase</a:t>
            </a:r>
            <a:r>
              <a:rPr lang="tr-TR" sz="2400" dirty="0"/>
              <a:t>. </a:t>
            </a: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concentrations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smtClean="0"/>
              <a:t>sol </a:t>
            </a:r>
            <a:r>
              <a:rPr lang="tr-TR" sz="2400" dirty="0" err="1"/>
              <a:t>turns</a:t>
            </a:r>
            <a:r>
              <a:rPr lang="tr-TR" sz="2400" dirty="0"/>
              <a:t> </a:t>
            </a:r>
            <a:r>
              <a:rPr lang="tr-TR" sz="2400" dirty="0" err="1"/>
              <a:t>into</a:t>
            </a:r>
            <a:r>
              <a:rPr lang="tr-TR" sz="2400" dirty="0"/>
              <a:t> gel.</a:t>
            </a:r>
          </a:p>
        </p:txBody>
      </p:sp>
    </p:spTree>
    <p:extLst>
      <p:ext uri="{BB962C8B-B14F-4D97-AF65-F5344CB8AC3E}">
        <p14:creationId xmlns:p14="http://schemas.microsoft.com/office/powerpoint/2010/main" val="14939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155" y="393570"/>
            <a:ext cx="10815142" cy="60545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3400" b="1" dirty="0" err="1">
                <a:solidFill>
                  <a:srgbClr val="FF0000"/>
                </a:solidFill>
              </a:rPr>
              <a:t>Lyophobic</a:t>
            </a:r>
            <a:r>
              <a:rPr lang="tr-TR" sz="3400" b="1" dirty="0">
                <a:solidFill>
                  <a:srgbClr val="FF0000"/>
                </a:solidFill>
              </a:rPr>
              <a:t> </a:t>
            </a:r>
            <a:r>
              <a:rPr lang="tr-TR" sz="3400" b="1" dirty="0" err="1">
                <a:solidFill>
                  <a:srgbClr val="FF0000"/>
                </a:solidFill>
              </a:rPr>
              <a:t>C</a:t>
            </a:r>
            <a:r>
              <a:rPr lang="tr-TR" sz="3400" b="1" dirty="0" err="1" smtClean="0">
                <a:solidFill>
                  <a:srgbClr val="FF0000"/>
                </a:solidFill>
              </a:rPr>
              <a:t>olloids</a:t>
            </a:r>
            <a:endParaRPr lang="tr-TR" sz="3400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tr-TR" sz="3200" dirty="0" err="1"/>
              <a:t>There</a:t>
            </a:r>
            <a:r>
              <a:rPr lang="tr-TR" sz="3200" dirty="0"/>
              <a:t> is </a:t>
            </a:r>
            <a:r>
              <a:rPr lang="tr-TR" sz="3200" dirty="0" err="1"/>
              <a:t>little</a:t>
            </a:r>
            <a:r>
              <a:rPr lang="tr-TR" sz="3200" dirty="0"/>
              <a:t> </a:t>
            </a:r>
            <a:r>
              <a:rPr lang="tr-TR" sz="3200" dirty="0" err="1"/>
              <a:t>or</a:t>
            </a:r>
            <a:r>
              <a:rPr lang="tr-TR" sz="3200" dirty="0"/>
              <a:t> </a:t>
            </a:r>
            <a:r>
              <a:rPr lang="tr-TR" sz="3200" dirty="0" err="1"/>
              <a:t>no</a:t>
            </a:r>
            <a:r>
              <a:rPr lang="tr-TR" sz="3200" dirty="0"/>
              <a:t> </a:t>
            </a:r>
            <a:r>
              <a:rPr lang="tr-TR" sz="3200" dirty="0" err="1"/>
              <a:t>interaction</a:t>
            </a:r>
            <a:r>
              <a:rPr lang="tr-TR" sz="3200" dirty="0"/>
              <a:t> </a:t>
            </a:r>
            <a:r>
              <a:rPr lang="tr-TR" sz="3200" dirty="0" err="1"/>
              <a:t>between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dispersion</a:t>
            </a:r>
            <a:r>
              <a:rPr lang="tr-TR" sz="3200" dirty="0"/>
              <a:t> </a:t>
            </a:r>
            <a:r>
              <a:rPr lang="tr-TR" sz="3200" dirty="0" err="1"/>
              <a:t>medium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dispersed</a:t>
            </a:r>
            <a:r>
              <a:rPr lang="tr-TR" sz="3200" dirty="0"/>
              <a:t> </a:t>
            </a:r>
            <a:r>
              <a:rPr lang="tr-TR" sz="3200" dirty="0" err="1"/>
              <a:t>phase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They</a:t>
            </a:r>
            <a:r>
              <a:rPr lang="tr-TR" sz="3200" dirty="0" smtClean="0"/>
              <a:t> </a:t>
            </a:r>
            <a:r>
              <a:rPr lang="tr-TR" sz="3200" dirty="0" err="1"/>
              <a:t>don't</a:t>
            </a:r>
            <a:r>
              <a:rPr lang="tr-TR" sz="3200" dirty="0"/>
              <a:t> </a:t>
            </a:r>
            <a:r>
              <a:rPr lang="tr-TR" sz="3200" dirty="0" err="1"/>
              <a:t>like</a:t>
            </a:r>
            <a:r>
              <a:rPr lang="tr-TR" sz="3200" dirty="0"/>
              <a:t> </a:t>
            </a:r>
            <a:r>
              <a:rPr lang="tr-TR" sz="3200" dirty="0" err="1"/>
              <a:t>dispersion</a:t>
            </a:r>
            <a:r>
              <a:rPr lang="tr-TR" sz="3200" dirty="0"/>
              <a:t> </a:t>
            </a:r>
            <a:r>
              <a:rPr lang="tr-TR" sz="3200" dirty="0" err="1"/>
              <a:t>media</a:t>
            </a:r>
            <a:r>
              <a:rPr lang="tr-TR" sz="3200" dirty="0"/>
              <a:t>. </a:t>
            </a:r>
            <a:r>
              <a:rPr lang="tr-TR" sz="3200" dirty="0" err="1"/>
              <a:t>Lyophilic</a:t>
            </a:r>
            <a:r>
              <a:rPr lang="tr-TR" sz="3200" dirty="0"/>
              <a:t> </a:t>
            </a:r>
            <a:r>
              <a:rPr lang="tr-TR" sz="3200" dirty="0" err="1"/>
              <a:t>materials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generally</a:t>
            </a:r>
            <a:r>
              <a:rPr lang="tr-TR" sz="3200" dirty="0"/>
              <a:t> </a:t>
            </a:r>
            <a:r>
              <a:rPr lang="tr-TR" sz="3200" dirty="0" err="1"/>
              <a:t>hydrophobic</a:t>
            </a:r>
            <a:r>
              <a:rPr lang="tr-TR" sz="3200" dirty="0"/>
              <a:t>. </a:t>
            </a:r>
            <a:r>
              <a:rPr lang="tr-TR" sz="3200" dirty="0" err="1"/>
              <a:t>So</a:t>
            </a:r>
            <a:r>
              <a:rPr lang="tr-TR" sz="3200" dirty="0"/>
              <a:t> </a:t>
            </a:r>
            <a:r>
              <a:rPr lang="tr-TR" sz="3200" dirty="0" err="1"/>
              <a:t>they</a:t>
            </a:r>
            <a:r>
              <a:rPr lang="tr-TR" sz="3200" dirty="0"/>
              <a:t> </a:t>
            </a:r>
            <a:r>
              <a:rPr lang="tr-TR" sz="3200" dirty="0" err="1"/>
              <a:t>don't</a:t>
            </a:r>
            <a:r>
              <a:rPr lang="tr-TR" sz="3200" dirty="0"/>
              <a:t> </a:t>
            </a:r>
            <a:r>
              <a:rPr lang="tr-TR" sz="3200" dirty="0" err="1"/>
              <a:t>like</a:t>
            </a:r>
            <a:r>
              <a:rPr lang="tr-TR" sz="3200" dirty="0"/>
              <a:t> </a:t>
            </a:r>
            <a:r>
              <a:rPr lang="tr-TR" sz="3200" dirty="0" err="1"/>
              <a:t>water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/>
              <a:t>dispersing</a:t>
            </a:r>
            <a:r>
              <a:rPr lang="tr-TR" sz="3200" dirty="0"/>
              <a:t> </a:t>
            </a:r>
            <a:r>
              <a:rPr lang="tr-TR" sz="3200" dirty="0" err="1"/>
              <a:t>phase</a:t>
            </a:r>
            <a:r>
              <a:rPr lang="tr-TR" sz="3200" dirty="0"/>
              <a:t> </a:t>
            </a:r>
            <a:r>
              <a:rPr lang="tr-TR" sz="3200" dirty="0" err="1"/>
              <a:t>consists</a:t>
            </a:r>
            <a:r>
              <a:rPr lang="tr-TR" sz="3200" dirty="0"/>
              <a:t> of </a:t>
            </a:r>
            <a:r>
              <a:rPr lang="tr-TR" sz="3200" b="1" dirty="0" err="1"/>
              <a:t>inorganic</a:t>
            </a:r>
            <a:r>
              <a:rPr lang="tr-TR" sz="3200" b="1" dirty="0"/>
              <a:t> </a:t>
            </a:r>
            <a:r>
              <a:rPr lang="tr-TR" sz="3200" b="1" dirty="0" err="1"/>
              <a:t>compounds</a:t>
            </a:r>
            <a:r>
              <a:rPr lang="tr-TR" sz="3200" dirty="0"/>
              <a:t>.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example</a:t>
            </a:r>
            <a:r>
              <a:rPr lang="tr-TR" sz="3200" dirty="0"/>
              <a:t>, </a:t>
            </a:r>
            <a:r>
              <a:rPr lang="tr-TR" sz="3200" dirty="0" err="1"/>
              <a:t>sulfur</a:t>
            </a:r>
            <a:r>
              <a:rPr lang="tr-TR" sz="3200" dirty="0"/>
              <a:t>, </a:t>
            </a:r>
            <a:r>
              <a:rPr lang="tr-TR" sz="3200" dirty="0" err="1"/>
              <a:t>silver</a:t>
            </a:r>
            <a:r>
              <a:rPr lang="tr-TR" sz="3200" dirty="0"/>
              <a:t> </a:t>
            </a:r>
            <a:r>
              <a:rPr lang="tr-TR" sz="3200" dirty="0" err="1"/>
              <a:t>chloride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gold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They</a:t>
            </a:r>
            <a:r>
              <a:rPr lang="tr-TR" sz="3200" dirty="0" smtClean="0"/>
              <a:t> </a:t>
            </a:r>
            <a:r>
              <a:rPr lang="tr-TR" sz="3200" dirty="0" err="1"/>
              <a:t>are</a:t>
            </a:r>
            <a:r>
              <a:rPr lang="tr-TR" sz="3200" dirty="0"/>
              <a:t> not </a:t>
            </a:r>
            <a:r>
              <a:rPr lang="tr-TR" sz="3200" dirty="0" err="1"/>
              <a:t>thermodynamically</a:t>
            </a:r>
            <a:r>
              <a:rPr lang="tr-TR" sz="3200" dirty="0"/>
              <a:t> </a:t>
            </a:r>
            <a:r>
              <a:rPr lang="tr-TR" sz="3200" dirty="0" err="1" smtClean="0"/>
              <a:t>durable</a:t>
            </a:r>
            <a:r>
              <a:rPr lang="tr-TR" sz="3200" dirty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tr-TR" sz="3200" dirty="0" err="1" smtClean="0"/>
              <a:t>irreversible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Disperse</a:t>
            </a:r>
            <a:r>
              <a:rPr lang="tr-TR" sz="3200" dirty="0" smtClean="0"/>
              <a:t> </a:t>
            </a:r>
            <a:r>
              <a:rPr lang="tr-TR" sz="3200" dirty="0" err="1"/>
              <a:t>phases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difficult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come</a:t>
            </a:r>
            <a:r>
              <a:rPr lang="tr-TR" sz="3200" dirty="0"/>
              <a:t> </a:t>
            </a:r>
            <a:r>
              <a:rPr lang="tr-TR" sz="3200" dirty="0" err="1"/>
              <a:t>back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when</a:t>
            </a:r>
            <a:r>
              <a:rPr lang="tr-TR" sz="3200" dirty="0"/>
              <a:t> </a:t>
            </a:r>
            <a:r>
              <a:rPr lang="tr-TR" sz="3200" dirty="0" err="1"/>
              <a:t>they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separated</a:t>
            </a:r>
            <a:r>
              <a:rPr lang="tr-TR" sz="3200" dirty="0"/>
              <a:t> </a:t>
            </a:r>
            <a:r>
              <a:rPr lang="tr-TR" sz="3200" dirty="0" err="1"/>
              <a:t>from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dispersion</a:t>
            </a:r>
            <a:r>
              <a:rPr lang="tr-TR" sz="3200" dirty="0"/>
              <a:t> </a:t>
            </a:r>
            <a:r>
              <a:rPr lang="tr-TR" sz="3200" dirty="0" err="1"/>
              <a:t>medium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They</a:t>
            </a:r>
            <a:r>
              <a:rPr lang="tr-TR" sz="3200" dirty="0" smtClean="0"/>
              <a:t> </a:t>
            </a:r>
            <a:r>
              <a:rPr lang="tr-TR" sz="3200" dirty="0" err="1"/>
              <a:t>are</a:t>
            </a:r>
            <a:r>
              <a:rPr lang="tr-TR" sz="3200" dirty="0"/>
              <a:t> not </a:t>
            </a:r>
            <a:r>
              <a:rPr lang="tr-TR" sz="3200" dirty="0" err="1"/>
              <a:t>stable</a:t>
            </a:r>
            <a:r>
              <a:rPr lang="tr-TR" sz="3200" dirty="0"/>
              <a:t> </a:t>
            </a:r>
            <a:r>
              <a:rPr lang="tr-TR" sz="3200" dirty="0" err="1"/>
              <a:t>when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electrolyte</a:t>
            </a:r>
            <a:r>
              <a:rPr lang="tr-TR" sz="3200" dirty="0"/>
              <a:t> is </a:t>
            </a:r>
            <a:r>
              <a:rPr lang="tr-TR" sz="3200" dirty="0" err="1"/>
              <a:t>present</a:t>
            </a:r>
            <a:r>
              <a:rPr lang="tr-TR" sz="3200" dirty="0"/>
              <a:t>, </a:t>
            </a:r>
            <a:r>
              <a:rPr lang="tr-TR" sz="3200" dirty="0" err="1"/>
              <a:t>even</a:t>
            </a:r>
            <a:r>
              <a:rPr lang="tr-TR" sz="3200" dirty="0"/>
              <a:t> at </a:t>
            </a:r>
            <a:r>
              <a:rPr lang="tr-TR" sz="3200" dirty="0" err="1"/>
              <a:t>very</a:t>
            </a:r>
            <a:r>
              <a:rPr lang="tr-TR" sz="3200" dirty="0"/>
              <a:t> </a:t>
            </a:r>
            <a:r>
              <a:rPr lang="tr-TR" sz="3200" dirty="0" err="1"/>
              <a:t>low</a:t>
            </a:r>
            <a:r>
              <a:rPr lang="tr-TR" sz="3200" dirty="0"/>
              <a:t> </a:t>
            </a:r>
            <a:r>
              <a:rPr lang="tr-TR" sz="3200" dirty="0" err="1"/>
              <a:t>concentrations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/>
              <a:t>viscosity</a:t>
            </a:r>
            <a:r>
              <a:rPr lang="tr-TR" sz="3200" dirty="0"/>
              <a:t> of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dispersion</a:t>
            </a:r>
            <a:r>
              <a:rPr lang="tr-TR" sz="3200" dirty="0"/>
              <a:t> </a:t>
            </a:r>
            <a:r>
              <a:rPr lang="tr-TR" sz="3200" dirty="0" err="1"/>
              <a:t>medium</a:t>
            </a:r>
            <a:r>
              <a:rPr lang="tr-TR" sz="3200" dirty="0"/>
              <a:t> </a:t>
            </a:r>
            <a:r>
              <a:rPr lang="tr-TR" sz="3200" dirty="0" err="1"/>
              <a:t>does</a:t>
            </a:r>
            <a:r>
              <a:rPr lang="tr-TR" sz="3200" dirty="0"/>
              <a:t> not </a:t>
            </a:r>
            <a:r>
              <a:rPr lang="tr-TR" sz="3200" dirty="0" err="1"/>
              <a:t>increase</a:t>
            </a:r>
            <a:r>
              <a:rPr lang="tr-TR" sz="3200" dirty="0"/>
              <a:t> as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concentration</a:t>
            </a:r>
            <a:r>
              <a:rPr lang="tr-TR" sz="3200" dirty="0"/>
              <a:t> of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dispersing</a:t>
            </a:r>
            <a:r>
              <a:rPr lang="tr-TR" sz="3200" dirty="0"/>
              <a:t> </a:t>
            </a:r>
            <a:r>
              <a:rPr lang="tr-TR" sz="3200" dirty="0" err="1"/>
              <a:t>phase</a:t>
            </a:r>
            <a:r>
              <a:rPr lang="tr-TR" sz="3200" dirty="0"/>
              <a:t> </a:t>
            </a:r>
            <a:r>
              <a:rPr lang="tr-TR" sz="3200" dirty="0" err="1"/>
              <a:t>increases</a:t>
            </a:r>
            <a:r>
              <a:rPr lang="tr-TR" sz="3200" dirty="0"/>
              <a:t>. </a:t>
            </a:r>
            <a:endParaRPr lang="tr-TR" sz="3200" dirty="0" smtClean="0"/>
          </a:p>
          <a:p>
            <a:pPr algn="just">
              <a:lnSpc>
                <a:spcPct val="120000"/>
              </a:lnSpc>
            </a:pPr>
            <a:r>
              <a:rPr lang="tr-TR" sz="3200" dirty="0" err="1" smtClean="0"/>
              <a:t>Unlike</a:t>
            </a:r>
            <a:r>
              <a:rPr lang="tr-TR" sz="3200" dirty="0" smtClean="0"/>
              <a:t> </a:t>
            </a:r>
            <a:r>
              <a:rPr lang="tr-TR" sz="3200" dirty="0" err="1"/>
              <a:t>lyophilic</a:t>
            </a:r>
            <a:r>
              <a:rPr lang="tr-TR" sz="3200" dirty="0"/>
              <a:t> </a:t>
            </a:r>
            <a:r>
              <a:rPr lang="tr-TR" sz="3200" dirty="0" err="1"/>
              <a:t>colloids</a:t>
            </a:r>
            <a:r>
              <a:rPr lang="tr-TR" sz="3200" dirty="0"/>
              <a:t>, </a:t>
            </a:r>
            <a:r>
              <a:rPr lang="tr-TR" sz="3200" dirty="0" err="1"/>
              <a:t>they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not </a:t>
            </a:r>
            <a:r>
              <a:rPr lang="tr-TR" sz="3200" dirty="0" err="1"/>
              <a:t>easy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prepare</a:t>
            </a:r>
            <a:r>
              <a:rPr lang="tr-TR" sz="3200" dirty="0"/>
              <a:t>. Special </a:t>
            </a:r>
            <a:r>
              <a:rPr lang="tr-TR" sz="3200" dirty="0" err="1"/>
              <a:t>preparation</a:t>
            </a:r>
            <a:r>
              <a:rPr lang="tr-TR" sz="3200" dirty="0"/>
              <a:t> </a:t>
            </a:r>
            <a:r>
              <a:rPr lang="tr-TR" sz="3200" dirty="0" err="1"/>
              <a:t>techniques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available</a:t>
            </a:r>
            <a:r>
              <a:rPr lang="tr-TR" sz="3200" dirty="0"/>
              <a:t>. </a:t>
            </a:r>
            <a:r>
              <a:rPr lang="tr-TR" sz="3200" dirty="0" err="1"/>
              <a:t>Generally</a:t>
            </a:r>
            <a:r>
              <a:rPr lang="tr-TR" sz="3200" dirty="0"/>
              <a:t>, </a:t>
            </a:r>
            <a:r>
              <a:rPr lang="tr-TR" sz="3200" dirty="0" err="1"/>
              <a:t>they</a:t>
            </a:r>
            <a:r>
              <a:rPr lang="tr-TR" sz="3200" dirty="0"/>
              <a:t> </a:t>
            </a:r>
            <a:r>
              <a:rPr lang="tr-TR" sz="3200" dirty="0" err="1"/>
              <a:t>may</a:t>
            </a:r>
            <a:r>
              <a:rPr lang="tr-TR" sz="3200" dirty="0"/>
              <a:t> be </a:t>
            </a:r>
            <a:r>
              <a:rPr lang="tr-TR" sz="3200" dirty="0" err="1"/>
              <a:t>prepared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bringing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small</a:t>
            </a:r>
            <a:r>
              <a:rPr lang="tr-TR" sz="3200" dirty="0"/>
              <a:t> </a:t>
            </a:r>
            <a:r>
              <a:rPr lang="tr-TR" sz="3200" dirty="0" err="1"/>
              <a:t>particles</a:t>
            </a:r>
            <a:r>
              <a:rPr lang="tr-TR" sz="3200" dirty="0"/>
              <a:t> </a:t>
            </a:r>
            <a:r>
              <a:rPr lang="tr-TR" sz="3200" dirty="0" err="1"/>
              <a:t>into</a:t>
            </a:r>
            <a:r>
              <a:rPr lang="tr-TR" sz="3200" dirty="0"/>
              <a:t> </a:t>
            </a:r>
            <a:r>
              <a:rPr lang="tr-TR" sz="3200" dirty="0" err="1"/>
              <a:t>colloidal</a:t>
            </a:r>
            <a:r>
              <a:rPr lang="tr-TR" sz="3200" dirty="0"/>
              <a:t> size </a:t>
            </a:r>
            <a:r>
              <a:rPr lang="tr-TR" sz="3200" dirty="0" err="1"/>
              <a:t>or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reducing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size of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coarse</a:t>
            </a:r>
            <a:r>
              <a:rPr lang="tr-TR" sz="3200" dirty="0"/>
              <a:t> </a:t>
            </a:r>
            <a:r>
              <a:rPr lang="tr-TR" sz="3200" dirty="0" err="1"/>
              <a:t>particles</a:t>
            </a:r>
            <a:r>
              <a:rPr lang="tr-TR" sz="3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6745" y="283208"/>
            <a:ext cx="10815145" cy="584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solidFill>
                  <a:srgbClr val="FF0000"/>
                </a:solidFill>
              </a:rPr>
              <a:t>Association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Colloids</a:t>
            </a:r>
            <a:endParaRPr lang="tr-TR" sz="2400" b="1" dirty="0">
              <a:solidFill>
                <a:srgbClr val="FF0000"/>
              </a:solidFill>
            </a:endParaRPr>
          </a:p>
          <a:p>
            <a:pPr algn="just"/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type</a:t>
            </a:r>
            <a:r>
              <a:rPr lang="tr-TR" sz="2000" dirty="0" smtClean="0"/>
              <a:t> of </a:t>
            </a:r>
            <a:r>
              <a:rPr lang="tr-TR" sz="2000" dirty="0" err="1"/>
              <a:t>colloids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dispersed</a:t>
            </a:r>
            <a:r>
              <a:rPr lang="tr-TR" sz="2000" dirty="0"/>
              <a:t> </a:t>
            </a:r>
            <a:r>
              <a:rPr lang="tr-TR" sz="2000" dirty="0" err="1"/>
              <a:t>phase</a:t>
            </a:r>
            <a:r>
              <a:rPr lang="tr-TR" sz="2000" dirty="0"/>
              <a:t> is in </a:t>
            </a:r>
            <a:r>
              <a:rPr lang="tr-TR" sz="2000" dirty="0" err="1"/>
              <a:t>the</a:t>
            </a:r>
            <a:r>
              <a:rPr lang="tr-TR" sz="2000" dirty="0"/>
              <a:t> form of </a:t>
            </a:r>
            <a:r>
              <a:rPr lang="tr-TR" sz="2000" dirty="0" err="1"/>
              <a:t>aggregates</a:t>
            </a:r>
            <a:r>
              <a:rPr lang="tr-TR" sz="2000" dirty="0"/>
              <a:t> of </a:t>
            </a:r>
            <a:r>
              <a:rPr lang="tr-TR" sz="2000" dirty="0" err="1"/>
              <a:t>organic</a:t>
            </a:r>
            <a:r>
              <a:rPr lang="tr-TR" sz="2000" dirty="0"/>
              <a:t> </a:t>
            </a:r>
            <a:r>
              <a:rPr lang="tr-TR" sz="2000" dirty="0" err="1"/>
              <a:t>molecules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Molecules</a:t>
            </a:r>
            <a:r>
              <a:rPr lang="tr-TR" sz="2000" dirty="0" smtClean="0"/>
              <a:t> </a:t>
            </a:r>
            <a:r>
              <a:rPr lang="tr-TR" sz="2000" dirty="0" err="1"/>
              <a:t>have</a:t>
            </a:r>
            <a:r>
              <a:rPr lang="tr-TR" sz="2000" dirty="0"/>
              <a:t> </a:t>
            </a:r>
            <a:r>
              <a:rPr lang="tr-TR" sz="2000" dirty="0" err="1"/>
              <a:t>both</a:t>
            </a:r>
            <a:r>
              <a:rPr lang="tr-TR" sz="2000" dirty="0"/>
              <a:t> </a:t>
            </a:r>
            <a:r>
              <a:rPr lang="tr-TR" sz="2000" dirty="0" err="1"/>
              <a:t>hydrophilic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hydrophobic</a:t>
            </a:r>
            <a:r>
              <a:rPr lang="tr-TR" sz="2000" dirty="0"/>
              <a:t> </a:t>
            </a:r>
            <a:r>
              <a:rPr lang="tr-TR" sz="2000" dirty="0" err="1"/>
              <a:t>groups</a:t>
            </a:r>
            <a:r>
              <a:rPr lang="tr-TR" sz="2000" dirty="0"/>
              <a:t>. </a:t>
            </a:r>
            <a:r>
              <a:rPr lang="tr-TR" sz="2000" dirty="0" err="1"/>
              <a:t>They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called</a:t>
            </a:r>
            <a:r>
              <a:rPr lang="tr-TR" sz="2000" dirty="0"/>
              <a:t> </a:t>
            </a:r>
            <a:r>
              <a:rPr lang="tr-TR" sz="2000" dirty="0" err="1"/>
              <a:t>amphiphilic</a:t>
            </a:r>
            <a:r>
              <a:rPr lang="tr-TR" sz="2000" dirty="0"/>
              <a:t> </a:t>
            </a:r>
            <a:r>
              <a:rPr lang="tr-TR" sz="2000" dirty="0" err="1"/>
              <a:t>molecules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Particles</a:t>
            </a:r>
            <a:r>
              <a:rPr lang="tr-TR" sz="2000" dirty="0" smtClean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very</a:t>
            </a:r>
            <a:r>
              <a:rPr lang="tr-TR" sz="2000" dirty="0"/>
              <a:t> </a:t>
            </a:r>
            <a:r>
              <a:rPr lang="tr-TR" sz="2000" dirty="0" err="1"/>
              <a:t>small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combine</a:t>
            </a:r>
            <a:r>
              <a:rPr lang="tr-TR" sz="2000" dirty="0"/>
              <a:t> in </a:t>
            </a:r>
            <a:r>
              <a:rPr lang="tr-TR" sz="2000" dirty="0" err="1"/>
              <a:t>aqueous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oily</a:t>
            </a:r>
            <a:r>
              <a:rPr lang="tr-TR" sz="2000" dirty="0"/>
              <a:t> </a:t>
            </a:r>
            <a:r>
              <a:rPr lang="tr-TR" sz="2000" dirty="0" err="1"/>
              <a:t>solutions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form </a:t>
            </a:r>
            <a:r>
              <a:rPr lang="tr-TR" sz="2000" dirty="0" err="1"/>
              <a:t>dissociation</a:t>
            </a:r>
            <a:r>
              <a:rPr lang="tr-TR" sz="2000" dirty="0"/>
              <a:t> </a:t>
            </a:r>
            <a:r>
              <a:rPr lang="tr-TR" sz="2000" dirty="0" err="1"/>
              <a:t>micelles</a:t>
            </a:r>
            <a:r>
              <a:rPr lang="tr-TR" sz="2000" dirty="0"/>
              <a:t>. As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micelles</a:t>
            </a:r>
            <a:r>
              <a:rPr lang="tr-TR" sz="2000" dirty="0"/>
              <a:t> </a:t>
            </a:r>
            <a:r>
              <a:rPr lang="tr-TR" sz="2000" dirty="0" err="1"/>
              <a:t>formed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very</a:t>
            </a:r>
            <a:r>
              <a:rPr lang="tr-TR" sz="2000" dirty="0"/>
              <a:t> </a:t>
            </a:r>
            <a:r>
              <a:rPr lang="tr-TR" sz="2000" dirty="0" err="1"/>
              <a:t>large</a:t>
            </a:r>
            <a:r>
              <a:rPr lang="tr-TR" sz="2000" dirty="0"/>
              <a:t> as </a:t>
            </a:r>
            <a:r>
              <a:rPr lang="tr-TR" sz="2000" dirty="0" err="1"/>
              <a:t>colloidal</a:t>
            </a:r>
            <a:r>
              <a:rPr lang="tr-TR" sz="2000" dirty="0"/>
              <a:t> </a:t>
            </a:r>
            <a:r>
              <a:rPr lang="tr-TR" sz="2000" dirty="0" err="1"/>
              <a:t>particles</a:t>
            </a:r>
            <a:r>
              <a:rPr lang="tr-TR" sz="2000" dirty="0"/>
              <a:t>, </a:t>
            </a:r>
            <a:r>
              <a:rPr lang="tr-TR" sz="2000" dirty="0" err="1"/>
              <a:t>these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called</a:t>
            </a:r>
            <a:r>
              <a:rPr lang="tr-TR" sz="2000" dirty="0"/>
              <a:t> </a:t>
            </a:r>
            <a:r>
              <a:rPr lang="tr-TR" sz="2000" dirty="0" err="1"/>
              <a:t>colloids</a:t>
            </a:r>
            <a:r>
              <a:rPr lang="tr-TR" sz="2000" dirty="0"/>
              <a:t> of </a:t>
            </a:r>
            <a:r>
              <a:rPr lang="tr-TR" sz="2000" dirty="0" err="1"/>
              <a:t>association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/>
              <a:t>hydrophilic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lipophilic</a:t>
            </a:r>
            <a:r>
              <a:rPr lang="tr-TR" sz="2000" dirty="0"/>
              <a:t> </a:t>
            </a:r>
            <a:r>
              <a:rPr lang="tr-TR" sz="2000" dirty="0" err="1"/>
              <a:t>moieties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molecule</a:t>
            </a:r>
            <a:r>
              <a:rPr lang="tr-TR" sz="2000" dirty="0"/>
              <a:t> </a:t>
            </a:r>
            <a:r>
              <a:rPr lang="tr-TR" sz="2000" dirty="0" err="1"/>
              <a:t>may</a:t>
            </a:r>
            <a:r>
              <a:rPr lang="tr-TR" sz="2000" dirty="0"/>
              <a:t> be </a:t>
            </a:r>
            <a:r>
              <a:rPr lang="tr-TR" sz="2000" dirty="0" err="1"/>
              <a:t>solvated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respect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fact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dispersion</a:t>
            </a:r>
            <a:r>
              <a:rPr lang="tr-TR" sz="2000" dirty="0"/>
              <a:t> </a:t>
            </a:r>
            <a:r>
              <a:rPr lang="tr-TR" sz="2000" dirty="0" err="1"/>
              <a:t>medium</a:t>
            </a:r>
            <a:r>
              <a:rPr lang="tr-TR" sz="2000" dirty="0"/>
              <a:t> is </a:t>
            </a:r>
            <a:r>
              <a:rPr lang="tr-TR" sz="2000" dirty="0" err="1"/>
              <a:t>aqueous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organic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smtClean="0"/>
              <a:t>Critical </a:t>
            </a:r>
            <a:r>
              <a:rPr lang="tr-TR" sz="2000" dirty="0" err="1"/>
              <a:t>micelle</a:t>
            </a:r>
            <a:r>
              <a:rPr lang="tr-TR" sz="2000" dirty="0"/>
              <a:t> </a:t>
            </a:r>
            <a:r>
              <a:rPr lang="tr-TR" sz="2000" dirty="0" err="1"/>
              <a:t>concentration</a:t>
            </a:r>
            <a:r>
              <a:rPr lang="tr-TR" sz="2000" dirty="0"/>
              <a:t> </a:t>
            </a:r>
            <a:r>
              <a:rPr lang="tr-TR" sz="2000" dirty="0" err="1"/>
              <a:t>decreases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addition</a:t>
            </a:r>
            <a:r>
              <a:rPr lang="tr-TR" sz="2000" dirty="0"/>
              <a:t> of </a:t>
            </a:r>
            <a:r>
              <a:rPr lang="tr-TR" sz="2000" dirty="0" err="1"/>
              <a:t>electrolyte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aqueous</a:t>
            </a:r>
            <a:r>
              <a:rPr lang="tr-TR" sz="2000" dirty="0"/>
              <a:t> </a:t>
            </a:r>
            <a:r>
              <a:rPr lang="tr-TR" sz="2000" dirty="0" err="1"/>
              <a:t>solutions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When</a:t>
            </a:r>
            <a:r>
              <a:rPr lang="tr-TR" sz="2000" dirty="0" smtClean="0"/>
              <a:t> </a:t>
            </a:r>
            <a:r>
              <a:rPr lang="tr-TR" sz="2000" dirty="0"/>
              <a:t>a </a:t>
            </a:r>
            <a:r>
              <a:rPr lang="tr-TR" sz="2000" dirty="0" err="1"/>
              <a:t>high</a:t>
            </a:r>
            <a:r>
              <a:rPr lang="tr-TR" sz="2000" dirty="0"/>
              <a:t> </a:t>
            </a:r>
            <a:r>
              <a:rPr lang="tr-TR" sz="2000" dirty="0" err="1"/>
              <a:t>concentration</a:t>
            </a:r>
            <a:r>
              <a:rPr lang="tr-TR" sz="2000" dirty="0"/>
              <a:t> of </a:t>
            </a:r>
            <a:r>
              <a:rPr lang="tr-TR" sz="2000" dirty="0" err="1"/>
              <a:t>electrolyte</a:t>
            </a:r>
            <a:r>
              <a:rPr lang="tr-TR" sz="2000" dirty="0"/>
              <a:t> is </a:t>
            </a:r>
            <a:r>
              <a:rPr lang="tr-TR" sz="2000" dirty="0" err="1"/>
              <a:t>added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outflow</a:t>
            </a:r>
            <a:r>
              <a:rPr lang="tr-TR" sz="2000" dirty="0"/>
              <a:t> is </a:t>
            </a:r>
            <a:r>
              <a:rPr lang="tr-TR" sz="2000" dirty="0" err="1"/>
              <a:t>called</a:t>
            </a:r>
            <a:r>
              <a:rPr lang="tr-TR" sz="2000" dirty="0"/>
              <a:t> </a:t>
            </a:r>
            <a:r>
              <a:rPr lang="tr-TR" sz="2000" dirty="0" err="1"/>
              <a:t>salting</a:t>
            </a:r>
            <a:r>
              <a:rPr lang="tr-TR" sz="2000" dirty="0"/>
              <a:t> </a:t>
            </a:r>
            <a:r>
              <a:rPr lang="tr-TR" sz="2000" dirty="0" err="1"/>
              <a:t>out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Above</a:t>
            </a:r>
            <a:r>
              <a:rPr lang="tr-TR" sz="2000" dirty="0" smtClean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critical</a:t>
            </a:r>
            <a:r>
              <a:rPr lang="tr-TR" sz="2000" dirty="0"/>
              <a:t> </a:t>
            </a:r>
            <a:r>
              <a:rPr lang="tr-TR" sz="2000" dirty="0" err="1"/>
              <a:t>micelle</a:t>
            </a:r>
            <a:r>
              <a:rPr lang="tr-TR" sz="2000" dirty="0"/>
              <a:t> </a:t>
            </a:r>
            <a:r>
              <a:rPr lang="tr-TR" sz="2000" dirty="0" err="1"/>
              <a:t>concentration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colloidal</a:t>
            </a:r>
            <a:r>
              <a:rPr lang="tr-TR" sz="2000" dirty="0"/>
              <a:t> </a:t>
            </a:r>
            <a:r>
              <a:rPr lang="tr-TR" sz="2000" dirty="0" err="1"/>
              <a:t>aggregates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formed</a:t>
            </a:r>
            <a:r>
              <a:rPr lang="tr-TR" sz="2000" dirty="0"/>
              <a:t> </a:t>
            </a:r>
            <a:r>
              <a:rPr lang="tr-TR" sz="2000" dirty="0" err="1"/>
              <a:t>spontaneously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smtClean="0"/>
              <a:t>As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concentration</a:t>
            </a:r>
            <a:r>
              <a:rPr lang="tr-TR" sz="2000" dirty="0"/>
              <a:t> </a:t>
            </a:r>
            <a:r>
              <a:rPr lang="tr-TR" sz="2000" dirty="0" err="1"/>
              <a:t>increases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viscosity</a:t>
            </a:r>
            <a:r>
              <a:rPr lang="tr-TR" sz="2000" dirty="0"/>
              <a:t> of </a:t>
            </a:r>
            <a:r>
              <a:rPr lang="tr-TR" sz="2000" dirty="0" err="1"/>
              <a:t>colloidal</a:t>
            </a:r>
            <a:r>
              <a:rPr lang="tr-TR" sz="2000" dirty="0"/>
              <a:t> </a:t>
            </a:r>
            <a:r>
              <a:rPr lang="tr-TR" sz="2000" dirty="0" err="1"/>
              <a:t>dispersion</a:t>
            </a:r>
            <a:r>
              <a:rPr lang="tr-TR" sz="2000" dirty="0"/>
              <a:t> </a:t>
            </a:r>
            <a:r>
              <a:rPr lang="tr-TR" sz="2000" dirty="0" err="1"/>
              <a:t>increases</a:t>
            </a:r>
            <a:r>
              <a:rPr lang="tr-TR" sz="2000" dirty="0"/>
              <a:t>.</a:t>
            </a:r>
          </a:p>
          <a:p>
            <a:pPr marL="0" indent="0" algn="just">
              <a:buNone/>
            </a:pPr>
            <a:endParaRPr lang="tr-TR" sz="2200" dirty="0" smtClean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88" y="5017788"/>
            <a:ext cx="643318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9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colloidal disp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7" descr="colloidal disper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0" descr="Ch8. colloids system |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3" descr="Ch8. colloids system | PP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48" y="18000"/>
            <a:ext cx="885481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5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36315" y="517791"/>
            <a:ext cx="6719371" cy="5846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err="1">
                <a:solidFill>
                  <a:srgbClr val="FF0000"/>
                </a:solidFill>
              </a:rPr>
              <a:t>Properties</a:t>
            </a:r>
            <a:r>
              <a:rPr lang="tr-TR" sz="3600" b="1" dirty="0">
                <a:solidFill>
                  <a:srgbClr val="FF0000"/>
                </a:solidFill>
              </a:rPr>
              <a:t> of </a:t>
            </a:r>
            <a:r>
              <a:rPr lang="tr-TR" sz="3600" b="1" dirty="0" err="1">
                <a:solidFill>
                  <a:srgbClr val="FF0000"/>
                </a:solidFill>
              </a:rPr>
              <a:t>colloidal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systems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 smtClean="0"/>
          </a:p>
          <a:p>
            <a:pPr algn="ctr">
              <a:lnSpc>
                <a:spcPct val="150000"/>
              </a:lnSpc>
            </a:pPr>
            <a:r>
              <a:rPr lang="tr-TR" dirty="0" smtClean="0"/>
              <a:t>Optical </a:t>
            </a:r>
            <a:r>
              <a:rPr lang="tr-TR" dirty="0" err="1" smtClean="0"/>
              <a:t>properties</a:t>
            </a:r>
            <a:endParaRPr lang="tr-TR" dirty="0" smtClean="0"/>
          </a:p>
          <a:p>
            <a:pPr algn="ctr">
              <a:lnSpc>
                <a:spcPct val="150000"/>
              </a:lnSpc>
            </a:pPr>
            <a:r>
              <a:rPr lang="tr-TR" dirty="0" err="1" smtClean="0"/>
              <a:t>Kinetic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endParaRPr lang="tr-TR" dirty="0" smtClean="0"/>
          </a:p>
          <a:p>
            <a:pPr algn="ctr">
              <a:lnSpc>
                <a:spcPct val="150000"/>
              </a:lnSpc>
            </a:pPr>
            <a:r>
              <a:rPr lang="tr-TR" dirty="0" err="1" smtClean="0"/>
              <a:t>Electrical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36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576" y="330504"/>
            <a:ext cx="11599843" cy="584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Optical </a:t>
            </a:r>
            <a:r>
              <a:rPr lang="tr-TR" b="1" dirty="0" err="1" smtClean="0">
                <a:solidFill>
                  <a:srgbClr val="FF0000"/>
                </a:solidFill>
              </a:rPr>
              <a:t>Properties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Faraday </a:t>
            </a:r>
            <a:r>
              <a:rPr lang="en-US" dirty="0"/>
              <a:t>Tyndall Effect</a:t>
            </a:r>
            <a:r>
              <a:rPr lang="en-US" dirty="0" smtClean="0"/>
              <a:t>:</a:t>
            </a:r>
            <a:endParaRPr lang="tr-TR" dirty="0" smtClean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a strong light beam is passed through a colloidal sol, a visible cone is formed as a result of the scattering of light by the colloidal particles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phenomenon is known as the Faraday Tyndall effect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the phenomenon of colloidal systems scattering light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phenomenon is not observed in real solutions.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6" y="4040503"/>
            <a:ext cx="6449325" cy="232442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61" y="3890337"/>
            <a:ext cx="4134998" cy="26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576" y="330504"/>
            <a:ext cx="11599843" cy="584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Light Scattering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based on the Faraday Tyndall effect and is a method used to determine the molecular weight of colloids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At </a:t>
            </a:r>
            <a:r>
              <a:rPr lang="en-US" sz="2400" dirty="0"/>
              <a:t>the same time, very small (nanometer-sized) particles such as </a:t>
            </a:r>
            <a:r>
              <a:rPr lang="en-US" sz="2400" dirty="0" err="1"/>
              <a:t>microemulsions</a:t>
            </a:r>
            <a:r>
              <a:rPr lang="en-US" sz="2400" dirty="0"/>
              <a:t> and micellar solutions can be measured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dirty="0"/>
              <a:t>laser light is shined on dilute colloidal particles, light is scattered from each particle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Light </a:t>
            </a:r>
            <a:r>
              <a:rPr lang="en-US" sz="2400" dirty="0"/>
              <a:t>scattering is defined by turbidity (T).Turbidity is the fractional decrease in intensity due to scattering of light passing through 1 cm of solution.</a:t>
            </a: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2" b="24834"/>
          <a:stretch/>
        </p:blipFill>
        <p:spPr>
          <a:xfrm>
            <a:off x="1658497" y="3569465"/>
            <a:ext cx="9144000" cy="31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5214" y="330504"/>
            <a:ext cx="10941269" cy="58464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Kinetic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Properties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These properties of colloidal systems are related to the movement of particles in the dispersion medium. These are: </a:t>
            </a:r>
            <a:endParaRPr lang="tr-TR" dirty="0" smtClean="0"/>
          </a:p>
          <a:p>
            <a:pPr marL="514350" indent="-514350" algn="just">
              <a:lnSpc>
                <a:spcPct val="100000"/>
              </a:lnSpc>
              <a:buAutoNum type="alphaLcParenR"/>
            </a:pPr>
            <a:r>
              <a:rPr lang="en-US" dirty="0" smtClean="0"/>
              <a:t>Thermal </a:t>
            </a:r>
            <a:r>
              <a:rPr lang="en-US" dirty="0"/>
              <a:t>properties (Brown movement, diffusion, osmotic pressure</a:t>
            </a:r>
            <a:r>
              <a:rPr lang="en-US" dirty="0" smtClean="0"/>
              <a:t>),</a:t>
            </a:r>
            <a:endParaRPr lang="tr-TR" dirty="0" smtClean="0"/>
          </a:p>
          <a:p>
            <a:pPr marL="514350" indent="-514350" algn="just">
              <a:lnSpc>
                <a:spcPct val="100000"/>
              </a:lnSpc>
              <a:buAutoNum type="alphaLcParenR"/>
            </a:pPr>
            <a:r>
              <a:rPr lang="en-US" dirty="0" smtClean="0"/>
              <a:t>Those </a:t>
            </a:r>
            <a:r>
              <a:rPr lang="en-US" dirty="0"/>
              <a:t>due to the effect of gravity (sedimentation</a:t>
            </a:r>
            <a:r>
              <a:rPr lang="en-US" dirty="0" smtClean="0"/>
              <a:t>),</a:t>
            </a:r>
            <a:endParaRPr lang="tr-TR" dirty="0" smtClean="0"/>
          </a:p>
          <a:p>
            <a:pPr marL="514350" indent="-514350" algn="just">
              <a:lnSpc>
                <a:spcPct val="100000"/>
              </a:lnSpc>
              <a:buAutoNum type="alphaLcParenR"/>
            </a:pPr>
            <a:r>
              <a:rPr lang="en-US" dirty="0" smtClean="0"/>
              <a:t>Those </a:t>
            </a:r>
            <a:r>
              <a:rPr lang="en-US" dirty="0"/>
              <a:t>due to external influence (viscosity).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6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30506"/>
            <a:ext cx="10515600" cy="58464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3200" b="1" dirty="0" smtClean="0">
                <a:solidFill>
                  <a:srgbClr val="0070C0"/>
                </a:solidFill>
              </a:rPr>
              <a:t>Definition </a:t>
            </a:r>
            <a:r>
              <a:rPr lang="tr-TR" sz="3200" b="1" dirty="0">
                <a:solidFill>
                  <a:srgbClr val="0070C0"/>
                </a:solidFill>
              </a:rPr>
              <a:t>of </a:t>
            </a:r>
            <a:r>
              <a:rPr lang="tr-TR" sz="3200" b="1" dirty="0" err="1">
                <a:solidFill>
                  <a:srgbClr val="0070C0"/>
                </a:solidFill>
              </a:rPr>
              <a:t>Colloidal</a:t>
            </a:r>
            <a:r>
              <a:rPr lang="tr-TR" sz="3200" b="1" dirty="0">
                <a:solidFill>
                  <a:srgbClr val="0070C0"/>
                </a:solidFill>
              </a:rPr>
              <a:t> </a:t>
            </a:r>
            <a:r>
              <a:rPr lang="tr-TR" sz="3200" b="1" dirty="0" err="1" smtClean="0">
                <a:solidFill>
                  <a:srgbClr val="0070C0"/>
                </a:solidFill>
              </a:rPr>
              <a:t>Systems</a:t>
            </a:r>
            <a:endParaRPr lang="tr-TR" sz="32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dispersed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size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larger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molecular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which</a:t>
            </a:r>
            <a:r>
              <a:rPr lang="tr-TR" dirty="0" smtClean="0"/>
              <a:t> it is </a:t>
            </a:r>
            <a:r>
              <a:rPr lang="tr-TR" dirty="0" err="1" smtClean="0"/>
              <a:t>dissolved</a:t>
            </a:r>
            <a:r>
              <a:rPr lang="tr-TR" dirty="0" smtClean="0"/>
              <a:t>,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colloidal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systems</a:t>
            </a:r>
            <a:r>
              <a:rPr lang="tr-TR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dispersion</a:t>
            </a:r>
            <a:r>
              <a:rPr lang="tr-TR" dirty="0"/>
              <a:t> </a:t>
            </a:r>
            <a:r>
              <a:rPr lang="tr-TR" dirty="0" err="1"/>
              <a:t>vary</a:t>
            </a:r>
            <a:r>
              <a:rPr lang="tr-TR" dirty="0"/>
              <a:t> in size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1-1000 </a:t>
            </a:r>
            <a:r>
              <a:rPr lang="tr-TR" dirty="0" err="1">
                <a:solidFill>
                  <a:srgbClr val="FF0000"/>
                </a:solidFill>
              </a:rPr>
              <a:t>nm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or</a:t>
            </a:r>
            <a:r>
              <a:rPr lang="tr-TR" dirty="0">
                <a:solidFill>
                  <a:srgbClr val="FF0000"/>
                </a:solidFill>
              </a:rPr>
              <a:t> 1 nm-1 </a:t>
            </a:r>
            <a:r>
              <a:rPr lang="tr-TR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tr-TR" dirty="0">
                <a:solidFill>
                  <a:srgbClr val="FF0000"/>
                </a:solidFill>
              </a:rPr>
              <a:t>m),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dispersion</a:t>
            </a:r>
            <a:r>
              <a:rPr lang="tr-TR" dirty="0"/>
              <a:t> is </a:t>
            </a:r>
            <a:r>
              <a:rPr lang="tr-TR" dirty="0" err="1"/>
              <a:t>determined</a:t>
            </a:r>
            <a:r>
              <a:rPr lang="tr-TR" dirty="0"/>
              <a:t> as </a:t>
            </a:r>
            <a:r>
              <a:rPr lang="tr-TR" dirty="0" err="1"/>
              <a:t>colloidal</a:t>
            </a:r>
            <a:r>
              <a:rPr lang="tr-TR" dirty="0"/>
              <a:t>. 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Colloid</a:t>
            </a:r>
            <a:r>
              <a:rPr lang="en-US" dirty="0"/>
              <a:t> is the name given to the heterogeneous mixture formed by the distribution of one substance within another substance to a</a:t>
            </a:r>
            <a:r>
              <a:rPr lang="tr-TR" dirty="0"/>
              <a:t>n</a:t>
            </a:r>
            <a:r>
              <a:rPr lang="en-US" dirty="0"/>
              <a:t> extent that cannot be seen with the naked eye.</a:t>
            </a:r>
            <a:endParaRPr lang="tr-TR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 smtClean="0"/>
              <a:t>Colloidal</a:t>
            </a:r>
            <a:r>
              <a:rPr lang="tr-TR" dirty="0" smtClean="0"/>
              <a:t> </a:t>
            </a:r>
            <a:r>
              <a:rPr lang="tr-TR" dirty="0" err="1"/>
              <a:t>solutions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formed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granular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of an </a:t>
            </a:r>
            <a:r>
              <a:rPr lang="tr-TR" dirty="0" err="1"/>
              <a:t>insoluble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in a </a:t>
            </a:r>
            <a:r>
              <a:rPr lang="tr-TR" dirty="0" err="1"/>
              <a:t>homogeneous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scavenging</a:t>
            </a:r>
            <a:r>
              <a:rPr lang="tr-TR" dirty="0"/>
              <a:t> of </a:t>
            </a:r>
            <a:r>
              <a:rPr lang="tr-TR" dirty="0" err="1"/>
              <a:t>clay</a:t>
            </a:r>
            <a:r>
              <a:rPr lang="tr-TR" dirty="0"/>
              <a:t>, </a:t>
            </a:r>
            <a:r>
              <a:rPr lang="tr-TR" dirty="0" err="1"/>
              <a:t>soap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in a </a:t>
            </a:r>
            <a:r>
              <a:rPr lang="tr-TR" dirty="0" err="1"/>
              <a:t>homogeneous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,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solutions</a:t>
            </a:r>
            <a:r>
              <a:rPr lang="tr-TR" dirty="0"/>
              <a:t> in </a:t>
            </a:r>
            <a:r>
              <a:rPr lang="tr-TR" dirty="0" err="1"/>
              <a:t>milk</a:t>
            </a:r>
            <a:r>
              <a:rPr lang="tr-TR" dirty="0"/>
              <a:t>, </a:t>
            </a:r>
            <a:r>
              <a:rPr lang="tr-TR" dirty="0" err="1"/>
              <a:t>blood</a:t>
            </a:r>
            <a:r>
              <a:rPr lang="tr-TR" dirty="0"/>
              <a:t> serum, </a:t>
            </a:r>
            <a:r>
              <a:rPr lang="tr-TR" dirty="0" err="1"/>
              <a:t>solution</a:t>
            </a:r>
            <a:r>
              <a:rPr lang="tr-TR" dirty="0"/>
              <a:t> of a </a:t>
            </a:r>
            <a:r>
              <a:rPr lang="tr-TR" dirty="0" err="1"/>
              <a:t>gum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solutions</a:t>
            </a:r>
            <a:r>
              <a:rPr lang="tr-TR" dirty="0"/>
              <a:t> of </a:t>
            </a:r>
            <a:r>
              <a:rPr lang="tr-TR" dirty="0" err="1"/>
              <a:t>polymers</a:t>
            </a:r>
            <a:r>
              <a:rPr lang="tr-TR" dirty="0"/>
              <a:t>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respective</a:t>
            </a:r>
            <a:r>
              <a:rPr lang="tr-TR" dirty="0"/>
              <a:t> </a:t>
            </a:r>
            <a:r>
              <a:rPr lang="tr-TR" dirty="0" err="1"/>
              <a:t>solvents</a:t>
            </a:r>
            <a:r>
              <a:rPr lang="tr-TR" dirty="0" smtClean="0"/>
              <a:t>.</a:t>
            </a:r>
            <a:endParaRPr lang="tr-TR" dirty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9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576" y="330504"/>
            <a:ext cx="11362031" cy="584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Electrical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Properties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The electrical properties of colloidal systems depend on their surface </a:t>
            </a:r>
            <a:r>
              <a:rPr lang="en-US" dirty="0" smtClean="0"/>
              <a:t>charge.</a:t>
            </a:r>
            <a:endParaRPr lang="tr-TR" dirty="0" smtClean="0"/>
          </a:p>
          <a:p>
            <a:pPr algn="just"/>
            <a:r>
              <a:rPr lang="en-US" dirty="0"/>
              <a:t>Particles dispersed in the liquid medium can gain charge in various </a:t>
            </a:r>
            <a:r>
              <a:rPr lang="en-US" dirty="0" smtClean="0"/>
              <a:t>ways</a:t>
            </a:r>
            <a:r>
              <a:rPr lang="tr-TR" dirty="0"/>
              <a:t>:</a:t>
            </a:r>
            <a:endParaRPr lang="tr-TR" dirty="0" smtClean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first is the ionization of functional groups on the surface of the particles</a:t>
            </a:r>
            <a:r>
              <a:rPr lang="en-US" dirty="0" smtClean="0"/>
              <a:t>.</a:t>
            </a:r>
            <a:endParaRPr lang="tr-TR" dirty="0" smtClean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second is the adsorption of </a:t>
            </a:r>
            <a:r>
              <a:rPr lang="en-US" dirty="0" smtClean="0"/>
              <a:t>ions.</a:t>
            </a:r>
            <a:endParaRPr lang="tr-TR" dirty="0" smtClean="0"/>
          </a:p>
          <a:p>
            <a:pPr lvl="1" algn="just"/>
            <a:r>
              <a:rPr lang="en-US" dirty="0" smtClean="0"/>
              <a:t>In </a:t>
            </a:r>
            <a:r>
              <a:rPr lang="en-US" dirty="0"/>
              <a:t>the third, particles can gain charge due to the difference in dielectric constant between the particle and the dispersion medium.</a:t>
            </a:r>
            <a:endParaRPr lang="tr-TR" dirty="0" smtClean="0"/>
          </a:p>
          <a:p>
            <a:pPr algn="just"/>
            <a:r>
              <a:rPr lang="en-US" dirty="0" smtClean="0"/>
              <a:t>Additionally</a:t>
            </a:r>
            <a:r>
              <a:rPr lang="en-US" dirty="0"/>
              <a:t>, the pH of the dispersion medium is also very </a:t>
            </a:r>
            <a:r>
              <a:rPr lang="en-US" dirty="0" smtClean="0"/>
              <a:t>important.</a:t>
            </a:r>
            <a:endParaRPr lang="tr-TR" dirty="0" smtClean="0"/>
          </a:p>
          <a:p>
            <a:pPr algn="just"/>
            <a:r>
              <a:rPr lang="en-US" dirty="0" smtClean="0"/>
              <a:t>At </a:t>
            </a:r>
            <a:r>
              <a:rPr lang="en-US" dirty="0"/>
              <a:t>low </a:t>
            </a:r>
            <a:r>
              <a:rPr lang="en-US" dirty="0" err="1"/>
              <a:t>pHs</a:t>
            </a:r>
            <a:r>
              <a:rPr lang="en-US" dirty="0"/>
              <a:t>, proteins are positively charged, while at high </a:t>
            </a:r>
            <a:r>
              <a:rPr lang="en-US" dirty="0" err="1"/>
              <a:t>pHs</a:t>
            </a:r>
            <a:r>
              <a:rPr lang="en-US" dirty="0"/>
              <a:t> they are negatively </a:t>
            </a:r>
            <a:r>
              <a:rPr lang="en-US" dirty="0" smtClean="0"/>
              <a:t>charged.</a:t>
            </a:r>
            <a:endParaRPr lang="tr-TR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pH at which the net charge is zero is known as the isoelectric point of proteins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668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30506"/>
            <a:ext cx="10515600" cy="584645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tr-TR" b="1" dirty="0" err="1">
                <a:solidFill>
                  <a:srgbClr val="FF0000"/>
                </a:solidFill>
              </a:rPr>
              <a:t>Intermolecular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Forces</a:t>
            </a:r>
            <a:r>
              <a:rPr lang="tr-TR" b="1" dirty="0">
                <a:solidFill>
                  <a:srgbClr val="FF0000"/>
                </a:solidFill>
              </a:rPr>
              <a:t> in </a:t>
            </a:r>
            <a:r>
              <a:rPr lang="tr-TR" b="1" dirty="0" err="1">
                <a:solidFill>
                  <a:srgbClr val="FF0000"/>
                </a:solidFill>
              </a:rPr>
              <a:t>Colloidal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Dispersions</a:t>
            </a:r>
            <a:endParaRPr lang="tr-TR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forces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interact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forces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arise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double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. </a:t>
            </a:r>
            <a:endParaRPr lang="tr-TR" dirty="0" smtClean="0"/>
          </a:p>
          <a:p>
            <a:pPr algn="just">
              <a:lnSpc>
                <a:spcPct val="110000"/>
              </a:lnSpc>
            </a:pP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/>
              <a:t>forces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divided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DLVO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-DLVO </a:t>
            </a:r>
            <a:r>
              <a:rPr lang="tr-TR" dirty="0" err="1"/>
              <a:t>forces</a:t>
            </a:r>
            <a:r>
              <a:rPr lang="tr-TR" dirty="0"/>
              <a:t>. </a:t>
            </a:r>
            <a:endParaRPr lang="tr-TR" dirty="0" smtClean="0"/>
          </a:p>
          <a:p>
            <a:pPr algn="just">
              <a:lnSpc>
                <a:spcPct val="110000"/>
              </a:lnSpc>
            </a:pPr>
            <a:r>
              <a:rPr lang="tr-TR" dirty="0" smtClean="0"/>
              <a:t>DLVO </a:t>
            </a:r>
            <a:r>
              <a:rPr lang="tr-TR" dirty="0" err="1"/>
              <a:t>forces</a:t>
            </a:r>
            <a:r>
              <a:rPr lang="tr-TR" dirty="0"/>
              <a:t> (</a:t>
            </a:r>
            <a:r>
              <a:rPr lang="tr-TR" dirty="0" err="1"/>
              <a:t>described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scientists</a:t>
            </a:r>
            <a:r>
              <a:rPr lang="tr-TR" dirty="0"/>
              <a:t> in </a:t>
            </a:r>
            <a:r>
              <a:rPr lang="tr-TR" dirty="0" err="1"/>
              <a:t>Derjaguin</a:t>
            </a:r>
            <a:r>
              <a:rPr lang="tr-TR" dirty="0"/>
              <a:t>, </a:t>
            </a:r>
            <a:r>
              <a:rPr lang="tr-TR" dirty="0" err="1"/>
              <a:t>Landau</a:t>
            </a:r>
            <a:r>
              <a:rPr lang="tr-TR" dirty="0"/>
              <a:t>, </a:t>
            </a:r>
            <a:r>
              <a:rPr lang="tr-TR" dirty="0" err="1"/>
              <a:t>Verwey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Overbeek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1940s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 </a:t>
            </a:r>
            <a:r>
              <a:rPr lang="tr-TR" dirty="0" err="1"/>
              <a:t>theory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explains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stability</a:t>
            </a:r>
            <a:r>
              <a:rPr lang="tr-TR" dirty="0"/>
              <a:t> of </a:t>
            </a:r>
            <a:r>
              <a:rPr lang="tr-TR" dirty="0" err="1"/>
              <a:t>colloids</a:t>
            </a:r>
            <a:r>
              <a:rPr lang="tr-TR" dirty="0"/>
              <a:t>)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described</a:t>
            </a:r>
            <a:r>
              <a:rPr lang="tr-TR" dirty="0"/>
              <a:t> as </a:t>
            </a:r>
            <a:r>
              <a:rPr lang="tr-TR" dirty="0" err="1"/>
              <a:t>van</a:t>
            </a:r>
            <a:r>
              <a:rPr lang="tr-TR" dirty="0"/>
              <a:t> der </a:t>
            </a:r>
            <a:r>
              <a:rPr lang="tr-TR" dirty="0" err="1"/>
              <a:t>Waals</a:t>
            </a:r>
            <a:r>
              <a:rPr lang="tr-TR" dirty="0"/>
              <a:t> </a:t>
            </a:r>
            <a:r>
              <a:rPr lang="tr-TR" dirty="0" err="1" smtClean="0"/>
              <a:t>attraction</a:t>
            </a:r>
            <a:r>
              <a:rPr lang="tr-TR" dirty="0" smtClean="0"/>
              <a:t>, </a:t>
            </a:r>
            <a:r>
              <a:rPr lang="tr-TR" dirty="0" err="1"/>
              <a:t>electrostatic</a:t>
            </a:r>
            <a:r>
              <a:rPr lang="tr-TR" dirty="0"/>
              <a:t> </a:t>
            </a:r>
            <a:r>
              <a:rPr lang="tr-TR" dirty="0" err="1"/>
              <a:t>forces</a:t>
            </a:r>
            <a:r>
              <a:rPr lang="tr-TR" dirty="0"/>
              <a:t>, </a:t>
            </a:r>
            <a:r>
              <a:rPr lang="tr-TR" dirty="0" err="1"/>
              <a:t>brownish</a:t>
            </a:r>
            <a:r>
              <a:rPr lang="tr-TR" dirty="0"/>
              <a:t> </a:t>
            </a:r>
            <a:r>
              <a:rPr lang="tr-TR" dirty="0" err="1"/>
              <a:t>motion</a:t>
            </a:r>
            <a:r>
              <a:rPr lang="tr-TR" dirty="0"/>
              <a:t>, </a:t>
            </a:r>
            <a:r>
              <a:rPr lang="tr-TR" dirty="0" err="1"/>
              <a:t>diffusion</a:t>
            </a:r>
            <a:r>
              <a:rPr lang="tr-TR" dirty="0"/>
              <a:t>, </a:t>
            </a:r>
            <a:r>
              <a:rPr lang="tr-TR" dirty="0" err="1"/>
              <a:t>double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repulsion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 smtClean="0"/>
              <a:t>attraction</a:t>
            </a:r>
            <a:r>
              <a:rPr lang="tr-TR" dirty="0"/>
              <a:t>.</a:t>
            </a:r>
            <a:r>
              <a:rPr lang="tr-TR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tr-TR" dirty="0" err="1" smtClean="0"/>
              <a:t>Examples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 smtClean="0"/>
              <a:t>non</a:t>
            </a:r>
            <a:r>
              <a:rPr lang="tr-TR" dirty="0" smtClean="0"/>
              <a:t>-DLVO </a:t>
            </a:r>
            <a:r>
              <a:rPr lang="tr-TR" dirty="0" err="1"/>
              <a:t>forces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steric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, </a:t>
            </a:r>
            <a:r>
              <a:rPr lang="tr-TR" dirty="0" err="1"/>
              <a:t>bridging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hydrophobic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forces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dispersions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vary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intermittent</a:t>
            </a:r>
            <a:r>
              <a:rPr lang="tr-TR" dirty="0"/>
              <a:t> </a:t>
            </a:r>
            <a:r>
              <a:rPr lang="tr-TR" dirty="0" err="1"/>
              <a:t>access</a:t>
            </a:r>
            <a:r>
              <a:rPr lang="tr-TR" dirty="0"/>
              <a:t> </a:t>
            </a:r>
            <a:r>
              <a:rPr lang="tr-TR" dirty="0" err="1"/>
              <a:t>distances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forces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repulsive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attractive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structures</a:t>
            </a:r>
            <a:r>
              <a:rPr lang="tr-TR" dirty="0"/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669" y="490824"/>
            <a:ext cx="6190340" cy="599146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tr-TR" dirty="0"/>
              <a:t>DLVO </a:t>
            </a:r>
            <a:r>
              <a:rPr lang="tr-TR" dirty="0" err="1"/>
              <a:t>theory</a:t>
            </a:r>
            <a:r>
              <a:rPr lang="tr-TR" dirty="0"/>
              <a:t> </a:t>
            </a:r>
            <a:r>
              <a:rPr lang="tr-TR" dirty="0" err="1"/>
              <a:t>describes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suspended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emulsified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. </a:t>
            </a:r>
            <a:endParaRPr lang="tr-TR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charged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is </a:t>
            </a:r>
            <a:r>
              <a:rPr lang="tr-TR" dirty="0" err="1"/>
              <a:t>shown</a:t>
            </a:r>
            <a:r>
              <a:rPr lang="tr-TR" dirty="0"/>
              <a:t> as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curves</a:t>
            </a:r>
            <a:r>
              <a:rPr lang="tr-TR" dirty="0"/>
              <a:t> as a </a:t>
            </a:r>
            <a:r>
              <a:rPr lang="tr-TR" dirty="0" err="1"/>
              <a:t>function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(</a:t>
            </a:r>
            <a:r>
              <a:rPr lang="tr-TR" dirty="0" err="1" smtClean="0"/>
              <a:t>Figure</a:t>
            </a:r>
            <a:r>
              <a:rPr lang="tr-TR" dirty="0" smtClean="0"/>
              <a:t>).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force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in a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is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electrostatic</a:t>
            </a:r>
            <a:r>
              <a:rPr lang="tr-TR" dirty="0"/>
              <a:t> </a:t>
            </a:r>
            <a:r>
              <a:rPr lang="tr-TR" dirty="0" err="1"/>
              <a:t>repulsion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van</a:t>
            </a:r>
            <a:r>
              <a:rPr lang="tr-TR" dirty="0"/>
              <a:t> der </a:t>
            </a:r>
            <a:r>
              <a:rPr lang="tr-TR" dirty="0" err="1"/>
              <a:t>Waals</a:t>
            </a:r>
            <a:r>
              <a:rPr lang="tr-TR" dirty="0"/>
              <a:t> tensile </a:t>
            </a:r>
            <a:r>
              <a:rPr lang="tr-TR" dirty="0" err="1"/>
              <a:t>forces</a:t>
            </a:r>
            <a:r>
              <a:rPr lang="tr-TR" dirty="0"/>
              <a:t>. </a:t>
            </a:r>
            <a:endParaRPr lang="tr-TR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figure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baseline="-25000" dirty="0">
                <a:solidFill>
                  <a:srgbClr val="FF0000"/>
                </a:solidFill>
              </a:rPr>
              <a:t>A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attractive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curve</a:t>
            </a:r>
            <a:r>
              <a:rPr lang="tr-TR" dirty="0"/>
              <a:t>; </a:t>
            </a: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baseline="-25000" dirty="0">
                <a:solidFill>
                  <a:srgbClr val="FF0000"/>
                </a:solidFill>
              </a:rPr>
              <a:t>R</a:t>
            </a:r>
            <a:r>
              <a:rPr lang="tr-TR" dirty="0"/>
              <a:t>, </a:t>
            </a:r>
            <a:r>
              <a:rPr lang="tr-TR" dirty="0" err="1"/>
              <a:t>repulsive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curve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baseline="-25000" dirty="0">
                <a:solidFill>
                  <a:srgbClr val="FF0000"/>
                </a:solidFill>
              </a:rPr>
              <a:t>T</a:t>
            </a:r>
            <a:r>
              <a:rPr lang="tr-TR" dirty="0"/>
              <a:t>, total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curve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seen</a:t>
            </a:r>
            <a:r>
              <a:rPr lang="tr-TR" dirty="0"/>
              <a:t>. </a:t>
            </a: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baseline="-25000" dirty="0">
                <a:solidFill>
                  <a:srgbClr val="FF0000"/>
                </a:solidFill>
              </a:rPr>
              <a:t>T</a:t>
            </a:r>
            <a:r>
              <a:rPr lang="tr-TR" baseline="-25000" dirty="0"/>
              <a:t>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sum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tensile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repulsion</a:t>
            </a:r>
            <a:r>
              <a:rPr lang="tr-TR" dirty="0"/>
              <a:t> </a:t>
            </a:r>
            <a:r>
              <a:rPr lang="tr-TR" dirty="0" err="1"/>
              <a:t>energies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baseline="-25000" dirty="0">
                <a:solidFill>
                  <a:srgbClr val="FF0000"/>
                </a:solidFill>
              </a:rPr>
              <a:t>T</a:t>
            </a:r>
            <a:r>
              <a:rPr lang="tr-TR" dirty="0">
                <a:solidFill>
                  <a:srgbClr val="FF0000"/>
                </a:solidFill>
              </a:rPr>
              <a:t>=V</a:t>
            </a:r>
            <a:r>
              <a:rPr lang="tr-TR" baseline="-25000" dirty="0">
                <a:solidFill>
                  <a:srgbClr val="FF0000"/>
                </a:solidFill>
              </a:rPr>
              <a:t>A</a:t>
            </a:r>
            <a:r>
              <a:rPr lang="tr-TR" dirty="0">
                <a:solidFill>
                  <a:srgbClr val="FF0000"/>
                </a:solidFill>
              </a:rPr>
              <a:t>+V</a:t>
            </a:r>
            <a:r>
              <a:rPr lang="tr-TR" baseline="-25000" dirty="0">
                <a:solidFill>
                  <a:srgbClr val="FF0000"/>
                </a:solidFill>
              </a:rPr>
              <a:t>R 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89" y="490824"/>
            <a:ext cx="5337511" cy="43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30506"/>
            <a:ext cx="10515600" cy="58464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3200" b="1" dirty="0" err="1">
                <a:solidFill>
                  <a:srgbClr val="FF0000"/>
                </a:solidFill>
              </a:rPr>
              <a:t>Stabilization</a:t>
            </a:r>
            <a:r>
              <a:rPr lang="tr-TR" sz="3200" b="1" dirty="0">
                <a:solidFill>
                  <a:srgbClr val="FF0000"/>
                </a:solidFill>
              </a:rPr>
              <a:t> of </a:t>
            </a:r>
            <a:r>
              <a:rPr lang="tr-TR" sz="3200" b="1" dirty="0" err="1">
                <a:solidFill>
                  <a:srgbClr val="FF0000"/>
                </a:solidFill>
              </a:rPr>
              <a:t>Colloidal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Systems</a:t>
            </a:r>
            <a:r>
              <a:rPr lang="tr-TR" sz="3200" b="1" dirty="0">
                <a:solidFill>
                  <a:srgbClr val="FF0000"/>
                </a:solidFill>
              </a:rPr>
              <a:t>  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/>
              <a:t>The</a:t>
            </a:r>
            <a:r>
              <a:rPr lang="tr-TR" dirty="0"/>
              <a:t> presence </a:t>
            </a:r>
            <a:r>
              <a:rPr lang="tr-TR" dirty="0" err="1"/>
              <a:t>and</a:t>
            </a:r>
            <a:r>
              <a:rPr lang="tr-TR" dirty="0"/>
              <a:t> size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is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stability</a:t>
            </a:r>
            <a:r>
              <a:rPr lang="tr-TR" dirty="0"/>
              <a:t>. </a:t>
            </a:r>
            <a:r>
              <a:rPr lang="tr-TR" dirty="0" err="1"/>
              <a:t>Stabilization</a:t>
            </a:r>
            <a:r>
              <a:rPr lang="tr-TR" dirty="0"/>
              <a:t> is </a:t>
            </a:r>
            <a:r>
              <a:rPr lang="tr-TR" dirty="0" err="1"/>
              <a:t>achieved</a:t>
            </a:r>
            <a:r>
              <a:rPr lang="tr-TR" dirty="0"/>
              <a:t> in </a:t>
            </a:r>
            <a:r>
              <a:rPr lang="tr-TR" dirty="0" err="1"/>
              <a:t>two</a:t>
            </a:r>
            <a:r>
              <a:rPr lang="tr-TR" dirty="0"/>
              <a:t> main </a:t>
            </a:r>
            <a:r>
              <a:rPr lang="tr-TR" dirty="0" err="1"/>
              <a:t>ways</a:t>
            </a:r>
            <a:r>
              <a:rPr lang="tr-TR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tr-TR" dirty="0" err="1" smtClean="0"/>
              <a:t>Ensure</a:t>
            </a:r>
            <a:r>
              <a:rPr lang="tr-TR" dirty="0" smtClean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disperse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electrically</a:t>
            </a:r>
            <a:r>
              <a:rPr lang="tr-TR" dirty="0"/>
              <a:t> </a:t>
            </a:r>
            <a:r>
              <a:rPr lang="tr-TR" dirty="0" err="1"/>
              <a:t>charged</a:t>
            </a:r>
            <a:r>
              <a:rPr lang="tr-TR" dirty="0"/>
              <a:t>,</a:t>
            </a:r>
          </a:p>
          <a:p>
            <a:pPr algn="just">
              <a:lnSpc>
                <a:spcPct val="100000"/>
              </a:lnSpc>
            </a:pPr>
            <a:r>
              <a:rPr lang="tr-TR" dirty="0" err="1" smtClean="0"/>
              <a:t>Covering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dispersed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protective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(</a:t>
            </a:r>
            <a:r>
              <a:rPr lang="tr-TR" dirty="0" err="1"/>
              <a:t>protective</a:t>
            </a:r>
            <a:r>
              <a:rPr lang="tr-TR" dirty="0"/>
              <a:t> </a:t>
            </a:r>
            <a:r>
              <a:rPr lang="tr-TR" dirty="0" err="1"/>
              <a:t>colloid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).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718" y="498255"/>
            <a:ext cx="7517523" cy="584645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tr-TR" dirty="0" err="1"/>
              <a:t>Stabilization</a:t>
            </a:r>
            <a:r>
              <a:rPr lang="tr-TR" dirty="0"/>
              <a:t> can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in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cases</a:t>
            </a:r>
            <a:r>
              <a:rPr lang="tr-TR" dirty="0"/>
              <a:t>; </a:t>
            </a:r>
            <a:r>
              <a:rPr lang="tr-TR" dirty="0" err="1"/>
              <a:t>steric</a:t>
            </a:r>
            <a:r>
              <a:rPr lang="tr-TR" dirty="0"/>
              <a:t> </a:t>
            </a:r>
            <a:r>
              <a:rPr lang="tr-TR" dirty="0" err="1"/>
              <a:t>stabilization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electrostatic</a:t>
            </a:r>
            <a:r>
              <a:rPr lang="tr-TR" dirty="0"/>
              <a:t> </a:t>
            </a:r>
            <a:r>
              <a:rPr lang="tr-TR" dirty="0" err="1"/>
              <a:t>stabilization</a:t>
            </a:r>
            <a:r>
              <a:rPr lang="tr-TR" dirty="0"/>
              <a:t>. </a:t>
            </a: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surrounded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layers</a:t>
            </a:r>
            <a:r>
              <a:rPr lang="tr-TR" dirty="0"/>
              <a:t> </a:t>
            </a:r>
            <a:r>
              <a:rPr lang="tr-TR" dirty="0" err="1"/>
              <a:t>carrying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, an </a:t>
            </a:r>
            <a:r>
              <a:rPr lang="tr-TR" dirty="0" err="1"/>
              <a:t>electrostatic</a:t>
            </a:r>
            <a:r>
              <a:rPr lang="tr-TR" dirty="0"/>
              <a:t> </a:t>
            </a:r>
            <a:r>
              <a:rPr lang="tr-TR" dirty="0" err="1"/>
              <a:t>repulsion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electrostatic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stabilization</a:t>
            </a:r>
            <a:r>
              <a:rPr lang="tr-TR" dirty="0"/>
              <a:t>. </a:t>
            </a: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tr-TR" dirty="0" smtClean="0"/>
              <a:t>As </a:t>
            </a:r>
            <a:r>
              <a:rPr lang="tr-TR" dirty="0"/>
              <a:t>a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adsorption</a:t>
            </a:r>
            <a:r>
              <a:rPr lang="tr-TR" dirty="0"/>
              <a:t> of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additives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cannot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steric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stabilization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78" y="782034"/>
            <a:ext cx="3272549" cy="367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0850"/>
            <a:ext cx="10515600" cy="584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Colloidal solutions consist of two phases including;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Dispersion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Dispersed phase</a:t>
            </a:r>
            <a:endParaRPr lang="tr-TR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solvent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continuous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dispersion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medium</a:t>
            </a:r>
            <a:r>
              <a:rPr lang="tr-TR" dirty="0"/>
              <a:t>,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finer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completely</a:t>
            </a:r>
            <a:r>
              <a:rPr lang="tr-TR" dirty="0"/>
              <a:t> </a:t>
            </a:r>
            <a:r>
              <a:rPr lang="tr-TR" dirty="0" err="1"/>
              <a:t>separated</a:t>
            </a:r>
            <a:r>
              <a:rPr lang="tr-TR" dirty="0"/>
              <a:t>. 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>
                <a:solidFill>
                  <a:srgbClr val="0070C0"/>
                </a:solidFill>
              </a:rPr>
              <a:t>dispersed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phase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discontinuous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, has a </a:t>
            </a:r>
            <a:r>
              <a:rPr lang="tr-TR" dirty="0" err="1"/>
              <a:t>larger</a:t>
            </a:r>
            <a:r>
              <a:rPr lang="tr-TR" dirty="0"/>
              <a:t> </a:t>
            </a:r>
            <a:r>
              <a:rPr lang="tr-TR" dirty="0" err="1"/>
              <a:t>granularity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homogeneous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dispersion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. </a:t>
            </a: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b="10022"/>
          <a:stretch/>
        </p:blipFill>
        <p:spPr bwMode="auto">
          <a:xfrm>
            <a:off x="2521394" y="3720666"/>
            <a:ext cx="7253233" cy="29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08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75914"/>
            <a:ext cx="10515600" cy="5846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 err="1" smtClean="0">
                <a:solidFill>
                  <a:srgbClr val="FF0000"/>
                </a:solidFill>
              </a:rPr>
              <a:t>Classification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of </a:t>
            </a:r>
            <a:r>
              <a:rPr lang="tr-TR" sz="2400" b="1" dirty="0" err="1">
                <a:solidFill>
                  <a:srgbClr val="FF0000"/>
                </a:solidFill>
              </a:rPr>
              <a:t>Colloidal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Systems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1800" dirty="0" err="1"/>
              <a:t>Colloidal</a:t>
            </a:r>
            <a:r>
              <a:rPr lang="tr-TR" sz="1800" dirty="0"/>
              <a:t> </a:t>
            </a:r>
            <a:r>
              <a:rPr lang="tr-TR" sz="1800" dirty="0" err="1"/>
              <a:t>systems</a:t>
            </a:r>
            <a:r>
              <a:rPr lang="tr-TR" sz="1800" dirty="0"/>
              <a:t> can be </a:t>
            </a:r>
            <a:r>
              <a:rPr lang="tr-TR" sz="1800" dirty="0" err="1"/>
              <a:t>classified</a:t>
            </a:r>
            <a:r>
              <a:rPr lang="tr-TR" sz="1800" dirty="0"/>
              <a:t> </a:t>
            </a:r>
            <a:r>
              <a:rPr lang="tr-TR" sz="1800" dirty="0" err="1"/>
              <a:t>according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their</a:t>
            </a:r>
            <a:r>
              <a:rPr lang="tr-TR" sz="1800" dirty="0"/>
              <a:t> </a:t>
            </a:r>
            <a:r>
              <a:rPr lang="tr-TR" sz="1800" dirty="0" err="1">
                <a:solidFill>
                  <a:srgbClr val="0070C0"/>
                </a:solidFill>
              </a:rPr>
              <a:t>molecular</a:t>
            </a:r>
            <a:r>
              <a:rPr lang="tr-TR" sz="1800" dirty="0">
                <a:solidFill>
                  <a:srgbClr val="0070C0"/>
                </a:solidFill>
              </a:rPr>
              <a:t> size </a:t>
            </a:r>
            <a:r>
              <a:rPr lang="tr-TR" sz="1800" dirty="0" err="1"/>
              <a:t>or</a:t>
            </a:r>
            <a:r>
              <a:rPr lang="tr-TR" sz="1800" dirty="0"/>
              <a:t> </a:t>
            </a:r>
            <a:r>
              <a:rPr lang="tr-TR" sz="1800" dirty="0" err="1">
                <a:solidFill>
                  <a:srgbClr val="0070C0"/>
                </a:solidFill>
              </a:rPr>
              <a:t>phase</a:t>
            </a:r>
            <a:r>
              <a:rPr lang="tr-TR" sz="1800" dirty="0"/>
              <a:t>. </a:t>
            </a:r>
            <a:endParaRPr lang="tr-TR" sz="1800" dirty="0" smtClean="0"/>
          </a:p>
          <a:p>
            <a:pPr marL="0" indent="0" algn="just">
              <a:buNone/>
            </a:pPr>
            <a:r>
              <a:rPr lang="tr-TR" sz="1800" dirty="0" err="1" smtClean="0"/>
              <a:t>In</a:t>
            </a:r>
            <a:r>
              <a:rPr lang="tr-TR" sz="1800" dirty="0" smtClean="0"/>
              <a:t> </a:t>
            </a:r>
            <a:r>
              <a:rPr lang="tr-TR" sz="1800" dirty="0"/>
              <a:t>general,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classification</a:t>
            </a:r>
            <a:r>
              <a:rPr lang="tr-TR" sz="1800" dirty="0"/>
              <a:t> of </a:t>
            </a:r>
            <a:r>
              <a:rPr lang="tr-TR" sz="1800" dirty="0" err="1"/>
              <a:t>colloidal</a:t>
            </a:r>
            <a:r>
              <a:rPr lang="tr-TR" sz="1800" dirty="0"/>
              <a:t> </a:t>
            </a:r>
            <a:r>
              <a:rPr lang="tr-TR" sz="1800" dirty="0" err="1"/>
              <a:t>dispersions</a:t>
            </a:r>
            <a:r>
              <a:rPr lang="tr-TR" sz="1800" dirty="0"/>
              <a:t> </a:t>
            </a:r>
            <a:r>
              <a:rPr lang="tr-TR" sz="1800" dirty="0" err="1"/>
              <a:t>according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>
                <a:solidFill>
                  <a:srgbClr val="0070C0"/>
                </a:solidFill>
              </a:rPr>
              <a:t>physical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 err="1">
                <a:solidFill>
                  <a:srgbClr val="0070C0"/>
                </a:solidFill>
              </a:rPr>
              <a:t>state</a:t>
            </a:r>
            <a:r>
              <a:rPr lang="tr-TR" sz="1800" dirty="0">
                <a:solidFill>
                  <a:srgbClr val="0070C0"/>
                </a:solidFill>
              </a:rPr>
              <a:t> of </a:t>
            </a:r>
            <a:r>
              <a:rPr lang="tr-TR" sz="1800" dirty="0" err="1">
                <a:solidFill>
                  <a:srgbClr val="0070C0"/>
                </a:solidFill>
              </a:rPr>
              <a:t>dispersion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 err="1">
                <a:solidFill>
                  <a:srgbClr val="0070C0"/>
                </a:solidFill>
              </a:rPr>
              <a:t>phase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>
                <a:solidFill>
                  <a:srgbClr val="0070C0"/>
                </a:solidFill>
              </a:rPr>
              <a:t>dispersion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 err="1">
                <a:solidFill>
                  <a:srgbClr val="0070C0"/>
                </a:solidFill>
              </a:rPr>
              <a:t>medium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/>
              <a:t>is </a:t>
            </a:r>
            <a:r>
              <a:rPr lang="tr-TR" sz="1800" dirty="0" err="1"/>
              <a:t>given</a:t>
            </a:r>
            <a:r>
              <a:rPr lang="tr-TR" sz="1800" dirty="0"/>
              <a:t> in </a:t>
            </a:r>
            <a:r>
              <a:rPr lang="tr-TR" sz="1800" dirty="0" err="1" smtClean="0"/>
              <a:t>Table</a:t>
            </a:r>
            <a:r>
              <a:rPr lang="tr-TR" sz="1800" dirty="0" smtClean="0"/>
              <a:t>.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dispersing</a:t>
            </a:r>
            <a:r>
              <a:rPr lang="tr-TR" sz="1800" dirty="0"/>
              <a:t> </a:t>
            </a:r>
            <a:r>
              <a:rPr lang="tr-TR" sz="1800" dirty="0" err="1"/>
              <a:t>phase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dispersion</a:t>
            </a:r>
            <a:r>
              <a:rPr lang="tr-TR" sz="1800" dirty="0"/>
              <a:t> </a:t>
            </a:r>
            <a:r>
              <a:rPr lang="tr-TR" sz="1800" dirty="0" err="1"/>
              <a:t>medium</a:t>
            </a:r>
            <a:r>
              <a:rPr lang="tr-TR" sz="1800" dirty="0"/>
              <a:t> </a:t>
            </a:r>
            <a:r>
              <a:rPr lang="tr-TR" sz="1800" dirty="0" err="1"/>
              <a:t>may</a:t>
            </a:r>
            <a:r>
              <a:rPr lang="tr-TR" sz="1800" dirty="0"/>
              <a:t> be </a:t>
            </a:r>
            <a:r>
              <a:rPr lang="tr-TR" sz="1800" dirty="0" err="1"/>
              <a:t>solid</a:t>
            </a:r>
            <a:r>
              <a:rPr lang="tr-TR" sz="1800" dirty="0"/>
              <a:t>, </a:t>
            </a:r>
            <a:r>
              <a:rPr lang="tr-TR" sz="1800" dirty="0" err="1"/>
              <a:t>liquid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gas</a:t>
            </a:r>
            <a:r>
              <a:rPr lang="tr-TR" sz="1800" dirty="0"/>
              <a:t>. </a:t>
            </a:r>
            <a:endParaRPr lang="tr-TR" sz="1800" dirty="0" smtClean="0"/>
          </a:p>
          <a:p>
            <a:pPr marL="0" indent="0" algn="just">
              <a:buNone/>
            </a:pPr>
            <a:endParaRPr lang="tr-TR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72495"/>
              </p:ext>
            </p:extLst>
          </p:nvPr>
        </p:nvGraphicFramePr>
        <p:xfrm>
          <a:off x="786799" y="1822337"/>
          <a:ext cx="10551236" cy="496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66304"/>
                <a:gridCol w="2443656"/>
                <a:gridCol w="2743200"/>
                <a:gridCol w="2998076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Dispersion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phase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Dispersed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Phase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Name of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the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system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Example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Liquid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Ink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gold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solutions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Liquid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Liquid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Emulsion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Milk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cream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butter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Liquid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Gas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Foam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Soap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bubbles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 sol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Mineral </a:t>
                      </a:r>
                      <a:r>
                        <a:rPr lang="tr-TR" dirty="0" err="1" smtClean="0"/>
                        <a:t>stones</a:t>
                      </a:r>
                      <a:r>
                        <a:rPr lang="tr-TR" dirty="0" smtClean="0"/>
                        <a:t> (</a:t>
                      </a:r>
                      <a:r>
                        <a:rPr lang="tr-TR" dirty="0" err="1" smtClean="0"/>
                        <a:t>quartz</a:t>
                      </a:r>
                      <a:r>
                        <a:rPr lang="tr-TR" dirty="0" smtClean="0"/>
                        <a:t>, opal, </a:t>
                      </a:r>
                      <a:r>
                        <a:rPr lang="tr-TR" dirty="0" err="1" smtClean="0"/>
                        <a:t>etc</a:t>
                      </a:r>
                      <a:r>
                        <a:rPr lang="tr-TR" dirty="0" smtClean="0"/>
                        <a:t>.)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Solid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Liquid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Cheese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jelly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Solid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Gas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 </a:t>
                      </a:r>
                      <a:r>
                        <a:rPr lang="tr-TR" dirty="0" err="1" smtClean="0"/>
                        <a:t>foam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Cake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bread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Gas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Solid </a:t>
                      </a:r>
                      <a:r>
                        <a:rPr lang="tr-TR" dirty="0" err="1" smtClean="0"/>
                        <a:t>aerosol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Smoke</a:t>
                      </a:r>
                      <a:endParaRPr lang="tr-T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Gas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Liquid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Aerosol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steam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fog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cloud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0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74359"/>
              </p:ext>
            </p:extLst>
          </p:nvPr>
        </p:nvGraphicFramePr>
        <p:xfrm>
          <a:off x="677917" y="551794"/>
          <a:ext cx="10950140" cy="58129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7535"/>
                <a:gridCol w="2737535"/>
                <a:gridCol w="2737535"/>
                <a:gridCol w="2737535"/>
              </a:tblGrid>
              <a:tr h="236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effectLst/>
                        </a:rPr>
                        <a:t>Example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Class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effectLst/>
                        </a:rPr>
                        <a:t>Dispers</a:t>
                      </a:r>
                      <a:r>
                        <a:rPr lang="tr-TR" sz="1200" b="1" dirty="0">
                          <a:effectLst/>
                        </a:rPr>
                        <a:t> </a:t>
                      </a:r>
                      <a:r>
                        <a:rPr lang="tr-TR" sz="1200" b="1" dirty="0" err="1">
                          <a:effectLst/>
                        </a:rPr>
                        <a:t>Phase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effectLst/>
                        </a:rPr>
                        <a:t>Dispertion</a:t>
                      </a:r>
                      <a:r>
                        <a:rPr lang="tr-TR" sz="1200" b="1" dirty="0">
                          <a:effectLst/>
                        </a:rPr>
                        <a:t> </a:t>
                      </a:r>
                      <a:r>
                        <a:rPr lang="tr-TR" sz="1200" b="1" dirty="0" err="1">
                          <a:effectLst/>
                        </a:rPr>
                        <a:t>Medium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331142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Dispersed</a:t>
                      </a:r>
                      <a:r>
                        <a:rPr lang="tr-TR" sz="1200" baseline="0" dirty="0" smtClean="0">
                          <a:effectLst/>
                        </a:rPr>
                        <a:t> </a:t>
                      </a:r>
                      <a:r>
                        <a:rPr lang="tr-TR" sz="1200" baseline="0" dirty="0" err="1" smtClean="0">
                          <a:effectLst/>
                        </a:rPr>
                        <a:t>Systems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Fog, smoke, aerosol sprays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Liquid aerosols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Industrial smokes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Solid aerosols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Milk, oil, mayonnaise, asphalt, creams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Emülsions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L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47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Inorganic colloids (gold, silver iodide, sulfur, metallic hydroxides, etc.), dyes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Soller or colloidal suspensions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47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Clay muds, toothpaste, muds, polymer lattices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Paste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L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47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Opal, pearl, colored glass, pigmented plastic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Solid suspension or dispertion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Foams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Foam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Meerschaum, expanded plastics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Solid </a:t>
                      </a:r>
                      <a:r>
                        <a:rPr lang="tr-TR" sz="1200" dirty="0" err="1">
                          <a:effectLst/>
                        </a:rPr>
                        <a:t>foam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</a:tr>
              <a:tr h="331142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Macromoleculer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Colloids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Gels, adhesives 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Gels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Macromolecules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Solvent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</a:tr>
              <a:tr h="331142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Associations Colloids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7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Soap / water, detergent / water, paint solutions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----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050">
                          <a:effectLst/>
                        </a:rPr>
                        <a:t>Micelles solvent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050">
                          <a:effectLst/>
                        </a:rPr>
                        <a:t>Micelles 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</a:tr>
              <a:tr h="331142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Biocolloids 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7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Blood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Corpuscles</a:t>
                      </a:r>
                      <a:endParaRPr lang="tr-TR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Hydroxyapatite 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Serum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Bone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Collagen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</a:tr>
              <a:tr h="236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Muscle</a:t>
                      </a:r>
                      <a:r>
                        <a:rPr lang="tr-TR" sz="1200" dirty="0">
                          <a:effectLst/>
                        </a:rPr>
                        <a:t>, </a:t>
                      </a:r>
                      <a:r>
                        <a:rPr lang="tr-TR" sz="1200" dirty="0" err="1">
                          <a:effectLst/>
                        </a:rPr>
                        <a:t>cell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membrane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Protein </a:t>
                      </a:r>
                      <a:r>
                        <a:rPr lang="tr-TR" sz="1200" dirty="0" err="1">
                          <a:effectLst/>
                        </a:rPr>
                        <a:t>structures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2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30506"/>
            <a:ext cx="10515600" cy="584645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classification</a:t>
            </a:r>
            <a:r>
              <a:rPr lang="tr-TR" dirty="0"/>
              <a:t> </a:t>
            </a:r>
            <a:r>
              <a:rPr lang="tr-TR" dirty="0" err="1"/>
              <a:t>refers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</a:t>
            </a:r>
            <a:r>
              <a:rPr lang="tr-TR" dirty="0" err="1"/>
              <a:t>sizes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dispersed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:</a:t>
            </a:r>
          </a:p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Molecular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Dispersions</a:t>
            </a:r>
            <a:r>
              <a:rPr lang="tr-TR" b="1" dirty="0" smtClean="0">
                <a:solidFill>
                  <a:srgbClr val="FF0000"/>
                </a:solidFill>
              </a:rPr>
              <a:t> (True Solutions):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/>
              <a:t>Particle</a:t>
            </a:r>
            <a:r>
              <a:rPr lang="tr-TR" dirty="0" smtClean="0"/>
              <a:t> </a:t>
            </a:r>
            <a:r>
              <a:rPr lang="tr-TR" dirty="0" err="1"/>
              <a:t>sizes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smtClean="0"/>
              <a:t>1 </a:t>
            </a:r>
            <a:r>
              <a:rPr lang="tr-TR" dirty="0" err="1"/>
              <a:t>nm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visible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electron</a:t>
            </a:r>
            <a:r>
              <a:rPr lang="tr-TR" dirty="0"/>
              <a:t> </a:t>
            </a:r>
            <a:r>
              <a:rPr lang="tr-TR" dirty="0" err="1"/>
              <a:t>microscope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Particles</a:t>
            </a:r>
            <a:r>
              <a:rPr lang="tr-TR" dirty="0" smtClean="0"/>
              <a:t> </a:t>
            </a:r>
            <a:r>
              <a:rPr lang="tr-TR" dirty="0"/>
              <a:t>can </a:t>
            </a:r>
            <a:r>
              <a:rPr lang="tr-TR" dirty="0" err="1"/>
              <a:t>pass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semi-</a:t>
            </a:r>
            <a:r>
              <a:rPr lang="tr-TR" dirty="0" err="1"/>
              <a:t>permeable</a:t>
            </a:r>
            <a:r>
              <a:rPr lang="tr-TR" dirty="0"/>
              <a:t> </a:t>
            </a:r>
            <a:r>
              <a:rPr lang="tr-TR" dirty="0" err="1"/>
              <a:t>membranes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/>
              <a:t>general, </a:t>
            </a:r>
            <a:r>
              <a:rPr lang="tr-TR" dirty="0" err="1"/>
              <a:t>oxygen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, </a:t>
            </a:r>
            <a:r>
              <a:rPr lang="tr-TR" dirty="0" err="1"/>
              <a:t>water-soluble</a:t>
            </a:r>
            <a:r>
              <a:rPr lang="tr-TR" dirty="0"/>
              <a:t> </a:t>
            </a:r>
            <a:r>
              <a:rPr lang="tr-TR" dirty="0" err="1"/>
              <a:t>potassium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chloride</a:t>
            </a:r>
            <a:r>
              <a:rPr lang="tr-TR" dirty="0"/>
              <a:t> </a:t>
            </a:r>
            <a:r>
              <a:rPr lang="tr-TR" dirty="0" err="1"/>
              <a:t>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rapidly</a:t>
            </a:r>
            <a:r>
              <a:rPr lang="tr-TR" dirty="0"/>
              <a:t> </a:t>
            </a:r>
            <a:r>
              <a:rPr lang="tr-TR" dirty="0" err="1"/>
              <a:t>diffused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Colloidal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Dispersions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Colloidal</a:t>
            </a:r>
            <a:r>
              <a:rPr lang="tr-TR" b="1" dirty="0" smtClean="0">
                <a:solidFill>
                  <a:srgbClr val="FF0000"/>
                </a:solidFill>
              </a:rPr>
              <a:t> Solutions):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/>
              <a:t>Particle</a:t>
            </a:r>
            <a:r>
              <a:rPr lang="tr-TR" dirty="0" smtClean="0"/>
              <a:t> </a:t>
            </a:r>
            <a:r>
              <a:rPr lang="tr-TR" dirty="0" err="1"/>
              <a:t>sizes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1 </a:t>
            </a:r>
            <a:r>
              <a:rPr lang="tr-TR" dirty="0" smtClean="0"/>
              <a:t>nm</a:t>
            </a:r>
            <a:r>
              <a:rPr lang="tr-TR" dirty="0"/>
              <a:t>-</a:t>
            </a:r>
            <a:r>
              <a:rPr lang="tr-TR" dirty="0" smtClean="0"/>
              <a:t>1 </a:t>
            </a:r>
            <a:r>
              <a:rPr lang="tr-TR" dirty="0"/>
              <a:t>µ</a:t>
            </a:r>
            <a:r>
              <a:rPr lang="tr-TR" dirty="0" smtClean="0"/>
              <a:t>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visible</a:t>
            </a:r>
            <a:r>
              <a:rPr lang="tr-TR" dirty="0"/>
              <a:t> in </a:t>
            </a:r>
            <a:r>
              <a:rPr lang="tr-TR" dirty="0" err="1"/>
              <a:t>electron</a:t>
            </a:r>
            <a:r>
              <a:rPr lang="tr-TR" dirty="0"/>
              <a:t> </a:t>
            </a:r>
            <a:r>
              <a:rPr lang="tr-TR" dirty="0" err="1"/>
              <a:t>microscope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/>
              <a:t>cannot</a:t>
            </a:r>
            <a:r>
              <a:rPr lang="tr-TR" dirty="0"/>
              <a:t> </a:t>
            </a:r>
            <a:r>
              <a:rPr lang="tr-TR" dirty="0" err="1"/>
              <a:t>pass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semipermeable</a:t>
            </a:r>
            <a:r>
              <a:rPr lang="tr-TR" dirty="0"/>
              <a:t> </a:t>
            </a:r>
            <a:r>
              <a:rPr lang="tr-TR" dirty="0" err="1"/>
              <a:t>membranes</a:t>
            </a:r>
            <a:r>
              <a:rPr lang="tr-TR" dirty="0"/>
              <a:t>, but can </a:t>
            </a:r>
            <a:r>
              <a:rPr lang="tr-TR" dirty="0" err="1"/>
              <a:t>pass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filter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slowly</a:t>
            </a:r>
            <a:r>
              <a:rPr lang="tr-TR" dirty="0"/>
              <a:t> </a:t>
            </a:r>
            <a:r>
              <a:rPr lang="tr-TR" dirty="0" err="1"/>
              <a:t>diffused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silver</a:t>
            </a:r>
            <a:r>
              <a:rPr lang="tr-TR" dirty="0"/>
              <a:t> </a:t>
            </a:r>
            <a:r>
              <a:rPr lang="tr-TR" dirty="0" err="1"/>
              <a:t>bars</a:t>
            </a:r>
            <a:r>
              <a:rPr lang="tr-TR" dirty="0"/>
              <a:t>, </a:t>
            </a:r>
            <a:r>
              <a:rPr lang="tr-TR" dirty="0" err="1"/>
              <a:t>surfactant</a:t>
            </a:r>
            <a:r>
              <a:rPr lang="tr-TR" dirty="0"/>
              <a:t> </a:t>
            </a:r>
            <a:r>
              <a:rPr lang="tr-TR" dirty="0" err="1"/>
              <a:t>micelles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aqueous</a:t>
            </a:r>
            <a:r>
              <a:rPr lang="tr-TR" dirty="0"/>
              <a:t> </a:t>
            </a:r>
            <a:r>
              <a:rPr lang="tr-TR" dirty="0" err="1"/>
              <a:t>latexes</a:t>
            </a:r>
            <a:r>
              <a:rPr lang="tr-TR" dirty="0"/>
              <a:t> in an </a:t>
            </a:r>
            <a:r>
              <a:rPr lang="tr-TR" dirty="0" err="1"/>
              <a:t>aqueous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Coarse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Dispersions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Suspentions</a:t>
            </a:r>
            <a:r>
              <a:rPr lang="tr-TR" b="1" dirty="0" smtClean="0">
                <a:solidFill>
                  <a:srgbClr val="FF0000"/>
                </a:solidFill>
              </a:rPr>
              <a:t>):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/>
              <a:t>Colloidal</a:t>
            </a:r>
            <a:r>
              <a:rPr lang="tr-TR" dirty="0" smtClean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</a:t>
            </a:r>
            <a:r>
              <a:rPr lang="tr-TR" dirty="0" err="1"/>
              <a:t>sizes</a:t>
            </a:r>
            <a:r>
              <a:rPr lang="tr-TR" dirty="0"/>
              <a:t> </a:t>
            </a:r>
            <a:r>
              <a:rPr lang="tr-TR" dirty="0" err="1"/>
              <a:t>greater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 µm. </a:t>
            </a:r>
            <a:endParaRPr lang="tr-TR" dirty="0" smtClean="0"/>
          </a:p>
          <a:p>
            <a:pPr algn="just"/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/>
              <a:t>can be </a:t>
            </a:r>
            <a:r>
              <a:rPr lang="tr-TR" dirty="0" err="1"/>
              <a:t>seen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clearly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optic</a:t>
            </a:r>
            <a:r>
              <a:rPr lang="tr-TR" dirty="0" smtClean="0"/>
              <a:t> </a:t>
            </a:r>
            <a:r>
              <a:rPr lang="tr-TR" dirty="0" err="1"/>
              <a:t>microscope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/>
              <a:t>cannot</a:t>
            </a:r>
            <a:r>
              <a:rPr lang="tr-TR" dirty="0"/>
              <a:t> </a:t>
            </a:r>
            <a:r>
              <a:rPr lang="tr-TR" dirty="0" err="1"/>
              <a:t>pass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normal </a:t>
            </a:r>
            <a:r>
              <a:rPr lang="tr-TR" dirty="0" err="1"/>
              <a:t>filter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semi-</a:t>
            </a:r>
            <a:r>
              <a:rPr lang="tr-TR" dirty="0" err="1"/>
              <a:t>permeable</a:t>
            </a:r>
            <a:r>
              <a:rPr lang="tr-TR" dirty="0"/>
              <a:t> </a:t>
            </a:r>
            <a:r>
              <a:rPr lang="tr-TR" dirty="0" err="1"/>
              <a:t>membranes</a:t>
            </a:r>
            <a:r>
              <a:rPr lang="tr-TR" dirty="0"/>
              <a:t>. </a:t>
            </a:r>
          </a:p>
          <a:p>
            <a:pPr algn="just"/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1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21469"/>
              </p:ext>
            </p:extLst>
          </p:nvPr>
        </p:nvGraphicFramePr>
        <p:xfrm>
          <a:off x="435023" y="897576"/>
          <a:ext cx="11452176" cy="56397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63044"/>
                <a:gridCol w="2863044"/>
                <a:gridCol w="2863044"/>
                <a:gridCol w="2863044"/>
              </a:tblGrid>
              <a:tr h="541708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Properties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 </a:t>
                      </a:r>
                      <a:r>
                        <a:rPr lang="tr-TR" dirty="0" err="1" smtClean="0"/>
                        <a:t>solution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Colloidal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solution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Suspension</a:t>
                      </a:r>
                      <a:endParaRPr lang="tr-TR" dirty="0"/>
                    </a:p>
                  </a:txBody>
                  <a:tcPr anchor="ctr"/>
                </a:tc>
              </a:tr>
              <a:tr h="541708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Particle</a:t>
                      </a:r>
                      <a:r>
                        <a:rPr lang="tr-TR" b="1" dirty="0" smtClean="0"/>
                        <a:t> size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 1 </a:t>
                      </a:r>
                      <a:r>
                        <a:rPr lang="tr-TR" dirty="0" err="1" smtClean="0"/>
                        <a:t>nm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1-1000 </a:t>
                      </a:r>
                      <a:r>
                        <a:rPr lang="tr-TR" dirty="0" err="1" smtClean="0"/>
                        <a:t>nm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&gt;1000 </a:t>
                      </a:r>
                      <a:r>
                        <a:rPr lang="tr-TR" dirty="0" err="1" smtClean="0"/>
                        <a:t>nm</a:t>
                      </a:r>
                      <a:endParaRPr lang="tr-TR" dirty="0"/>
                    </a:p>
                  </a:txBody>
                  <a:tcPr anchor="ctr"/>
                </a:tc>
              </a:tr>
              <a:tr h="541708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Mixture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Homogenous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Heterogenous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Heterogenous</a:t>
                      </a:r>
                      <a:endParaRPr lang="tr-TR" dirty="0"/>
                    </a:p>
                  </a:txBody>
                  <a:tcPr anchor="ctr"/>
                </a:tc>
              </a:tr>
              <a:tr h="173643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Permeability (Diffusion through filter paper)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Particles pass quickly through the filter paper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can pass through filter paper.</a:t>
                      </a:r>
                      <a:r>
                        <a:rPr lang="tr-TR" dirty="0" smtClean="0"/>
                        <a:t> </a:t>
                      </a:r>
                      <a:r>
                        <a:rPr lang="en-US" dirty="0" smtClean="0"/>
                        <a:t>However, it cannot pass through the semi-permeable membrane.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cannot pass through filter paper or semi-permeable membrane.</a:t>
                      </a:r>
                      <a:endParaRPr lang="tr-TR" dirty="0"/>
                    </a:p>
                  </a:txBody>
                  <a:tcPr anchor="ctr"/>
                </a:tc>
              </a:tr>
              <a:tr h="1736434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Visibility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Particles cannot be </a:t>
                      </a:r>
                      <a:r>
                        <a:rPr lang="tr-TR" dirty="0" err="1" smtClean="0"/>
                        <a:t>observed</a:t>
                      </a:r>
                      <a:r>
                        <a:rPr lang="tr-TR" dirty="0" smtClean="0"/>
                        <a:t> </a:t>
                      </a:r>
                      <a:r>
                        <a:rPr lang="en-US" dirty="0" smtClean="0"/>
                        <a:t>with the naked eye.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cannot be </a:t>
                      </a:r>
                      <a:r>
                        <a:rPr lang="tr-TR" dirty="0" err="1" smtClean="0"/>
                        <a:t>observed</a:t>
                      </a:r>
                      <a:r>
                        <a:rPr lang="tr-TR" dirty="0" smtClean="0"/>
                        <a:t> </a:t>
                      </a:r>
                      <a:r>
                        <a:rPr lang="en-US" dirty="0" smtClean="0"/>
                        <a:t>with the naked eye but can be seen with an ultra microscope.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Particles can</a:t>
                      </a:r>
                      <a:r>
                        <a:rPr lang="tr-TR" baseline="0" dirty="0" smtClean="0"/>
                        <a:t> </a:t>
                      </a:r>
                      <a:r>
                        <a:rPr lang="en-US" dirty="0" smtClean="0"/>
                        <a:t>be </a:t>
                      </a:r>
                      <a:r>
                        <a:rPr lang="tr-TR" dirty="0" err="1" smtClean="0"/>
                        <a:t>observed</a:t>
                      </a:r>
                      <a:r>
                        <a:rPr lang="tr-TR" dirty="0" smtClean="0"/>
                        <a:t> </a:t>
                      </a:r>
                      <a:r>
                        <a:rPr lang="en-US" dirty="0" smtClean="0"/>
                        <a:t>with the naked eye.</a:t>
                      </a:r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 anchor="ctr"/>
                </a:tc>
              </a:tr>
              <a:tr h="541708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Physical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appereance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Transparent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Semi-</a:t>
                      </a:r>
                      <a:r>
                        <a:rPr lang="tr-TR" dirty="0" err="1" smtClean="0"/>
                        <a:t>Transparent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Matte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000" y="426042"/>
            <a:ext cx="6752422" cy="58464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b="1" dirty="0" err="1">
                <a:solidFill>
                  <a:srgbClr val="FF0000"/>
                </a:solidFill>
              </a:rPr>
              <a:t>Features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and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Shapes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of </a:t>
            </a:r>
            <a:r>
              <a:rPr lang="tr-TR" b="1" dirty="0" err="1">
                <a:solidFill>
                  <a:srgbClr val="FF0000"/>
                </a:solidFill>
              </a:rPr>
              <a:t>Colloidal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Particles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400" dirty="0" err="1"/>
              <a:t>The</a:t>
            </a:r>
            <a:r>
              <a:rPr lang="tr-TR" sz="2400" dirty="0"/>
              <a:t> size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shape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particles</a:t>
            </a:r>
            <a:r>
              <a:rPr lang="tr-TR" sz="2400" dirty="0"/>
              <a:t> of a </a:t>
            </a:r>
            <a:r>
              <a:rPr lang="tr-TR" sz="2400" dirty="0" err="1"/>
              <a:t>dispersion</a:t>
            </a:r>
            <a:r>
              <a:rPr lang="tr-TR" sz="2400" dirty="0"/>
              <a:t> </a:t>
            </a:r>
            <a:r>
              <a:rPr lang="tr-TR" sz="2400" dirty="0" err="1"/>
              <a:t>system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most</a:t>
            </a:r>
            <a:r>
              <a:rPr lang="tr-TR" sz="2400" dirty="0"/>
              <a:t> </a:t>
            </a:r>
            <a:r>
              <a:rPr lang="tr-TR" sz="2400" dirty="0" err="1"/>
              <a:t>important</a:t>
            </a:r>
            <a:r>
              <a:rPr lang="tr-TR" sz="2400" dirty="0"/>
              <a:t> </a:t>
            </a:r>
            <a:r>
              <a:rPr lang="tr-TR" sz="2400" dirty="0" err="1"/>
              <a:t>features</a:t>
            </a:r>
            <a:r>
              <a:rPr lang="tr-TR" sz="2400" dirty="0"/>
              <a:t>. </a:t>
            </a:r>
            <a:endParaRPr lang="tr-TR" sz="2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400" dirty="0" err="1" smtClean="0"/>
              <a:t>Both</a:t>
            </a:r>
            <a:r>
              <a:rPr lang="tr-TR" sz="2400" dirty="0" smtClean="0"/>
              <a:t> </a:t>
            </a:r>
            <a:r>
              <a:rPr lang="tr-TR" sz="2400" dirty="0" err="1"/>
              <a:t>properties</a:t>
            </a:r>
            <a:r>
              <a:rPr lang="tr-TR" sz="2400" dirty="0"/>
              <a:t> </a:t>
            </a:r>
            <a:r>
              <a:rPr lang="tr-TR" sz="2400" dirty="0" err="1"/>
              <a:t>affect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appearance</a:t>
            </a:r>
            <a:r>
              <a:rPr lang="tr-TR" sz="2400" dirty="0"/>
              <a:t>, </a:t>
            </a:r>
            <a:r>
              <a:rPr lang="tr-TR" sz="2400" dirty="0" err="1"/>
              <a:t>collapse</a:t>
            </a:r>
            <a:r>
              <a:rPr lang="tr-TR" sz="2400" dirty="0"/>
              <a:t> rate, </a:t>
            </a:r>
            <a:r>
              <a:rPr lang="tr-TR" sz="2400" dirty="0" err="1"/>
              <a:t>redistribution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physical</a:t>
            </a:r>
            <a:r>
              <a:rPr lang="tr-TR" sz="2400" dirty="0"/>
              <a:t> </a:t>
            </a:r>
            <a:r>
              <a:rPr lang="tr-TR" sz="2400" dirty="0" err="1"/>
              <a:t>stability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product</a:t>
            </a:r>
            <a:r>
              <a:rPr lang="tr-TR" sz="2400" dirty="0"/>
              <a:t>. </a:t>
            </a:r>
            <a:endParaRPr lang="tr-TR" sz="2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/>
              <a:t>colors</a:t>
            </a:r>
            <a:r>
              <a:rPr lang="tr-TR" sz="2400" dirty="0"/>
              <a:t> of </a:t>
            </a:r>
            <a:r>
              <a:rPr lang="tr-TR" sz="2400" dirty="0" err="1"/>
              <a:t>colloidal</a:t>
            </a:r>
            <a:r>
              <a:rPr lang="tr-TR" sz="2400" dirty="0"/>
              <a:t> </a:t>
            </a:r>
            <a:r>
              <a:rPr lang="tr-TR" sz="2400" dirty="0" err="1"/>
              <a:t>dispersions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related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particle</a:t>
            </a:r>
            <a:r>
              <a:rPr lang="tr-TR" sz="2400" dirty="0"/>
              <a:t> </a:t>
            </a:r>
            <a:r>
              <a:rPr lang="tr-TR" sz="2400" dirty="0" err="1"/>
              <a:t>sizes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color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 smtClean="0"/>
              <a:t>gold</a:t>
            </a:r>
            <a:r>
              <a:rPr lang="tr-TR" sz="2400" dirty="0" smtClean="0"/>
              <a:t> </a:t>
            </a:r>
            <a:r>
              <a:rPr lang="tr-TR" sz="2400" dirty="0" err="1" smtClean="0"/>
              <a:t>dispersion</a:t>
            </a:r>
            <a:r>
              <a:rPr lang="tr-TR" sz="2400" dirty="0" smtClean="0"/>
              <a:t> is </a:t>
            </a:r>
            <a:r>
              <a:rPr lang="tr-TR" sz="2400" dirty="0" err="1"/>
              <a:t>red</a:t>
            </a:r>
            <a:r>
              <a:rPr lang="tr-TR" sz="2400" dirty="0"/>
              <a:t>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particles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small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blue</a:t>
            </a:r>
            <a:r>
              <a:rPr lang="tr-TR" sz="2400" dirty="0"/>
              <a:t>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size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particles</a:t>
            </a:r>
            <a:r>
              <a:rPr lang="tr-TR" sz="2400" dirty="0"/>
              <a:t> </a:t>
            </a:r>
            <a:r>
              <a:rPr lang="tr-TR" sz="2400" dirty="0" err="1"/>
              <a:t>increases</a:t>
            </a:r>
            <a:r>
              <a:rPr lang="tr-TR" sz="2400" dirty="0"/>
              <a:t>. </a:t>
            </a:r>
            <a:endParaRPr lang="tr-TR" sz="2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/>
              <a:t>shape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colloidal</a:t>
            </a:r>
            <a:r>
              <a:rPr lang="tr-TR" sz="2400" dirty="0"/>
              <a:t> </a:t>
            </a:r>
            <a:r>
              <a:rPr lang="tr-TR" sz="2400" dirty="0" err="1"/>
              <a:t>particles</a:t>
            </a:r>
            <a:r>
              <a:rPr lang="tr-TR" sz="2400" dirty="0"/>
              <a:t> can be </a:t>
            </a:r>
            <a:r>
              <a:rPr lang="tr-TR" sz="2400" dirty="0" err="1"/>
              <a:t>spherical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small</a:t>
            </a:r>
            <a:r>
              <a:rPr lang="tr-TR" sz="2400" dirty="0"/>
              <a:t> </a:t>
            </a:r>
            <a:r>
              <a:rPr lang="tr-TR" sz="2400" dirty="0" err="1"/>
              <a:t>ellipses</a:t>
            </a:r>
            <a:r>
              <a:rPr lang="tr-TR" sz="2400" dirty="0"/>
              <a:t>, </a:t>
            </a:r>
            <a:r>
              <a:rPr lang="tr-TR" sz="2400" dirty="0" err="1"/>
              <a:t>needles</a:t>
            </a:r>
            <a:r>
              <a:rPr lang="tr-TR" sz="2400" dirty="0"/>
              <a:t>, </a:t>
            </a:r>
            <a:r>
              <a:rPr lang="tr-TR" sz="2400" dirty="0" err="1"/>
              <a:t>rods</a:t>
            </a:r>
            <a:r>
              <a:rPr lang="tr-TR" sz="2400" dirty="0"/>
              <a:t>,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loosely</a:t>
            </a:r>
            <a:r>
              <a:rPr lang="tr-TR" sz="2400" dirty="0"/>
              <a:t> </a:t>
            </a:r>
            <a:r>
              <a:rPr lang="tr-TR" sz="2400" dirty="0" err="1"/>
              <a:t>bound</a:t>
            </a:r>
            <a:r>
              <a:rPr lang="tr-TR" sz="2400" dirty="0"/>
              <a:t> </a:t>
            </a:r>
            <a:r>
              <a:rPr lang="tr-TR" sz="2400" dirty="0" err="1" smtClean="0"/>
              <a:t>yarns</a:t>
            </a:r>
            <a:r>
              <a:rPr lang="tr-TR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34" y="1191768"/>
            <a:ext cx="4362164" cy="319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8221852" y="4422307"/>
            <a:ext cx="339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Structures of Colloidal Particles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674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30506"/>
            <a:ext cx="10515600" cy="58464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shape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stability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. </a:t>
            </a:r>
            <a:r>
              <a:rPr lang="tr-TR" dirty="0" err="1"/>
              <a:t>Shape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aggregation</a:t>
            </a:r>
            <a:r>
              <a:rPr lang="tr-TR" dirty="0"/>
              <a:t> (</a:t>
            </a:r>
            <a:r>
              <a:rPr lang="tr-TR" dirty="0" err="1"/>
              <a:t>agglomeration</a:t>
            </a:r>
            <a:r>
              <a:rPr lang="tr-TR" dirty="0"/>
              <a:t>). Apart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size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shape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colloidal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surface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particles</a:t>
            </a:r>
            <a:r>
              <a:rPr lang="tr-TR" dirty="0"/>
              <a:t>, </a:t>
            </a:r>
            <a:r>
              <a:rPr lang="tr-TR" dirty="0" err="1"/>
              <a:t>particle-particle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particle-solvent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evaluation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stability</a:t>
            </a:r>
            <a:r>
              <a:rPr lang="tr-TR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89" y="3228112"/>
            <a:ext cx="4953427" cy="218533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330888" y="5719336"/>
            <a:ext cx="3729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/>
              <a:t>Colloidal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gold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solutions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02706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2169</Words>
  <Application>Microsoft Office PowerPoint</Application>
  <PresentationFormat>Özel</PresentationFormat>
  <Paragraphs>236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COLLOIDAL SYSTEMS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1-Surface Tension</dc:title>
  <dc:creator>Supervisor</dc:creator>
  <cp:lastModifiedBy>Acer</cp:lastModifiedBy>
  <cp:revision>52</cp:revision>
  <dcterms:created xsi:type="dcterms:W3CDTF">2023-09-12T06:03:18Z</dcterms:created>
  <dcterms:modified xsi:type="dcterms:W3CDTF">2023-10-26T21:23:42Z</dcterms:modified>
</cp:coreProperties>
</file>