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04" r:id="rId2"/>
    <p:sldId id="265" r:id="rId3"/>
    <p:sldId id="267" r:id="rId4"/>
    <p:sldId id="268" r:id="rId5"/>
    <p:sldId id="257" r:id="rId6"/>
    <p:sldId id="272" r:id="rId7"/>
    <p:sldId id="300" r:id="rId8"/>
    <p:sldId id="301" r:id="rId9"/>
    <p:sldId id="274" r:id="rId10"/>
    <p:sldId id="279" r:id="rId11"/>
    <p:sldId id="280" r:id="rId12"/>
    <p:sldId id="281" r:id="rId13"/>
    <p:sldId id="282" r:id="rId14"/>
    <p:sldId id="283" r:id="rId15"/>
    <p:sldId id="299" r:id="rId16"/>
    <p:sldId id="285" r:id="rId17"/>
    <p:sldId id="298" r:id="rId18"/>
    <p:sldId id="286" r:id="rId19"/>
    <p:sldId id="287" r:id="rId20"/>
    <p:sldId id="303" r:id="rId21"/>
    <p:sldId id="302" r:id="rId22"/>
    <p:sldId id="305"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1BC154-C98A-4776-A8CD-F40D2B0BBFA1}" type="datetimeFigureOut">
              <a:rPr lang="tr-TR" smtClean="0"/>
              <a:t>14.12.2018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FF6422-DD19-403C-9CDB-399AC1BAED1E}" type="slidenum">
              <a:rPr lang="tr-TR" smtClean="0"/>
              <a:t>‹#›</a:t>
            </a:fld>
            <a:endParaRPr lang="tr-TR"/>
          </a:p>
        </p:txBody>
      </p:sp>
    </p:spTree>
    <p:extLst>
      <p:ext uri="{BB962C8B-B14F-4D97-AF65-F5344CB8AC3E}">
        <p14:creationId xmlns:p14="http://schemas.microsoft.com/office/powerpoint/2010/main" val="374097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F19DD69B-5B93-40AA-9F86-65D820C689CC}" type="slidenum">
              <a:rPr lang="ko-KR" altLang="en-US" smtClean="0"/>
              <a:pPr/>
              <a:t>1</a:t>
            </a:fld>
            <a:endParaRPr lang="ko-KR" altLang="en-US"/>
          </a:p>
        </p:txBody>
      </p:sp>
    </p:spTree>
    <p:extLst>
      <p:ext uri="{BB962C8B-B14F-4D97-AF65-F5344CB8AC3E}">
        <p14:creationId xmlns:p14="http://schemas.microsoft.com/office/powerpoint/2010/main" val="1950707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tr-TR" smtClean="0">
              <a:latin typeface="Times New Roman" pitchFamily="18" charset="0"/>
            </a:endParaRPr>
          </a:p>
        </p:txBody>
      </p:sp>
    </p:spTree>
    <p:extLst>
      <p:ext uri="{BB962C8B-B14F-4D97-AF65-F5344CB8AC3E}">
        <p14:creationId xmlns:p14="http://schemas.microsoft.com/office/powerpoint/2010/main" val="1242888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F19DD69B-5B93-40AA-9F86-65D820C689CC}" type="slidenum">
              <a:rPr lang="ko-KR" altLang="en-US" smtClean="0"/>
              <a:pPr/>
              <a:t>22</a:t>
            </a:fld>
            <a:endParaRPr lang="ko-KR" altLang="en-US"/>
          </a:p>
        </p:txBody>
      </p:sp>
    </p:spTree>
    <p:extLst>
      <p:ext uri="{BB962C8B-B14F-4D97-AF65-F5344CB8AC3E}">
        <p14:creationId xmlns:p14="http://schemas.microsoft.com/office/powerpoint/2010/main" val="3799342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14.12.2018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14.12.2018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14.12.2018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685800" y="609600"/>
            <a:ext cx="7772400" cy="5486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2 Veri Yer Tutucusu"/>
          <p:cNvSpPr>
            <a:spLocks noGrp="1"/>
          </p:cNvSpPr>
          <p:nvPr>
            <p:ph type="dt" sz="half" idx="10"/>
          </p:nvPr>
        </p:nvSpPr>
        <p:spPr>
          <a:xfrm>
            <a:off x="685800" y="6248400"/>
            <a:ext cx="1905000" cy="457200"/>
          </a:xfrm>
        </p:spPr>
        <p:txBody>
          <a:bodyPr/>
          <a:lstStyle>
            <a:lvl1pPr>
              <a:defRPr/>
            </a:lvl1pPr>
          </a:lstStyle>
          <a:p>
            <a:endParaRPr lang="en-US"/>
          </a:p>
        </p:txBody>
      </p:sp>
      <p:sp>
        <p:nvSpPr>
          <p:cNvPr id="4" name="3 Altbilgi Yer Tutucusu"/>
          <p:cNvSpPr>
            <a:spLocks noGrp="1"/>
          </p:cNvSpPr>
          <p:nvPr>
            <p:ph type="ftr" sz="quarter" idx="11"/>
          </p:nvPr>
        </p:nvSpPr>
        <p:spPr>
          <a:xfrm>
            <a:off x="3124200" y="6248400"/>
            <a:ext cx="2895600" cy="457200"/>
          </a:xfrm>
        </p:spPr>
        <p:txBody>
          <a:bodyPr/>
          <a:lstStyle>
            <a:lvl1pPr>
              <a:defRPr/>
            </a:lvl1pPr>
          </a:lstStyle>
          <a:p>
            <a:r>
              <a:rPr lang="en-US"/>
              <a:t>PH0101     Unit 2     Lecture 5</a:t>
            </a:r>
          </a:p>
        </p:txBody>
      </p:sp>
      <p:sp>
        <p:nvSpPr>
          <p:cNvPr id="5" name="4 Slayt Numarası Yer Tutucusu"/>
          <p:cNvSpPr>
            <a:spLocks noGrp="1"/>
          </p:cNvSpPr>
          <p:nvPr>
            <p:ph type="sldNum" sz="quarter" idx="12"/>
          </p:nvPr>
        </p:nvSpPr>
        <p:spPr>
          <a:xfrm>
            <a:off x="6553200" y="6248400"/>
            <a:ext cx="1905000" cy="457200"/>
          </a:xfrm>
        </p:spPr>
        <p:txBody>
          <a:bodyPr/>
          <a:lstStyle>
            <a:lvl1pPr>
              <a:defRPr/>
            </a:lvl1pPr>
          </a:lstStyle>
          <a:p>
            <a:fld id="{427ED550-0B22-4EE7-B051-FE54740F559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제목 및 내용">
    <p:spTree>
      <p:nvGrpSpPr>
        <p:cNvPr id="1" name=""/>
        <p:cNvGrpSpPr/>
        <p:nvPr/>
      </p:nvGrpSpPr>
      <p:grpSpPr>
        <a:xfrm>
          <a:off x="0" y="0"/>
          <a:ext cx="0" cy="0"/>
          <a:chOff x="0" y="0"/>
          <a:chExt cx="0" cy="0"/>
        </a:xfrm>
      </p:grpSpPr>
      <p:sp>
        <p:nvSpPr>
          <p:cNvPr id="123" name="텍스트 개체 틀 3"/>
          <p:cNvSpPr>
            <a:spLocks noGrp="1"/>
          </p:cNvSpPr>
          <p:nvPr>
            <p:ph type="body" sz="quarter" idx="10" hasCustomPrompt="1"/>
          </p:nvPr>
        </p:nvSpPr>
        <p:spPr>
          <a:xfrm>
            <a:off x="3157548" y="3085380"/>
            <a:ext cx="5806940" cy="614748"/>
          </a:xfrm>
          <a:prstGeom prst="rect">
            <a:avLst/>
          </a:prstGeom>
        </p:spPr>
        <p:txBody>
          <a:bodyPr lIns="0" tIns="0" rIns="0" bIns="0"/>
          <a:lstStyle>
            <a:lvl1pPr marL="0" indent="0" algn="l">
              <a:buNone/>
              <a:defRPr sz="4400" b="1"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smtClean="0"/>
              <a:t>Presentation title </a:t>
            </a:r>
            <a:endParaRPr lang="ko-KR" altLang="en-US" smtClean="0"/>
          </a:p>
        </p:txBody>
      </p:sp>
      <p:sp>
        <p:nvSpPr>
          <p:cNvPr id="124" name="텍스트 개체 틀 3"/>
          <p:cNvSpPr>
            <a:spLocks noGrp="1"/>
          </p:cNvSpPr>
          <p:nvPr>
            <p:ph type="body" sz="quarter" idx="11" hasCustomPrompt="1"/>
          </p:nvPr>
        </p:nvSpPr>
        <p:spPr>
          <a:xfrm>
            <a:off x="3157548" y="3716595"/>
            <a:ext cx="5806940" cy="320193"/>
          </a:xfrm>
          <a:prstGeom prst="rect">
            <a:avLst/>
          </a:prstGeom>
        </p:spPr>
        <p:txBody>
          <a:bodyPr lIns="0" tIns="0" rIns="0" bIns="0"/>
          <a:lstStyle>
            <a:lvl1pPr marL="0" indent="0" algn="l">
              <a:buNone/>
              <a:defRPr sz="2400" b="0"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smtClean="0"/>
              <a:t>Presentation sub title</a:t>
            </a:r>
            <a:endParaRPr lang="ko-KR" altLang="en-US" smtClean="0"/>
          </a:p>
        </p:txBody>
      </p:sp>
    </p:spTree>
    <p:extLst>
      <p:ext uri="{BB962C8B-B14F-4D97-AF65-F5344CB8AC3E}">
        <p14:creationId xmlns:p14="http://schemas.microsoft.com/office/powerpoint/2010/main" val="222335132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제목 및 내용">
    <p:spTree>
      <p:nvGrpSpPr>
        <p:cNvPr id="1" name=""/>
        <p:cNvGrpSpPr/>
        <p:nvPr/>
      </p:nvGrpSpPr>
      <p:grpSpPr>
        <a:xfrm>
          <a:off x="0" y="0"/>
          <a:ext cx="0" cy="0"/>
          <a:chOff x="0" y="0"/>
          <a:chExt cx="0" cy="0"/>
        </a:xfrm>
      </p:grpSpPr>
      <p:sp>
        <p:nvSpPr>
          <p:cNvPr id="2" name="텍스트 개체 틀 3"/>
          <p:cNvSpPr>
            <a:spLocks noGrp="1"/>
          </p:cNvSpPr>
          <p:nvPr>
            <p:ph type="body" sz="quarter" idx="10" hasCustomPrompt="1"/>
          </p:nvPr>
        </p:nvSpPr>
        <p:spPr>
          <a:xfrm>
            <a:off x="3040912" y="4077072"/>
            <a:ext cx="3062176" cy="576064"/>
          </a:xfrm>
          <a:prstGeom prst="rect">
            <a:avLst/>
          </a:prstGeom>
        </p:spPr>
        <p:txBody>
          <a:bodyPr lIns="0" tIns="0" rIns="0" bIns="0"/>
          <a:lstStyle>
            <a:lvl1pPr marL="0" indent="0" algn="ctr">
              <a:buNone/>
              <a:defRPr sz="3200" b="1"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smtClean="0"/>
              <a:t>Thank you</a:t>
            </a:r>
            <a:endParaRPr lang="ko-KR" altLang="en-US" smtClean="0"/>
          </a:p>
        </p:txBody>
      </p:sp>
    </p:spTree>
    <p:extLst>
      <p:ext uri="{BB962C8B-B14F-4D97-AF65-F5344CB8AC3E}">
        <p14:creationId xmlns:p14="http://schemas.microsoft.com/office/powerpoint/2010/main" val="15935923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14.12.2018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14.12.2018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14.12.2018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14.12.2018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14.12.2018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14.12.2018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14.12.2018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14.12.2018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14.12.2018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http://www.thruvision.com/images/EntireBodyImageHiddenPlasticObject.gif" TargetMode="Externa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2.bin"/><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570219" y="5081219"/>
            <a:ext cx="5451627" cy="276999"/>
          </a:xfrm>
          <a:prstGeom prst="rect">
            <a:avLst/>
          </a:prstGeom>
          <a:noFill/>
          <a:extLst/>
        </p:spPr>
        <p:txBody>
          <a:bodyPr wrap="square" lIns="0" tIns="0" rIns="0" bIns="0">
            <a:spAutoFit/>
            <a:scene3d>
              <a:camera prst="orthographicFront"/>
              <a:lightRig rig="threePt" dir="t"/>
            </a:scene3d>
            <a:sp3d>
              <a:bevelT w="0" h="0"/>
            </a:sp3d>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fontAlgn="auto">
              <a:spcAft>
                <a:spcPts val="0"/>
              </a:spcAft>
              <a:defRPr/>
            </a:pPr>
            <a:r>
              <a:rPr lang="en-US" altLang="ko-KR" sz="900" b="0" i="1" dirty="0" smtClean="0">
                <a:solidFill>
                  <a:schemeClr val="tx1">
                    <a:lumMod val="75000"/>
                    <a:lumOff val="25000"/>
                  </a:schemeClr>
                </a:solidFill>
                <a:effectLst/>
              </a:rPr>
              <a:t>DEPARTMENT </a:t>
            </a:r>
            <a:r>
              <a:rPr lang="en-US" altLang="ko-KR" sz="900" b="0" i="1" dirty="0">
                <a:solidFill>
                  <a:schemeClr val="tx1">
                    <a:lumMod val="75000"/>
                    <a:lumOff val="25000"/>
                  </a:schemeClr>
                </a:solidFill>
                <a:effectLst/>
              </a:rPr>
              <a:t>OF ELECTRONICS AND COMMUNICATION ENGINEERING</a:t>
            </a:r>
            <a:br>
              <a:rPr lang="en-US" altLang="ko-KR" sz="900" b="0" i="1" dirty="0">
                <a:solidFill>
                  <a:schemeClr val="tx1">
                    <a:lumMod val="75000"/>
                    <a:lumOff val="25000"/>
                  </a:schemeClr>
                </a:solidFill>
                <a:effectLst/>
              </a:rPr>
            </a:br>
            <a:r>
              <a:rPr lang="en-US" altLang="ko-KR" sz="900" b="0" i="1" dirty="0">
                <a:solidFill>
                  <a:schemeClr val="tx1">
                    <a:lumMod val="75000"/>
                    <a:lumOff val="25000"/>
                  </a:schemeClr>
                </a:solidFill>
                <a:effectLst/>
              </a:rPr>
              <a:t>PROGRAM OF COMMUNICATION ENGINEERING</a:t>
            </a:r>
          </a:p>
        </p:txBody>
      </p:sp>
      <p:sp>
        <p:nvSpPr>
          <p:cNvPr id="14" name="텍스트 개체 틀 13"/>
          <p:cNvSpPr>
            <a:spLocks noGrp="1"/>
          </p:cNvSpPr>
          <p:nvPr>
            <p:ph type="body" sz="quarter" idx="10"/>
          </p:nvPr>
        </p:nvSpPr>
        <p:spPr>
          <a:xfrm>
            <a:off x="3464669" y="2879732"/>
            <a:ext cx="5643835" cy="969496"/>
          </a:xfrm>
        </p:spPr>
        <p:txBody>
          <a:bodyPr>
            <a:normAutofit/>
          </a:bodyPr>
          <a:lstStyle/>
          <a:p>
            <a:r>
              <a:rPr lang="en-GB" sz="2000" dirty="0" smtClean="0"/>
              <a:t>Microwave Engineering</a:t>
            </a:r>
          </a:p>
          <a:p>
            <a:r>
              <a:rPr lang="en-GB" altLang="ko-KR" sz="2000" dirty="0" smtClean="0"/>
              <a:t>Meaning, Definition, Application…</a:t>
            </a:r>
            <a:endParaRPr lang="en-GB" altLang="ko-KR" sz="2000" dirty="0"/>
          </a:p>
        </p:txBody>
      </p:sp>
      <p:sp>
        <p:nvSpPr>
          <p:cNvPr id="15" name="텍스트 개체 틀 14"/>
          <p:cNvSpPr>
            <a:spLocks noGrp="1"/>
          </p:cNvSpPr>
          <p:nvPr>
            <p:ph type="body" sz="quarter" idx="11"/>
          </p:nvPr>
        </p:nvSpPr>
        <p:spPr>
          <a:xfrm>
            <a:off x="3483346" y="4322166"/>
            <a:ext cx="5519821" cy="338983"/>
          </a:xfrm>
        </p:spPr>
        <p:txBody>
          <a:bodyPr>
            <a:normAutofit fontScale="70000" lnSpcReduction="20000"/>
          </a:bodyPr>
          <a:lstStyle/>
          <a:p>
            <a:pPr algn="just"/>
            <a:r>
              <a:rPr lang="en-US" sz="1650" i="1" dirty="0" err="1" smtClean="0"/>
              <a:t>Peyman</a:t>
            </a:r>
            <a:r>
              <a:rPr lang="en-US" sz="1650" i="1" dirty="0" smtClean="0"/>
              <a:t> </a:t>
            </a:r>
            <a:r>
              <a:rPr lang="en-US" sz="1650" i="1" dirty="0" err="1" smtClean="0"/>
              <a:t>Mahouti</a:t>
            </a:r>
            <a:endParaRPr lang="tr-TR" sz="1650" i="1" dirty="0" smtClean="0"/>
          </a:p>
          <a:p>
            <a:pPr algn="just"/>
            <a:r>
              <a:rPr lang="en-US" sz="1650" i="1" dirty="0" err="1" smtClean="0"/>
              <a:t>Alper</a:t>
            </a:r>
            <a:r>
              <a:rPr lang="en-US" sz="1650" i="1" dirty="0" smtClean="0"/>
              <a:t> </a:t>
            </a:r>
            <a:r>
              <a:rPr lang="en-US" sz="1650" i="1" dirty="0" err="1"/>
              <a:t>Çalışkan</a:t>
            </a:r>
            <a:endParaRPr lang="en-US" sz="1650" i="1" dirty="0"/>
          </a:p>
          <a:p>
            <a:pPr algn="just"/>
            <a:endParaRPr lang="en-US" sz="1650" i="1" dirty="0"/>
          </a:p>
        </p:txBody>
      </p:sp>
      <p:sp>
        <p:nvSpPr>
          <p:cNvPr id="17" name="Freeform 98"/>
          <p:cNvSpPr>
            <a:spLocks/>
          </p:cNvSpPr>
          <p:nvPr/>
        </p:nvSpPr>
        <p:spPr bwMode="auto">
          <a:xfrm>
            <a:off x="0" y="80963"/>
            <a:ext cx="4098925" cy="1281113"/>
          </a:xfrm>
          <a:custGeom>
            <a:avLst/>
            <a:gdLst>
              <a:gd name="T0" fmla="*/ 2178 w 2582"/>
              <a:gd name="T1" fmla="*/ 0 h 807"/>
              <a:gd name="T2" fmla="*/ 0 w 2582"/>
              <a:gd name="T3" fmla="*/ 0 h 807"/>
              <a:gd name="T4" fmla="*/ 0 w 2582"/>
              <a:gd name="T5" fmla="*/ 807 h 807"/>
              <a:gd name="T6" fmla="*/ 2178 w 2582"/>
              <a:gd name="T7" fmla="*/ 807 h 807"/>
              <a:gd name="T8" fmla="*/ 2582 w 2582"/>
              <a:gd name="T9" fmla="*/ 404 h 807"/>
              <a:gd name="T10" fmla="*/ 2178 w 2582"/>
              <a:gd name="T11" fmla="*/ 0 h 807"/>
            </a:gdLst>
            <a:ahLst/>
            <a:cxnLst>
              <a:cxn ang="0">
                <a:pos x="T0" y="T1"/>
              </a:cxn>
              <a:cxn ang="0">
                <a:pos x="T2" y="T3"/>
              </a:cxn>
              <a:cxn ang="0">
                <a:pos x="T4" y="T5"/>
              </a:cxn>
              <a:cxn ang="0">
                <a:pos x="T6" y="T7"/>
              </a:cxn>
              <a:cxn ang="0">
                <a:pos x="T8" y="T9"/>
              </a:cxn>
              <a:cxn ang="0">
                <a:pos x="T10" y="T11"/>
              </a:cxn>
            </a:cxnLst>
            <a:rect l="0" t="0" r="r" b="b"/>
            <a:pathLst>
              <a:path w="2582" h="807">
                <a:moveTo>
                  <a:pt x="2178" y="0"/>
                </a:moveTo>
                <a:lnTo>
                  <a:pt x="0" y="0"/>
                </a:lnTo>
                <a:lnTo>
                  <a:pt x="0" y="807"/>
                </a:lnTo>
                <a:lnTo>
                  <a:pt x="2178" y="807"/>
                </a:lnTo>
                <a:lnTo>
                  <a:pt x="2582" y="404"/>
                </a:lnTo>
                <a:lnTo>
                  <a:pt x="2178" y="0"/>
                </a:lnTo>
                <a:close/>
              </a:path>
            </a:pathLst>
          </a:custGeom>
          <a:solidFill>
            <a:schemeClr val="accent2">
              <a:alpha val="20000"/>
            </a:schemeClr>
          </a:solidFill>
          <a:ln>
            <a:noFill/>
          </a:ln>
          <a:extLst/>
        </p:spPr>
        <p:txBody>
          <a:bodyPr vert="horz" wrap="square" lIns="91440" tIns="45720" rIns="91440" bIns="45720" numCol="1" anchor="t" anchorCtr="0" compatLnSpc="1">
            <a:prstTxWarp prst="textNoShape">
              <a:avLst/>
            </a:prstTxWarp>
          </a:bodyPr>
          <a:lstStyle/>
          <a:p>
            <a:endParaRPr lang="ko-KR" altLang="en-US"/>
          </a:p>
        </p:txBody>
      </p:sp>
      <p:sp>
        <p:nvSpPr>
          <p:cNvPr id="20" name="Freeform 101"/>
          <p:cNvSpPr>
            <a:spLocks/>
          </p:cNvSpPr>
          <p:nvPr/>
        </p:nvSpPr>
        <p:spPr bwMode="auto">
          <a:xfrm>
            <a:off x="0" y="5495925"/>
            <a:ext cx="2747963" cy="1281113"/>
          </a:xfrm>
          <a:custGeom>
            <a:avLst/>
            <a:gdLst>
              <a:gd name="T0" fmla="*/ 1327 w 1731"/>
              <a:gd name="T1" fmla="*/ 807 h 807"/>
              <a:gd name="T2" fmla="*/ 0 w 1731"/>
              <a:gd name="T3" fmla="*/ 807 h 807"/>
              <a:gd name="T4" fmla="*/ 0 w 1731"/>
              <a:gd name="T5" fmla="*/ 0 h 807"/>
              <a:gd name="T6" fmla="*/ 1327 w 1731"/>
              <a:gd name="T7" fmla="*/ 0 h 807"/>
              <a:gd name="T8" fmla="*/ 1731 w 1731"/>
              <a:gd name="T9" fmla="*/ 403 h 807"/>
              <a:gd name="T10" fmla="*/ 1327 w 1731"/>
              <a:gd name="T11" fmla="*/ 807 h 807"/>
            </a:gdLst>
            <a:ahLst/>
            <a:cxnLst>
              <a:cxn ang="0">
                <a:pos x="T0" y="T1"/>
              </a:cxn>
              <a:cxn ang="0">
                <a:pos x="T2" y="T3"/>
              </a:cxn>
              <a:cxn ang="0">
                <a:pos x="T4" y="T5"/>
              </a:cxn>
              <a:cxn ang="0">
                <a:pos x="T6" y="T7"/>
              </a:cxn>
              <a:cxn ang="0">
                <a:pos x="T8" y="T9"/>
              </a:cxn>
              <a:cxn ang="0">
                <a:pos x="T10" y="T11"/>
              </a:cxn>
            </a:cxnLst>
            <a:rect l="0" t="0" r="r" b="b"/>
            <a:pathLst>
              <a:path w="1731" h="807">
                <a:moveTo>
                  <a:pt x="1327" y="807"/>
                </a:moveTo>
                <a:lnTo>
                  <a:pt x="0" y="807"/>
                </a:lnTo>
                <a:lnTo>
                  <a:pt x="0" y="0"/>
                </a:lnTo>
                <a:lnTo>
                  <a:pt x="1327" y="0"/>
                </a:lnTo>
                <a:lnTo>
                  <a:pt x="1731" y="403"/>
                </a:lnTo>
                <a:lnTo>
                  <a:pt x="1327" y="807"/>
                </a:lnTo>
                <a:close/>
              </a:path>
            </a:pathLst>
          </a:custGeom>
          <a:solidFill>
            <a:schemeClr val="tx2">
              <a:alpha val="20000"/>
            </a:schemeClr>
          </a:solidFill>
          <a:ln>
            <a:noFill/>
          </a:ln>
          <a:extLst/>
        </p:spPr>
        <p:txBody>
          <a:bodyPr vert="horz" wrap="square" lIns="91440" tIns="45720" rIns="91440" bIns="45720" numCol="1" anchor="t" anchorCtr="0" compatLnSpc="1">
            <a:prstTxWarp prst="textNoShape">
              <a:avLst/>
            </a:prstTxWarp>
          </a:bodyPr>
          <a:lstStyle/>
          <a:p>
            <a:endParaRPr lang="ko-KR" altLang="en-US"/>
          </a:p>
        </p:txBody>
      </p:sp>
      <p:sp>
        <p:nvSpPr>
          <p:cNvPr id="19" name="Freeform 100"/>
          <p:cNvSpPr>
            <a:spLocks/>
          </p:cNvSpPr>
          <p:nvPr/>
        </p:nvSpPr>
        <p:spPr bwMode="auto">
          <a:xfrm>
            <a:off x="0" y="2791814"/>
            <a:ext cx="1389063" cy="1279525"/>
          </a:xfrm>
          <a:custGeom>
            <a:avLst/>
            <a:gdLst>
              <a:gd name="T0" fmla="*/ 471 w 875"/>
              <a:gd name="T1" fmla="*/ 0 h 806"/>
              <a:gd name="T2" fmla="*/ 0 w 875"/>
              <a:gd name="T3" fmla="*/ 0 h 806"/>
              <a:gd name="T4" fmla="*/ 0 w 875"/>
              <a:gd name="T5" fmla="*/ 806 h 806"/>
              <a:gd name="T6" fmla="*/ 471 w 875"/>
              <a:gd name="T7" fmla="*/ 806 h 806"/>
              <a:gd name="T8" fmla="*/ 875 w 875"/>
              <a:gd name="T9" fmla="*/ 403 h 806"/>
              <a:gd name="T10" fmla="*/ 471 w 875"/>
              <a:gd name="T11" fmla="*/ 0 h 806"/>
            </a:gdLst>
            <a:ahLst/>
            <a:cxnLst>
              <a:cxn ang="0">
                <a:pos x="T0" y="T1"/>
              </a:cxn>
              <a:cxn ang="0">
                <a:pos x="T2" y="T3"/>
              </a:cxn>
              <a:cxn ang="0">
                <a:pos x="T4" y="T5"/>
              </a:cxn>
              <a:cxn ang="0">
                <a:pos x="T6" y="T7"/>
              </a:cxn>
              <a:cxn ang="0">
                <a:pos x="T8" y="T9"/>
              </a:cxn>
              <a:cxn ang="0">
                <a:pos x="T10" y="T11"/>
              </a:cxn>
            </a:cxnLst>
            <a:rect l="0" t="0" r="r" b="b"/>
            <a:pathLst>
              <a:path w="875" h="806">
                <a:moveTo>
                  <a:pt x="471" y="0"/>
                </a:moveTo>
                <a:lnTo>
                  <a:pt x="0" y="0"/>
                </a:lnTo>
                <a:lnTo>
                  <a:pt x="0" y="806"/>
                </a:lnTo>
                <a:lnTo>
                  <a:pt x="471" y="806"/>
                </a:lnTo>
                <a:lnTo>
                  <a:pt x="875" y="403"/>
                </a:lnTo>
                <a:lnTo>
                  <a:pt x="471" y="0"/>
                </a:lnTo>
                <a:close/>
              </a:path>
            </a:pathLst>
          </a:custGeom>
          <a:solidFill>
            <a:schemeClr val="accent3">
              <a:alpha val="20000"/>
            </a:schemeClr>
          </a:solidFill>
          <a:ln>
            <a:noFill/>
          </a:ln>
          <a:extLst/>
        </p:spPr>
        <p:txBody>
          <a:bodyPr vert="horz" wrap="square" lIns="91440" tIns="45720" rIns="91440" bIns="45720" numCol="1" anchor="t" anchorCtr="0" compatLnSpc="1">
            <a:prstTxWarp prst="textNoShape">
              <a:avLst/>
            </a:prstTxWarp>
          </a:bodyPr>
          <a:lstStyle/>
          <a:p>
            <a:endParaRPr lang="ko-KR" altLang="en-US"/>
          </a:p>
        </p:txBody>
      </p:sp>
      <p:grpSp>
        <p:nvGrpSpPr>
          <p:cNvPr id="104" name="그룹 103"/>
          <p:cNvGrpSpPr/>
          <p:nvPr/>
        </p:nvGrpSpPr>
        <p:grpSpPr>
          <a:xfrm>
            <a:off x="858838" y="2791814"/>
            <a:ext cx="1279525" cy="1279525"/>
            <a:chOff x="858838" y="2780928"/>
            <a:chExt cx="1279525" cy="1279525"/>
          </a:xfrm>
        </p:grpSpPr>
        <p:sp>
          <p:nvSpPr>
            <p:cNvPr id="30" name="Freeform 113"/>
            <p:cNvSpPr>
              <a:spLocks/>
            </p:cNvSpPr>
            <p:nvPr/>
          </p:nvSpPr>
          <p:spPr bwMode="auto">
            <a:xfrm>
              <a:off x="858838" y="2780928"/>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accent3">
                <a:alpha val="20000"/>
              </a:schemeClr>
            </a:solidFill>
            <a:ln>
              <a:noFill/>
            </a:ln>
            <a:extLst/>
          </p:spPr>
          <p:txBody>
            <a:bodyPr vert="horz" wrap="square" lIns="91440" tIns="45720" rIns="91440" bIns="45720" numCol="1" anchor="t" anchorCtr="0" compatLnSpc="1">
              <a:prstTxWarp prst="textNoShape">
                <a:avLst/>
              </a:prstTxWarp>
            </a:bodyPr>
            <a:lstStyle/>
            <a:p>
              <a:endParaRPr lang="ko-KR" altLang="en-US"/>
            </a:p>
          </p:txBody>
        </p:sp>
        <p:sp>
          <p:nvSpPr>
            <p:cNvPr id="31" name="Freeform 114"/>
            <p:cNvSpPr>
              <a:spLocks/>
            </p:cNvSpPr>
            <p:nvPr/>
          </p:nvSpPr>
          <p:spPr bwMode="auto">
            <a:xfrm>
              <a:off x="858838" y="2780928"/>
              <a:ext cx="1279525" cy="1279525"/>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ko-KR" altLang="en-US"/>
            </a:p>
          </p:txBody>
        </p:sp>
      </p:grpSp>
      <p:sp>
        <p:nvSpPr>
          <p:cNvPr id="21" name="Freeform 102"/>
          <p:cNvSpPr>
            <a:spLocks/>
          </p:cNvSpPr>
          <p:nvPr/>
        </p:nvSpPr>
        <p:spPr bwMode="auto">
          <a:xfrm>
            <a:off x="0" y="4141788"/>
            <a:ext cx="1389063" cy="1281113"/>
          </a:xfrm>
          <a:custGeom>
            <a:avLst/>
            <a:gdLst>
              <a:gd name="T0" fmla="*/ 471 w 875"/>
              <a:gd name="T1" fmla="*/ 807 h 807"/>
              <a:gd name="T2" fmla="*/ 0 w 875"/>
              <a:gd name="T3" fmla="*/ 807 h 807"/>
              <a:gd name="T4" fmla="*/ 0 w 875"/>
              <a:gd name="T5" fmla="*/ 0 h 807"/>
              <a:gd name="T6" fmla="*/ 471 w 875"/>
              <a:gd name="T7" fmla="*/ 0 h 807"/>
              <a:gd name="T8" fmla="*/ 875 w 875"/>
              <a:gd name="T9" fmla="*/ 404 h 807"/>
              <a:gd name="T10" fmla="*/ 471 w 875"/>
              <a:gd name="T11" fmla="*/ 807 h 807"/>
            </a:gdLst>
            <a:ahLst/>
            <a:cxnLst>
              <a:cxn ang="0">
                <a:pos x="T0" y="T1"/>
              </a:cxn>
              <a:cxn ang="0">
                <a:pos x="T2" y="T3"/>
              </a:cxn>
              <a:cxn ang="0">
                <a:pos x="T4" y="T5"/>
              </a:cxn>
              <a:cxn ang="0">
                <a:pos x="T6" y="T7"/>
              </a:cxn>
              <a:cxn ang="0">
                <a:pos x="T8" y="T9"/>
              </a:cxn>
              <a:cxn ang="0">
                <a:pos x="T10" y="T11"/>
              </a:cxn>
            </a:cxnLst>
            <a:rect l="0" t="0" r="r" b="b"/>
            <a:pathLst>
              <a:path w="875" h="807">
                <a:moveTo>
                  <a:pt x="471" y="807"/>
                </a:moveTo>
                <a:lnTo>
                  <a:pt x="0" y="807"/>
                </a:lnTo>
                <a:lnTo>
                  <a:pt x="0" y="0"/>
                </a:lnTo>
                <a:lnTo>
                  <a:pt x="471" y="0"/>
                </a:lnTo>
                <a:lnTo>
                  <a:pt x="875" y="404"/>
                </a:lnTo>
                <a:lnTo>
                  <a:pt x="471" y="807"/>
                </a:lnTo>
                <a:close/>
              </a:path>
            </a:pathLst>
          </a:custGeom>
          <a:solidFill>
            <a:schemeClr val="accent2">
              <a:alpha val="20000"/>
            </a:schemeClr>
          </a:solidFill>
          <a:ln>
            <a:noFill/>
          </a:ln>
          <a:extLst/>
        </p:spPr>
        <p:txBody>
          <a:bodyPr vert="horz" wrap="square" lIns="91440" tIns="45720" rIns="91440" bIns="45720" numCol="1" anchor="t" anchorCtr="0" compatLnSpc="1">
            <a:prstTxWarp prst="textNoShape">
              <a:avLst/>
            </a:prstTxWarp>
          </a:bodyPr>
          <a:lstStyle/>
          <a:p>
            <a:endParaRPr lang="ko-KR" altLang="en-US"/>
          </a:p>
        </p:txBody>
      </p:sp>
      <p:grpSp>
        <p:nvGrpSpPr>
          <p:cNvPr id="39" name="그룹 38"/>
          <p:cNvGrpSpPr/>
          <p:nvPr/>
        </p:nvGrpSpPr>
        <p:grpSpPr>
          <a:xfrm>
            <a:off x="7668344" y="5495925"/>
            <a:ext cx="1261419" cy="1279525"/>
            <a:chOff x="7668344" y="5495925"/>
            <a:chExt cx="1261419" cy="1279525"/>
          </a:xfrm>
        </p:grpSpPr>
        <p:sp>
          <p:nvSpPr>
            <p:cNvPr id="40" name="Freeform 13"/>
            <p:cNvSpPr>
              <a:spLocks/>
            </p:cNvSpPr>
            <p:nvPr/>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41" name="Freeform 14"/>
            <p:cNvSpPr>
              <a:spLocks/>
            </p:cNvSpPr>
            <p:nvPr/>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2" name="Freeform 15"/>
            <p:cNvSpPr>
              <a:spLocks/>
            </p:cNvSpPr>
            <p:nvPr/>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43" name="Freeform 16"/>
            <p:cNvSpPr>
              <a:spLocks/>
            </p:cNvSpPr>
            <p:nvPr/>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4" name="Freeform 17"/>
            <p:cNvSpPr>
              <a:spLocks/>
            </p:cNvSpPr>
            <p:nvPr/>
          </p:nvSpPr>
          <p:spPr bwMode="auto">
            <a:xfrm>
              <a:off x="8315651" y="5495925"/>
              <a:ext cx="614112" cy="614112"/>
            </a:xfrm>
            <a:custGeom>
              <a:avLst/>
              <a:gdLst>
                <a:gd name="T0" fmla="*/ 407 w 407"/>
                <a:gd name="T1" fmla="*/ 0 h 407"/>
                <a:gd name="T2" fmla="*/ 0 w 407"/>
                <a:gd name="T3" fmla="*/ 0 h 407"/>
                <a:gd name="T4" fmla="*/ 0 w 407"/>
                <a:gd name="T5" fmla="*/ 407 h 407"/>
                <a:gd name="T6" fmla="*/ 407 w 407"/>
                <a:gd name="T7" fmla="*/ 0 h 407"/>
              </a:gdLst>
              <a:ahLst/>
              <a:cxnLst>
                <a:cxn ang="0">
                  <a:pos x="T0" y="T1"/>
                </a:cxn>
                <a:cxn ang="0">
                  <a:pos x="T2" y="T3"/>
                </a:cxn>
                <a:cxn ang="0">
                  <a:pos x="T4" y="T5"/>
                </a:cxn>
                <a:cxn ang="0">
                  <a:pos x="T6" y="T7"/>
                </a:cxn>
              </a:cxnLst>
              <a:rect l="0" t="0" r="r" b="b"/>
              <a:pathLst>
                <a:path w="407" h="407">
                  <a:moveTo>
                    <a:pt x="407" y="0"/>
                  </a:moveTo>
                  <a:lnTo>
                    <a:pt x="0" y="0"/>
                  </a:lnTo>
                  <a:lnTo>
                    <a:pt x="0" y="407"/>
                  </a:lnTo>
                  <a:lnTo>
                    <a:pt x="407"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45" name="Freeform 18"/>
            <p:cNvSpPr>
              <a:spLocks/>
            </p:cNvSpPr>
            <p:nvPr/>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close/>
                </a:path>
              </a:pathLst>
            </a:custGeom>
            <a:solidFill>
              <a:schemeClr val="accent5">
                <a:alpha val="20000"/>
              </a:schemeClr>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46" name="Freeform 19"/>
            <p:cNvSpPr>
              <a:spLocks/>
            </p:cNvSpPr>
            <p:nvPr/>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7" name="Freeform 20"/>
            <p:cNvSpPr>
              <a:spLocks/>
            </p:cNvSpPr>
            <p:nvPr/>
          </p:nvSpPr>
          <p:spPr bwMode="auto">
            <a:xfrm>
              <a:off x="7668344" y="5495925"/>
              <a:ext cx="612603" cy="614112"/>
            </a:xfrm>
            <a:custGeom>
              <a:avLst/>
              <a:gdLst>
                <a:gd name="T0" fmla="*/ 0 w 406"/>
                <a:gd name="T1" fmla="*/ 407 h 407"/>
                <a:gd name="T2" fmla="*/ 406 w 406"/>
                <a:gd name="T3" fmla="*/ 407 h 407"/>
                <a:gd name="T4" fmla="*/ 406 w 406"/>
                <a:gd name="T5" fmla="*/ 0 h 407"/>
                <a:gd name="T6" fmla="*/ 0 w 406"/>
                <a:gd name="T7" fmla="*/ 407 h 407"/>
              </a:gdLst>
              <a:ahLst/>
              <a:cxnLst>
                <a:cxn ang="0">
                  <a:pos x="T0" y="T1"/>
                </a:cxn>
                <a:cxn ang="0">
                  <a:pos x="T2" y="T3"/>
                </a:cxn>
                <a:cxn ang="0">
                  <a:pos x="T4" y="T5"/>
                </a:cxn>
                <a:cxn ang="0">
                  <a:pos x="T6" y="T7"/>
                </a:cxn>
              </a:cxnLst>
              <a:rect l="0" t="0" r="r" b="b"/>
              <a:pathLst>
                <a:path w="406" h="407">
                  <a:moveTo>
                    <a:pt x="0" y="407"/>
                  </a:moveTo>
                  <a:lnTo>
                    <a:pt x="406" y="407"/>
                  </a:lnTo>
                  <a:lnTo>
                    <a:pt x="406" y="0"/>
                  </a:lnTo>
                  <a:lnTo>
                    <a:pt x="0" y="40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48" name="Freeform 23"/>
            <p:cNvSpPr>
              <a:spLocks/>
            </p:cNvSpPr>
            <p:nvPr/>
          </p:nvSpPr>
          <p:spPr bwMode="auto">
            <a:xfrm>
              <a:off x="8280947" y="616133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9" name="Freeform 24"/>
            <p:cNvSpPr>
              <a:spLocks/>
            </p:cNvSpPr>
            <p:nvPr/>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50" name="Freeform 25"/>
            <p:cNvSpPr>
              <a:spLocks/>
            </p:cNvSpPr>
            <p:nvPr/>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1" name="Freeform 26"/>
            <p:cNvSpPr>
              <a:spLocks/>
            </p:cNvSpPr>
            <p:nvPr/>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52" name="Freeform 27"/>
            <p:cNvSpPr>
              <a:spLocks/>
            </p:cNvSpPr>
            <p:nvPr/>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3" name="Freeform 28"/>
            <p:cNvSpPr>
              <a:spLocks/>
            </p:cNvSpPr>
            <p:nvPr/>
          </p:nvSpPr>
          <p:spPr bwMode="auto">
            <a:xfrm>
              <a:off x="8197959" y="6292610"/>
              <a:ext cx="82989" cy="203698"/>
            </a:xfrm>
            <a:custGeom>
              <a:avLst/>
              <a:gdLst>
                <a:gd name="T0" fmla="*/ 55 w 55"/>
                <a:gd name="T1" fmla="*/ 0 h 135"/>
                <a:gd name="T2" fmla="*/ 55 w 55"/>
                <a:gd name="T3" fmla="*/ 0 h 135"/>
                <a:gd name="T4" fmla="*/ 44 w 55"/>
                <a:gd name="T5" fmla="*/ 3 h 135"/>
                <a:gd name="T6" fmla="*/ 33 w 55"/>
                <a:gd name="T7" fmla="*/ 8 h 135"/>
                <a:gd name="T8" fmla="*/ 24 w 55"/>
                <a:gd name="T9" fmla="*/ 16 h 135"/>
                <a:gd name="T10" fmla="*/ 16 w 55"/>
                <a:gd name="T11" fmla="*/ 24 h 135"/>
                <a:gd name="T12" fmla="*/ 9 w 55"/>
                <a:gd name="T13" fmla="*/ 34 h 135"/>
                <a:gd name="T14" fmla="*/ 4 w 55"/>
                <a:gd name="T15" fmla="*/ 44 h 135"/>
                <a:gd name="T16" fmla="*/ 1 w 55"/>
                <a:gd name="T17" fmla="*/ 55 h 135"/>
                <a:gd name="T18" fmla="*/ 0 w 55"/>
                <a:gd name="T19" fmla="*/ 68 h 135"/>
                <a:gd name="T20" fmla="*/ 0 w 55"/>
                <a:gd name="T21" fmla="*/ 68 h 135"/>
                <a:gd name="T22" fmla="*/ 1 w 55"/>
                <a:gd name="T23" fmla="*/ 80 h 135"/>
                <a:gd name="T24" fmla="*/ 4 w 55"/>
                <a:gd name="T25" fmla="*/ 91 h 135"/>
                <a:gd name="T26" fmla="*/ 9 w 55"/>
                <a:gd name="T27" fmla="*/ 101 h 135"/>
                <a:gd name="T28" fmla="*/ 16 w 55"/>
                <a:gd name="T29" fmla="*/ 112 h 135"/>
                <a:gd name="T30" fmla="*/ 24 w 55"/>
                <a:gd name="T31" fmla="*/ 119 h 135"/>
                <a:gd name="T32" fmla="*/ 33 w 55"/>
                <a:gd name="T33" fmla="*/ 127 h 135"/>
                <a:gd name="T34" fmla="*/ 44 w 55"/>
                <a:gd name="T35" fmla="*/ 132 h 135"/>
                <a:gd name="T36" fmla="*/ 55 w 55"/>
                <a:gd name="T37" fmla="*/ 135 h 135"/>
                <a:gd name="T38" fmla="*/ 55 w 55"/>
                <a:gd name="T3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135">
                  <a:moveTo>
                    <a:pt x="55" y="0"/>
                  </a:moveTo>
                  <a:lnTo>
                    <a:pt x="55" y="0"/>
                  </a:lnTo>
                  <a:lnTo>
                    <a:pt x="44" y="3"/>
                  </a:lnTo>
                  <a:lnTo>
                    <a:pt x="33" y="8"/>
                  </a:lnTo>
                  <a:lnTo>
                    <a:pt x="24" y="16"/>
                  </a:lnTo>
                  <a:lnTo>
                    <a:pt x="16" y="24"/>
                  </a:lnTo>
                  <a:lnTo>
                    <a:pt x="9" y="34"/>
                  </a:lnTo>
                  <a:lnTo>
                    <a:pt x="4" y="44"/>
                  </a:lnTo>
                  <a:lnTo>
                    <a:pt x="1" y="55"/>
                  </a:lnTo>
                  <a:lnTo>
                    <a:pt x="0" y="68"/>
                  </a:lnTo>
                  <a:lnTo>
                    <a:pt x="0" y="68"/>
                  </a:lnTo>
                  <a:lnTo>
                    <a:pt x="1" y="80"/>
                  </a:lnTo>
                  <a:lnTo>
                    <a:pt x="4" y="91"/>
                  </a:lnTo>
                  <a:lnTo>
                    <a:pt x="9" y="101"/>
                  </a:lnTo>
                  <a:lnTo>
                    <a:pt x="16" y="112"/>
                  </a:lnTo>
                  <a:lnTo>
                    <a:pt x="24" y="119"/>
                  </a:lnTo>
                  <a:lnTo>
                    <a:pt x="33" y="127"/>
                  </a:lnTo>
                  <a:lnTo>
                    <a:pt x="44" y="132"/>
                  </a:lnTo>
                  <a:lnTo>
                    <a:pt x="55" y="135"/>
                  </a:lnTo>
                  <a:lnTo>
                    <a:pt x="55" y="0"/>
                  </a:lnTo>
                  <a:close/>
                </a:path>
              </a:pathLst>
            </a:custGeom>
            <a:solidFill>
              <a:srgbClr val="E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nvGrpSpPr>
            <p:cNvPr id="54" name="그룹 3153"/>
            <p:cNvGrpSpPr/>
            <p:nvPr/>
          </p:nvGrpSpPr>
          <p:grpSpPr>
            <a:xfrm>
              <a:off x="8083285" y="6292610"/>
              <a:ext cx="197663" cy="482839"/>
              <a:chOff x="8083285" y="6292610"/>
              <a:chExt cx="197663" cy="482839"/>
            </a:xfrm>
            <a:solidFill>
              <a:schemeClr val="accent3">
                <a:lumMod val="60000"/>
                <a:lumOff val="40000"/>
              </a:schemeClr>
            </a:solidFill>
          </p:grpSpPr>
          <p:sp>
            <p:nvSpPr>
              <p:cNvPr id="61" name="Freeform 29"/>
              <p:cNvSpPr>
                <a:spLocks/>
              </p:cNvSpPr>
              <p:nvPr/>
            </p:nvSpPr>
            <p:spPr bwMode="auto">
              <a:xfrm>
                <a:off x="8197959" y="6292610"/>
                <a:ext cx="82989" cy="203698"/>
              </a:xfrm>
              <a:custGeom>
                <a:avLst/>
                <a:gdLst>
                  <a:gd name="T0" fmla="*/ 55 w 55"/>
                  <a:gd name="T1" fmla="*/ 0 h 135"/>
                  <a:gd name="T2" fmla="*/ 55 w 55"/>
                  <a:gd name="T3" fmla="*/ 0 h 135"/>
                  <a:gd name="T4" fmla="*/ 44 w 55"/>
                  <a:gd name="T5" fmla="*/ 3 h 135"/>
                  <a:gd name="T6" fmla="*/ 33 w 55"/>
                  <a:gd name="T7" fmla="*/ 8 h 135"/>
                  <a:gd name="T8" fmla="*/ 24 w 55"/>
                  <a:gd name="T9" fmla="*/ 16 h 135"/>
                  <a:gd name="T10" fmla="*/ 16 w 55"/>
                  <a:gd name="T11" fmla="*/ 24 h 135"/>
                  <a:gd name="T12" fmla="*/ 9 w 55"/>
                  <a:gd name="T13" fmla="*/ 34 h 135"/>
                  <a:gd name="T14" fmla="*/ 4 w 55"/>
                  <a:gd name="T15" fmla="*/ 44 h 135"/>
                  <a:gd name="T16" fmla="*/ 1 w 55"/>
                  <a:gd name="T17" fmla="*/ 55 h 135"/>
                  <a:gd name="T18" fmla="*/ 0 w 55"/>
                  <a:gd name="T19" fmla="*/ 68 h 135"/>
                  <a:gd name="T20" fmla="*/ 0 w 55"/>
                  <a:gd name="T21" fmla="*/ 68 h 135"/>
                  <a:gd name="T22" fmla="*/ 1 w 55"/>
                  <a:gd name="T23" fmla="*/ 80 h 135"/>
                  <a:gd name="T24" fmla="*/ 4 w 55"/>
                  <a:gd name="T25" fmla="*/ 91 h 135"/>
                  <a:gd name="T26" fmla="*/ 9 w 55"/>
                  <a:gd name="T27" fmla="*/ 101 h 135"/>
                  <a:gd name="T28" fmla="*/ 16 w 55"/>
                  <a:gd name="T29" fmla="*/ 112 h 135"/>
                  <a:gd name="T30" fmla="*/ 24 w 55"/>
                  <a:gd name="T31" fmla="*/ 119 h 135"/>
                  <a:gd name="T32" fmla="*/ 33 w 55"/>
                  <a:gd name="T33" fmla="*/ 127 h 135"/>
                  <a:gd name="T34" fmla="*/ 44 w 55"/>
                  <a:gd name="T35" fmla="*/ 132 h 135"/>
                  <a:gd name="T36" fmla="*/ 55 w 55"/>
                  <a:gd name="T37" fmla="*/ 135 h 135"/>
                  <a:gd name="T38" fmla="*/ 55 w 55"/>
                  <a:gd name="T3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135">
                    <a:moveTo>
                      <a:pt x="55" y="0"/>
                    </a:moveTo>
                    <a:lnTo>
                      <a:pt x="55" y="0"/>
                    </a:lnTo>
                    <a:lnTo>
                      <a:pt x="44" y="3"/>
                    </a:lnTo>
                    <a:lnTo>
                      <a:pt x="33" y="8"/>
                    </a:lnTo>
                    <a:lnTo>
                      <a:pt x="24" y="16"/>
                    </a:lnTo>
                    <a:lnTo>
                      <a:pt x="16" y="24"/>
                    </a:lnTo>
                    <a:lnTo>
                      <a:pt x="9" y="34"/>
                    </a:lnTo>
                    <a:lnTo>
                      <a:pt x="4" y="44"/>
                    </a:lnTo>
                    <a:lnTo>
                      <a:pt x="1" y="55"/>
                    </a:lnTo>
                    <a:lnTo>
                      <a:pt x="0" y="68"/>
                    </a:lnTo>
                    <a:lnTo>
                      <a:pt x="0" y="68"/>
                    </a:lnTo>
                    <a:lnTo>
                      <a:pt x="1" y="80"/>
                    </a:lnTo>
                    <a:lnTo>
                      <a:pt x="4" y="91"/>
                    </a:lnTo>
                    <a:lnTo>
                      <a:pt x="9" y="101"/>
                    </a:lnTo>
                    <a:lnTo>
                      <a:pt x="16" y="112"/>
                    </a:lnTo>
                    <a:lnTo>
                      <a:pt x="24" y="119"/>
                    </a:lnTo>
                    <a:lnTo>
                      <a:pt x="33" y="127"/>
                    </a:lnTo>
                    <a:lnTo>
                      <a:pt x="44" y="132"/>
                    </a:lnTo>
                    <a:lnTo>
                      <a:pt x="55" y="135"/>
                    </a:lnTo>
                    <a:lnTo>
                      <a:pt x="5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2" name="Freeform 30"/>
              <p:cNvSpPr>
                <a:spLocks/>
              </p:cNvSpPr>
              <p:nvPr/>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sp>
          <p:nvSpPr>
            <p:cNvPr id="55" name="Freeform 31"/>
            <p:cNvSpPr>
              <a:spLocks/>
            </p:cNvSpPr>
            <p:nvPr/>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6" name="Freeform 32"/>
            <p:cNvSpPr>
              <a:spLocks/>
            </p:cNvSpPr>
            <p:nvPr/>
          </p:nvSpPr>
          <p:spPr bwMode="auto">
            <a:xfrm>
              <a:off x="8315651" y="6291101"/>
              <a:ext cx="92042" cy="206716"/>
            </a:xfrm>
            <a:custGeom>
              <a:avLst/>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close/>
                </a:path>
              </a:pathLst>
            </a:custGeom>
            <a:solidFill>
              <a:srgbClr val="B733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nvGrpSpPr>
            <p:cNvPr id="57" name="그룹 3154"/>
            <p:cNvGrpSpPr/>
            <p:nvPr/>
          </p:nvGrpSpPr>
          <p:grpSpPr>
            <a:xfrm>
              <a:off x="8315651" y="6291101"/>
              <a:ext cx="218787" cy="484348"/>
              <a:chOff x="8315651" y="6291101"/>
              <a:chExt cx="218787" cy="484348"/>
            </a:xfrm>
            <a:solidFill>
              <a:schemeClr val="accent5">
                <a:lumMod val="75000"/>
              </a:schemeClr>
            </a:solidFill>
          </p:grpSpPr>
          <p:sp>
            <p:nvSpPr>
              <p:cNvPr id="59" name="Freeform 33"/>
              <p:cNvSpPr>
                <a:spLocks/>
              </p:cNvSpPr>
              <p:nvPr/>
            </p:nvSpPr>
            <p:spPr bwMode="auto">
              <a:xfrm>
                <a:off x="8315651" y="6291101"/>
                <a:ext cx="92042" cy="206716"/>
              </a:xfrm>
              <a:custGeom>
                <a:avLst/>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0" name="Freeform 34"/>
              <p:cNvSpPr>
                <a:spLocks/>
              </p:cNvSpPr>
              <p:nvPr/>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sp>
          <p:nvSpPr>
            <p:cNvPr id="58" name="Freeform 35"/>
            <p:cNvSpPr>
              <a:spLocks/>
            </p:cNvSpPr>
            <p:nvPr/>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90" name="그룹 89"/>
          <p:cNvGrpSpPr/>
          <p:nvPr/>
        </p:nvGrpSpPr>
        <p:grpSpPr>
          <a:xfrm>
            <a:off x="3575050" y="82550"/>
            <a:ext cx="2632075" cy="1279525"/>
            <a:chOff x="3575050" y="82550"/>
            <a:chExt cx="2632075" cy="1279525"/>
          </a:xfrm>
        </p:grpSpPr>
        <p:sp>
          <p:nvSpPr>
            <p:cNvPr id="16" name="Freeform 97"/>
            <p:cNvSpPr>
              <a:spLocks/>
            </p:cNvSpPr>
            <p:nvPr/>
          </p:nvSpPr>
          <p:spPr bwMode="auto">
            <a:xfrm>
              <a:off x="3575050" y="82550"/>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accent2">
                <a:alpha val="20000"/>
              </a:schemeClr>
            </a:solidFill>
            <a:ln>
              <a:noFill/>
            </a:ln>
            <a:extLst/>
          </p:spPr>
          <p:txBody>
            <a:bodyPr vert="horz" wrap="square" lIns="91440" tIns="45720" rIns="91440" bIns="45720" numCol="1" anchor="t" anchorCtr="0" compatLnSpc="1">
              <a:prstTxWarp prst="textNoShape">
                <a:avLst/>
              </a:prstTxWarp>
            </a:bodyPr>
            <a:lstStyle/>
            <a:p>
              <a:endParaRPr lang="ko-KR" altLang="en-US"/>
            </a:p>
          </p:txBody>
        </p:sp>
        <p:grpSp>
          <p:nvGrpSpPr>
            <p:cNvPr id="89" name="그룹 88"/>
            <p:cNvGrpSpPr/>
            <p:nvPr/>
          </p:nvGrpSpPr>
          <p:grpSpPr>
            <a:xfrm>
              <a:off x="3575050" y="82550"/>
              <a:ext cx="2632075" cy="1279525"/>
              <a:chOff x="3575050" y="82550"/>
              <a:chExt cx="2632075" cy="1279525"/>
            </a:xfrm>
          </p:grpSpPr>
          <p:grpSp>
            <p:nvGrpSpPr>
              <p:cNvPr id="80" name="그룹 79"/>
              <p:cNvGrpSpPr/>
              <p:nvPr/>
            </p:nvGrpSpPr>
            <p:grpSpPr>
              <a:xfrm>
                <a:off x="4927600" y="82550"/>
                <a:ext cx="1279525" cy="1279525"/>
                <a:chOff x="4927600" y="82550"/>
                <a:chExt cx="1279525" cy="1279525"/>
              </a:xfrm>
            </p:grpSpPr>
            <p:sp>
              <p:nvSpPr>
                <p:cNvPr id="23" name="Freeform 104"/>
                <p:cNvSpPr>
                  <a:spLocks/>
                </p:cNvSpPr>
                <p:nvPr/>
              </p:nvSpPr>
              <p:spPr bwMode="auto">
                <a:xfrm>
                  <a:off x="4927600" y="82550"/>
                  <a:ext cx="1279525" cy="1279525"/>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ko-KR" altLang="en-US"/>
                </a:p>
              </p:txBody>
            </p:sp>
            <p:sp>
              <p:nvSpPr>
                <p:cNvPr id="63" name="Freeform 36"/>
                <p:cNvSpPr>
                  <a:spLocks/>
                </p:cNvSpPr>
                <p:nvPr/>
              </p:nvSpPr>
              <p:spPr bwMode="auto">
                <a:xfrm>
                  <a:off x="4927600" y="260648"/>
                  <a:ext cx="219075" cy="684213"/>
                </a:xfrm>
                <a:custGeom>
                  <a:avLst/>
                  <a:gdLst>
                    <a:gd name="T0" fmla="*/ 0 w 138"/>
                    <a:gd name="T1" fmla="*/ 0 h 431"/>
                    <a:gd name="T2" fmla="*/ 0 w 138"/>
                    <a:gd name="T3" fmla="*/ 85 h 431"/>
                    <a:gd name="T4" fmla="*/ 0 w 138"/>
                    <a:gd name="T5" fmla="*/ 85 h 431"/>
                    <a:gd name="T6" fmla="*/ 15 w 138"/>
                    <a:gd name="T7" fmla="*/ 96 h 431"/>
                    <a:gd name="T8" fmla="*/ 27 w 138"/>
                    <a:gd name="T9" fmla="*/ 110 h 431"/>
                    <a:gd name="T10" fmla="*/ 38 w 138"/>
                    <a:gd name="T11" fmla="*/ 124 h 431"/>
                    <a:gd name="T12" fmla="*/ 47 w 138"/>
                    <a:gd name="T13" fmla="*/ 141 h 431"/>
                    <a:gd name="T14" fmla="*/ 56 w 138"/>
                    <a:gd name="T15" fmla="*/ 158 h 431"/>
                    <a:gd name="T16" fmla="*/ 61 w 138"/>
                    <a:gd name="T17" fmla="*/ 177 h 431"/>
                    <a:gd name="T18" fmla="*/ 64 w 138"/>
                    <a:gd name="T19" fmla="*/ 195 h 431"/>
                    <a:gd name="T20" fmla="*/ 65 w 138"/>
                    <a:gd name="T21" fmla="*/ 215 h 431"/>
                    <a:gd name="T22" fmla="*/ 65 w 138"/>
                    <a:gd name="T23" fmla="*/ 215 h 431"/>
                    <a:gd name="T24" fmla="*/ 64 w 138"/>
                    <a:gd name="T25" fmla="*/ 235 h 431"/>
                    <a:gd name="T26" fmla="*/ 61 w 138"/>
                    <a:gd name="T27" fmla="*/ 254 h 431"/>
                    <a:gd name="T28" fmla="*/ 56 w 138"/>
                    <a:gd name="T29" fmla="*/ 272 h 431"/>
                    <a:gd name="T30" fmla="*/ 47 w 138"/>
                    <a:gd name="T31" fmla="*/ 290 h 431"/>
                    <a:gd name="T32" fmla="*/ 38 w 138"/>
                    <a:gd name="T33" fmla="*/ 305 h 431"/>
                    <a:gd name="T34" fmla="*/ 27 w 138"/>
                    <a:gd name="T35" fmla="*/ 321 h 431"/>
                    <a:gd name="T36" fmla="*/ 15 w 138"/>
                    <a:gd name="T37" fmla="*/ 333 h 431"/>
                    <a:gd name="T38" fmla="*/ 0 w 138"/>
                    <a:gd name="T39" fmla="*/ 346 h 431"/>
                    <a:gd name="T40" fmla="*/ 0 w 138"/>
                    <a:gd name="T41" fmla="*/ 431 h 431"/>
                    <a:gd name="T42" fmla="*/ 0 w 138"/>
                    <a:gd name="T43" fmla="*/ 431 h 431"/>
                    <a:gd name="T44" fmla="*/ 15 w 138"/>
                    <a:gd name="T45" fmla="*/ 423 h 431"/>
                    <a:gd name="T46" fmla="*/ 30 w 138"/>
                    <a:gd name="T47" fmla="*/ 414 h 431"/>
                    <a:gd name="T48" fmla="*/ 43 w 138"/>
                    <a:gd name="T49" fmla="*/ 405 h 431"/>
                    <a:gd name="T50" fmla="*/ 57 w 138"/>
                    <a:gd name="T51" fmla="*/ 394 h 431"/>
                    <a:gd name="T52" fmla="*/ 68 w 138"/>
                    <a:gd name="T53" fmla="*/ 384 h 431"/>
                    <a:gd name="T54" fmla="*/ 80 w 138"/>
                    <a:gd name="T55" fmla="*/ 371 h 431"/>
                    <a:gd name="T56" fmla="*/ 90 w 138"/>
                    <a:gd name="T57" fmla="*/ 359 h 431"/>
                    <a:gd name="T58" fmla="*/ 100 w 138"/>
                    <a:gd name="T59" fmla="*/ 345 h 431"/>
                    <a:gd name="T60" fmla="*/ 109 w 138"/>
                    <a:gd name="T61" fmla="*/ 330 h 431"/>
                    <a:gd name="T62" fmla="*/ 116 w 138"/>
                    <a:gd name="T63" fmla="*/ 316 h 431"/>
                    <a:gd name="T64" fmla="*/ 123 w 138"/>
                    <a:gd name="T65" fmla="*/ 300 h 431"/>
                    <a:gd name="T66" fmla="*/ 128 w 138"/>
                    <a:gd name="T67" fmla="*/ 283 h 431"/>
                    <a:gd name="T68" fmla="*/ 133 w 138"/>
                    <a:gd name="T69" fmla="*/ 268 h 431"/>
                    <a:gd name="T70" fmla="*/ 136 w 138"/>
                    <a:gd name="T71" fmla="*/ 250 h 431"/>
                    <a:gd name="T72" fmla="*/ 138 w 138"/>
                    <a:gd name="T73" fmla="*/ 233 h 431"/>
                    <a:gd name="T74" fmla="*/ 138 w 138"/>
                    <a:gd name="T75" fmla="*/ 215 h 431"/>
                    <a:gd name="T76" fmla="*/ 138 w 138"/>
                    <a:gd name="T77" fmla="*/ 215 h 431"/>
                    <a:gd name="T78" fmla="*/ 138 w 138"/>
                    <a:gd name="T79" fmla="*/ 198 h 431"/>
                    <a:gd name="T80" fmla="*/ 136 w 138"/>
                    <a:gd name="T81" fmla="*/ 180 h 431"/>
                    <a:gd name="T82" fmla="*/ 133 w 138"/>
                    <a:gd name="T83" fmla="*/ 163 h 431"/>
                    <a:gd name="T84" fmla="*/ 128 w 138"/>
                    <a:gd name="T85" fmla="*/ 146 h 431"/>
                    <a:gd name="T86" fmla="*/ 123 w 138"/>
                    <a:gd name="T87" fmla="*/ 131 h 431"/>
                    <a:gd name="T88" fmla="*/ 116 w 138"/>
                    <a:gd name="T89" fmla="*/ 115 h 431"/>
                    <a:gd name="T90" fmla="*/ 109 w 138"/>
                    <a:gd name="T91" fmla="*/ 100 h 431"/>
                    <a:gd name="T92" fmla="*/ 100 w 138"/>
                    <a:gd name="T93" fmla="*/ 86 h 431"/>
                    <a:gd name="T94" fmla="*/ 90 w 138"/>
                    <a:gd name="T95" fmla="*/ 72 h 431"/>
                    <a:gd name="T96" fmla="*/ 80 w 138"/>
                    <a:gd name="T97" fmla="*/ 60 h 431"/>
                    <a:gd name="T98" fmla="*/ 68 w 138"/>
                    <a:gd name="T99" fmla="*/ 47 h 431"/>
                    <a:gd name="T100" fmla="*/ 57 w 138"/>
                    <a:gd name="T101" fmla="*/ 36 h 431"/>
                    <a:gd name="T102" fmla="*/ 43 w 138"/>
                    <a:gd name="T103" fmla="*/ 25 h 431"/>
                    <a:gd name="T104" fmla="*/ 30 w 138"/>
                    <a:gd name="T105" fmla="*/ 16 h 431"/>
                    <a:gd name="T106" fmla="*/ 15 w 138"/>
                    <a:gd name="T107" fmla="*/ 7 h 431"/>
                    <a:gd name="T108" fmla="*/ 0 w 138"/>
                    <a:gd name="T109"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 h="431">
                      <a:moveTo>
                        <a:pt x="0" y="0"/>
                      </a:moveTo>
                      <a:lnTo>
                        <a:pt x="0" y="85"/>
                      </a:lnTo>
                      <a:lnTo>
                        <a:pt x="0" y="85"/>
                      </a:lnTo>
                      <a:lnTo>
                        <a:pt x="15" y="96"/>
                      </a:lnTo>
                      <a:lnTo>
                        <a:pt x="27" y="110"/>
                      </a:lnTo>
                      <a:lnTo>
                        <a:pt x="38" y="124"/>
                      </a:lnTo>
                      <a:lnTo>
                        <a:pt x="47" y="141"/>
                      </a:lnTo>
                      <a:lnTo>
                        <a:pt x="56" y="158"/>
                      </a:lnTo>
                      <a:lnTo>
                        <a:pt x="61" y="177"/>
                      </a:lnTo>
                      <a:lnTo>
                        <a:pt x="64" y="195"/>
                      </a:lnTo>
                      <a:lnTo>
                        <a:pt x="65" y="215"/>
                      </a:lnTo>
                      <a:lnTo>
                        <a:pt x="65" y="215"/>
                      </a:lnTo>
                      <a:lnTo>
                        <a:pt x="64" y="235"/>
                      </a:lnTo>
                      <a:lnTo>
                        <a:pt x="61" y="254"/>
                      </a:lnTo>
                      <a:lnTo>
                        <a:pt x="56" y="272"/>
                      </a:lnTo>
                      <a:lnTo>
                        <a:pt x="47" y="290"/>
                      </a:lnTo>
                      <a:lnTo>
                        <a:pt x="38" y="305"/>
                      </a:lnTo>
                      <a:lnTo>
                        <a:pt x="27" y="321"/>
                      </a:lnTo>
                      <a:lnTo>
                        <a:pt x="15" y="333"/>
                      </a:lnTo>
                      <a:lnTo>
                        <a:pt x="0" y="346"/>
                      </a:lnTo>
                      <a:lnTo>
                        <a:pt x="0" y="431"/>
                      </a:lnTo>
                      <a:lnTo>
                        <a:pt x="0" y="431"/>
                      </a:lnTo>
                      <a:lnTo>
                        <a:pt x="15" y="423"/>
                      </a:lnTo>
                      <a:lnTo>
                        <a:pt x="30" y="414"/>
                      </a:lnTo>
                      <a:lnTo>
                        <a:pt x="43" y="405"/>
                      </a:lnTo>
                      <a:lnTo>
                        <a:pt x="57" y="394"/>
                      </a:lnTo>
                      <a:lnTo>
                        <a:pt x="68" y="384"/>
                      </a:lnTo>
                      <a:lnTo>
                        <a:pt x="80" y="371"/>
                      </a:lnTo>
                      <a:lnTo>
                        <a:pt x="90" y="359"/>
                      </a:lnTo>
                      <a:lnTo>
                        <a:pt x="100" y="345"/>
                      </a:lnTo>
                      <a:lnTo>
                        <a:pt x="109" y="330"/>
                      </a:lnTo>
                      <a:lnTo>
                        <a:pt x="116" y="316"/>
                      </a:lnTo>
                      <a:lnTo>
                        <a:pt x="123" y="300"/>
                      </a:lnTo>
                      <a:lnTo>
                        <a:pt x="128" y="283"/>
                      </a:lnTo>
                      <a:lnTo>
                        <a:pt x="133" y="268"/>
                      </a:lnTo>
                      <a:lnTo>
                        <a:pt x="136" y="250"/>
                      </a:lnTo>
                      <a:lnTo>
                        <a:pt x="138" y="233"/>
                      </a:lnTo>
                      <a:lnTo>
                        <a:pt x="138" y="215"/>
                      </a:lnTo>
                      <a:lnTo>
                        <a:pt x="138" y="215"/>
                      </a:lnTo>
                      <a:lnTo>
                        <a:pt x="138" y="198"/>
                      </a:lnTo>
                      <a:lnTo>
                        <a:pt x="136" y="180"/>
                      </a:lnTo>
                      <a:lnTo>
                        <a:pt x="133" y="163"/>
                      </a:lnTo>
                      <a:lnTo>
                        <a:pt x="128" y="146"/>
                      </a:lnTo>
                      <a:lnTo>
                        <a:pt x="123" y="131"/>
                      </a:lnTo>
                      <a:lnTo>
                        <a:pt x="116" y="115"/>
                      </a:lnTo>
                      <a:lnTo>
                        <a:pt x="109" y="100"/>
                      </a:lnTo>
                      <a:lnTo>
                        <a:pt x="100" y="86"/>
                      </a:lnTo>
                      <a:lnTo>
                        <a:pt x="90" y="72"/>
                      </a:lnTo>
                      <a:lnTo>
                        <a:pt x="80" y="60"/>
                      </a:lnTo>
                      <a:lnTo>
                        <a:pt x="68" y="47"/>
                      </a:lnTo>
                      <a:lnTo>
                        <a:pt x="57" y="36"/>
                      </a:lnTo>
                      <a:lnTo>
                        <a:pt x="43" y="25"/>
                      </a:lnTo>
                      <a:lnTo>
                        <a:pt x="30" y="16"/>
                      </a:lnTo>
                      <a:lnTo>
                        <a:pt x="15" y="7"/>
                      </a:lnTo>
                      <a:lnTo>
                        <a:pt x="0" y="0"/>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ko-KR" altLang="en-US"/>
                </a:p>
              </p:txBody>
            </p:sp>
          </p:grpSp>
          <p:grpSp>
            <p:nvGrpSpPr>
              <p:cNvPr id="81" name="그룹 80"/>
              <p:cNvGrpSpPr/>
              <p:nvPr/>
            </p:nvGrpSpPr>
            <p:grpSpPr>
              <a:xfrm>
                <a:off x="3575050" y="82550"/>
                <a:ext cx="1279525" cy="1279525"/>
                <a:chOff x="3575050" y="82550"/>
                <a:chExt cx="1279525" cy="1279525"/>
              </a:xfrm>
            </p:grpSpPr>
            <p:sp>
              <p:nvSpPr>
                <p:cNvPr id="22" name="Freeform 103"/>
                <p:cNvSpPr>
                  <a:spLocks/>
                </p:cNvSpPr>
                <p:nvPr/>
              </p:nvSpPr>
              <p:spPr bwMode="auto">
                <a:xfrm>
                  <a:off x="3575050" y="82550"/>
                  <a:ext cx="1279525" cy="1279525"/>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ko-KR" altLang="en-US"/>
                </a:p>
              </p:txBody>
            </p:sp>
            <p:sp>
              <p:nvSpPr>
                <p:cNvPr id="64" name="Freeform 38"/>
                <p:cNvSpPr>
                  <a:spLocks/>
                </p:cNvSpPr>
                <p:nvPr/>
              </p:nvSpPr>
              <p:spPr bwMode="auto">
                <a:xfrm>
                  <a:off x="4254500" y="229540"/>
                  <a:ext cx="600075" cy="874713"/>
                </a:xfrm>
                <a:custGeom>
                  <a:avLst/>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ko-KR" altLang="en-US"/>
                </a:p>
              </p:txBody>
            </p:sp>
          </p:grpSp>
        </p:grpSp>
      </p:grpSp>
      <p:sp>
        <p:nvSpPr>
          <p:cNvPr id="18" name="Freeform 99"/>
          <p:cNvSpPr>
            <a:spLocks/>
          </p:cNvSpPr>
          <p:nvPr/>
        </p:nvSpPr>
        <p:spPr bwMode="auto">
          <a:xfrm>
            <a:off x="0" y="1435100"/>
            <a:ext cx="2747963" cy="1281113"/>
          </a:xfrm>
          <a:custGeom>
            <a:avLst/>
            <a:gdLst>
              <a:gd name="T0" fmla="*/ 1327 w 1731"/>
              <a:gd name="T1" fmla="*/ 0 h 807"/>
              <a:gd name="T2" fmla="*/ 0 w 1731"/>
              <a:gd name="T3" fmla="*/ 0 h 807"/>
              <a:gd name="T4" fmla="*/ 0 w 1731"/>
              <a:gd name="T5" fmla="*/ 807 h 807"/>
              <a:gd name="T6" fmla="*/ 1327 w 1731"/>
              <a:gd name="T7" fmla="*/ 807 h 807"/>
              <a:gd name="T8" fmla="*/ 1731 w 1731"/>
              <a:gd name="T9" fmla="*/ 403 h 807"/>
              <a:gd name="T10" fmla="*/ 1327 w 1731"/>
              <a:gd name="T11" fmla="*/ 0 h 807"/>
            </a:gdLst>
            <a:ahLst/>
            <a:cxnLst>
              <a:cxn ang="0">
                <a:pos x="T0" y="T1"/>
              </a:cxn>
              <a:cxn ang="0">
                <a:pos x="T2" y="T3"/>
              </a:cxn>
              <a:cxn ang="0">
                <a:pos x="T4" y="T5"/>
              </a:cxn>
              <a:cxn ang="0">
                <a:pos x="T6" y="T7"/>
              </a:cxn>
              <a:cxn ang="0">
                <a:pos x="T8" y="T9"/>
              </a:cxn>
              <a:cxn ang="0">
                <a:pos x="T10" y="T11"/>
              </a:cxn>
            </a:cxnLst>
            <a:rect l="0" t="0" r="r" b="b"/>
            <a:pathLst>
              <a:path w="1731" h="807">
                <a:moveTo>
                  <a:pt x="1327" y="0"/>
                </a:moveTo>
                <a:lnTo>
                  <a:pt x="0" y="0"/>
                </a:lnTo>
                <a:lnTo>
                  <a:pt x="0" y="807"/>
                </a:lnTo>
                <a:lnTo>
                  <a:pt x="1327" y="807"/>
                </a:lnTo>
                <a:lnTo>
                  <a:pt x="1731" y="403"/>
                </a:lnTo>
                <a:lnTo>
                  <a:pt x="1327" y="0"/>
                </a:lnTo>
                <a:close/>
              </a:path>
            </a:pathLst>
          </a:custGeom>
          <a:solidFill>
            <a:schemeClr val="accent4">
              <a:alpha val="20000"/>
            </a:schemeClr>
          </a:solidFill>
          <a:ln>
            <a:noFill/>
          </a:ln>
          <a:extLst/>
        </p:spPr>
        <p:txBody>
          <a:bodyPr vert="horz" wrap="square" lIns="91440" tIns="45720" rIns="91440" bIns="45720" numCol="1" anchor="t" anchorCtr="0" compatLnSpc="1">
            <a:prstTxWarp prst="textNoShape">
              <a:avLst/>
            </a:prstTxWarp>
          </a:bodyPr>
          <a:lstStyle/>
          <a:p>
            <a:endParaRPr lang="ko-KR" altLang="en-US"/>
          </a:p>
        </p:txBody>
      </p:sp>
      <p:grpSp>
        <p:nvGrpSpPr>
          <p:cNvPr id="103" name="그룹 102"/>
          <p:cNvGrpSpPr/>
          <p:nvPr/>
        </p:nvGrpSpPr>
        <p:grpSpPr>
          <a:xfrm>
            <a:off x="2222500" y="1435100"/>
            <a:ext cx="1279525" cy="1281113"/>
            <a:chOff x="2222500" y="1435100"/>
            <a:chExt cx="1279525" cy="1281113"/>
          </a:xfrm>
        </p:grpSpPr>
        <p:sp>
          <p:nvSpPr>
            <p:cNvPr id="24" name="Freeform 105"/>
            <p:cNvSpPr>
              <a:spLocks/>
            </p:cNvSpPr>
            <p:nvPr/>
          </p:nvSpPr>
          <p:spPr bwMode="auto">
            <a:xfrm>
              <a:off x="2222500" y="1435100"/>
              <a:ext cx="1279525" cy="1281113"/>
            </a:xfrm>
            <a:custGeom>
              <a:avLst/>
              <a:gdLst>
                <a:gd name="T0" fmla="*/ 806 w 806"/>
                <a:gd name="T1" fmla="*/ 807 h 807"/>
                <a:gd name="T2" fmla="*/ 0 w 806"/>
                <a:gd name="T3" fmla="*/ 0 h 807"/>
                <a:gd name="T4" fmla="*/ 806 w 806"/>
                <a:gd name="T5" fmla="*/ 0 h 807"/>
                <a:gd name="T6" fmla="*/ 806 w 806"/>
                <a:gd name="T7" fmla="*/ 807 h 807"/>
              </a:gdLst>
              <a:ahLst/>
              <a:cxnLst>
                <a:cxn ang="0">
                  <a:pos x="T0" y="T1"/>
                </a:cxn>
                <a:cxn ang="0">
                  <a:pos x="T2" y="T3"/>
                </a:cxn>
                <a:cxn ang="0">
                  <a:pos x="T4" y="T5"/>
                </a:cxn>
                <a:cxn ang="0">
                  <a:pos x="T6" y="T7"/>
                </a:cxn>
              </a:cxnLst>
              <a:rect l="0" t="0" r="r" b="b"/>
              <a:pathLst>
                <a:path w="806" h="807">
                  <a:moveTo>
                    <a:pt x="806" y="807"/>
                  </a:moveTo>
                  <a:lnTo>
                    <a:pt x="0" y="0"/>
                  </a:lnTo>
                  <a:lnTo>
                    <a:pt x="806" y="0"/>
                  </a:lnTo>
                  <a:lnTo>
                    <a:pt x="806" y="807"/>
                  </a:lnTo>
                  <a:close/>
                </a:path>
              </a:pathLst>
            </a:custGeom>
            <a:solidFill>
              <a:schemeClr val="accent4">
                <a:alpha val="20000"/>
              </a:schemeClr>
            </a:solidFill>
            <a:ln>
              <a:noFill/>
            </a:ln>
            <a:extLst/>
          </p:spPr>
          <p:txBody>
            <a:bodyPr vert="horz" wrap="square" lIns="91440" tIns="45720" rIns="91440" bIns="45720" numCol="1" anchor="t" anchorCtr="0" compatLnSpc="1">
              <a:prstTxWarp prst="textNoShape">
                <a:avLst/>
              </a:prstTxWarp>
            </a:bodyPr>
            <a:lstStyle/>
            <a:p>
              <a:endParaRPr lang="ko-KR" altLang="en-US"/>
            </a:p>
          </p:txBody>
        </p:sp>
        <p:grpSp>
          <p:nvGrpSpPr>
            <p:cNvPr id="83" name="그룹 82"/>
            <p:cNvGrpSpPr/>
            <p:nvPr/>
          </p:nvGrpSpPr>
          <p:grpSpPr>
            <a:xfrm>
              <a:off x="2222500" y="1435100"/>
              <a:ext cx="1279525" cy="1281113"/>
              <a:chOff x="2222500" y="1435100"/>
              <a:chExt cx="1279525" cy="1281113"/>
            </a:xfrm>
          </p:grpSpPr>
          <p:sp>
            <p:nvSpPr>
              <p:cNvPr id="25" name="Freeform 106"/>
              <p:cNvSpPr>
                <a:spLocks/>
              </p:cNvSpPr>
              <p:nvPr/>
            </p:nvSpPr>
            <p:spPr bwMode="auto">
              <a:xfrm>
                <a:off x="2222500" y="1435100"/>
                <a:ext cx="1279525" cy="1281113"/>
              </a:xfrm>
              <a:custGeom>
                <a:avLst/>
                <a:gdLst>
                  <a:gd name="T0" fmla="*/ 806 w 806"/>
                  <a:gd name="T1" fmla="*/ 0 h 807"/>
                  <a:gd name="T2" fmla="*/ 0 w 806"/>
                  <a:gd name="T3" fmla="*/ 807 h 807"/>
                  <a:gd name="T4" fmla="*/ 806 w 806"/>
                  <a:gd name="T5" fmla="*/ 807 h 807"/>
                  <a:gd name="T6" fmla="*/ 806 w 806"/>
                  <a:gd name="T7" fmla="*/ 0 h 807"/>
                </a:gdLst>
                <a:ahLst/>
                <a:cxnLst>
                  <a:cxn ang="0">
                    <a:pos x="T0" y="T1"/>
                  </a:cxn>
                  <a:cxn ang="0">
                    <a:pos x="T2" y="T3"/>
                  </a:cxn>
                  <a:cxn ang="0">
                    <a:pos x="T4" y="T5"/>
                  </a:cxn>
                  <a:cxn ang="0">
                    <a:pos x="T6" y="T7"/>
                  </a:cxn>
                </a:cxnLst>
                <a:rect l="0" t="0" r="r" b="b"/>
                <a:pathLst>
                  <a:path w="806" h="807">
                    <a:moveTo>
                      <a:pt x="806" y="0"/>
                    </a:moveTo>
                    <a:lnTo>
                      <a:pt x="0" y="807"/>
                    </a:lnTo>
                    <a:lnTo>
                      <a:pt x="806" y="807"/>
                    </a:lnTo>
                    <a:lnTo>
                      <a:pt x="806" y="0"/>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ko-KR" altLang="en-US"/>
              </a:p>
            </p:txBody>
          </p:sp>
          <p:sp>
            <p:nvSpPr>
              <p:cNvPr id="65" name="Freeform 42"/>
              <p:cNvSpPr>
                <a:spLocks/>
              </p:cNvSpPr>
              <p:nvPr/>
            </p:nvSpPr>
            <p:spPr bwMode="auto">
              <a:xfrm>
                <a:off x="3243262" y="1772816"/>
                <a:ext cx="258763" cy="884238"/>
              </a:xfrm>
              <a:custGeom>
                <a:avLst/>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ko-KR" altLang="en-US"/>
              </a:p>
            </p:txBody>
          </p:sp>
        </p:grpSp>
      </p:grpSp>
      <p:grpSp>
        <p:nvGrpSpPr>
          <p:cNvPr id="101" name="그룹 100"/>
          <p:cNvGrpSpPr/>
          <p:nvPr/>
        </p:nvGrpSpPr>
        <p:grpSpPr>
          <a:xfrm>
            <a:off x="857250" y="3855032"/>
            <a:ext cx="2632075" cy="1567869"/>
            <a:chOff x="857250" y="3855032"/>
            <a:chExt cx="2632075" cy="1567869"/>
          </a:xfrm>
        </p:grpSpPr>
        <p:sp>
          <p:nvSpPr>
            <p:cNvPr id="34" name="Freeform 119"/>
            <p:cNvSpPr>
              <a:spLocks/>
            </p:cNvSpPr>
            <p:nvPr/>
          </p:nvSpPr>
          <p:spPr bwMode="auto">
            <a:xfrm>
              <a:off x="858838" y="4143375"/>
              <a:ext cx="1279525" cy="1279525"/>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chemeClr val="accent2">
                <a:alpha val="20000"/>
              </a:schemeClr>
            </a:solidFill>
            <a:ln>
              <a:noFill/>
            </a:ln>
            <a:extLst/>
          </p:spPr>
          <p:txBody>
            <a:bodyPr vert="horz" wrap="square" lIns="91440" tIns="45720" rIns="91440" bIns="45720" numCol="1" anchor="t" anchorCtr="0" compatLnSpc="1">
              <a:prstTxWarp prst="textNoShape">
                <a:avLst/>
              </a:prstTxWarp>
            </a:bodyPr>
            <a:lstStyle/>
            <a:p>
              <a:endParaRPr lang="ko-KR" altLang="en-US"/>
            </a:p>
          </p:txBody>
        </p:sp>
        <p:grpSp>
          <p:nvGrpSpPr>
            <p:cNvPr id="85" name="그룹 84"/>
            <p:cNvGrpSpPr/>
            <p:nvPr/>
          </p:nvGrpSpPr>
          <p:grpSpPr>
            <a:xfrm>
              <a:off x="857250" y="4141788"/>
              <a:ext cx="1281113" cy="1281113"/>
              <a:chOff x="857250" y="4141788"/>
              <a:chExt cx="1281113" cy="1281113"/>
            </a:xfrm>
          </p:grpSpPr>
          <p:sp>
            <p:nvSpPr>
              <p:cNvPr id="35" name="Freeform 120"/>
              <p:cNvSpPr>
                <a:spLocks/>
              </p:cNvSpPr>
              <p:nvPr/>
            </p:nvSpPr>
            <p:spPr bwMode="auto">
              <a:xfrm>
                <a:off x="857250" y="4141788"/>
                <a:ext cx="1281113" cy="1281113"/>
              </a:xfrm>
              <a:custGeom>
                <a:avLst/>
                <a:gdLst>
                  <a:gd name="T0" fmla="*/ 807 w 807"/>
                  <a:gd name="T1" fmla="*/ 807 h 807"/>
                  <a:gd name="T2" fmla="*/ 0 w 807"/>
                  <a:gd name="T3" fmla="*/ 0 h 807"/>
                  <a:gd name="T4" fmla="*/ 807 w 807"/>
                  <a:gd name="T5" fmla="*/ 0 h 807"/>
                  <a:gd name="T6" fmla="*/ 807 w 807"/>
                  <a:gd name="T7" fmla="*/ 807 h 807"/>
                </a:gdLst>
                <a:ahLst/>
                <a:cxnLst>
                  <a:cxn ang="0">
                    <a:pos x="T0" y="T1"/>
                  </a:cxn>
                  <a:cxn ang="0">
                    <a:pos x="T2" y="T3"/>
                  </a:cxn>
                  <a:cxn ang="0">
                    <a:pos x="T4" y="T5"/>
                  </a:cxn>
                  <a:cxn ang="0">
                    <a:pos x="T6" y="T7"/>
                  </a:cxn>
                </a:cxnLst>
                <a:rect l="0" t="0" r="r" b="b"/>
                <a:pathLst>
                  <a:path w="807" h="807">
                    <a:moveTo>
                      <a:pt x="807" y="807"/>
                    </a:moveTo>
                    <a:lnTo>
                      <a:pt x="0" y="0"/>
                    </a:lnTo>
                    <a:lnTo>
                      <a:pt x="807" y="0"/>
                    </a:lnTo>
                    <a:lnTo>
                      <a:pt x="807" y="807"/>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ko-KR" altLang="en-US"/>
              </a:p>
            </p:txBody>
          </p:sp>
          <p:grpSp>
            <p:nvGrpSpPr>
              <p:cNvPr id="36" name="그룹 35"/>
              <p:cNvGrpSpPr/>
              <p:nvPr/>
            </p:nvGrpSpPr>
            <p:grpSpPr>
              <a:xfrm>
                <a:off x="1768475" y="4519614"/>
                <a:ext cx="369888" cy="903287"/>
                <a:chOff x="1812925" y="4535488"/>
                <a:chExt cx="369888" cy="903287"/>
              </a:xfrm>
              <a:solidFill>
                <a:schemeClr val="accent2">
                  <a:lumMod val="50000"/>
                </a:schemeClr>
              </a:solidFill>
            </p:grpSpPr>
            <p:sp>
              <p:nvSpPr>
                <p:cNvPr id="37" name="Freeform 5"/>
                <p:cNvSpPr>
                  <a:spLocks/>
                </p:cNvSpPr>
                <p:nvPr/>
              </p:nvSpPr>
              <p:spPr bwMode="auto">
                <a:xfrm>
                  <a:off x="2027238" y="4535488"/>
                  <a:ext cx="155575" cy="382588"/>
                </a:xfrm>
                <a:custGeom>
                  <a:avLst/>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38" name="Freeform 7"/>
                <p:cNvSpPr>
                  <a:spLocks/>
                </p:cNvSpPr>
                <p:nvPr/>
              </p:nvSpPr>
              <p:spPr bwMode="auto">
                <a:xfrm>
                  <a:off x="1812925" y="4949825"/>
                  <a:ext cx="369888" cy="488950"/>
                </a:xfrm>
                <a:custGeom>
                  <a:avLst/>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grpSp>
        </p:grpSp>
        <p:pic>
          <p:nvPicPr>
            <p:cNvPr id="67" name="그림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100000" flipH="1">
              <a:off x="2474859" y="3855032"/>
              <a:ext cx="395560" cy="1096463"/>
            </a:xfrm>
            <a:prstGeom prst="rect">
              <a:avLst/>
            </a:prstGeom>
          </p:spPr>
        </p:pic>
        <p:grpSp>
          <p:nvGrpSpPr>
            <p:cNvPr id="97" name="그룹 96"/>
            <p:cNvGrpSpPr/>
            <p:nvPr/>
          </p:nvGrpSpPr>
          <p:grpSpPr>
            <a:xfrm>
              <a:off x="2209800" y="4141788"/>
              <a:ext cx="1279525" cy="1281113"/>
              <a:chOff x="2209800" y="4141788"/>
              <a:chExt cx="1279525" cy="1281113"/>
            </a:xfrm>
          </p:grpSpPr>
          <p:sp>
            <p:nvSpPr>
              <p:cNvPr id="33" name="Freeform 117"/>
              <p:cNvSpPr>
                <a:spLocks/>
              </p:cNvSpPr>
              <p:nvPr/>
            </p:nvSpPr>
            <p:spPr bwMode="auto">
              <a:xfrm>
                <a:off x="2209800" y="4141788"/>
                <a:ext cx="1279525" cy="1281113"/>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chemeClr val="accent1">
                  <a:alpha val="20000"/>
                </a:schemeClr>
              </a:solidFill>
              <a:ln>
                <a:noFill/>
              </a:ln>
              <a:extLst/>
            </p:spPr>
            <p:txBody>
              <a:bodyPr vert="horz" wrap="square" lIns="91440" tIns="45720" rIns="91440" bIns="45720" numCol="1" anchor="t" anchorCtr="0" compatLnSpc="1">
                <a:prstTxWarp prst="textNoShape">
                  <a:avLst/>
                </a:prstTxWarp>
              </a:bodyPr>
              <a:lstStyle/>
              <a:p>
                <a:endParaRPr lang="ko-KR" altLang="en-US"/>
              </a:p>
            </p:txBody>
          </p:sp>
          <p:grpSp>
            <p:nvGrpSpPr>
              <p:cNvPr id="86" name="그룹 85"/>
              <p:cNvGrpSpPr/>
              <p:nvPr/>
            </p:nvGrpSpPr>
            <p:grpSpPr>
              <a:xfrm>
                <a:off x="2209800" y="4141788"/>
                <a:ext cx="1279525" cy="1281113"/>
                <a:chOff x="2209800" y="4141788"/>
                <a:chExt cx="1279525" cy="1281113"/>
              </a:xfrm>
            </p:grpSpPr>
            <p:sp>
              <p:nvSpPr>
                <p:cNvPr id="68" name="Freeform 118"/>
                <p:cNvSpPr>
                  <a:spLocks/>
                </p:cNvSpPr>
                <p:nvPr/>
              </p:nvSpPr>
              <p:spPr bwMode="auto">
                <a:xfrm>
                  <a:off x="2209800" y="4141788"/>
                  <a:ext cx="1279525" cy="1281113"/>
                </a:xfrm>
                <a:custGeom>
                  <a:avLst/>
                  <a:gdLst>
                    <a:gd name="T0" fmla="*/ 0 w 806"/>
                    <a:gd name="T1" fmla="*/ 0 h 807"/>
                    <a:gd name="T2" fmla="*/ 806 w 806"/>
                    <a:gd name="T3" fmla="*/ 807 h 807"/>
                    <a:gd name="T4" fmla="*/ 0 w 806"/>
                    <a:gd name="T5" fmla="*/ 807 h 807"/>
                    <a:gd name="T6" fmla="*/ 0 w 806"/>
                    <a:gd name="T7" fmla="*/ 0 h 807"/>
                  </a:gdLst>
                  <a:ahLst/>
                  <a:cxnLst>
                    <a:cxn ang="0">
                      <a:pos x="T0" y="T1"/>
                    </a:cxn>
                    <a:cxn ang="0">
                      <a:pos x="T2" y="T3"/>
                    </a:cxn>
                    <a:cxn ang="0">
                      <a:pos x="T4" y="T5"/>
                    </a:cxn>
                    <a:cxn ang="0">
                      <a:pos x="T6" y="T7"/>
                    </a:cxn>
                  </a:cxnLst>
                  <a:rect l="0" t="0" r="r" b="b"/>
                  <a:pathLst>
                    <a:path w="806" h="807">
                      <a:moveTo>
                        <a:pt x="0" y="0"/>
                      </a:moveTo>
                      <a:lnTo>
                        <a:pt x="806" y="807"/>
                      </a:lnTo>
                      <a:lnTo>
                        <a:pt x="0" y="807"/>
                      </a:ln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ko-KR" altLang="en-US"/>
                </a:p>
              </p:txBody>
            </p:sp>
            <p:grpSp>
              <p:nvGrpSpPr>
                <p:cNvPr id="69" name="그룹 68"/>
                <p:cNvGrpSpPr/>
                <p:nvPr/>
              </p:nvGrpSpPr>
              <p:grpSpPr>
                <a:xfrm>
                  <a:off x="2209800" y="4519614"/>
                  <a:ext cx="406400" cy="903287"/>
                  <a:chOff x="2209800" y="4519614"/>
                  <a:chExt cx="406400" cy="903287"/>
                </a:xfrm>
                <a:solidFill>
                  <a:schemeClr val="accent1">
                    <a:lumMod val="50000"/>
                  </a:schemeClr>
                </a:solidFill>
              </p:grpSpPr>
              <p:sp>
                <p:nvSpPr>
                  <p:cNvPr id="70" name="Freeform 9"/>
                  <p:cNvSpPr>
                    <a:spLocks/>
                  </p:cNvSpPr>
                  <p:nvPr/>
                </p:nvSpPr>
                <p:spPr bwMode="auto">
                  <a:xfrm>
                    <a:off x="2209800" y="4519614"/>
                    <a:ext cx="171450" cy="385763"/>
                  </a:xfrm>
                  <a:custGeom>
                    <a:avLst/>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1" name="Freeform 11"/>
                  <p:cNvSpPr>
                    <a:spLocks/>
                  </p:cNvSpPr>
                  <p:nvPr/>
                </p:nvSpPr>
                <p:spPr bwMode="auto">
                  <a:xfrm>
                    <a:off x="2209800" y="4935538"/>
                    <a:ext cx="406400" cy="487363"/>
                  </a:xfrm>
                  <a:custGeom>
                    <a:avLst/>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grpSp>
          </p:grpSp>
        </p:grpSp>
      </p:grpSp>
      <p:grpSp>
        <p:nvGrpSpPr>
          <p:cNvPr id="102" name="그룹 101"/>
          <p:cNvGrpSpPr/>
          <p:nvPr/>
        </p:nvGrpSpPr>
        <p:grpSpPr>
          <a:xfrm>
            <a:off x="2222500" y="5159789"/>
            <a:ext cx="2641481" cy="1617249"/>
            <a:chOff x="2222500" y="5159789"/>
            <a:chExt cx="2641481" cy="1617249"/>
          </a:xfrm>
        </p:grpSpPr>
        <p:grpSp>
          <p:nvGrpSpPr>
            <p:cNvPr id="99" name="그룹 98"/>
            <p:cNvGrpSpPr/>
            <p:nvPr/>
          </p:nvGrpSpPr>
          <p:grpSpPr>
            <a:xfrm>
              <a:off x="2222500" y="5495925"/>
              <a:ext cx="1279525" cy="1279525"/>
              <a:chOff x="2222500" y="5495925"/>
              <a:chExt cx="1279525" cy="1279525"/>
            </a:xfrm>
          </p:grpSpPr>
          <p:sp>
            <p:nvSpPr>
              <p:cNvPr id="28" name="Freeform 111"/>
              <p:cNvSpPr>
                <a:spLocks/>
              </p:cNvSpPr>
              <p:nvPr/>
            </p:nvSpPr>
            <p:spPr bwMode="auto">
              <a:xfrm>
                <a:off x="2222500" y="5495925"/>
                <a:ext cx="1279525" cy="1279525"/>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chemeClr val="tx2">
                  <a:alpha val="20000"/>
                </a:schemeClr>
              </a:solidFill>
              <a:ln>
                <a:noFill/>
              </a:ln>
              <a:extLst/>
            </p:spPr>
            <p:txBody>
              <a:bodyPr vert="horz" wrap="square" lIns="91440" tIns="45720" rIns="91440" bIns="45720" numCol="1" anchor="t" anchorCtr="0" compatLnSpc="1">
                <a:prstTxWarp prst="textNoShape">
                  <a:avLst/>
                </a:prstTxWarp>
              </a:bodyPr>
              <a:lstStyle/>
              <a:p>
                <a:endParaRPr lang="ko-KR" altLang="en-US"/>
              </a:p>
            </p:txBody>
          </p:sp>
          <p:grpSp>
            <p:nvGrpSpPr>
              <p:cNvPr id="87" name="그룹 86"/>
              <p:cNvGrpSpPr/>
              <p:nvPr/>
            </p:nvGrpSpPr>
            <p:grpSpPr>
              <a:xfrm>
                <a:off x="2222500" y="5495925"/>
                <a:ext cx="1279525" cy="1279525"/>
                <a:chOff x="2222500" y="5495925"/>
                <a:chExt cx="1279525" cy="1279525"/>
              </a:xfrm>
            </p:grpSpPr>
            <p:sp>
              <p:nvSpPr>
                <p:cNvPr id="29" name="Freeform 112"/>
                <p:cNvSpPr>
                  <a:spLocks/>
                </p:cNvSpPr>
                <p:nvPr/>
              </p:nvSpPr>
              <p:spPr bwMode="auto">
                <a:xfrm>
                  <a:off x="2222500" y="5495925"/>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ko-KR" altLang="en-US"/>
                </a:p>
              </p:txBody>
            </p:sp>
            <p:sp>
              <p:nvSpPr>
                <p:cNvPr id="66" name="Freeform 46"/>
                <p:cNvSpPr>
                  <a:spLocks/>
                </p:cNvSpPr>
                <p:nvPr/>
              </p:nvSpPr>
              <p:spPr bwMode="auto">
                <a:xfrm>
                  <a:off x="3236912" y="6242050"/>
                  <a:ext cx="265113" cy="430213"/>
                </a:xfrm>
                <a:custGeom>
                  <a:avLst/>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ah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ko-KR" altLang="en-US"/>
                </a:p>
              </p:txBody>
            </p:sp>
          </p:grpSp>
        </p:grpSp>
        <p:grpSp>
          <p:nvGrpSpPr>
            <p:cNvPr id="88" name="그룹 87"/>
            <p:cNvGrpSpPr/>
            <p:nvPr/>
          </p:nvGrpSpPr>
          <p:grpSpPr>
            <a:xfrm>
              <a:off x="3575050" y="5159789"/>
              <a:ext cx="1288931" cy="1617249"/>
              <a:chOff x="3575050" y="5159789"/>
              <a:chExt cx="1288931" cy="1617249"/>
            </a:xfrm>
          </p:grpSpPr>
          <p:sp>
            <p:nvSpPr>
              <p:cNvPr id="27" name="Freeform 109"/>
              <p:cNvSpPr>
                <a:spLocks/>
              </p:cNvSpPr>
              <p:nvPr/>
            </p:nvSpPr>
            <p:spPr bwMode="auto">
              <a:xfrm>
                <a:off x="3584456" y="5497513"/>
                <a:ext cx="1279525" cy="1279525"/>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chemeClr val="bg2">
                  <a:alpha val="20000"/>
                </a:schemeClr>
              </a:solidFill>
              <a:ln>
                <a:noFill/>
              </a:ln>
              <a:extLst/>
            </p:spPr>
            <p:txBody>
              <a:bodyPr vert="horz" wrap="square" lIns="91440" tIns="45720" rIns="91440" bIns="45720" numCol="1" anchor="t" anchorCtr="0" compatLnSpc="1">
                <a:prstTxWarp prst="textNoShape">
                  <a:avLst/>
                </a:prstTxWarp>
              </a:bodyPr>
              <a:lstStyle/>
              <a:p>
                <a:endParaRPr lang="ko-KR" altLang="en-US"/>
              </a:p>
            </p:txBody>
          </p:sp>
          <p:pic>
            <p:nvPicPr>
              <p:cNvPr id="72" name="그림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100000" flipH="1">
                <a:off x="3774270" y="5159789"/>
                <a:ext cx="395560" cy="1096463"/>
              </a:xfrm>
              <a:prstGeom prst="rect">
                <a:avLst/>
              </a:prstGeom>
            </p:spPr>
          </p:pic>
          <p:sp>
            <p:nvSpPr>
              <p:cNvPr id="73" name="Freeform 110"/>
              <p:cNvSpPr>
                <a:spLocks/>
              </p:cNvSpPr>
              <p:nvPr/>
            </p:nvSpPr>
            <p:spPr bwMode="auto">
              <a:xfrm>
                <a:off x="3575050" y="5495925"/>
                <a:ext cx="1279525" cy="1279525"/>
              </a:xfrm>
              <a:custGeom>
                <a:avLst/>
                <a:gdLst>
                  <a:gd name="T0" fmla="*/ 0 w 806"/>
                  <a:gd name="T1" fmla="*/ 0 h 806"/>
                  <a:gd name="T2" fmla="*/ 806 w 806"/>
                  <a:gd name="T3" fmla="*/ 806 h 806"/>
                  <a:gd name="T4" fmla="*/ 0 w 806"/>
                  <a:gd name="T5" fmla="*/ 806 h 806"/>
                  <a:gd name="T6" fmla="*/ 0 w 806"/>
                  <a:gd name="T7" fmla="*/ 0 h 806"/>
                </a:gdLst>
                <a:ahLst/>
                <a:cxnLst>
                  <a:cxn ang="0">
                    <a:pos x="T0" y="T1"/>
                  </a:cxn>
                  <a:cxn ang="0">
                    <a:pos x="T2" y="T3"/>
                  </a:cxn>
                  <a:cxn ang="0">
                    <a:pos x="T4" y="T5"/>
                  </a:cxn>
                  <a:cxn ang="0">
                    <a:pos x="T6" y="T7"/>
                  </a:cxn>
                </a:cxnLst>
                <a:rect l="0" t="0" r="r" b="b"/>
                <a:pathLst>
                  <a:path w="806" h="806">
                    <a:moveTo>
                      <a:pt x="0" y="0"/>
                    </a:moveTo>
                    <a:lnTo>
                      <a:pt x="806" y="806"/>
                    </a:lnTo>
                    <a:lnTo>
                      <a:pt x="0" y="806"/>
                    </a:lnTo>
                    <a:lnTo>
                      <a:pt x="0" y="0"/>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ko-KR" altLang="en-US"/>
              </a:p>
            </p:txBody>
          </p:sp>
          <p:sp>
            <p:nvSpPr>
              <p:cNvPr id="74" name="Freeform 43"/>
              <p:cNvSpPr>
                <a:spLocks noEditPoints="1"/>
              </p:cNvSpPr>
              <p:nvPr/>
            </p:nvSpPr>
            <p:spPr bwMode="auto">
              <a:xfrm>
                <a:off x="3575050" y="5896769"/>
                <a:ext cx="398463" cy="630238"/>
              </a:xfrm>
              <a:custGeom>
                <a:avLst/>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ko-KR" altLang="en-US"/>
              </a:p>
            </p:txBody>
          </p:sp>
        </p:grpSp>
      </p:grpSp>
      <p:grpSp>
        <p:nvGrpSpPr>
          <p:cNvPr id="84" name="그룹 83"/>
          <p:cNvGrpSpPr/>
          <p:nvPr/>
        </p:nvGrpSpPr>
        <p:grpSpPr>
          <a:xfrm>
            <a:off x="2136542" y="2789238"/>
            <a:ext cx="1352783" cy="1338674"/>
            <a:chOff x="2136542" y="2789238"/>
            <a:chExt cx="1352783" cy="1338674"/>
          </a:xfrm>
        </p:grpSpPr>
        <p:sp>
          <p:nvSpPr>
            <p:cNvPr id="32" name="Freeform 115"/>
            <p:cNvSpPr>
              <a:spLocks/>
            </p:cNvSpPr>
            <p:nvPr/>
          </p:nvSpPr>
          <p:spPr bwMode="auto">
            <a:xfrm>
              <a:off x="2209800" y="2789238"/>
              <a:ext cx="1279525" cy="1279525"/>
            </a:xfrm>
            <a:custGeom>
              <a:avLst/>
              <a:gdLst>
                <a:gd name="T0" fmla="*/ 806 w 806"/>
                <a:gd name="T1" fmla="*/ 806 h 806"/>
                <a:gd name="T2" fmla="*/ 0 w 806"/>
                <a:gd name="T3" fmla="*/ 0 h 806"/>
                <a:gd name="T4" fmla="*/ 0 w 806"/>
                <a:gd name="T5" fmla="*/ 806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0" y="806"/>
                  </a:lnTo>
                  <a:lnTo>
                    <a:pt x="806" y="806"/>
                  </a:lnTo>
                  <a:close/>
                </a:path>
              </a:pathLst>
            </a:custGeom>
            <a:solidFill>
              <a:schemeClr val="accent5">
                <a:alpha val="20000"/>
              </a:schemeClr>
            </a:solidFill>
            <a:ln>
              <a:noFill/>
            </a:ln>
            <a:extLst/>
          </p:spPr>
          <p:txBody>
            <a:bodyPr vert="horz" wrap="square" lIns="91440" tIns="45720" rIns="91440" bIns="45720" numCol="1" anchor="t" anchorCtr="0" compatLnSpc="1">
              <a:prstTxWarp prst="textNoShape">
                <a:avLst/>
              </a:prstTxWarp>
            </a:bodyPr>
            <a:lstStyle/>
            <a:p>
              <a:endParaRPr lang="ko-KR" altLang="en-US"/>
            </a:p>
          </p:txBody>
        </p:sp>
        <p:pic>
          <p:nvPicPr>
            <p:cNvPr id="75" name="그림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500000" flipH="1" flipV="1">
              <a:off x="2460264" y="3355170"/>
              <a:ext cx="449020" cy="1096463"/>
            </a:xfrm>
            <a:prstGeom prst="rect">
              <a:avLst/>
            </a:prstGeom>
          </p:spPr>
        </p:pic>
        <p:sp>
          <p:nvSpPr>
            <p:cNvPr id="76" name="Freeform 116"/>
            <p:cNvSpPr>
              <a:spLocks/>
            </p:cNvSpPr>
            <p:nvPr/>
          </p:nvSpPr>
          <p:spPr bwMode="auto">
            <a:xfrm>
              <a:off x="2209800" y="2789238"/>
              <a:ext cx="1279525" cy="1279525"/>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93" name="그룹 92"/>
          <p:cNvGrpSpPr/>
          <p:nvPr/>
        </p:nvGrpSpPr>
        <p:grpSpPr>
          <a:xfrm>
            <a:off x="3516164" y="1435100"/>
            <a:ext cx="1338411" cy="1307843"/>
            <a:chOff x="3516164" y="1435100"/>
            <a:chExt cx="1338411" cy="1307843"/>
          </a:xfrm>
        </p:grpSpPr>
        <p:pic>
          <p:nvPicPr>
            <p:cNvPr id="77" name="그림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500000" flipH="1" flipV="1">
              <a:off x="3839886" y="1970201"/>
              <a:ext cx="449020" cy="1096463"/>
            </a:xfrm>
            <a:prstGeom prst="rect">
              <a:avLst/>
            </a:prstGeom>
          </p:spPr>
        </p:pic>
        <p:grpSp>
          <p:nvGrpSpPr>
            <p:cNvPr id="92" name="그룹 91"/>
            <p:cNvGrpSpPr/>
            <p:nvPr/>
          </p:nvGrpSpPr>
          <p:grpSpPr>
            <a:xfrm>
              <a:off x="3575050" y="1435100"/>
              <a:ext cx="1279525" cy="1281113"/>
              <a:chOff x="3575050" y="1435100"/>
              <a:chExt cx="1279525" cy="1281113"/>
            </a:xfrm>
          </p:grpSpPr>
          <p:sp>
            <p:nvSpPr>
              <p:cNvPr id="26" name="Freeform 107"/>
              <p:cNvSpPr>
                <a:spLocks/>
              </p:cNvSpPr>
              <p:nvPr/>
            </p:nvSpPr>
            <p:spPr bwMode="auto">
              <a:xfrm>
                <a:off x="3575050" y="1435100"/>
                <a:ext cx="1279525" cy="1281113"/>
              </a:xfrm>
              <a:custGeom>
                <a:avLst/>
                <a:gdLst>
                  <a:gd name="T0" fmla="*/ 806 w 806"/>
                  <a:gd name="T1" fmla="*/ 807 h 807"/>
                  <a:gd name="T2" fmla="*/ 0 w 806"/>
                  <a:gd name="T3" fmla="*/ 0 h 807"/>
                  <a:gd name="T4" fmla="*/ 0 w 806"/>
                  <a:gd name="T5" fmla="*/ 807 h 807"/>
                  <a:gd name="T6" fmla="*/ 806 w 806"/>
                  <a:gd name="T7" fmla="*/ 807 h 807"/>
                </a:gdLst>
                <a:ahLst/>
                <a:cxnLst>
                  <a:cxn ang="0">
                    <a:pos x="T0" y="T1"/>
                  </a:cxn>
                  <a:cxn ang="0">
                    <a:pos x="T2" y="T3"/>
                  </a:cxn>
                  <a:cxn ang="0">
                    <a:pos x="T4" y="T5"/>
                  </a:cxn>
                  <a:cxn ang="0">
                    <a:pos x="T6" y="T7"/>
                  </a:cxn>
                </a:cxnLst>
                <a:rect l="0" t="0" r="r" b="b"/>
                <a:pathLst>
                  <a:path w="806" h="807">
                    <a:moveTo>
                      <a:pt x="806" y="807"/>
                    </a:moveTo>
                    <a:lnTo>
                      <a:pt x="0" y="0"/>
                    </a:lnTo>
                    <a:lnTo>
                      <a:pt x="0" y="807"/>
                    </a:lnTo>
                    <a:lnTo>
                      <a:pt x="806" y="807"/>
                    </a:lnTo>
                    <a:close/>
                  </a:path>
                </a:pathLst>
              </a:custGeom>
              <a:solidFill>
                <a:schemeClr val="accent3">
                  <a:alpha val="20000"/>
                </a:schemeClr>
              </a:solidFill>
              <a:ln>
                <a:noFill/>
              </a:ln>
              <a:extLst/>
            </p:spPr>
            <p:txBody>
              <a:bodyPr vert="horz" wrap="square" lIns="91440" tIns="45720" rIns="91440" bIns="45720" numCol="1" anchor="t" anchorCtr="0" compatLnSpc="1">
                <a:prstTxWarp prst="textNoShape">
                  <a:avLst/>
                </a:prstTxWarp>
              </a:bodyPr>
              <a:lstStyle/>
              <a:p>
                <a:endParaRPr lang="ko-KR" altLang="en-US"/>
              </a:p>
            </p:txBody>
          </p:sp>
          <p:grpSp>
            <p:nvGrpSpPr>
              <p:cNvPr id="82" name="그룹 81"/>
              <p:cNvGrpSpPr/>
              <p:nvPr/>
            </p:nvGrpSpPr>
            <p:grpSpPr>
              <a:xfrm>
                <a:off x="3575050" y="1435100"/>
                <a:ext cx="1279525" cy="1281113"/>
                <a:chOff x="3575050" y="1435100"/>
                <a:chExt cx="1279525" cy="1281113"/>
              </a:xfrm>
            </p:grpSpPr>
            <p:sp>
              <p:nvSpPr>
                <p:cNvPr id="78" name="Freeform 108"/>
                <p:cNvSpPr>
                  <a:spLocks/>
                </p:cNvSpPr>
                <p:nvPr/>
              </p:nvSpPr>
              <p:spPr bwMode="auto">
                <a:xfrm>
                  <a:off x="3575050" y="1435100"/>
                  <a:ext cx="1279525" cy="1281113"/>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ko-KR" altLang="en-US"/>
                </a:p>
              </p:txBody>
            </p:sp>
            <p:sp>
              <p:nvSpPr>
                <p:cNvPr id="79" name="Freeform 40"/>
                <p:cNvSpPr>
                  <a:spLocks/>
                </p:cNvSpPr>
                <p:nvPr/>
              </p:nvSpPr>
              <p:spPr bwMode="auto">
                <a:xfrm>
                  <a:off x="3575050" y="1772816"/>
                  <a:ext cx="258763" cy="884238"/>
                </a:xfrm>
                <a:custGeom>
                  <a:avLst/>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ko-KR" altLang="en-US"/>
                </a:p>
              </p:txBody>
            </p:sp>
          </p:grpSp>
        </p:grpSp>
      </p:grpSp>
    </p:spTree>
    <p:extLst>
      <p:ext uri="{BB962C8B-B14F-4D97-AF65-F5344CB8AC3E}">
        <p14:creationId xmlns:p14="http://schemas.microsoft.com/office/powerpoint/2010/main" val="317832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700"/>
                                        <p:tgtEl>
                                          <p:spTgt spid="90"/>
                                        </p:tgtEl>
                                      </p:cBhvr>
                                    </p:animEffect>
                                  </p:childTnLst>
                                </p:cTn>
                              </p:par>
                              <p:par>
                                <p:cTn id="8" presetID="10" presetClass="entr" presetSubtype="0" fill="hold" nodeType="withEffect">
                                  <p:stCondLst>
                                    <p:cond delay="30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700"/>
                                        <p:tgtEl>
                                          <p:spTgt spid="93"/>
                                        </p:tgtEl>
                                      </p:cBhvr>
                                    </p:animEffect>
                                  </p:childTnLst>
                                </p:cTn>
                              </p:par>
                              <p:par>
                                <p:cTn id="11" presetID="10" presetClass="entr" presetSubtype="0" fill="hold" nodeType="withEffect">
                                  <p:stCondLst>
                                    <p:cond delay="600"/>
                                  </p:stCondLst>
                                  <p:childTnLst>
                                    <p:set>
                                      <p:cBhvr>
                                        <p:cTn id="12" dur="1" fill="hold">
                                          <p:stCondLst>
                                            <p:cond delay="0"/>
                                          </p:stCondLst>
                                        </p:cTn>
                                        <p:tgtEl>
                                          <p:spTgt spid="103"/>
                                        </p:tgtEl>
                                        <p:attrNameLst>
                                          <p:attrName>style.visibility</p:attrName>
                                        </p:attrNameLst>
                                      </p:cBhvr>
                                      <p:to>
                                        <p:strVal val="visible"/>
                                      </p:to>
                                    </p:set>
                                    <p:animEffect transition="in" filter="fade">
                                      <p:cBhvr>
                                        <p:cTn id="13" dur="700"/>
                                        <p:tgtEl>
                                          <p:spTgt spid="103"/>
                                        </p:tgtEl>
                                      </p:cBhvr>
                                    </p:animEffect>
                                  </p:childTnLst>
                                </p:cTn>
                              </p:par>
                              <p:par>
                                <p:cTn id="14" presetID="10" presetClass="entr" presetSubtype="0" fill="hold" nodeType="withEffect">
                                  <p:stCondLst>
                                    <p:cond delay="900"/>
                                  </p:stCondLst>
                                  <p:childTnLst>
                                    <p:set>
                                      <p:cBhvr>
                                        <p:cTn id="15" dur="1" fill="hold">
                                          <p:stCondLst>
                                            <p:cond delay="0"/>
                                          </p:stCondLst>
                                        </p:cTn>
                                        <p:tgtEl>
                                          <p:spTgt spid="84"/>
                                        </p:tgtEl>
                                        <p:attrNameLst>
                                          <p:attrName>style.visibility</p:attrName>
                                        </p:attrNameLst>
                                      </p:cBhvr>
                                      <p:to>
                                        <p:strVal val="visible"/>
                                      </p:to>
                                    </p:set>
                                    <p:animEffect transition="in" filter="fade">
                                      <p:cBhvr>
                                        <p:cTn id="16" dur="700"/>
                                        <p:tgtEl>
                                          <p:spTgt spid="84"/>
                                        </p:tgtEl>
                                      </p:cBhvr>
                                    </p:animEffect>
                                  </p:childTnLst>
                                </p:cTn>
                              </p:par>
                              <p:par>
                                <p:cTn id="17" presetID="10" presetClass="entr" presetSubtype="0" fill="hold" nodeType="withEffect">
                                  <p:stCondLst>
                                    <p:cond delay="400"/>
                                  </p:stCondLst>
                                  <p:childTnLst>
                                    <p:set>
                                      <p:cBhvr>
                                        <p:cTn id="18" dur="1" fill="hold">
                                          <p:stCondLst>
                                            <p:cond delay="0"/>
                                          </p:stCondLst>
                                        </p:cTn>
                                        <p:tgtEl>
                                          <p:spTgt spid="104"/>
                                        </p:tgtEl>
                                        <p:attrNameLst>
                                          <p:attrName>style.visibility</p:attrName>
                                        </p:attrNameLst>
                                      </p:cBhvr>
                                      <p:to>
                                        <p:strVal val="visible"/>
                                      </p:to>
                                    </p:set>
                                    <p:animEffect transition="in" filter="fade">
                                      <p:cBhvr>
                                        <p:cTn id="19" dur="700"/>
                                        <p:tgtEl>
                                          <p:spTgt spid="104"/>
                                        </p:tgtEl>
                                      </p:cBhvr>
                                    </p:animEffect>
                                  </p:childTnLst>
                                </p:cTn>
                              </p:par>
                              <p:par>
                                <p:cTn id="20" presetID="10" presetClass="entr" presetSubtype="0" fill="hold" nodeType="withEffect">
                                  <p:stCondLst>
                                    <p:cond delay="800"/>
                                  </p:stCondLst>
                                  <p:childTnLst>
                                    <p:set>
                                      <p:cBhvr>
                                        <p:cTn id="21" dur="1" fill="hold">
                                          <p:stCondLst>
                                            <p:cond delay="0"/>
                                          </p:stCondLst>
                                        </p:cTn>
                                        <p:tgtEl>
                                          <p:spTgt spid="101"/>
                                        </p:tgtEl>
                                        <p:attrNameLst>
                                          <p:attrName>style.visibility</p:attrName>
                                        </p:attrNameLst>
                                      </p:cBhvr>
                                      <p:to>
                                        <p:strVal val="visible"/>
                                      </p:to>
                                    </p:set>
                                    <p:animEffect transition="in" filter="fade">
                                      <p:cBhvr>
                                        <p:cTn id="22" dur="700"/>
                                        <p:tgtEl>
                                          <p:spTgt spid="101"/>
                                        </p:tgtEl>
                                      </p:cBhvr>
                                    </p:animEffect>
                                  </p:childTnLst>
                                </p:cTn>
                              </p:par>
                              <p:par>
                                <p:cTn id="23" presetID="10" presetClass="entr" presetSubtype="0" fill="hold" nodeType="withEffect">
                                  <p:stCondLst>
                                    <p:cond delay="200"/>
                                  </p:stCondLst>
                                  <p:childTnLst>
                                    <p:set>
                                      <p:cBhvr>
                                        <p:cTn id="24" dur="1" fill="hold">
                                          <p:stCondLst>
                                            <p:cond delay="0"/>
                                          </p:stCondLst>
                                        </p:cTn>
                                        <p:tgtEl>
                                          <p:spTgt spid="102"/>
                                        </p:tgtEl>
                                        <p:attrNameLst>
                                          <p:attrName>style.visibility</p:attrName>
                                        </p:attrNameLst>
                                      </p:cBhvr>
                                      <p:to>
                                        <p:strVal val="visible"/>
                                      </p:to>
                                    </p:set>
                                    <p:animEffect transition="in" filter="fade">
                                      <p:cBhvr>
                                        <p:cTn id="25" dur="700"/>
                                        <p:tgtEl>
                                          <p:spTgt spid="102"/>
                                        </p:tgtEl>
                                      </p:cBhvr>
                                    </p:animEffect>
                                  </p:childTnLst>
                                </p:cTn>
                              </p:par>
                              <p:par>
                                <p:cTn id="26" presetID="22" presetClass="entr" presetSubtype="8" fill="hold" grpId="0" nodeType="withEffect">
                                  <p:stCondLst>
                                    <p:cond delay="130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par>
                                <p:cTn id="29" presetID="22" presetClass="entr" presetSubtype="2" fill="hold" grpId="0" nodeType="withEffect">
                                  <p:stCondLst>
                                    <p:cond delay="100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par>
                                <p:cTn id="32" presetID="22" presetClass="entr" presetSubtype="8" fill="hold" grpId="0" nodeType="withEffect">
                                  <p:stCondLst>
                                    <p:cond delay="110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par>
                                <p:cTn id="35" presetID="10" presetClass="entr" presetSubtype="0" fill="hold" nodeType="withEffect">
                                  <p:stCondLst>
                                    <p:cond delay="130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par>
                          <p:cTn id="38" fill="hold">
                            <p:stCondLst>
                              <p:cond delay="1800"/>
                            </p:stCondLst>
                            <p:childTnLst>
                              <p:par>
                                <p:cTn id="39" presetID="22" presetClass="entr" presetSubtype="8" fill="hold" grpId="0" nodeType="after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wipe(left)">
                                      <p:cBhvr>
                                        <p:cTn id="41" dur="500"/>
                                        <p:tgtEl>
                                          <p:spTgt spid="1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4">
                                            <p:txEl>
                                              <p:pRg st="1" end="1"/>
                                            </p:txEl>
                                          </p:spTgt>
                                        </p:tgtEl>
                                        <p:attrNameLst>
                                          <p:attrName>style.visibility</p:attrName>
                                        </p:attrNameLst>
                                      </p:cBhvr>
                                      <p:to>
                                        <p:strVal val="visible"/>
                                      </p:to>
                                    </p:set>
                                    <p:animEffect transition="in" filter="wipe(left)">
                                      <p:cBhvr>
                                        <p:cTn id="46" dur="500"/>
                                        <p:tgtEl>
                                          <p:spTgt spid="14">
                                            <p:txEl>
                                              <p:pRg st="1" end="1"/>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5">
                                            <p:txEl>
                                              <p:pRg st="0" end="0"/>
                                            </p:txEl>
                                          </p:spTgt>
                                        </p:tgtEl>
                                        <p:attrNameLst>
                                          <p:attrName>style.visibility</p:attrName>
                                        </p:attrNameLst>
                                      </p:cBhvr>
                                      <p:to>
                                        <p:strVal val="visible"/>
                                      </p:to>
                                    </p:set>
                                    <p:animEffect transition="in" filter="wipe(left)">
                                      <p:cBhvr>
                                        <p:cTn id="49" dur="500"/>
                                        <p:tgtEl>
                                          <p:spTgt spid="15">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5">
                                            <p:txEl>
                                              <p:pRg st="1" end="1"/>
                                            </p:txEl>
                                          </p:spTgt>
                                        </p:tgtEl>
                                        <p:attrNameLst>
                                          <p:attrName>style.visibility</p:attrName>
                                        </p:attrNameLst>
                                      </p:cBhvr>
                                      <p:to>
                                        <p:strVal val="visible"/>
                                      </p:to>
                                    </p:set>
                                    <p:animEffect transition="in" filter="wipe(left)">
                                      <p:cBhvr>
                                        <p:cTn id="54" dur="500"/>
                                        <p:tgtEl>
                                          <p:spTgt spid="15">
                                            <p:txEl>
                                              <p:pRg st="1" end="1"/>
                                            </p:txEl>
                                          </p:spTgt>
                                        </p:tgtEl>
                                      </p:cBhvr>
                                    </p:animEffect>
                                  </p:childTnLst>
                                </p:cTn>
                              </p:par>
                              <p:par>
                                <p:cTn id="55" presetID="47" presetClass="entr" presetSubtype="0" fill="hold" grpId="0" nodeType="withEffect">
                                  <p:stCondLst>
                                    <p:cond delay="80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700"/>
                                        <p:tgtEl>
                                          <p:spTgt spid="3"/>
                                        </p:tgtEl>
                                      </p:cBhvr>
                                    </p:animEffect>
                                    <p:anim calcmode="lin" valueType="num">
                                      <p:cBhvr>
                                        <p:cTn id="58" dur="700" fill="hold"/>
                                        <p:tgtEl>
                                          <p:spTgt spid="3"/>
                                        </p:tgtEl>
                                        <p:attrNameLst>
                                          <p:attrName>ppt_x</p:attrName>
                                        </p:attrNameLst>
                                      </p:cBhvr>
                                      <p:tavLst>
                                        <p:tav tm="0">
                                          <p:val>
                                            <p:strVal val="#ppt_x"/>
                                          </p:val>
                                        </p:tav>
                                        <p:tav tm="100000">
                                          <p:val>
                                            <p:strVal val="#ppt_x"/>
                                          </p:val>
                                        </p:tav>
                                      </p:tavLst>
                                    </p:anim>
                                    <p:anim calcmode="lin" valueType="num">
                                      <p:cBhvr>
                                        <p:cTn id="59" dur="7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build="p"/>
      <p:bldP spid="15" grpId="0" build="p"/>
      <p:bldP spid="19" grpId="0" animBg="1"/>
      <p:bldP spid="21" grpId="0" animBg="1"/>
      <p:bldP spid="1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0"/>
            <a:ext cx="7772400" cy="1143000"/>
          </a:xfrm>
        </p:spPr>
        <p:txBody>
          <a:bodyPr/>
          <a:lstStyle/>
          <a:p>
            <a:pPr eaLnBrk="1" hangingPunct="1"/>
            <a:r>
              <a:rPr lang="en-US" smtClean="0"/>
              <a:t>Research Progress</a:t>
            </a:r>
          </a:p>
        </p:txBody>
      </p:sp>
      <p:pic>
        <p:nvPicPr>
          <p:cNvPr id="26627" name="Picture 19" descr="front"/>
          <p:cNvPicPr>
            <a:picLocks noChangeAspect="1" noChangeArrowheads="1"/>
          </p:cNvPicPr>
          <p:nvPr/>
        </p:nvPicPr>
        <p:blipFill>
          <a:blip r:embed="rId3"/>
          <a:srcRect/>
          <a:stretch>
            <a:fillRect/>
          </a:stretch>
        </p:blipFill>
        <p:spPr bwMode="auto">
          <a:xfrm>
            <a:off x="517525" y="2205038"/>
            <a:ext cx="1216025" cy="2454275"/>
          </a:xfrm>
          <a:prstGeom prst="rect">
            <a:avLst/>
          </a:prstGeom>
          <a:noFill/>
          <a:ln w="9525">
            <a:noFill/>
            <a:miter lim="800000"/>
            <a:headEnd/>
            <a:tailEnd/>
          </a:ln>
        </p:spPr>
      </p:pic>
      <p:sp>
        <p:nvSpPr>
          <p:cNvPr id="26628" name="TextBox 4"/>
          <p:cNvSpPr txBox="1">
            <a:spLocks noChangeArrowheads="1"/>
          </p:cNvSpPr>
          <p:nvPr/>
        </p:nvSpPr>
        <p:spPr bwMode="auto">
          <a:xfrm>
            <a:off x="341313" y="4794250"/>
            <a:ext cx="1965325" cy="1077913"/>
          </a:xfrm>
          <a:prstGeom prst="rect">
            <a:avLst/>
          </a:prstGeom>
          <a:noFill/>
          <a:ln w="9525">
            <a:noFill/>
            <a:miter lim="800000"/>
            <a:headEnd/>
            <a:tailEnd/>
          </a:ln>
        </p:spPr>
        <p:txBody>
          <a:bodyPr>
            <a:spAutoFit/>
          </a:bodyPr>
          <a:lstStyle/>
          <a:p>
            <a:r>
              <a:rPr lang="en-US" sz="1600">
                <a:solidFill>
                  <a:srgbClr val="FF0000"/>
                </a:solidFill>
              </a:rPr>
              <a:t>“Maze” Reconfigurable Fractal Loop Antenna</a:t>
            </a:r>
            <a:endParaRPr lang="en-US" sz="2000">
              <a:solidFill>
                <a:srgbClr val="FF0000"/>
              </a:solidFill>
            </a:endParaRPr>
          </a:p>
        </p:txBody>
      </p:sp>
      <p:grpSp>
        <p:nvGrpSpPr>
          <p:cNvPr id="2" name="Group 4"/>
          <p:cNvGrpSpPr>
            <a:grpSpLocks noChangeAspect="1"/>
          </p:cNvGrpSpPr>
          <p:nvPr/>
        </p:nvGrpSpPr>
        <p:grpSpPr bwMode="auto">
          <a:xfrm>
            <a:off x="2608263" y="2073275"/>
            <a:ext cx="2522537" cy="2667000"/>
            <a:chOff x="1800" y="4807"/>
            <a:chExt cx="4690" cy="4960"/>
          </a:xfrm>
        </p:grpSpPr>
        <p:pic>
          <p:nvPicPr>
            <p:cNvPr id="26677" name="Picture 5" descr="PICT00491"/>
            <p:cNvPicPr>
              <a:picLocks noChangeAspect="1" noChangeArrowheads="1"/>
            </p:cNvPicPr>
            <p:nvPr/>
          </p:nvPicPr>
          <p:blipFill>
            <a:blip r:embed="rId4"/>
            <a:srcRect r="23347"/>
            <a:stretch>
              <a:fillRect/>
            </a:stretch>
          </p:blipFill>
          <p:spPr bwMode="auto">
            <a:xfrm>
              <a:off x="1800" y="4807"/>
              <a:ext cx="4139" cy="4960"/>
            </a:xfrm>
            <a:prstGeom prst="rect">
              <a:avLst/>
            </a:prstGeom>
            <a:noFill/>
            <a:ln w="9525">
              <a:noFill/>
              <a:miter lim="800000"/>
              <a:headEnd/>
              <a:tailEnd/>
            </a:ln>
          </p:spPr>
        </p:pic>
        <p:sp>
          <p:nvSpPr>
            <p:cNvPr id="26678" name="Line 6"/>
            <p:cNvSpPr>
              <a:spLocks noChangeAspect="1" noChangeShapeType="1"/>
            </p:cNvSpPr>
            <p:nvPr/>
          </p:nvSpPr>
          <p:spPr bwMode="auto">
            <a:xfrm flipV="1">
              <a:off x="4140" y="5580"/>
              <a:ext cx="20" cy="1620"/>
            </a:xfrm>
            <a:prstGeom prst="line">
              <a:avLst/>
            </a:prstGeom>
            <a:noFill/>
            <a:ln w="12700">
              <a:solidFill>
                <a:srgbClr val="000000"/>
              </a:solidFill>
              <a:round/>
              <a:headEnd/>
              <a:tailEnd type="stealth" w="sm" len="lg"/>
            </a:ln>
          </p:spPr>
          <p:txBody>
            <a:bodyPr/>
            <a:lstStyle/>
            <a:p>
              <a:endParaRPr lang="tr-TR"/>
            </a:p>
          </p:txBody>
        </p:sp>
        <p:sp>
          <p:nvSpPr>
            <p:cNvPr id="26679" name="Line 7"/>
            <p:cNvSpPr>
              <a:spLocks noChangeAspect="1" noChangeShapeType="1"/>
            </p:cNvSpPr>
            <p:nvPr/>
          </p:nvSpPr>
          <p:spPr bwMode="auto">
            <a:xfrm flipH="1" flipV="1">
              <a:off x="3960" y="5400"/>
              <a:ext cx="180" cy="1800"/>
            </a:xfrm>
            <a:prstGeom prst="line">
              <a:avLst/>
            </a:prstGeom>
            <a:noFill/>
            <a:ln w="12700">
              <a:solidFill>
                <a:srgbClr val="000000"/>
              </a:solidFill>
              <a:round/>
              <a:headEnd/>
              <a:tailEnd type="stealth" w="sm" len="lg"/>
            </a:ln>
          </p:spPr>
          <p:txBody>
            <a:bodyPr/>
            <a:lstStyle/>
            <a:p>
              <a:endParaRPr lang="tr-TR"/>
            </a:p>
          </p:txBody>
        </p:sp>
        <p:sp>
          <p:nvSpPr>
            <p:cNvPr id="26680" name="Text Box 8"/>
            <p:cNvSpPr txBox="1">
              <a:spLocks noChangeAspect="1" noChangeArrowheads="1"/>
            </p:cNvSpPr>
            <p:nvPr/>
          </p:nvSpPr>
          <p:spPr bwMode="auto">
            <a:xfrm>
              <a:off x="3780" y="7200"/>
              <a:ext cx="1080" cy="720"/>
            </a:xfrm>
            <a:prstGeom prst="rect">
              <a:avLst/>
            </a:prstGeom>
            <a:noFill/>
            <a:ln w="9525">
              <a:noFill/>
              <a:miter lim="800000"/>
              <a:headEnd/>
              <a:tailEnd/>
            </a:ln>
          </p:spPr>
          <p:txBody>
            <a:bodyPr lIns="0" tIns="0" rIns="0" bIns="0"/>
            <a:lstStyle/>
            <a:p>
              <a:pPr algn="r">
                <a:spcAft>
                  <a:spcPts val="1000"/>
                </a:spcAft>
              </a:pPr>
              <a:r>
                <a:rPr lang="en-US" sz="1100">
                  <a:solidFill>
                    <a:schemeClr val="bg2"/>
                  </a:solidFill>
                  <a:latin typeface="Calibri" pitchFamily="34" charset="0"/>
                </a:rPr>
                <a:t>MEMS</a:t>
              </a:r>
            </a:p>
            <a:p>
              <a:pPr algn="r">
                <a:spcAft>
                  <a:spcPts val="1000"/>
                </a:spcAft>
              </a:pPr>
              <a:r>
                <a:rPr lang="en-US" sz="1100">
                  <a:solidFill>
                    <a:schemeClr val="bg2"/>
                  </a:solidFill>
                  <a:latin typeface="Calibri" pitchFamily="34" charset="0"/>
                </a:rPr>
                <a:t>Switches</a:t>
              </a:r>
              <a:endParaRPr lang="en-US" sz="1800">
                <a:solidFill>
                  <a:schemeClr val="bg2"/>
                </a:solidFill>
              </a:endParaRPr>
            </a:p>
          </p:txBody>
        </p:sp>
        <p:sp>
          <p:nvSpPr>
            <p:cNvPr id="26681" name="Line 9"/>
            <p:cNvSpPr>
              <a:spLocks noChangeAspect="1" noChangeShapeType="1"/>
            </p:cNvSpPr>
            <p:nvPr/>
          </p:nvSpPr>
          <p:spPr bwMode="auto">
            <a:xfrm flipH="1" flipV="1">
              <a:off x="3420" y="6120"/>
              <a:ext cx="0" cy="1260"/>
            </a:xfrm>
            <a:prstGeom prst="line">
              <a:avLst/>
            </a:prstGeom>
            <a:noFill/>
            <a:ln w="12700">
              <a:solidFill>
                <a:srgbClr val="000000"/>
              </a:solidFill>
              <a:round/>
              <a:headEnd/>
              <a:tailEnd type="stealth" w="sm" len="lg"/>
            </a:ln>
          </p:spPr>
          <p:txBody>
            <a:bodyPr/>
            <a:lstStyle/>
            <a:p>
              <a:endParaRPr lang="tr-TR"/>
            </a:p>
          </p:txBody>
        </p:sp>
        <p:sp>
          <p:nvSpPr>
            <p:cNvPr id="26682" name="Text Box 10"/>
            <p:cNvSpPr txBox="1">
              <a:spLocks noChangeAspect="1" noChangeArrowheads="1"/>
            </p:cNvSpPr>
            <p:nvPr/>
          </p:nvSpPr>
          <p:spPr bwMode="auto">
            <a:xfrm>
              <a:off x="3160" y="7380"/>
              <a:ext cx="1080" cy="900"/>
            </a:xfrm>
            <a:prstGeom prst="rect">
              <a:avLst/>
            </a:prstGeom>
            <a:noFill/>
            <a:ln w="9525">
              <a:noFill/>
              <a:miter lim="800000"/>
              <a:headEnd/>
              <a:tailEnd/>
            </a:ln>
          </p:spPr>
          <p:txBody>
            <a:bodyPr lIns="0" tIns="0" rIns="0" bIns="0"/>
            <a:lstStyle/>
            <a:p>
              <a:pPr>
                <a:spcAft>
                  <a:spcPts val="1000"/>
                </a:spcAft>
              </a:pPr>
              <a:r>
                <a:rPr lang="en-US" sz="1100">
                  <a:solidFill>
                    <a:schemeClr val="bg2"/>
                  </a:solidFill>
                  <a:latin typeface="Calibri" pitchFamily="34" charset="0"/>
                </a:rPr>
                <a:t>DC </a:t>
              </a:r>
            </a:p>
            <a:p>
              <a:pPr>
                <a:spcAft>
                  <a:spcPts val="1000"/>
                </a:spcAft>
              </a:pPr>
              <a:r>
                <a:rPr lang="en-US" sz="1100">
                  <a:solidFill>
                    <a:schemeClr val="bg2"/>
                  </a:solidFill>
                  <a:latin typeface="Calibri" pitchFamily="34" charset="0"/>
                </a:rPr>
                <a:t>Feeds</a:t>
              </a:r>
              <a:endParaRPr lang="en-US" sz="1800">
                <a:solidFill>
                  <a:schemeClr val="bg2"/>
                </a:solidFill>
              </a:endParaRPr>
            </a:p>
          </p:txBody>
        </p:sp>
        <p:sp>
          <p:nvSpPr>
            <p:cNvPr id="26683" name="Line 11"/>
            <p:cNvSpPr>
              <a:spLocks noChangeAspect="1" noChangeShapeType="1"/>
            </p:cNvSpPr>
            <p:nvPr/>
          </p:nvSpPr>
          <p:spPr bwMode="auto">
            <a:xfrm flipH="1">
              <a:off x="2880" y="5040"/>
              <a:ext cx="720" cy="180"/>
            </a:xfrm>
            <a:prstGeom prst="line">
              <a:avLst/>
            </a:prstGeom>
            <a:noFill/>
            <a:ln w="12700">
              <a:solidFill>
                <a:srgbClr val="000000"/>
              </a:solidFill>
              <a:round/>
              <a:headEnd/>
              <a:tailEnd type="stealth" w="sm" len="lg"/>
            </a:ln>
          </p:spPr>
          <p:txBody>
            <a:bodyPr/>
            <a:lstStyle/>
            <a:p>
              <a:endParaRPr lang="tr-TR"/>
            </a:p>
          </p:txBody>
        </p:sp>
        <p:sp>
          <p:nvSpPr>
            <p:cNvPr id="26684" name="Text Box 12"/>
            <p:cNvSpPr txBox="1">
              <a:spLocks noChangeAspect="1" noChangeArrowheads="1"/>
            </p:cNvSpPr>
            <p:nvPr/>
          </p:nvSpPr>
          <p:spPr bwMode="auto">
            <a:xfrm>
              <a:off x="3630" y="4890"/>
              <a:ext cx="2860" cy="360"/>
            </a:xfrm>
            <a:prstGeom prst="rect">
              <a:avLst/>
            </a:prstGeom>
            <a:noFill/>
            <a:ln w="9525">
              <a:noFill/>
              <a:miter lim="800000"/>
              <a:headEnd/>
              <a:tailEnd/>
            </a:ln>
          </p:spPr>
          <p:txBody>
            <a:bodyPr lIns="0" tIns="0" rIns="0" bIns="0"/>
            <a:lstStyle/>
            <a:p>
              <a:pPr>
                <a:spcAft>
                  <a:spcPts val="1000"/>
                </a:spcAft>
              </a:pPr>
              <a:r>
                <a:rPr lang="en-US" sz="1100">
                  <a:solidFill>
                    <a:srgbClr val="002060"/>
                  </a:solidFill>
                  <a:latin typeface="Calibri" pitchFamily="34" charset="0"/>
                </a:rPr>
                <a:t>RF blocking resistor</a:t>
              </a:r>
              <a:endParaRPr lang="en-US" sz="1800"/>
            </a:p>
          </p:txBody>
        </p:sp>
      </p:grpSp>
      <p:sp>
        <p:nvSpPr>
          <p:cNvPr id="28" name="Right Arrow 27"/>
          <p:cNvSpPr>
            <a:spLocks noChangeArrowheads="1"/>
          </p:cNvSpPr>
          <p:nvPr/>
        </p:nvSpPr>
        <p:spPr bwMode="auto">
          <a:xfrm>
            <a:off x="1844675" y="3228975"/>
            <a:ext cx="692150" cy="373063"/>
          </a:xfrm>
          <a:prstGeom prst="rightArrow">
            <a:avLst>
              <a:gd name="adj1" fmla="val 50000"/>
              <a:gd name="adj2" fmla="val 50111"/>
            </a:avLst>
          </a:prstGeom>
          <a:solidFill>
            <a:schemeClr val="accent1"/>
          </a:solidFill>
          <a:ln w="12700" algn="ctr">
            <a:solidFill>
              <a:schemeClr val="tx1"/>
            </a:solidFill>
            <a:round/>
            <a:headEnd type="none" w="sm" len="sm"/>
            <a:tailEnd type="none" w="sm" len="sm"/>
          </a:ln>
        </p:spPr>
        <p:txBody>
          <a:bodyPr/>
          <a:lstStyle/>
          <a:p>
            <a:endParaRPr lang="tr-TR"/>
          </a:p>
        </p:txBody>
      </p:sp>
      <p:grpSp>
        <p:nvGrpSpPr>
          <p:cNvPr id="3" name="Group 61"/>
          <p:cNvGrpSpPr>
            <a:grpSpLocks noChangeAspect="1"/>
          </p:cNvGrpSpPr>
          <p:nvPr/>
        </p:nvGrpSpPr>
        <p:grpSpPr bwMode="auto">
          <a:xfrm>
            <a:off x="5803900" y="1096963"/>
            <a:ext cx="2925763" cy="1947862"/>
            <a:chOff x="192" y="2421"/>
            <a:chExt cx="1514" cy="1006"/>
          </a:xfrm>
        </p:grpSpPr>
        <p:pic>
          <p:nvPicPr>
            <p:cNvPr id="26659" name="Picture 62" descr="pic"/>
            <p:cNvPicPr>
              <a:picLocks noChangeAspect="1" noChangeArrowheads="1"/>
            </p:cNvPicPr>
            <p:nvPr/>
          </p:nvPicPr>
          <p:blipFill>
            <a:blip r:embed="rId5">
              <a:clrChange>
                <a:clrFrom>
                  <a:srgbClr val="716042"/>
                </a:clrFrom>
                <a:clrTo>
                  <a:srgbClr val="716042">
                    <a:alpha val="0"/>
                  </a:srgbClr>
                </a:clrTo>
              </a:clrChange>
              <a:lum bright="12000" contrast="12000"/>
            </a:blip>
            <a:srcRect/>
            <a:stretch>
              <a:fillRect/>
            </a:stretch>
          </p:blipFill>
          <p:spPr bwMode="auto">
            <a:xfrm>
              <a:off x="192" y="2448"/>
              <a:ext cx="1488" cy="979"/>
            </a:xfrm>
            <a:prstGeom prst="rect">
              <a:avLst/>
            </a:prstGeom>
            <a:noFill/>
            <a:ln w="9525">
              <a:noFill/>
              <a:miter lim="800000"/>
              <a:headEnd/>
              <a:tailEnd/>
            </a:ln>
          </p:spPr>
        </p:pic>
        <p:grpSp>
          <p:nvGrpSpPr>
            <p:cNvPr id="4" name="Group 63"/>
            <p:cNvGrpSpPr>
              <a:grpSpLocks noChangeAspect="1"/>
            </p:cNvGrpSpPr>
            <p:nvPr/>
          </p:nvGrpSpPr>
          <p:grpSpPr bwMode="auto">
            <a:xfrm>
              <a:off x="220" y="2421"/>
              <a:ext cx="1486" cy="564"/>
              <a:chOff x="557" y="758"/>
              <a:chExt cx="2275" cy="857"/>
            </a:xfrm>
          </p:grpSpPr>
          <p:sp>
            <p:nvSpPr>
              <p:cNvPr id="26661" name="Oval 64"/>
              <p:cNvSpPr>
                <a:spLocks noChangeAspect="1" noChangeArrowheads="1"/>
              </p:cNvSpPr>
              <p:nvPr/>
            </p:nvSpPr>
            <p:spPr bwMode="auto">
              <a:xfrm>
                <a:off x="1338" y="895"/>
                <a:ext cx="78" cy="76"/>
              </a:xfrm>
              <a:prstGeom prst="ellipse">
                <a:avLst/>
              </a:prstGeom>
              <a:noFill/>
              <a:ln w="31750">
                <a:solidFill>
                  <a:srgbClr val="000000"/>
                </a:solidFill>
                <a:prstDash val="sysDot"/>
                <a:round/>
                <a:headEnd/>
                <a:tailEnd/>
              </a:ln>
            </p:spPr>
            <p:txBody>
              <a:bodyPr anchor="ctr"/>
              <a:lstStyle/>
              <a:p>
                <a:endParaRPr lang="tr-TR"/>
              </a:p>
            </p:txBody>
          </p:sp>
          <p:sp>
            <p:nvSpPr>
              <p:cNvPr id="26662" name="Oval 65"/>
              <p:cNvSpPr>
                <a:spLocks noChangeAspect="1" noChangeArrowheads="1"/>
              </p:cNvSpPr>
              <p:nvPr/>
            </p:nvSpPr>
            <p:spPr bwMode="auto">
              <a:xfrm>
                <a:off x="1716" y="1081"/>
                <a:ext cx="78" cy="74"/>
              </a:xfrm>
              <a:prstGeom prst="ellipse">
                <a:avLst/>
              </a:prstGeom>
              <a:noFill/>
              <a:ln w="31750">
                <a:solidFill>
                  <a:srgbClr val="000000"/>
                </a:solidFill>
                <a:prstDash val="sysDot"/>
                <a:round/>
                <a:headEnd/>
                <a:tailEnd/>
              </a:ln>
            </p:spPr>
            <p:txBody>
              <a:bodyPr anchor="ctr"/>
              <a:lstStyle/>
              <a:p>
                <a:endParaRPr lang="tr-TR"/>
              </a:p>
            </p:txBody>
          </p:sp>
          <p:sp>
            <p:nvSpPr>
              <p:cNvPr id="26663" name="Text Box 66"/>
              <p:cNvSpPr txBox="1">
                <a:spLocks noChangeAspect="1" noChangeArrowheads="1"/>
              </p:cNvSpPr>
              <p:nvPr/>
            </p:nvSpPr>
            <p:spPr bwMode="auto">
              <a:xfrm>
                <a:off x="557" y="960"/>
                <a:ext cx="490" cy="204"/>
              </a:xfrm>
              <a:prstGeom prst="rect">
                <a:avLst/>
              </a:prstGeom>
              <a:noFill/>
              <a:ln w="9525">
                <a:noFill/>
                <a:miter lim="800000"/>
                <a:headEnd/>
                <a:tailEnd/>
              </a:ln>
            </p:spPr>
            <p:txBody>
              <a:bodyPr lIns="0" tIns="0" rIns="0" bIns="0"/>
              <a:lstStyle/>
              <a:p>
                <a:pPr algn="ctr"/>
                <a:r>
                  <a:rPr lang="en-US" altLang="ko-KR" sz="900">
                    <a:solidFill>
                      <a:srgbClr val="000000"/>
                    </a:solidFill>
                    <a:ea typeface="Batang" pitchFamily="18" charset="-127"/>
                  </a:rPr>
                  <a:t>Switch Locations</a:t>
                </a:r>
                <a:endParaRPr lang="en-US" sz="900"/>
              </a:p>
            </p:txBody>
          </p:sp>
          <p:cxnSp>
            <p:nvCxnSpPr>
              <p:cNvPr id="26664" name="AutoShape 67"/>
              <p:cNvCxnSpPr>
                <a:cxnSpLocks noChangeAspect="1" noChangeShapeType="1"/>
              </p:cNvCxnSpPr>
              <p:nvPr/>
            </p:nvCxnSpPr>
            <p:spPr bwMode="auto">
              <a:xfrm flipV="1">
                <a:off x="1047" y="934"/>
                <a:ext cx="291" cy="128"/>
              </a:xfrm>
              <a:prstGeom prst="curvedConnector3">
                <a:avLst>
                  <a:gd name="adj1" fmla="val 50000"/>
                </a:avLst>
              </a:prstGeom>
              <a:noFill/>
              <a:ln w="31750">
                <a:solidFill>
                  <a:srgbClr val="000000"/>
                </a:solidFill>
                <a:prstDash val="lgDash"/>
                <a:round/>
                <a:headEnd/>
                <a:tailEnd type="triangle" w="sm" len="sm"/>
              </a:ln>
            </p:spPr>
          </p:cxnSp>
          <p:cxnSp>
            <p:nvCxnSpPr>
              <p:cNvPr id="26665" name="AutoShape 68"/>
              <p:cNvCxnSpPr>
                <a:cxnSpLocks noChangeAspect="1" noChangeShapeType="1"/>
              </p:cNvCxnSpPr>
              <p:nvPr/>
            </p:nvCxnSpPr>
            <p:spPr bwMode="auto">
              <a:xfrm>
                <a:off x="1047" y="1062"/>
                <a:ext cx="669" cy="56"/>
              </a:xfrm>
              <a:prstGeom prst="curvedConnector3">
                <a:avLst>
                  <a:gd name="adj1" fmla="val 49944"/>
                </a:avLst>
              </a:prstGeom>
              <a:noFill/>
              <a:ln w="31750">
                <a:solidFill>
                  <a:srgbClr val="000000"/>
                </a:solidFill>
                <a:prstDash val="lgDash"/>
                <a:round/>
                <a:headEnd/>
                <a:tailEnd type="triangle" w="sm" len="sm"/>
              </a:ln>
            </p:spPr>
          </p:cxnSp>
          <p:sp>
            <p:nvSpPr>
              <p:cNvPr id="26666" name="Text Box 69"/>
              <p:cNvSpPr txBox="1">
                <a:spLocks noChangeAspect="1" noChangeArrowheads="1"/>
              </p:cNvSpPr>
              <p:nvPr/>
            </p:nvSpPr>
            <p:spPr bwMode="auto">
              <a:xfrm>
                <a:off x="2024" y="1411"/>
                <a:ext cx="680" cy="204"/>
              </a:xfrm>
              <a:prstGeom prst="rect">
                <a:avLst/>
              </a:prstGeom>
              <a:noFill/>
              <a:ln w="9525">
                <a:noFill/>
                <a:miter lim="800000"/>
                <a:headEnd/>
                <a:tailEnd/>
              </a:ln>
            </p:spPr>
            <p:txBody>
              <a:bodyPr lIns="0" tIns="0" rIns="0" bIns="0"/>
              <a:lstStyle/>
              <a:p>
                <a:pPr algn="ctr"/>
                <a:r>
                  <a:rPr lang="en-US" altLang="ko-KR" sz="1100">
                    <a:solidFill>
                      <a:srgbClr val="000000"/>
                    </a:solidFill>
                    <a:ea typeface="Batang" pitchFamily="18" charset="-127"/>
                  </a:rPr>
                  <a:t>50cm coaxial cable</a:t>
                </a:r>
                <a:endParaRPr lang="en-US" sz="1100"/>
              </a:p>
            </p:txBody>
          </p:sp>
          <p:sp>
            <p:nvSpPr>
              <p:cNvPr id="26667" name="Line 70"/>
              <p:cNvSpPr>
                <a:spLocks noChangeAspect="1" noChangeShapeType="1"/>
              </p:cNvSpPr>
              <p:nvPr/>
            </p:nvSpPr>
            <p:spPr bwMode="auto">
              <a:xfrm>
                <a:off x="2769" y="1203"/>
                <a:ext cx="0" cy="104"/>
              </a:xfrm>
              <a:prstGeom prst="line">
                <a:avLst/>
              </a:prstGeom>
              <a:noFill/>
              <a:ln w="6350">
                <a:solidFill>
                  <a:srgbClr val="000000"/>
                </a:solidFill>
                <a:round/>
                <a:headEnd/>
                <a:tailEnd type="arrow" w="sm" len="sm"/>
              </a:ln>
            </p:spPr>
            <p:txBody>
              <a:bodyPr/>
              <a:lstStyle/>
              <a:p>
                <a:endParaRPr lang="tr-TR"/>
              </a:p>
            </p:txBody>
          </p:sp>
          <p:sp>
            <p:nvSpPr>
              <p:cNvPr id="26668" name="Text Box 71"/>
              <p:cNvSpPr txBox="1">
                <a:spLocks noChangeAspect="1" noChangeArrowheads="1"/>
              </p:cNvSpPr>
              <p:nvPr/>
            </p:nvSpPr>
            <p:spPr bwMode="auto">
              <a:xfrm>
                <a:off x="1679" y="758"/>
                <a:ext cx="392" cy="113"/>
              </a:xfrm>
              <a:prstGeom prst="rect">
                <a:avLst/>
              </a:prstGeom>
              <a:noFill/>
              <a:ln w="9525">
                <a:noFill/>
                <a:miter lim="800000"/>
                <a:headEnd/>
                <a:tailEnd/>
              </a:ln>
            </p:spPr>
            <p:txBody>
              <a:bodyPr lIns="0" tIns="0" rIns="0" bIns="0"/>
              <a:lstStyle/>
              <a:p>
                <a:pPr algn="ctr"/>
                <a:r>
                  <a:rPr lang="en-US" altLang="ko-KR" sz="1100">
                    <a:solidFill>
                      <a:srgbClr val="000000"/>
                    </a:solidFill>
                    <a:ea typeface="Batang" pitchFamily="18" charset="-127"/>
                  </a:rPr>
                  <a:t>42mm</a:t>
                </a:r>
                <a:endParaRPr lang="en-US" sz="1100"/>
              </a:p>
            </p:txBody>
          </p:sp>
          <p:sp>
            <p:nvSpPr>
              <p:cNvPr id="26669" name="Text Box 72"/>
              <p:cNvSpPr txBox="1">
                <a:spLocks noChangeAspect="1" noChangeArrowheads="1"/>
              </p:cNvSpPr>
              <p:nvPr/>
            </p:nvSpPr>
            <p:spPr bwMode="auto">
              <a:xfrm>
                <a:off x="2732" y="960"/>
                <a:ext cx="100" cy="256"/>
              </a:xfrm>
              <a:prstGeom prst="rect">
                <a:avLst/>
              </a:prstGeom>
              <a:noFill/>
              <a:ln w="9525">
                <a:noFill/>
                <a:miter lim="800000"/>
                <a:headEnd/>
                <a:tailEnd/>
              </a:ln>
            </p:spPr>
            <p:txBody>
              <a:bodyPr vert="eaVert" lIns="0" tIns="0" rIns="0" bIns="0"/>
              <a:lstStyle/>
              <a:p>
                <a:r>
                  <a:rPr lang="en-US" altLang="ko-KR" sz="1200">
                    <a:solidFill>
                      <a:srgbClr val="000000"/>
                    </a:solidFill>
                    <a:ea typeface="Batang" pitchFamily="18" charset="-127"/>
                  </a:rPr>
                  <a:t>11mm</a:t>
                </a:r>
                <a:endParaRPr lang="en-US" sz="1200"/>
              </a:p>
            </p:txBody>
          </p:sp>
          <p:sp>
            <p:nvSpPr>
              <p:cNvPr id="26670" name="Line 73"/>
              <p:cNvSpPr>
                <a:spLocks noChangeAspect="1" noChangeShapeType="1"/>
              </p:cNvSpPr>
              <p:nvPr/>
            </p:nvSpPr>
            <p:spPr bwMode="auto">
              <a:xfrm flipV="1">
                <a:off x="1117" y="758"/>
                <a:ext cx="0" cy="128"/>
              </a:xfrm>
              <a:prstGeom prst="line">
                <a:avLst/>
              </a:prstGeom>
              <a:noFill/>
              <a:ln w="9525">
                <a:solidFill>
                  <a:srgbClr val="000000"/>
                </a:solidFill>
                <a:round/>
                <a:headEnd/>
                <a:tailEnd/>
              </a:ln>
            </p:spPr>
            <p:txBody>
              <a:bodyPr/>
              <a:lstStyle/>
              <a:p>
                <a:endParaRPr lang="tr-TR"/>
              </a:p>
            </p:txBody>
          </p:sp>
          <p:sp>
            <p:nvSpPr>
              <p:cNvPr id="26671" name="Line 74"/>
              <p:cNvSpPr>
                <a:spLocks noChangeAspect="1" noChangeShapeType="1"/>
              </p:cNvSpPr>
              <p:nvPr/>
            </p:nvSpPr>
            <p:spPr bwMode="auto">
              <a:xfrm flipV="1">
                <a:off x="2717" y="762"/>
                <a:ext cx="0" cy="107"/>
              </a:xfrm>
              <a:prstGeom prst="line">
                <a:avLst/>
              </a:prstGeom>
              <a:noFill/>
              <a:ln w="9525">
                <a:solidFill>
                  <a:srgbClr val="000000"/>
                </a:solidFill>
                <a:round/>
                <a:headEnd/>
                <a:tailEnd/>
              </a:ln>
            </p:spPr>
            <p:txBody>
              <a:bodyPr/>
              <a:lstStyle/>
              <a:p>
                <a:endParaRPr lang="tr-TR"/>
              </a:p>
            </p:txBody>
          </p:sp>
          <p:sp>
            <p:nvSpPr>
              <p:cNvPr id="26672" name="Line 75"/>
              <p:cNvSpPr>
                <a:spLocks noChangeAspect="1" noChangeShapeType="1"/>
              </p:cNvSpPr>
              <p:nvPr/>
            </p:nvSpPr>
            <p:spPr bwMode="auto">
              <a:xfrm>
                <a:off x="2066" y="816"/>
                <a:ext cx="638" cy="0"/>
              </a:xfrm>
              <a:prstGeom prst="line">
                <a:avLst/>
              </a:prstGeom>
              <a:noFill/>
              <a:ln w="9525">
                <a:solidFill>
                  <a:srgbClr val="000000"/>
                </a:solidFill>
                <a:round/>
                <a:headEnd/>
                <a:tailEnd type="stealth" w="sm" len="lg"/>
              </a:ln>
            </p:spPr>
            <p:txBody>
              <a:bodyPr/>
              <a:lstStyle/>
              <a:p>
                <a:endParaRPr lang="tr-TR"/>
              </a:p>
            </p:txBody>
          </p:sp>
          <p:sp>
            <p:nvSpPr>
              <p:cNvPr id="26673" name="Line 76"/>
              <p:cNvSpPr>
                <a:spLocks noChangeAspect="1" noChangeShapeType="1"/>
              </p:cNvSpPr>
              <p:nvPr/>
            </p:nvSpPr>
            <p:spPr bwMode="auto">
              <a:xfrm>
                <a:off x="1111" y="816"/>
                <a:ext cx="636" cy="0"/>
              </a:xfrm>
              <a:prstGeom prst="line">
                <a:avLst/>
              </a:prstGeom>
              <a:noFill/>
              <a:ln w="9525">
                <a:solidFill>
                  <a:srgbClr val="000000"/>
                </a:solidFill>
                <a:round/>
                <a:headEnd type="stealth" w="sm" len="lg"/>
                <a:tailEnd type="none" w="sm" len="lg"/>
              </a:ln>
            </p:spPr>
            <p:txBody>
              <a:bodyPr/>
              <a:lstStyle/>
              <a:p>
                <a:endParaRPr lang="tr-TR"/>
              </a:p>
            </p:txBody>
          </p:sp>
          <p:sp>
            <p:nvSpPr>
              <p:cNvPr id="26674" name="Line 77"/>
              <p:cNvSpPr>
                <a:spLocks noChangeAspect="1" noChangeShapeType="1"/>
              </p:cNvSpPr>
              <p:nvPr/>
            </p:nvSpPr>
            <p:spPr bwMode="auto">
              <a:xfrm>
                <a:off x="2719" y="873"/>
                <a:ext cx="106" cy="0"/>
              </a:xfrm>
              <a:prstGeom prst="line">
                <a:avLst/>
              </a:prstGeom>
              <a:noFill/>
              <a:ln w="9525">
                <a:solidFill>
                  <a:srgbClr val="000000"/>
                </a:solidFill>
                <a:round/>
                <a:headEnd/>
                <a:tailEnd/>
              </a:ln>
            </p:spPr>
            <p:txBody>
              <a:bodyPr/>
              <a:lstStyle/>
              <a:p>
                <a:endParaRPr lang="tr-TR"/>
              </a:p>
            </p:txBody>
          </p:sp>
          <p:sp>
            <p:nvSpPr>
              <p:cNvPr id="26675" name="Line 78"/>
              <p:cNvSpPr>
                <a:spLocks noChangeAspect="1" noChangeShapeType="1"/>
              </p:cNvSpPr>
              <p:nvPr/>
            </p:nvSpPr>
            <p:spPr bwMode="auto">
              <a:xfrm flipV="1">
                <a:off x="2772" y="864"/>
                <a:ext cx="0" cy="104"/>
              </a:xfrm>
              <a:prstGeom prst="line">
                <a:avLst/>
              </a:prstGeom>
              <a:noFill/>
              <a:ln w="6350">
                <a:solidFill>
                  <a:srgbClr val="000000"/>
                </a:solidFill>
                <a:round/>
                <a:headEnd/>
                <a:tailEnd type="arrow" w="sm" len="sm"/>
              </a:ln>
            </p:spPr>
            <p:txBody>
              <a:bodyPr/>
              <a:lstStyle/>
              <a:p>
                <a:endParaRPr lang="tr-TR"/>
              </a:p>
            </p:txBody>
          </p:sp>
          <p:sp>
            <p:nvSpPr>
              <p:cNvPr id="26676" name="Line 79"/>
              <p:cNvSpPr>
                <a:spLocks noChangeAspect="1" noChangeShapeType="1"/>
              </p:cNvSpPr>
              <p:nvPr/>
            </p:nvSpPr>
            <p:spPr bwMode="auto">
              <a:xfrm>
                <a:off x="2720" y="1302"/>
                <a:ext cx="106" cy="0"/>
              </a:xfrm>
              <a:prstGeom prst="line">
                <a:avLst/>
              </a:prstGeom>
              <a:noFill/>
              <a:ln w="9525">
                <a:solidFill>
                  <a:srgbClr val="000000"/>
                </a:solidFill>
                <a:round/>
                <a:headEnd/>
                <a:tailEnd/>
              </a:ln>
            </p:spPr>
            <p:txBody>
              <a:bodyPr/>
              <a:lstStyle/>
              <a:p>
                <a:endParaRPr lang="tr-TR"/>
              </a:p>
            </p:txBody>
          </p:sp>
        </p:grpSp>
      </p:grpSp>
      <p:grpSp>
        <p:nvGrpSpPr>
          <p:cNvPr id="5" name="Group 4"/>
          <p:cNvGrpSpPr>
            <a:grpSpLocks noChangeAspect="1"/>
          </p:cNvGrpSpPr>
          <p:nvPr/>
        </p:nvGrpSpPr>
        <p:grpSpPr bwMode="auto">
          <a:xfrm>
            <a:off x="5092700" y="5008563"/>
            <a:ext cx="4051300" cy="1509712"/>
            <a:chOff x="6561" y="2388"/>
            <a:chExt cx="4320" cy="1610"/>
          </a:xfrm>
        </p:grpSpPr>
        <p:sp>
          <p:nvSpPr>
            <p:cNvPr id="26639" name="AutoShape 5"/>
            <p:cNvSpPr>
              <a:spLocks noChangeAspect="1" noChangeArrowheads="1"/>
            </p:cNvSpPr>
            <p:nvPr/>
          </p:nvSpPr>
          <p:spPr bwMode="auto">
            <a:xfrm>
              <a:off x="6561" y="2388"/>
              <a:ext cx="4320" cy="1610"/>
            </a:xfrm>
            <a:prstGeom prst="rect">
              <a:avLst/>
            </a:prstGeom>
            <a:noFill/>
            <a:ln w="9525">
              <a:noFill/>
              <a:miter lim="800000"/>
              <a:headEnd/>
              <a:tailEnd/>
            </a:ln>
          </p:spPr>
          <p:txBody>
            <a:bodyPr/>
            <a:lstStyle/>
            <a:p>
              <a:endParaRPr lang="tr-TR"/>
            </a:p>
          </p:txBody>
        </p:sp>
        <p:grpSp>
          <p:nvGrpSpPr>
            <p:cNvPr id="6" name="Group 6"/>
            <p:cNvGrpSpPr>
              <a:grpSpLocks/>
            </p:cNvGrpSpPr>
            <p:nvPr/>
          </p:nvGrpSpPr>
          <p:grpSpPr bwMode="auto">
            <a:xfrm>
              <a:off x="6561" y="2388"/>
              <a:ext cx="4320" cy="1610"/>
              <a:chOff x="6561" y="2388"/>
              <a:chExt cx="4320" cy="1610"/>
            </a:xfrm>
          </p:grpSpPr>
          <p:pic>
            <p:nvPicPr>
              <p:cNvPr id="26641" name="Picture 7" descr="PICT0195"/>
              <p:cNvPicPr>
                <a:picLocks noChangeAspect="1" noChangeArrowheads="1"/>
              </p:cNvPicPr>
              <p:nvPr/>
            </p:nvPicPr>
            <p:blipFill>
              <a:blip r:embed="rId6"/>
              <a:srcRect l="1671" r="1775"/>
              <a:stretch>
                <a:fillRect/>
              </a:stretch>
            </p:blipFill>
            <p:spPr bwMode="auto">
              <a:xfrm>
                <a:off x="6561" y="2496"/>
                <a:ext cx="4320" cy="1502"/>
              </a:xfrm>
              <a:prstGeom prst="rect">
                <a:avLst/>
              </a:prstGeom>
              <a:noFill/>
              <a:ln w="9525">
                <a:noFill/>
                <a:miter lim="800000"/>
                <a:headEnd/>
                <a:tailEnd/>
              </a:ln>
            </p:spPr>
          </p:pic>
          <p:sp>
            <p:nvSpPr>
              <p:cNvPr id="26642" name="Text Box 8"/>
              <p:cNvSpPr txBox="1">
                <a:spLocks noChangeArrowheads="1"/>
              </p:cNvSpPr>
              <p:nvPr/>
            </p:nvSpPr>
            <p:spPr bwMode="auto">
              <a:xfrm>
                <a:off x="9720" y="3648"/>
                <a:ext cx="720" cy="252"/>
              </a:xfrm>
              <a:prstGeom prst="rect">
                <a:avLst/>
              </a:prstGeom>
              <a:noFill/>
              <a:ln w="9525">
                <a:noFill/>
                <a:miter lim="800000"/>
                <a:headEnd/>
                <a:tailEnd/>
              </a:ln>
            </p:spPr>
            <p:txBody>
              <a:bodyPr lIns="0" tIns="0" rIns="0" bIns="0"/>
              <a:lstStyle/>
              <a:p>
                <a:r>
                  <a:rPr lang="en-US" altLang="zh-CN" sz="1400">
                    <a:solidFill>
                      <a:srgbClr val="FFFFFF"/>
                    </a:solidFill>
                    <a:ea typeface="宋体" pitchFamily="2" charset="-122"/>
                  </a:rPr>
                  <a:t>Ground</a:t>
                </a:r>
                <a:endParaRPr lang="en-US"/>
              </a:p>
            </p:txBody>
          </p:sp>
          <p:sp>
            <p:nvSpPr>
              <p:cNvPr id="26643" name="Line 9"/>
              <p:cNvSpPr>
                <a:spLocks noChangeShapeType="1"/>
              </p:cNvSpPr>
              <p:nvPr/>
            </p:nvSpPr>
            <p:spPr bwMode="auto">
              <a:xfrm>
                <a:off x="7104" y="2472"/>
                <a:ext cx="1" cy="144"/>
              </a:xfrm>
              <a:prstGeom prst="line">
                <a:avLst/>
              </a:prstGeom>
              <a:noFill/>
              <a:ln w="9525">
                <a:solidFill>
                  <a:srgbClr val="000000"/>
                </a:solidFill>
                <a:round/>
                <a:headEnd/>
                <a:tailEnd/>
              </a:ln>
            </p:spPr>
            <p:txBody>
              <a:bodyPr lIns="74295" tIns="8890" rIns="74295" bIns="8890"/>
              <a:lstStyle/>
              <a:p>
                <a:endParaRPr lang="tr-TR"/>
              </a:p>
            </p:txBody>
          </p:sp>
          <p:sp>
            <p:nvSpPr>
              <p:cNvPr id="26644" name="Line 10"/>
              <p:cNvSpPr>
                <a:spLocks noChangeShapeType="1"/>
              </p:cNvSpPr>
              <p:nvPr/>
            </p:nvSpPr>
            <p:spPr bwMode="auto">
              <a:xfrm>
                <a:off x="10314" y="2478"/>
                <a:ext cx="1" cy="144"/>
              </a:xfrm>
              <a:prstGeom prst="line">
                <a:avLst/>
              </a:prstGeom>
              <a:noFill/>
              <a:ln w="9525">
                <a:solidFill>
                  <a:srgbClr val="000000"/>
                </a:solidFill>
                <a:round/>
                <a:headEnd/>
                <a:tailEnd/>
              </a:ln>
            </p:spPr>
            <p:txBody>
              <a:bodyPr lIns="74295" tIns="8890" rIns="74295" bIns="8890"/>
              <a:lstStyle/>
              <a:p>
                <a:endParaRPr lang="tr-TR"/>
              </a:p>
            </p:txBody>
          </p:sp>
          <p:sp>
            <p:nvSpPr>
              <p:cNvPr id="26645" name="Line 11"/>
              <p:cNvSpPr>
                <a:spLocks noChangeShapeType="1"/>
              </p:cNvSpPr>
              <p:nvPr/>
            </p:nvSpPr>
            <p:spPr bwMode="auto">
              <a:xfrm>
                <a:off x="9000" y="2496"/>
                <a:ext cx="1308" cy="1"/>
              </a:xfrm>
              <a:prstGeom prst="line">
                <a:avLst/>
              </a:prstGeom>
              <a:noFill/>
              <a:ln w="9525">
                <a:solidFill>
                  <a:srgbClr val="000000"/>
                </a:solidFill>
                <a:round/>
                <a:headEnd/>
                <a:tailEnd type="stealth" w="sm" len="lg"/>
              </a:ln>
            </p:spPr>
            <p:txBody>
              <a:bodyPr lIns="74295" tIns="8890" rIns="74295" bIns="8890"/>
              <a:lstStyle/>
              <a:p>
                <a:endParaRPr lang="tr-TR"/>
              </a:p>
            </p:txBody>
          </p:sp>
          <p:sp>
            <p:nvSpPr>
              <p:cNvPr id="26646" name="Line 12"/>
              <p:cNvSpPr>
                <a:spLocks noChangeShapeType="1"/>
              </p:cNvSpPr>
              <p:nvPr/>
            </p:nvSpPr>
            <p:spPr bwMode="auto">
              <a:xfrm>
                <a:off x="7104" y="2496"/>
                <a:ext cx="1308" cy="1"/>
              </a:xfrm>
              <a:prstGeom prst="line">
                <a:avLst/>
              </a:prstGeom>
              <a:noFill/>
              <a:ln w="9525">
                <a:solidFill>
                  <a:srgbClr val="000000"/>
                </a:solidFill>
                <a:round/>
                <a:headEnd type="stealth" w="sm" len="lg"/>
                <a:tailEnd type="none" w="sm" len="lg"/>
              </a:ln>
            </p:spPr>
            <p:txBody>
              <a:bodyPr lIns="74295" tIns="8890" rIns="74295" bIns="8890"/>
              <a:lstStyle/>
              <a:p>
                <a:endParaRPr lang="tr-TR"/>
              </a:p>
            </p:txBody>
          </p:sp>
          <p:sp>
            <p:nvSpPr>
              <p:cNvPr id="26647" name="Text Box 13"/>
              <p:cNvSpPr txBox="1">
                <a:spLocks noChangeArrowheads="1"/>
              </p:cNvSpPr>
              <p:nvPr/>
            </p:nvSpPr>
            <p:spPr bwMode="auto">
              <a:xfrm>
                <a:off x="8460" y="2388"/>
                <a:ext cx="480" cy="180"/>
              </a:xfrm>
              <a:prstGeom prst="rect">
                <a:avLst/>
              </a:prstGeom>
              <a:noFill/>
              <a:ln w="9525">
                <a:noFill/>
                <a:miter lim="800000"/>
                <a:headEnd/>
                <a:tailEnd/>
              </a:ln>
            </p:spPr>
            <p:txBody>
              <a:bodyPr lIns="0" tIns="0" rIns="0" bIns="0"/>
              <a:lstStyle/>
              <a:p>
                <a:r>
                  <a:rPr lang="en-US" altLang="zh-CN" sz="1800">
                    <a:ea typeface="宋体" pitchFamily="2" charset="-122"/>
                  </a:rPr>
                  <a:t> </a:t>
                </a:r>
                <a:r>
                  <a:rPr lang="en-US" altLang="zh-CN" sz="1200">
                    <a:ea typeface="宋体" pitchFamily="2" charset="-122"/>
                  </a:rPr>
                  <a:t>90mm</a:t>
                </a:r>
                <a:endParaRPr lang="en-US" sz="4400"/>
              </a:p>
            </p:txBody>
          </p:sp>
          <p:sp>
            <p:nvSpPr>
              <p:cNvPr id="26648" name="Line 14"/>
              <p:cNvSpPr>
                <a:spLocks noChangeShapeType="1"/>
              </p:cNvSpPr>
              <p:nvPr/>
            </p:nvSpPr>
            <p:spPr bwMode="auto">
              <a:xfrm>
                <a:off x="6840" y="2646"/>
                <a:ext cx="180" cy="1"/>
              </a:xfrm>
              <a:prstGeom prst="line">
                <a:avLst/>
              </a:prstGeom>
              <a:noFill/>
              <a:ln w="9525">
                <a:solidFill>
                  <a:srgbClr val="000000"/>
                </a:solidFill>
                <a:round/>
                <a:headEnd/>
                <a:tailEnd/>
              </a:ln>
            </p:spPr>
            <p:txBody>
              <a:bodyPr lIns="74295" tIns="8890" rIns="74295" bIns="8890"/>
              <a:lstStyle/>
              <a:p>
                <a:endParaRPr lang="tr-TR"/>
              </a:p>
            </p:txBody>
          </p:sp>
          <p:sp>
            <p:nvSpPr>
              <p:cNvPr id="26649" name="Line 15"/>
              <p:cNvSpPr>
                <a:spLocks noChangeShapeType="1"/>
              </p:cNvSpPr>
              <p:nvPr/>
            </p:nvSpPr>
            <p:spPr bwMode="auto">
              <a:xfrm>
                <a:off x="6840" y="2982"/>
                <a:ext cx="180" cy="1"/>
              </a:xfrm>
              <a:prstGeom prst="line">
                <a:avLst/>
              </a:prstGeom>
              <a:noFill/>
              <a:ln w="9525">
                <a:solidFill>
                  <a:srgbClr val="000000"/>
                </a:solidFill>
                <a:round/>
                <a:headEnd/>
                <a:tailEnd/>
              </a:ln>
            </p:spPr>
            <p:txBody>
              <a:bodyPr lIns="74295" tIns="8890" rIns="74295" bIns="8890"/>
              <a:lstStyle/>
              <a:p>
                <a:endParaRPr lang="tr-TR"/>
              </a:p>
            </p:txBody>
          </p:sp>
          <p:sp>
            <p:nvSpPr>
              <p:cNvPr id="26650" name="Line 16"/>
              <p:cNvSpPr>
                <a:spLocks noChangeShapeType="1"/>
              </p:cNvSpPr>
              <p:nvPr/>
            </p:nvSpPr>
            <p:spPr bwMode="auto">
              <a:xfrm>
                <a:off x="6930" y="2484"/>
                <a:ext cx="1" cy="180"/>
              </a:xfrm>
              <a:prstGeom prst="line">
                <a:avLst/>
              </a:prstGeom>
              <a:noFill/>
              <a:ln w="9525">
                <a:solidFill>
                  <a:srgbClr val="000000"/>
                </a:solidFill>
                <a:round/>
                <a:headEnd/>
                <a:tailEnd type="arrow" w="sm" len="sm"/>
              </a:ln>
            </p:spPr>
            <p:txBody>
              <a:bodyPr lIns="74295" tIns="8890" rIns="74295" bIns="8890"/>
              <a:lstStyle/>
              <a:p>
                <a:endParaRPr lang="tr-TR"/>
              </a:p>
            </p:txBody>
          </p:sp>
          <p:sp>
            <p:nvSpPr>
              <p:cNvPr id="26651" name="Line 17"/>
              <p:cNvSpPr>
                <a:spLocks noChangeShapeType="1"/>
              </p:cNvSpPr>
              <p:nvPr/>
            </p:nvSpPr>
            <p:spPr bwMode="auto">
              <a:xfrm>
                <a:off x="6929" y="2982"/>
                <a:ext cx="1" cy="180"/>
              </a:xfrm>
              <a:prstGeom prst="line">
                <a:avLst/>
              </a:prstGeom>
              <a:noFill/>
              <a:ln w="9525">
                <a:solidFill>
                  <a:srgbClr val="000000"/>
                </a:solidFill>
                <a:round/>
                <a:headEnd type="arrow" w="sm" len="sm"/>
                <a:tailEnd type="none" w="sm" len="sm"/>
              </a:ln>
            </p:spPr>
            <p:txBody>
              <a:bodyPr lIns="74295" tIns="8890" rIns="74295" bIns="8890"/>
              <a:lstStyle/>
              <a:p>
                <a:endParaRPr lang="tr-TR"/>
              </a:p>
            </p:txBody>
          </p:sp>
          <p:sp>
            <p:nvSpPr>
              <p:cNvPr id="26652" name="Text Box 18"/>
              <p:cNvSpPr txBox="1">
                <a:spLocks noChangeArrowheads="1"/>
              </p:cNvSpPr>
              <p:nvPr/>
            </p:nvSpPr>
            <p:spPr bwMode="auto">
              <a:xfrm>
                <a:off x="6696" y="2730"/>
                <a:ext cx="480" cy="180"/>
              </a:xfrm>
              <a:prstGeom prst="rect">
                <a:avLst/>
              </a:prstGeom>
              <a:noFill/>
              <a:ln w="9525">
                <a:noFill/>
                <a:miter lim="800000"/>
                <a:headEnd/>
                <a:tailEnd/>
              </a:ln>
            </p:spPr>
            <p:txBody>
              <a:bodyPr lIns="0" tIns="0" rIns="0" bIns="0"/>
              <a:lstStyle/>
              <a:p>
                <a:r>
                  <a:rPr lang="en-US" altLang="zh-CN" sz="1200">
                    <a:ea typeface="宋体" pitchFamily="2" charset="-122"/>
                  </a:rPr>
                  <a:t> 10mm</a:t>
                </a:r>
                <a:endParaRPr lang="en-US" sz="4000"/>
              </a:p>
            </p:txBody>
          </p:sp>
          <p:sp>
            <p:nvSpPr>
              <p:cNvPr id="26653" name="Oval 19"/>
              <p:cNvSpPr>
                <a:spLocks noChangeArrowheads="1"/>
              </p:cNvSpPr>
              <p:nvPr/>
            </p:nvSpPr>
            <p:spPr bwMode="auto">
              <a:xfrm>
                <a:off x="7650" y="2640"/>
                <a:ext cx="144" cy="144"/>
              </a:xfrm>
              <a:prstGeom prst="ellipse">
                <a:avLst/>
              </a:prstGeom>
              <a:noFill/>
              <a:ln w="15875">
                <a:solidFill>
                  <a:srgbClr val="FFFFFF"/>
                </a:solidFill>
                <a:prstDash val="sysDot"/>
                <a:round/>
                <a:headEnd/>
                <a:tailEnd/>
              </a:ln>
            </p:spPr>
            <p:txBody>
              <a:bodyPr lIns="74295" tIns="8890" rIns="74295" bIns="8890"/>
              <a:lstStyle/>
              <a:p>
                <a:endParaRPr lang="tr-TR"/>
              </a:p>
            </p:txBody>
          </p:sp>
          <p:sp>
            <p:nvSpPr>
              <p:cNvPr id="26654" name="Oval 20"/>
              <p:cNvSpPr>
                <a:spLocks noChangeArrowheads="1"/>
              </p:cNvSpPr>
              <p:nvPr/>
            </p:nvSpPr>
            <p:spPr bwMode="auto">
              <a:xfrm>
                <a:off x="8340" y="2646"/>
                <a:ext cx="144" cy="144"/>
              </a:xfrm>
              <a:prstGeom prst="ellipse">
                <a:avLst/>
              </a:prstGeom>
              <a:noFill/>
              <a:ln w="15875">
                <a:solidFill>
                  <a:srgbClr val="FFFFFF"/>
                </a:solidFill>
                <a:prstDash val="sysDot"/>
                <a:round/>
                <a:headEnd/>
                <a:tailEnd/>
              </a:ln>
            </p:spPr>
            <p:txBody>
              <a:bodyPr lIns="74295" tIns="8890" rIns="74295" bIns="8890"/>
              <a:lstStyle/>
              <a:p>
                <a:endParaRPr lang="tr-TR"/>
              </a:p>
            </p:txBody>
          </p:sp>
          <p:sp>
            <p:nvSpPr>
              <p:cNvPr id="26655" name="Text Box 21"/>
              <p:cNvSpPr txBox="1">
                <a:spLocks noChangeArrowheads="1"/>
              </p:cNvSpPr>
              <p:nvPr/>
            </p:nvSpPr>
            <p:spPr bwMode="auto">
              <a:xfrm>
                <a:off x="9540" y="3108"/>
                <a:ext cx="1080" cy="252"/>
              </a:xfrm>
              <a:prstGeom prst="rect">
                <a:avLst/>
              </a:prstGeom>
              <a:noFill/>
              <a:ln w="9525">
                <a:noFill/>
                <a:miter lim="800000"/>
                <a:headEnd/>
                <a:tailEnd/>
              </a:ln>
            </p:spPr>
            <p:txBody>
              <a:bodyPr lIns="0" tIns="0" rIns="0" bIns="0"/>
              <a:lstStyle/>
              <a:p>
                <a:r>
                  <a:rPr lang="en-US" altLang="zh-CN" sz="1400">
                    <a:solidFill>
                      <a:srgbClr val="FFFFFF"/>
                    </a:solidFill>
                    <a:ea typeface="宋体" pitchFamily="2" charset="-122"/>
                  </a:rPr>
                  <a:t>p-i-n diodes</a:t>
                </a:r>
                <a:endParaRPr lang="en-US" sz="1400"/>
              </a:p>
            </p:txBody>
          </p:sp>
          <p:cxnSp>
            <p:nvCxnSpPr>
              <p:cNvPr id="26656" name="AutoShape 22"/>
              <p:cNvCxnSpPr>
                <a:cxnSpLocks noChangeShapeType="1"/>
                <a:stCxn id="26655" idx="1"/>
                <a:endCxn id="26653" idx="4"/>
              </p:cNvCxnSpPr>
              <p:nvPr/>
            </p:nvCxnSpPr>
            <p:spPr bwMode="auto">
              <a:xfrm rot="10800000">
                <a:off x="7722" y="2796"/>
                <a:ext cx="1818" cy="438"/>
              </a:xfrm>
              <a:prstGeom prst="curvedConnector2">
                <a:avLst/>
              </a:prstGeom>
              <a:noFill/>
              <a:ln w="9525">
                <a:solidFill>
                  <a:srgbClr val="FFFFFF"/>
                </a:solidFill>
                <a:prstDash val="lgDash"/>
                <a:round/>
                <a:headEnd/>
                <a:tailEnd type="stealth" w="sm" len="sm"/>
              </a:ln>
            </p:spPr>
          </p:cxnSp>
          <p:cxnSp>
            <p:nvCxnSpPr>
              <p:cNvPr id="26657" name="AutoShape 23"/>
              <p:cNvCxnSpPr>
                <a:cxnSpLocks noChangeShapeType="1"/>
                <a:stCxn id="26655" idx="1"/>
                <a:endCxn id="26654" idx="5"/>
              </p:cNvCxnSpPr>
              <p:nvPr/>
            </p:nvCxnSpPr>
            <p:spPr bwMode="auto">
              <a:xfrm rot="10800000">
                <a:off x="8463" y="2781"/>
                <a:ext cx="1077" cy="453"/>
              </a:xfrm>
              <a:prstGeom prst="curvedConnector2">
                <a:avLst/>
              </a:prstGeom>
              <a:noFill/>
              <a:ln w="9525">
                <a:solidFill>
                  <a:srgbClr val="FFFFFF"/>
                </a:solidFill>
                <a:prstDash val="lgDash"/>
                <a:round/>
                <a:headEnd/>
                <a:tailEnd type="stealth" w="sm" len="sm"/>
              </a:ln>
            </p:spPr>
          </p:cxnSp>
          <p:sp>
            <p:nvSpPr>
              <p:cNvPr id="26658" name="Text Box 24"/>
              <p:cNvSpPr txBox="1">
                <a:spLocks noChangeArrowheads="1"/>
              </p:cNvSpPr>
              <p:nvPr/>
            </p:nvSpPr>
            <p:spPr bwMode="auto">
              <a:xfrm>
                <a:off x="7920" y="3732"/>
                <a:ext cx="1452" cy="252"/>
              </a:xfrm>
              <a:prstGeom prst="rect">
                <a:avLst/>
              </a:prstGeom>
              <a:noFill/>
              <a:ln w="9525">
                <a:noFill/>
                <a:miter lim="800000"/>
                <a:headEnd/>
                <a:tailEnd/>
              </a:ln>
            </p:spPr>
            <p:txBody>
              <a:bodyPr lIns="0" tIns="0" rIns="0" bIns="0"/>
              <a:lstStyle/>
              <a:p>
                <a:r>
                  <a:rPr lang="en-US" altLang="zh-CN" sz="1100">
                    <a:solidFill>
                      <a:srgbClr val="FFFFFF"/>
                    </a:solidFill>
                    <a:ea typeface="宋体" pitchFamily="2" charset="-122"/>
                  </a:rPr>
                  <a:t>50cm coaxial cable</a:t>
                </a:r>
                <a:endParaRPr lang="en-US"/>
              </a:p>
            </p:txBody>
          </p:sp>
        </p:grpSp>
      </p:grpSp>
      <p:sp>
        <p:nvSpPr>
          <p:cNvPr id="70" name="Right Arrow 69"/>
          <p:cNvSpPr>
            <a:spLocks noChangeArrowheads="1"/>
          </p:cNvSpPr>
          <p:nvPr/>
        </p:nvSpPr>
        <p:spPr bwMode="auto">
          <a:xfrm rot="-2030956">
            <a:off x="4922838" y="2697163"/>
            <a:ext cx="692150" cy="373062"/>
          </a:xfrm>
          <a:prstGeom prst="rightArrow">
            <a:avLst>
              <a:gd name="adj1" fmla="val 50000"/>
              <a:gd name="adj2" fmla="val 50111"/>
            </a:avLst>
          </a:prstGeom>
          <a:solidFill>
            <a:schemeClr val="accent1"/>
          </a:solidFill>
          <a:ln w="12700" algn="ctr">
            <a:solidFill>
              <a:schemeClr val="tx1"/>
            </a:solidFill>
            <a:round/>
            <a:headEnd type="none" w="sm" len="sm"/>
            <a:tailEnd type="none" w="sm" len="sm"/>
          </a:ln>
        </p:spPr>
        <p:txBody>
          <a:bodyPr/>
          <a:lstStyle/>
          <a:p>
            <a:endParaRPr lang="tr-TR"/>
          </a:p>
        </p:txBody>
      </p:sp>
      <p:sp>
        <p:nvSpPr>
          <p:cNvPr id="71" name="Right Arrow 70"/>
          <p:cNvSpPr>
            <a:spLocks noChangeArrowheads="1"/>
          </p:cNvSpPr>
          <p:nvPr/>
        </p:nvSpPr>
        <p:spPr bwMode="auto">
          <a:xfrm rot="1411885">
            <a:off x="4940300" y="4351338"/>
            <a:ext cx="692150" cy="374650"/>
          </a:xfrm>
          <a:prstGeom prst="rightArrow">
            <a:avLst>
              <a:gd name="adj1" fmla="val 50000"/>
              <a:gd name="adj2" fmla="val 49898"/>
            </a:avLst>
          </a:prstGeom>
          <a:solidFill>
            <a:schemeClr val="accent1"/>
          </a:solidFill>
          <a:ln w="12700" algn="ctr">
            <a:solidFill>
              <a:schemeClr val="tx1"/>
            </a:solidFill>
            <a:round/>
            <a:headEnd type="none" w="sm" len="sm"/>
            <a:tailEnd type="none" w="sm" len="sm"/>
          </a:ln>
        </p:spPr>
        <p:txBody>
          <a:bodyPr/>
          <a:lstStyle/>
          <a:p>
            <a:endParaRPr lang="tr-TR"/>
          </a:p>
        </p:txBody>
      </p:sp>
      <p:sp>
        <p:nvSpPr>
          <p:cNvPr id="72" name="TextBox 71"/>
          <p:cNvSpPr txBox="1">
            <a:spLocks noChangeArrowheads="1"/>
          </p:cNvSpPr>
          <p:nvPr/>
        </p:nvSpPr>
        <p:spPr bwMode="auto">
          <a:xfrm>
            <a:off x="2713038" y="4803775"/>
            <a:ext cx="1963737" cy="1323975"/>
          </a:xfrm>
          <a:prstGeom prst="rect">
            <a:avLst/>
          </a:prstGeom>
          <a:noFill/>
          <a:ln w="9525">
            <a:noFill/>
            <a:miter lim="800000"/>
            <a:headEnd/>
            <a:tailEnd/>
          </a:ln>
        </p:spPr>
        <p:txBody>
          <a:bodyPr>
            <a:spAutoFit/>
          </a:bodyPr>
          <a:lstStyle/>
          <a:p>
            <a:r>
              <a:rPr lang="en-US" sz="1600">
                <a:solidFill>
                  <a:srgbClr val="FFC000"/>
                </a:solidFill>
              </a:rPr>
              <a:t>“mini-Maze” Reconfigurable Bent Monopole Antenna with MEMS switch</a:t>
            </a:r>
            <a:endParaRPr lang="en-US" sz="2000">
              <a:solidFill>
                <a:srgbClr val="FFC000"/>
              </a:solidFill>
            </a:endParaRPr>
          </a:p>
        </p:txBody>
      </p:sp>
      <p:sp>
        <p:nvSpPr>
          <p:cNvPr id="73" name="TextBox 72"/>
          <p:cNvSpPr txBox="1">
            <a:spLocks noChangeArrowheads="1"/>
          </p:cNvSpPr>
          <p:nvPr/>
        </p:nvSpPr>
        <p:spPr bwMode="auto">
          <a:xfrm>
            <a:off x="5521325" y="3103563"/>
            <a:ext cx="3448050" cy="584200"/>
          </a:xfrm>
          <a:prstGeom prst="rect">
            <a:avLst/>
          </a:prstGeom>
          <a:noFill/>
          <a:ln w="9525">
            <a:noFill/>
            <a:miter lim="800000"/>
            <a:headEnd/>
            <a:tailEnd/>
          </a:ln>
        </p:spPr>
        <p:txBody>
          <a:bodyPr>
            <a:spAutoFit/>
          </a:bodyPr>
          <a:lstStyle/>
          <a:p>
            <a:r>
              <a:rPr lang="en-US" sz="1600"/>
              <a:t>Reconfigurable Multi-band branched Monopole Antenna</a:t>
            </a:r>
            <a:endParaRPr lang="en-US" sz="2000"/>
          </a:p>
        </p:txBody>
      </p:sp>
      <p:sp>
        <p:nvSpPr>
          <p:cNvPr id="74" name="TextBox 73"/>
          <p:cNvSpPr txBox="1">
            <a:spLocks noChangeArrowheads="1"/>
          </p:cNvSpPr>
          <p:nvPr/>
        </p:nvSpPr>
        <p:spPr bwMode="auto">
          <a:xfrm>
            <a:off x="5502275" y="4487863"/>
            <a:ext cx="3641725" cy="585787"/>
          </a:xfrm>
          <a:prstGeom prst="rect">
            <a:avLst/>
          </a:prstGeom>
          <a:noFill/>
          <a:ln w="9525">
            <a:noFill/>
            <a:miter lim="800000"/>
            <a:headEnd/>
            <a:tailEnd/>
          </a:ln>
        </p:spPr>
        <p:txBody>
          <a:bodyPr>
            <a:spAutoFit/>
          </a:bodyPr>
          <a:lstStyle/>
          <a:p>
            <a:r>
              <a:rPr lang="en-US" sz="1600">
                <a:solidFill>
                  <a:srgbClr val="00FF00"/>
                </a:solidFill>
              </a:rPr>
              <a:t>Reconfigurable Multi-band Twin PIFA Antenna with PIN diode switch</a:t>
            </a:r>
            <a:endParaRPr lang="en-US" sz="2000">
              <a:solidFill>
                <a:srgbClr val="00FF00"/>
              </a:solidFill>
            </a:endParaRPr>
          </a:p>
        </p:txBody>
      </p:sp>
      <p:sp>
        <p:nvSpPr>
          <p:cNvPr id="75" name="Right Arrow 74"/>
          <p:cNvSpPr>
            <a:spLocks noChangeArrowheads="1"/>
          </p:cNvSpPr>
          <p:nvPr/>
        </p:nvSpPr>
        <p:spPr bwMode="auto">
          <a:xfrm rot="5400000">
            <a:off x="7050881" y="3917157"/>
            <a:ext cx="528637" cy="374650"/>
          </a:xfrm>
          <a:prstGeom prst="rightArrow">
            <a:avLst>
              <a:gd name="adj1" fmla="val 50000"/>
              <a:gd name="adj2" fmla="val 49862"/>
            </a:avLst>
          </a:prstGeom>
          <a:solidFill>
            <a:schemeClr val="accent1"/>
          </a:solidFill>
          <a:ln w="12700" algn="ctr">
            <a:solidFill>
              <a:schemeClr val="tx1"/>
            </a:solidFill>
            <a:round/>
            <a:headEnd type="none" w="sm" len="sm"/>
            <a:tailEnd type="none" w="sm" len="sm"/>
          </a:ln>
        </p:spPr>
        <p:txBody>
          <a:bodyPr/>
          <a:lstStyle/>
          <a:p>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fill="hold"/>
                                        <p:tgtEl>
                                          <p:spTgt spid="72"/>
                                        </p:tgtEl>
                                        <p:attrNameLst>
                                          <p:attrName>ppt_x</p:attrName>
                                        </p:attrNameLst>
                                      </p:cBhvr>
                                      <p:tavLst>
                                        <p:tav tm="0">
                                          <p:val>
                                            <p:strVal val="#ppt_x"/>
                                          </p:val>
                                        </p:tav>
                                        <p:tav tm="100000">
                                          <p:val>
                                            <p:strVal val="#ppt_x"/>
                                          </p:val>
                                        </p:tav>
                                      </p:tavLst>
                                    </p:anim>
                                    <p:anim calcmode="lin" valueType="num">
                                      <p:cBhvr additive="base">
                                        <p:cTn id="16"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anim calcmode="lin" valueType="num">
                                      <p:cBhvr additive="base">
                                        <p:cTn id="25" dur="500" fill="hold"/>
                                        <p:tgtEl>
                                          <p:spTgt spid="70"/>
                                        </p:tgtEl>
                                        <p:attrNameLst>
                                          <p:attrName>ppt_x</p:attrName>
                                        </p:attrNameLst>
                                      </p:cBhvr>
                                      <p:tavLst>
                                        <p:tav tm="0">
                                          <p:val>
                                            <p:strVal val="#ppt_x"/>
                                          </p:val>
                                        </p:tav>
                                        <p:tav tm="100000">
                                          <p:val>
                                            <p:strVal val="#ppt_x"/>
                                          </p:val>
                                        </p:tav>
                                      </p:tavLst>
                                    </p:anim>
                                    <p:anim calcmode="lin" valueType="num">
                                      <p:cBhvr additive="base">
                                        <p:cTn id="26" dur="500" fill="hold"/>
                                        <p:tgtEl>
                                          <p:spTgt spid="7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3"/>
                                        </p:tgtEl>
                                        <p:attrNameLst>
                                          <p:attrName>style.visibility</p:attrName>
                                        </p:attrNameLst>
                                      </p:cBhvr>
                                      <p:to>
                                        <p:strVal val="visible"/>
                                      </p:to>
                                    </p:set>
                                    <p:anim calcmode="lin" valueType="num">
                                      <p:cBhvr additive="base">
                                        <p:cTn id="29" dur="500" fill="hold"/>
                                        <p:tgtEl>
                                          <p:spTgt spid="73"/>
                                        </p:tgtEl>
                                        <p:attrNameLst>
                                          <p:attrName>ppt_x</p:attrName>
                                        </p:attrNameLst>
                                      </p:cBhvr>
                                      <p:tavLst>
                                        <p:tav tm="0">
                                          <p:val>
                                            <p:strVal val="#ppt_x"/>
                                          </p:val>
                                        </p:tav>
                                        <p:tav tm="100000">
                                          <p:val>
                                            <p:strVal val="#ppt_x"/>
                                          </p:val>
                                        </p:tav>
                                      </p:tavLst>
                                    </p:anim>
                                    <p:anim calcmode="lin" valueType="num">
                                      <p:cBhvr additive="base">
                                        <p:cTn id="30"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1"/>
                                        </p:tgtEl>
                                        <p:attrNameLst>
                                          <p:attrName>style.visibility</p:attrName>
                                        </p:attrNameLst>
                                      </p:cBhvr>
                                      <p:to>
                                        <p:strVal val="visible"/>
                                      </p:to>
                                    </p:set>
                                    <p:anim calcmode="lin" valueType="num">
                                      <p:cBhvr additive="base">
                                        <p:cTn id="39" dur="500" fill="hold"/>
                                        <p:tgtEl>
                                          <p:spTgt spid="71"/>
                                        </p:tgtEl>
                                        <p:attrNameLst>
                                          <p:attrName>ppt_x</p:attrName>
                                        </p:attrNameLst>
                                      </p:cBhvr>
                                      <p:tavLst>
                                        <p:tav tm="0">
                                          <p:val>
                                            <p:strVal val="#ppt_x"/>
                                          </p:val>
                                        </p:tav>
                                        <p:tav tm="100000">
                                          <p:val>
                                            <p:strVal val="#ppt_x"/>
                                          </p:val>
                                        </p:tav>
                                      </p:tavLst>
                                    </p:anim>
                                    <p:anim calcmode="lin" valueType="num">
                                      <p:cBhvr additive="base">
                                        <p:cTn id="40" dur="500" fill="hold"/>
                                        <p:tgtEl>
                                          <p:spTgt spid="7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4"/>
                                        </p:tgtEl>
                                        <p:attrNameLst>
                                          <p:attrName>style.visibility</p:attrName>
                                        </p:attrNameLst>
                                      </p:cBhvr>
                                      <p:to>
                                        <p:strVal val="visible"/>
                                      </p:to>
                                    </p:set>
                                    <p:anim calcmode="lin" valueType="num">
                                      <p:cBhvr additive="base">
                                        <p:cTn id="43" dur="500" fill="hold"/>
                                        <p:tgtEl>
                                          <p:spTgt spid="74"/>
                                        </p:tgtEl>
                                        <p:attrNameLst>
                                          <p:attrName>ppt_x</p:attrName>
                                        </p:attrNameLst>
                                      </p:cBhvr>
                                      <p:tavLst>
                                        <p:tav tm="0">
                                          <p:val>
                                            <p:strVal val="#ppt_x"/>
                                          </p:val>
                                        </p:tav>
                                        <p:tav tm="100000">
                                          <p:val>
                                            <p:strVal val="#ppt_x"/>
                                          </p:val>
                                        </p:tav>
                                      </p:tavLst>
                                    </p:anim>
                                    <p:anim calcmode="lin" valueType="num">
                                      <p:cBhvr additive="base">
                                        <p:cTn id="44" dur="500" fill="hold"/>
                                        <p:tgtEl>
                                          <p:spTgt spid="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5"/>
                                        </p:tgtEl>
                                        <p:attrNameLst>
                                          <p:attrName>style.visibility</p:attrName>
                                        </p:attrNameLst>
                                      </p:cBhvr>
                                      <p:to>
                                        <p:strVal val="visible"/>
                                      </p:to>
                                    </p:set>
                                    <p:anim calcmode="lin" valueType="num">
                                      <p:cBhvr additive="base">
                                        <p:cTn id="47" dur="500" fill="hold"/>
                                        <p:tgtEl>
                                          <p:spTgt spid="75"/>
                                        </p:tgtEl>
                                        <p:attrNameLst>
                                          <p:attrName>ppt_x</p:attrName>
                                        </p:attrNameLst>
                                      </p:cBhvr>
                                      <p:tavLst>
                                        <p:tav tm="0">
                                          <p:val>
                                            <p:strVal val="#ppt_x"/>
                                          </p:val>
                                        </p:tav>
                                        <p:tav tm="100000">
                                          <p:val>
                                            <p:strVal val="#ppt_x"/>
                                          </p:val>
                                        </p:tav>
                                      </p:tavLst>
                                    </p:anim>
                                    <p:anim calcmode="lin" valueType="num">
                                      <p:cBhvr additive="base">
                                        <p:cTn id="48"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0" grpId="0" animBg="1"/>
      <p:bldP spid="71" grpId="0" animBg="1"/>
      <p:bldP spid="72" grpId="0"/>
      <p:bldP spid="73" grpId="0"/>
      <p:bldP spid="74" grpId="0"/>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76200"/>
            <a:ext cx="7772400" cy="1143000"/>
          </a:xfrm>
        </p:spPr>
        <p:txBody>
          <a:bodyPr/>
          <a:lstStyle/>
          <a:p>
            <a:r>
              <a:rPr lang="en-US" smtClean="0"/>
              <a:t>Power Amplifiers and Combiners</a:t>
            </a:r>
          </a:p>
        </p:txBody>
      </p:sp>
      <p:pic>
        <p:nvPicPr>
          <p:cNvPr id="27651" name="Picture 2"/>
          <p:cNvPicPr>
            <a:picLocks noChangeAspect="1" noChangeArrowheads="1"/>
          </p:cNvPicPr>
          <p:nvPr/>
        </p:nvPicPr>
        <p:blipFill>
          <a:blip r:embed="rId2"/>
          <a:srcRect/>
          <a:stretch>
            <a:fillRect/>
          </a:stretch>
        </p:blipFill>
        <p:spPr bwMode="auto">
          <a:xfrm>
            <a:off x="0" y="914400"/>
            <a:ext cx="4581525" cy="1914525"/>
          </a:xfrm>
          <a:prstGeom prst="rect">
            <a:avLst/>
          </a:prstGeom>
          <a:noFill/>
          <a:ln w="9525">
            <a:noFill/>
            <a:miter lim="800000"/>
            <a:headEnd/>
            <a:tailEnd/>
          </a:ln>
        </p:spPr>
      </p:pic>
      <p:pic>
        <p:nvPicPr>
          <p:cNvPr id="27652" name="Picture 3"/>
          <p:cNvPicPr>
            <a:picLocks noChangeAspect="1" noChangeArrowheads="1"/>
          </p:cNvPicPr>
          <p:nvPr/>
        </p:nvPicPr>
        <p:blipFill>
          <a:blip r:embed="rId3"/>
          <a:srcRect/>
          <a:stretch>
            <a:fillRect/>
          </a:stretch>
        </p:blipFill>
        <p:spPr bwMode="auto">
          <a:xfrm>
            <a:off x="5486400" y="4191000"/>
            <a:ext cx="2733675" cy="1819275"/>
          </a:xfrm>
          <a:prstGeom prst="rect">
            <a:avLst/>
          </a:prstGeom>
          <a:noFill/>
          <a:ln w="9525">
            <a:noFill/>
            <a:miter lim="800000"/>
            <a:headEnd/>
            <a:tailEnd/>
          </a:ln>
        </p:spPr>
      </p:pic>
      <p:pic>
        <p:nvPicPr>
          <p:cNvPr id="27653" name="Picture 4" descr="2_!"/>
          <p:cNvPicPr>
            <a:picLocks noChangeAspect="1" noChangeArrowheads="1"/>
          </p:cNvPicPr>
          <p:nvPr/>
        </p:nvPicPr>
        <p:blipFill>
          <a:blip r:embed="rId4"/>
          <a:srcRect/>
          <a:stretch>
            <a:fillRect/>
          </a:stretch>
        </p:blipFill>
        <p:spPr bwMode="auto">
          <a:xfrm>
            <a:off x="4829175" y="990600"/>
            <a:ext cx="4314825" cy="2819400"/>
          </a:xfrm>
          <a:prstGeom prst="rect">
            <a:avLst/>
          </a:prstGeom>
          <a:noFill/>
          <a:ln w="9525">
            <a:noFill/>
            <a:miter lim="800000"/>
            <a:headEnd/>
            <a:tailEnd/>
          </a:ln>
        </p:spPr>
      </p:pic>
      <p:pic>
        <p:nvPicPr>
          <p:cNvPr id="27654" name="Picture 5" descr="3-1"/>
          <p:cNvPicPr>
            <a:picLocks noChangeAspect="1" noChangeArrowheads="1"/>
          </p:cNvPicPr>
          <p:nvPr/>
        </p:nvPicPr>
        <p:blipFill>
          <a:blip r:embed="rId5"/>
          <a:srcRect/>
          <a:stretch>
            <a:fillRect/>
          </a:stretch>
        </p:blipFill>
        <p:spPr bwMode="auto">
          <a:xfrm>
            <a:off x="152400" y="3048000"/>
            <a:ext cx="4314825" cy="36576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0"/>
            <a:ext cx="7772400" cy="1143000"/>
          </a:xfrm>
        </p:spPr>
        <p:txBody>
          <a:bodyPr/>
          <a:lstStyle/>
          <a:p>
            <a:pPr eaLnBrk="1" hangingPunct="1"/>
            <a:r>
              <a:rPr lang="en-US" smtClean="0">
                <a:solidFill>
                  <a:schemeClr val="tx1"/>
                </a:solidFill>
              </a:rPr>
              <a:t>THz- BACKGROUND</a:t>
            </a:r>
          </a:p>
        </p:txBody>
      </p:sp>
      <p:sp>
        <p:nvSpPr>
          <p:cNvPr id="28675" name="Rectangle 3"/>
          <p:cNvSpPr>
            <a:spLocks noGrp="1" noChangeArrowheads="1"/>
          </p:cNvSpPr>
          <p:nvPr>
            <p:ph type="body" idx="1"/>
          </p:nvPr>
        </p:nvSpPr>
        <p:spPr>
          <a:xfrm>
            <a:off x="685800" y="1752600"/>
            <a:ext cx="7772400" cy="4800600"/>
          </a:xfrm>
        </p:spPr>
        <p:txBody>
          <a:bodyPr/>
          <a:lstStyle/>
          <a:p>
            <a:pPr algn="just" eaLnBrk="1" hangingPunct="1">
              <a:lnSpc>
                <a:spcPct val="80000"/>
              </a:lnSpc>
            </a:pPr>
            <a:r>
              <a:rPr lang="en-US" sz="2000" dirty="0" smtClean="0"/>
              <a:t>The detection of concealed weapons and explosives </a:t>
            </a:r>
          </a:p>
          <a:p>
            <a:pPr algn="just" eaLnBrk="1" hangingPunct="1">
              <a:lnSpc>
                <a:spcPct val="80000"/>
              </a:lnSpc>
              <a:buFontTx/>
              <a:buNone/>
            </a:pPr>
            <a:r>
              <a:rPr lang="en-US" sz="2000" dirty="0" smtClean="0"/>
              <a:t>	represents one of the most daunting problems facing </a:t>
            </a:r>
          </a:p>
          <a:p>
            <a:pPr algn="just" eaLnBrk="1" hangingPunct="1">
              <a:lnSpc>
                <a:spcPct val="80000"/>
              </a:lnSpc>
              <a:buFontTx/>
              <a:buNone/>
            </a:pPr>
            <a:r>
              <a:rPr lang="en-US" sz="2000" dirty="0" smtClean="0"/>
              <a:t>	the military and civilian law enforcement personnel.</a:t>
            </a:r>
          </a:p>
          <a:p>
            <a:pPr eaLnBrk="1" hangingPunct="1">
              <a:lnSpc>
                <a:spcPct val="80000"/>
              </a:lnSpc>
              <a:buFontTx/>
              <a:buNone/>
            </a:pPr>
            <a:r>
              <a:rPr lang="en-US" sz="2000" dirty="0" smtClean="0"/>
              <a:t>  </a:t>
            </a:r>
          </a:p>
          <a:p>
            <a:pPr eaLnBrk="1" hangingPunct="1">
              <a:lnSpc>
                <a:spcPct val="80000"/>
              </a:lnSpc>
            </a:pPr>
            <a:r>
              <a:rPr lang="en-US" sz="2000" dirty="0" smtClean="0"/>
              <a:t>The exposure and identification of biological and chemical weapons is also a major homeland security concern.  </a:t>
            </a:r>
          </a:p>
          <a:p>
            <a:pPr eaLnBrk="1" hangingPunct="1">
              <a:lnSpc>
                <a:spcPct val="80000"/>
              </a:lnSpc>
              <a:buFontTx/>
              <a:buNone/>
            </a:pPr>
            <a:endParaRPr lang="en-US" sz="2000" dirty="0" smtClean="0"/>
          </a:p>
          <a:p>
            <a:pPr eaLnBrk="1" hangingPunct="1">
              <a:lnSpc>
                <a:spcPct val="80000"/>
              </a:lnSpc>
              <a:buFontTx/>
              <a:buNone/>
            </a:pPr>
            <a:endParaRPr lang="en-US" sz="2000" dirty="0" smtClean="0"/>
          </a:p>
          <a:p>
            <a:pPr eaLnBrk="1" hangingPunct="1">
              <a:lnSpc>
                <a:spcPct val="80000"/>
              </a:lnSpc>
              <a:buFontTx/>
              <a:buNone/>
            </a:pPr>
            <a:endParaRPr lang="en-US" sz="2000" dirty="0" smtClean="0"/>
          </a:p>
          <a:p>
            <a:pPr eaLnBrk="1" hangingPunct="1">
              <a:lnSpc>
                <a:spcPct val="80000"/>
              </a:lnSpc>
              <a:buFontTx/>
              <a:buNone/>
            </a:pPr>
            <a:endParaRPr lang="en-US" sz="2000" dirty="0" smtClean="0"/>
          </a:p>
          <a:p>
            <a:pPr eaLnBrk="1" hangingPunct="1">
              <a:lnSpc>
                <a:spcPct val="80000"/>
              </a:lnSpc>
            </a:pPr>
            <a:endParaRPr lang="en-US" sz="2000" dirty="0" smtClean="0"/>
          </a:p>
          <a:p>
            <a:pPr eaLnBrk="1" hangingPunct="1">
              <a:lnSpc>
                <a:spcPct val="80000"/>
              </a:lnSpc>
            </a:pPr>
            <a:r>
              <a:rPr lang="en-US" sz="2000" dirty="0" smtClean="0"/>
              <a:t>Terahertz (THz) imaging, by virtue of its ability to penetrate materials and its short wavelength (leading to high resolution), and THz spectroscopy, due to its capability to recognize unique signatures of dangerous biological and chemical agents, provide the most promising approach to address these problems.</a:t>
            </a:r>
          </a:p>
          <a:p>
            <a:pPr eaLnBrk="1" hangingPunct="1">
              <a:lnSpc>
                <a:spcPct val="80000"/>
              </a:lnSpc>
            </a:pPr>
            <a:endParaRPr lang="en-US" sz="1400" dirty="0" smtClean="0"/>
          </a:p>
        </p:txBody>
      </p:sp>
      <p:grpSp>
        <p:nvGrpSpPr>
          <p:cNvPr id="2" name="Group 4"/>
          <p:cNvGrpSpPr>
            <a:grpSpLocks noChangeAspect="1"/>
          </p:cNvGrpSpPr>
          <p:nvPr/>
        </p:nvGrpSpPr>
        <p:grpSpPr bwMode="auto">
          <a:xfrm>
            <a:off x="1600200" y="3733800"/>
            <a:ext cx="4059238" cy="1054100"/>
            <a:chOff x="1741" y="1486"/>
            <a:chExt cx="9191" cy="2554"/>
          </a:xfrm>
        </p:grpSpPr>
        <p:pic>
          <p:nvPicPr>
            <p:cNvPr id="28679" name="Picture 5"/>
            <p:cNvPicPr>
              <a:picLocks noChangeAspect="1" noChangeArrowheads="1"/>
            </p:cNvPicPr>
            <p:nvPr/>
          </p:nvPicPr>
          <p:blipFill>
            <a:blip r:embed="rId2"/>
            <a:srcRect/>
            <a:stretch>
              <a:fillRect/>
            </a:stretch>
          </p:blipFill>
          <p:spPr bwMode="auto">
            <a:xfrm>
              <a:off x="5364" y="1488"/>
              <a:ext cx="5568" cy="2551"/>
            </a:xfrm>
            <a:prstGeom prst="rect">
              <a:avLst/>
            </a:prstGeom>
            <a:noFill/>
            <a:ln w="9525">
              <a:noFill/>
              <a:miter lim="800000"/>
              <a:headEnd/>
              <a:tailEnd/>
            </a:ln>
          </p:spPr>
        </p:pic>
        <p:pic>
          <p:nvPicPr>
            <p:cNvPr id="28680" name="Picture 6" descr="graphicRV"/>
            <p:cNvPicPr>
              <a:picLocks noChangeAspect="1" noChangeArrowheads="1"/>
            </p:cNvPicPr>
            <p:nvPr/>
          </p:nvPicPr>
          <p:blipFill>
            <a:blip r:embed="rId3"/>
            <a:srcRect/>
            <a:stretch>
              <a:fillRect/>
            </a:stretch>
          </p:blipFill>
          <p:spPr bwMode="auto">
            <a:xfrm>
              <a:off x="1741" y="1486"/>
              <a:ext cx="3340" cy="2554"/>
            </a:xfrm>
            <a:prstGeom prst="rect">
              <a:avLst/>
            </a:prstGeom>
            <a:noFill/>
            <a:ln w="9525">
              <a:noFill/>
              <a:miter lim="800000"/>
              <a:headEnd/>
              <a:tailEnd/>
            </a:ln>
          </p:spPr>
        </p:pic>
      </p:grpSp>
      <p:pic>
        <p:nvPicPr>
          <p:cNvPr id="28677" name="Picture 7"/>
          <p:cNvPicPr>
            <a:picLocks noChangeAspect="1" noChangeArrowheads="1"/>
          </p:cNvPicPr>
          <p:nvPr/>
        </p:nvPicPr>
        <p:blipFill>
          <a:blip r:embed="rId4"/>
          <a:srcRect/>
          <a:stretch>
            <a:fillRect/>
          </a:stretch>
        </p:blipFill>
        <p:spPr bwMode="auto">
          <a:xfrm>
            <a:off x="5943600" y="3733800"/>
            <a:ext cx="1739900" cy="1060450"/>
          </a:xfrm>
          <a:prstGeom prst="rect">
            <a:avLst/>
          </a:prstGeom>
          <a:noFill/>
          <a:ln w="9525">
            <a:noFill/>
            <a:miter lim="800000"/>
            <a:headEnd/>
            <a:tailEnd/>
          </a:ln>
        </p:spPr>
      </p:pic>
      <p:pic>
        <p:nvPicPr>
          <p:cNvPr id="28678" name="Picture 8" descr="Typical image produced by T-scan 2003A unit"/>
          <p:cNvPicPr>
            <a:picLocks noChangeAspect="1" noChangeArrowheads="1"/>
          </p:cNvPicPr>
          <p:nvPr/>
        </p:nvPicPr>
        <p:blipFill>
          <a:blip r:embed="rId5" r:link="rId6"/>
          <a:srcRect/>
          <a:stretch>
            <a:fillRect/>
          </a:stretch>
        </p:blipFill>
        <p:spPr bwMode="auto">
          <a:xfrm>
            <a:off x="6705600" y="1066800"/>
            <a:ext cx="1212850" cy="182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685800" y="76200"/>
            <a:ext cx="7772400" cy="762000"/>
          </a:xfrm>
          <a:prstGeom prst="rect">
            <a:avLst/>
          </a:prstGeom>
          <a:noFill/>
          <a:ln w="9525">
            <a:noFill/>
            <a:miter lim="800000"/>
            <a:headEnd/>
            <a:tailEnd/>
          </a:ln>
        </p:spPr>
        <p:txBody>
          <a:bodyPr anchor="ctr"/>
          <a:lstStyle/>
          <a:p>
            <a:pPr algn="ctr"/>
            <a:r>
              <a:rPr lang="en-US" sz="2800" b="1"/>
              <a:t>Homeland Security Applications</a:t>
            </a:r>
          </a:p>
        </p:txBody>
      </p:sp>
      <p:sp>
        <p:nvSpPr>
          <p:cNvPr id="29699" name="Text Box 3"/>
          <p:cNvSpPr txBox="1">
            <a:spLocks noChangeArrowheads="1"/>
          </p:cNvSpPr>
          <p:nvPr/>
        </p:nvSpPr>
        <p:spPr bwMode="auto">
          <a:xfrm>
            <a:off x="381000" y="1219200"/>
            <a:ext cx="4854575" cy="2047875"/>
          </a:xfrm>
          <a:prstGeom prst="rect">
            <a:avLst/>
          </a:prstGeom>
          <a:noFill/>
          <a:ln w="9525">
            <a:noFill/>
            <a:miter lim="800000"/>
            <a:headEnd/>
            <a:tailEnd/>
          </a:ln>
        </p:spPr>
        <p:txBody>
          <a:bodyPr wrap="none">
            <a:spAutoFit/>
          </a:bodyPr>
          <a:lstStyle/>
          <a:p>
            <a:pPr>
              <a:spcBef>
                <a:spcPct val="50000"/>
              </a:spcBef>
            </a:pPr>
            <a:r>
              <a:rPr lang="en-US" sz="2000" b="1"/>
              <a:t>Potential Security Applications</a:t>
            </a:r>
          </a:p>
          <a:p>
            <a:pPr>
              <a:spcBef>
                <a:spcPct val="50000"/>
              </a:spcBef>
              <a:buFont typeface="Wingdings" pitchFamily="2" charset="2"/>
              <a:buChar char="Ø"/>
            </a:pPr>
            <a:r>
              <a:rPr lang="en-US" sz="1800" b="1"/>
              <a:t>    Detection of hidden weapons and explosives</a:t>
            </a:r>
          </a:p>
          <a:p>
            <a:pPr>
              <a:spcBef>
                <a:spcPct val="50000"/>
              </a:spcBef>
              <a:buFont typeface="Wingdings" pitchFamily="2" charset="2"/>
              <a:buChar char="Ø"/>
            </a:pPr>
            <a:r>
              <a:rPr lang="en-US" sz="1800" b="1"/>
              <a:t>     Detecting non-metallic weapons</a:t>
            </a:r>
          </a:p>
          <a:p>
            <a:pPr>
              <a:spcBef>
                <a:spcPct val="50000"/>
              </a:spcBef>
              <a:buFont typeface="Wingdings" pitchFamily="2" charset="2"/>
              <a:buChar char="Ø"/>
            </a:pPr>
            <a:r>
              <a:rPr lang="en-US" sz="1800" b="1"/>
              <a:t>     Postal screening of envelopes for bacteria</a:t>
            </a:r>
          </a:p>
          <a:p>
            <a:pPr>
              <a:spcBef>
                <a:spcPct val="50000"/>
              </a:spcBef>
              <a:buFont typeface="Wingdings" pitchFamily="2" charset="2"/>
              <a:buChar char="Ø"/>
            </a:pPr>
            <a:r>
              <a:rPr lang="en-US" sz="1800" b="1"/>
              <a:t>     Chem/bio detection</a:t>
            </a:r>
          </a:p>
        </p:txBody>
      </p:sp>
      <p:grpSp>
        <p:nvGrpSpPr>
          <p:cNvPr id="2" name="Group 4"/>
          <p:cNvGrpSpPr>
            <a:grpSpLocks/>
          </p:cNvGrpSpPr>
          <p:nvPr/>
        </p:nvGrpSpPr>
        <p:grpSpPr bwMode="auto">
          <a:xfrm>
            <a:off x="4932363" y="3886200"/>
            <a:ext cx="3297237" cy="2971800"/>
            <a:chOff x="3107" y="2448"/>
            <a:chExt cx="2077" cy="1872"/>
          </a:xfrm>
        </p:grpSpPr>
        <p:pic>
          <p:nvPicPr>
            <p:cNvPr id="29711" name="Picture 5"/>
            <p:cNvPicPr>
              <a:picLocks noChangeAspect="1" noChangeArrowheads="1"/>
            </p:cNvPicPr>
            <p:nvPr/>
          </p:nvPicPr>
          <p:blipFill>
            <a:blip r:embed="rId2"/>
            <a:srcRect/>
            <a:stretch>
              <a:fillRect/>
            </a:stretch>
          </p:blipFill>
          <p:spPr bwMode="auto">
            <a:xfrm>
              <a:off x="3107" y="2448"/>
              <a:ext cx="2077" cy="1680"/>
            </a:xfrm>
            <a:prstGeom prst="rect">
              <a:avLst/>
            </a:prstGeom>
            <a:noFill/>
            <a:ln w="9525">
              <a:solidFill>
                <a:schemeClr val="tx1"/>
              </a:solidFill>
              <a:miter lim="800000"/>
              <a:headEnd/>
              <a:tailEnd/>
            </a:ln>
          </p:spPr>
        </p:pic>
        <p:sp>
          <p:nvSpPr>
            <p:cNvPr id="29712" name="Text Box 6"/>
            <p:cNvSpPr txBox="1">
              <a:spLocks noChangeArrowheads="1"/>
            </p:cNvSpPr>
            <p:nvPr/>
          </p:nvSpPr>
          <p:spPr bwMode="auto">
            <a:xfrm>
              <a:off x="3210" y="4108"/>
              <a:ext cx="1824" cy="212"/>
            </a:xfrm>
            <a:prstGeom prst="rect">
              <a:avLst/>
            </a:prstGeom>
            <a:noFill/>
            <a:ln w="9525">
              <a:noFill/>
              <a:miter lim="800000"/>
              <a:headEnd/>
              <a:tailEnd/>
            </a:ln>
          </p:spPr>
          <p:txBody>
            <a:bodyPr>
              <a:spAutoFit/>
            </a:bodyPr>
            <a:lstStyle/>
            <a:p>
              <a:pPr algn="ctr"/>
              <a:r>
                <a:rPr lang="en-US" sz="1600" b="1"/>
                <a:t>Security screening wand</a:t>
              </a:r>
            </a:p>
          </p:txBody>
        </p:sp>
      </p:grpSp>
      <p:grpSp>
        <p:nvGrpSpPr>
          <p:cNvPr id="3" name="Group 7"/>
          <p:cNvGrpSpPr>
            <a:grpSpLocks/>
          </p:cNvGrpSpPr>
          <p:nvPr/>
        </p:nvGrpSpPr>
        <p:grpSpPr bwMode="auto">
          <a:xfrm>
            <a:off x="685800" y="3886200"/>
            <a:ext cx="4267200" cy="2971800"/>
            <a:chOff x="432" y="2448"/>
            <a:chExt cx="2688" cy="1872"/>
          </a:xfrm>
        </p:grpSpPr>
        <p:pic>
          <p:nvPicPr>
            <p:cNvPr id="29707" name="Picture 8"/>
            <p:cNvPicPr>
              <a:picLocks noChangeAspect="1" noChangeArrowheads="1"/>
            </p:cNvPicPr>
            <p:nvPr/>
          </p:nvPicPr>
          <p:blipFill>
            <a:blip r:embed="rId3"/>
            <a:srcRect/>
            <a:stretch>
              <a:fillRect/>
            </a:stretch>
          </p:blipFill>
          <p:spPr bwMode="auto">
            <a:xfrm>
              <a:off x="432" y="2448"/>
              <a:ext cx="2112" cy="1680"/>
            </a:xfrm>
            <a:prstGeom prst="rect">
              <a:avLst/>
            </a:prstGeom>
            <a:noFill/>
            <a:ln w="9525">
              <a:noFill/>
              <a:miter lim="800000"/>
              <a:headEnd/>
              <a:tailEnd/>
            </a:ln>
          </p:spPr>
        </p:pic>
        <p:sp>
          <p:nvSpPr>
            <p:cNvPr id="29708" name="Text Box 9"/>
            <p:cNvSpPr txBox="1">
              <a:spLocks noChangeArrowheads="1"/>
            </p:cNvSpPr>
            <p:nvPr/>
          </p:nvSpPr>
          <p:spPr bwMode="auto">
            <a:xfrm>
              <a:off x="2499" y="3408"/>
              <a:ext cx="621" cy="192"/>
            </a:xfrm>
            <a:prstGeom prst="rect">
              <a:avLst/>
            </a:prstGeom>
            <a:noFill/>
            <a:ln w="9525">
              <a:noFill/>
              <a:miter lim="800000"/>
              <a:headEnd/>
              <a:tailEnd/>
            </a:ln>
          </p:spPr>
          <p:txBody>
            <a:bodyPr wrap="none">
              <a:spAutoFit/>
            </a:bodyPr>
            <a:lstStyle/>
            <a:p>
              <a:pPr algn="ctr"/>
              <a:r>
                <a:rPr lang="en-US" sz="1400" b="1"/>
                <a:t>Explosives</a:t>
              </a:r>
            </a:p>
          </p:txBody>
        </p:sp>
        <p:sp>
          <p:nvSpPr>
            <p:cNvPr id="29709" name="Line 10"/>
            <p:cNvSpPr>
              <a:spLocks noChangeShapeType="1"/>
            </p:cNvSpPr>
            <p:nvPr/>
          </p:nvSpPr>
          <p:spPr bwMode="auto">
            <a:xfrm>
              <a:off x="2209" y="3110"/>
              <a:ext cx="539" cy="287"/>
            </a:xfrm>
            <a:prstGeom prst="line">
              <a:avLst/>
            </a:prstGeom>
            <a:noFill/>
            <a:ln w="28575">
              <a:solidFill>
                <a:srgbClr val="FF9933"/>
              </a:solidFill>
              <a:round/>
              <a:headEnd/>
              <a:tailEnd/>
            </a:ln>
          </p:spPr>
          <p:txBody>
            <a:bodyPr/>
            <a:lstStyle/>
            <a:p>
              <a:endParaRPr lang="tr-TR"/>
            </a:p>
          </p:txBody>
        </p:sp>
        <p:sp>
          <p:nvSpPr>
            <p:cNvPr id="29710" name="Text Box 11"/>
            <p:cNvSpPr txBox="1">
              <a:spLocks noChangeArrowheads="1"/>
            </p:cNvSpPr>
            <p:nvPr/>
          </p:nvSpPr>
          <p:spPr bwMode="auto">
            <a:xfrm>
              <a:off x="516" y="4108"/>
              <a:ext cx="1824" cy="212"/>
            </a:xfrm>
            <a:prstGeom prst="rect">
              <a:avLst/>
            </a:prstGeom>
            <a:noFill/>
            <a:ln w="9525">
              <a:noFill/>
              <a:miter lim="800000"/>
              <a:headEnd/>
              <a:tailEnd/>
            </a:ln>
          </p:spPr>
          <p:txBody>
            <a:bodyPr>
              <a:spAutoFit/>
            </a:bodyPr>
            <a:lstStyle/>
            <a:p>
              <a:pPr algn="ctr"/>
              <a:r>
                <a:rPr lang="en-US" sz="1600" b="1"/>
                <a:t>Stand-off detection</a:t>
              </a:r>
            </a:p>
          </p:txBody>
        </p:sp>
      </p:grpSp>
      <p:sp>
        <p:nvSpPr>
          <p:cNvPr id="29702" name="Text Box 12"/>
          <p:cNvSpPr txBox="1">
            <a:spLocks noChangeArrowheads="1"/>
          </p:cNvSpPr>
          <p:nvPr/>
        </p:nvSpPr>
        <p:spPr bwMode="auto">
          <a:xfrm>
            <a:off x="5410200" y="3549650"/>
            <a:ext cx="2895600" cy="336550"/>
          </a:xfrm>
          <a:prstGeom prst="rect">
            <a:avLst/>
          </a:prstGeom>
          <a:noFill/>
          <a:ln w="9525">
            <a:noFill/>
            <a:miter lim="800000"/>
            <a:headEnd/>
            <a:tailEnd/>
          </a:ln>
        </p:spPr>
        <p:txBody>
          <a:bodyPr>
            <a:spAutoFit/>
          </a:bodyPr>
          <a:lstStyle/>
          <a:p>
            <a:pPr algn="ctr"/>
            <a:r>
              <a:rPr lang="en-US" sz="1600" b="1"/>
              <a:t>Postal screening</a:t>
            </a:r>
          </a:p>
        </p:txBody>
      </p:sp>
      <p:sp>
        <p:nvSpPr>
          <p:cNvPr id="29703" name="Rectangle 13"/>
          <p:cNvSpPr>
            <a:spLocks noChangeArrowheads="1"/>
          </p:cNvSpPr>
          <p:nvPr/>
        </p:nvSpPr>
        <p:spPr bwMode="auto">
          <a:xfrm>
            <a:off x="5413375" y="987425"/>
            <a:ext cx="2830513" cy="2625725"/>
          </a:xfrm>
          <a:prstGeom prst="rect">
            <a:avLst/>
          </a:prstGeom>
          <a:solidFill>
            <a:schemeClr val="bg1"/>
          </a:solidFill>
          <a:ln w="12700">
            <a:solidFill>
              <a:schemeClr val="tx1"/>
            </a:solidFill>
            <a:miter lim="800000"/>
            <a:headEnd/>
            <a:tailEnd/>
          </a:ln>
        </p:spPr>
        <p:txBody>
          <a:bodyPr wrap="none" anchor="ctr"/>
          <a:lstStyle/>
          <a:p>
            <a:endParaRPr lang="tr-TR"/>
          </a:p>
        </p:txBody>
      </p:sp>
      <p:sp>
        <p:nvSpPr>
          <p:cNvPr id="29704" name="Text Box 14"/>
          <p:cNvSpPr txBox="1">
            <a:spLocks noChangeArrowheads="1"/>
          </p:cNvSpPr>
          <p:nvPr/>
        </p:nvSpPr>
        <p:spPr bwMode="auto">
          <a:xfrm>
            <a:off x="4448175" y="3276600"/>
            <a:ext cx="885825" cy="304800"/>
          </a:xfrm>
          <a:prstGeom prst="rect">
            <a:avLst/>
          </a:prstGeom>
          <a:noFill/>
          <a:ln w="9525">
            <a:noFill/>
            <a:miter lim="800000"/>
            <a:headEnd/>
            <a:tailEnd/>
          </a:ln>
        </p:spPr>
        <p:txBody>
          <a:bodyPr wrap="none">
            <a:spAutoFit/>
          </a:bodyPr>
          <a:lstStyle/>
          <a:p>
            <a:pPr algn="ctr"/>
            <a:r>
              <a:rPr lang="en-US" sz="1400" b="1"/>
              <a:t>Envelope</a:t>
            </a:r>
          </a:p>
        </p:txBody>
      </p:sp>
      <p:pic>
        <p:nvPicPr>
          <p:cNvPr id="29705" name="Picture 15"/>
          <p:cNvPicPr>
            <a:picLocks noChangeAspect="1" noChangeArrowheads="1"/>
          </p:cNvPicPr>
          <p:nvPr/>
        </p:nvPicPr>
        <p:blipFill>
          <a:blip r:embed="rId4"/>
          <a:srcRect/>
          <a:stretch>
            <a:fillRect/>
          </a:stretch>
        </p:blipFill>
        <p:spPr bwMode="auto">
          <a:xfrm>
            <a:off x="5424488" y="990600"/>
            <a:ext cx="2805112" cy="2590800"/>
          </a:xfrm>
          <a:prstGeom prst="rect">
            <a:avLst/>
          </a:prstGeom>
          <a:noFill/>
          <a:ln w="9525">
            <a:noFill/>
            <a:miter lim="800000"/>
            <a:headEnd/>
            <a:tailEnd/>
          </a:ln>
        </p:spPr>
      </p:pic>
      <p:sp>
        <p:nvSpPr>
          <p:cNvPr id="29706" name="Line 16"/>
          <p:cNvSpPr>
            <a:spLocks noChangeShapeType="1"/>
          </p:cNvSpPr>
          <p:nvPr/>
        </p:nvSpPr>
        <p:spPr bwMode="auto">
          <a:xfrm flipH="1">
            <a:off x="5181600" y="3048000"/>
            <a:ext cx="765175" cy="304800"/>
          </a:xfrm>
          <a:prstGeom prst="line">
            <a:avLst/>
          </a:prstGeom>
          <a:noFill/>
          <a:ln w="28575">
            <a:solidFill>
              <a:srgbClr val="FF9933"/>
            </a:solidFill>
            <a:round/>
            <a:headEnd/>
            <a:tailEnd/>
          </a:ln>
        </p:spPr>
        <p:txBody>
          <a:bodyPr/>
          <a:lstStyle/>
          <a:p>
            <a:endParaRPr lang="tr-T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12800" y="4614863"/>
            <a:ext cx="3598863" cy="2090737"/>
            <a:chOff x="512" y="2907"/>
            <a:chExt cx="2267" cy="1317"/>
          </a:xfrm>
        </p:grpSpPr>
        <p:sp>
          <p:nvSpPr>
            <p:cNvPr id="30732" name="Rectangle 3"/>
            <p:cNvSpPr>
              <a:spLocks noChangeArrowheads="1"/>
            </p:cNvSpPr>
            <p:nvPr/>
          </p:nvSpPr>
          <p:spPr bwMode="auto">
            <a:xfrm>
              <a:off x="512" y="2907"/>
              <a:ext cx="2267" cy="1317"/>
            </a:xfrm>
            <a:prstGeom prst="rect">
              <a:avLst/>
            </a:prstGeom>
            <a:solidFill>
              <a:schemeClr val="bg1"/>
            </a:solidFill>
            <a:ln w="12700">
              <a:solidFill>
                <a:schemeClr val="tx1"/>
              </a:solidFill>
              <a:miter lim="800000"/>
              <a:headEnd/>
              <a:tailEnd/>
            </a:ln>
          </p:spPr>
          <p:txBody>
            <a:bodyPr wrap="none" anchor="ctr"/>
            <a:lstStyle/>
            <a:p>
              <a:endParaRPr lang="tr-TR"/>
            </a:p>
          </p:txBody>
        </p:sp>
        <p:pic>
          <p:nvPicPr>
            <p:cNvPr id="30733" name="Picture 4" descr="THz-razor-blade-sticky-tape"/>
            <p:cNvPicPr>
              <a:picLocks noChangeAspect="1" noChangeArrowheads="1"/>
            </p:cNvPicPr>
            <p:nvPr/>
          </p:nvPicPr>
          <p:blipFill>
            <a:blip r:embed="rId2"/>
            <a:srcRect/>
            <a:stretch>
              <a:fillRect/>
            </a:stretch>
          </p:blipFill>
          <p:spPr bwMode="auto">
            <a:xfrm>
              <a:off x="528" y="2928"/>
              <a:ext cx="2208" cy="1248"/>
            </a:xfrm>
            <a:prstGeom prst="rect">
              <a:avLst/>
            </a:prstGeom>
            <a:noFill/>
            <a:ln w="9525">
              <a:noFill/>
              <a:miter lim="800000"/>
              <a:headEnd/>
              <a:tailEnd/>
            </a:ln>
          </p:spPr>
        </p:pic>
      </p:grpSp>
      <p:sp>
        <p:nvSpPr>
          <p:cNvPr id="30723" name="Rectangle 5"/>
          <p:cNvSpPr>
            <a:spLocks noChangeArrowheads="1"/>
          </p:cNvSpPr>
          <p:nvPr/>
        </p:nvSpPr>
        <p:spPr bwMode="auto">
          <a:xfrm>
            <a:off x="685800" y="228600"/>
            <a:ext cx="7772400" cy="914400"/>
          </a:xfrm>
          <a:prstGeom prst="rect">
            <a:avLst/>
          </a:prstGeom>
          <a:noFill/>
          <a:ln w="9525">
            <a:noFill/>
            <a:miter lim="800000"/>
            <a:headEnd/>
            <a:tailEnd/>
          </a:ln>
        </p:spPr>
        <p:txBody>
          <a:bodyPr anchor="ctr"/>
          <a:lstStyle/>
          <a:p>
            <a:pPr algn="ctr"/>
            <a:r>
              <a:rPr lang="en-US" sz="2800" b="1"/>
              <a:t>Terahertz Images Can Reveal Objects Concealed  Under Cloth, Paper, Tape, Even Behind Walls</a:t>
            </a:r>
          </a:p>
        </p:txBody>
      </p:sp>
      <p:pic>
        <p:nvPicPr>
          <p:cNvPr id="30724" name="Picture 6" descr="security screening"/>
          <p:cNvPicPr>
            <a:picLocks noChangeAspect="1" noChangeArrowheads="1"/>
          </p:cNvPicPr>
          <p:nvPr/>
        </p:nvPicPr>
        <p:blipFill>
          <a:blip r:embed="rId3"/>
          <a:srcRect/>
          <a:stretch>
            <a:fillRect/>
          </a:stretch>
        </p:blipFill>
        <p:spPr bwMode="auto">
          <a:xfrm>
            <a:off x="838200" y="1416050"/>
            <a:ext cx="3581400" cy="2743200"/>
          </a:xfrm>
          <a:prstGeom prst="rect">
            <a:avLst/>
          </a:prstGeom>
          <a:noFill/>
          <a:ln w="9525">
            <a:noFill/>
            <a:miter lim="800000"/>
            <a:headEnd/>
            <a:tailEnd/>
          </a:ln>
        </p:spPr>
      </p:pic>
      <p:sp>
        <p:nvSpPr>
          <p:cNvPr id="30725" name="Text Box 7"/>
          <p:cNvSpPr txBox="1">
            <a:spLocks noChangeArrowheads="1"/>
          </p:cNvSpPr>
          <p:nvPr/>
        </p:nvSpPr>
        <p:spPr bwMode="auto">
          <a:xfrm>
            <a:off x="1066800" y="4203700"/>
            <a:ext cx="3200400" cy="346075"/>
          </a:xfrm>
          <a:prstGeom prst="rect">
            <a:avLst/>
          </a:prstGeom>
          <a:noFill/>
          <a:ln w="9525">
            <a:solidFill>
              <a:schemeClr val="tx1"/>
            </a:solidFill>
            <a:miter lim="800000"/>
            <a:headEnd/>
            <a:tailEnd/>
          </a:ln>
        </p:spPr>
        <p:txBody>
          <a:bodyPr>
            <a:spAutoFit/>
          </a:bodyPr>
          <a:lstStyle/>
          <a:p>
            <a:pPr algn="ctr"/>
            <a:r>
              <a:rPr lang="en-US" sz="1600" b="1"/>
              <a:t>Objects Concealed Under clothes</a:t>
            </a:r>
          </a:p>
        </p:txBody>
      </p:sp>
      <p:sp>
        <p:nvSpPr>
          <p:cNvPr id="30726" name="Line 8"/>
          <p:cNvSpPr>
            <a:spLocks noChangeShapeType="1"/>
          </p:cNvSpPr>
          <p:nvPr/>
        </p:nvSpPr>
        <p:spPr bwMode="auto">
          <a:xfrm flipH="1">
            <a:off x="1981200" y="3092450"/>
            <a:ext cx="762000" cy="1219200"/>
          </a:xfrm>
          <a:prstGeom prst="line">
            <a:avLst/>
          </a:prstGeom>
          <a:noFill/>
          <a:ln w="28575">
            <a:solidFill>
              <a:srgbClr val="FF9933"/>
            </a:solidFill>
            <a:round/>
            <a:headEnd/>
            <a:tailEnd/>
          </a:ln>
        </p:spPr>
        <p:txBody>
          <a:bodyPr/>
          <a:lstStyle/>
          <a:p>
            <a:endParaRPr lang="tr-TR"/>
          </a:p>
        </p:txBody>
      </p:sp>
      <p:grpSp>
        <p:nvGrpSpPr>
          <p:cNvPr id="3" name="Group 9"/>
          <p:cNvGrpSpPr>
            <a:grpSpLocks/>
          </p:cNvGrpSpPr>
          <p:nvPr/>
        </p:nvGrpSpPr>
        <p:grpSpPr bwMode="auto">
          <a:xfrm>
            <a:off x="4724400" y="1416050"/>
            <a:ext cx="3581400" cy="3109913"/>
            <a:chOff x="2976" y="892"/>
            <a:chExt cx="2256" cy="1959"/>
          </a:xfrm>
        </p:grpSpPr>
        <p:pic>
          <p:nvPicPr>
            <p:cNvPr id="30729" name="Picture 10" descr="knife"/>
            <p:cNvPicPr>
              <a:picLocks noChangeAspect="1" noChangeArrowheads="1"/>
            </p:cNvPicPr>
            <p:nvPr/>
          </p:nvPicPr>
          <p:blipFill>
            <a:blip r:embed="rId4"/>
            <a:srcRect/>
            <a:stretch>
              <a:fillRect/>
            </a:stretch>
          </p:blipFill>
          <p:spPr bwMode="auto">
            <a:xfrm>
              <a:off x="2976" y="892"/>
              <a:ext cx="2256" cy="1728"/>
            </a:xfrm>
            <a:prstGeom prst="rect">
              <a:avLst/>
            </a:prstGeom>
            <a:noFill/>
            <a:ln w="9525">
              <a:noFill/>
              <a:miter lim="800000"/>
              <a:headEnd/>
              <a:tailEnd/>
            </a:ln>
          </p:spPr>
        </p:pic>
        <p:sp>
          <p:nvSpPr>
            <p:cNvPr id="30730" name="Text Box 11"/>
            <p:cNvSpPr txBox="1">
              <a:spLocks noChangeArrowheads="1"/>
            </p:cNvSpPr>
            <p:nvPr/>
          </p:nvSpPr>
          <p:spPr bwMode="auto">
            <a:xfrm>
              <a:off x="3168" y="2659"/>
              <a:ext cx="1824" cy="192"/>
            </a:xfrm>
            <a:prstGeom prst="rect">
              <a:avLst/>
            </a:prstGeom>
            <a:noFill/>
            <a:ln w="9525">
              <a:noFill/>
              <a:miter lim="800000"/>
              <a:headEnd/>
              <a:tailEnd/>
            </a:ln>
          </p:spPr>
          <p:txBody>
            <a:bodyPr>
              <a:spAutoFit/>
            </a:bodyPr>
            <a:lstStyle/>
            <a:p>
              <a:pPr algn="ctr"/>
              <a:r>
                <a:rPr lang="en-US" sz="1400" b="1"/>
                <a:t>Knife Wrapped in Newspaper</a:t>
              </a:r>
            </a:p>
          </p:txBody>
        </p:sp>
        <p:sp>
          <p:nvSpPr>
            <p:cNvPr id="30731" name="Line 12"/>
            <p:cNvSpPr>
              <a:spLocks noChangeShapeType="1"/>
            </p:cNvSpPr>
            <p:nvPr/>
          </p:nvSpPr>
          <p:spPr bwMode="auto">
            <a:xfrm flipH="1">
              <a:off x="4560" y="1996"/>
              <a:ext cx="432" cy="720"/>
            </a:xfrm>
            <a:prstGeom prst="line">
              <a:avLst/>
            </a:prstGeom>
            <a:noFill/>
            <a:ln w="28575">
              <a:solidFill>
                <a:srgbClr val="FF9933"/>
              </a:solidFill>
              <a:round/>
              <a:headEnd/>
              <a:tailEnd/>
            </a:ln>
          </p:spPr>
          <p:txBody>
            <a:bodyPr/>
            <a:lstStyle/>
            <a:p>
              <a:endParaRPr lang="tr-TR"/>
            </a:p>
          </p:txBody>
        </p:sp>
      </p:grpSp>
      <p:pic>
        <p:nvPicPr>
          <p:cNvPr id="30728" name="Picture 13" descr="graphicRV"/>
          <p:cNvPicPr>
            <a:picLocks noChangeAspect="1" noChangeArrowheads="1"/>
          </p:cNvPicPr>
          <p:nvPr/>
        </p:nvPicPr>
        <p:blipFill>
          <a:blip r:embed="rId5"/>
          <a:srcRect/>
          <a:stretch>
            <a:fillRect/>
          </a:stretch>
        </p:blipFill>
        <p:spPr bwMode="auto">
          <a:xfrm>
            <a:off x="4724400" y="4648200"/>
            <a:ext cx="35814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259"/>
            <a:ext cx="9144000" cy="6839482"/>
          </a:xfrm>
          <a:prstGeom prst="rect">
            <a:avLst/>
          </a:prstGeom>
        </p:spPr>
      </p:pic>
    </p:spTree>
    <p:extLst>
      <p:ext uri="{BB962C8B-B14F-4D97-AF65-F5344CB8AC3E}">
        <p14:creationId xmlns:p14="http://schemas.microsoft.com/office/powerpoint/2010/main" val="3987189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tooth imaging"/>
          <p:cNvPicPr>
            <a:picLocks noChangeAspect="1" noChangeArrowheads="1"/>
          </p:cNvPicPr>
          <p:nvPr/>
        </p:nvPicPr>
        <p:blipFill>
          <a:blip r:embed="rId2"/>
          <a:srcRect/>
          <a:stretch>
            <a:fillRect/>
          </a:stretch>
        </p:blipFill>
        <p:spPr bwMode="auto">
          <a:xfrm>
            <a:off x="122238" y="4213225"/>
            <a:ext cx="3349625" cy="1763713"/>
          </a:xfrm>
          <a:prstGeom prst="rect">
            <a:avLst/>
          </a:prstGeom>
          <a:solidFill>
            <a:schemeClr val="tx1"/>
          </a:solidFill>
          <a:ln w="9525">
            <a:noFill/>
            <a:miter lim="800000"/>
            <a:headEnd/>
            <a:tailEnd/>
          </a:ln>
        </p:spPr>
      </p:pic>
      <p:sp>
        <p:nvSpPr>
          <p:cNvPr id="32771" name="Text Box 3"/>
          <p:cNvSpPr txBox="1">
            <a:spLocks noChangeArrowheads="1"/>
          </p:cNvSpPr>
          <p:nvPr/>
        </p:nvSpPr>
        <p:spPr bwMode="auto">
          <a:xfrm>
            <a:off x="865188" y="5942013"/>
            <a:ext cx="3436937" cy="336550"/>
          </a:xfrm>
          <a:prstGeom prst="rect">
            <a:avLst/>
          </a:prstGeom>
          <a:noFill/>
          <a:ln w="9525">
            <a:noFill/>
            <a:miter lim="800000"/>
            <a:headEnd/>
            <a:tailEnd/>
          </a:ln>
        </p:spPr>
        <p:txBody>
          <a:bodyPr>
            <a:spAutoFit/>
          </a:bodyPr>
          <a:lstStyle/>
          <a:p>
            <a:pPr algn="ctr"/>
            <a:r>
              <a:rPr lang="en-US" sz="1600" b="1"/>
              <a:t>Dental</a:t>
            </a:r>
          </a:p>
        </p:txBody>
      </p:sp>
      <p:sp>
        <p:nvSpPr>
          <p:cNvPr id="32772" name="Rectangle 4"/>
          <p:cNvSpPr>
            <a:spLocks noChangeArrowheads="1"/>
          </p:cNvSpPr>
          <p:nvPr/>
        </p:nvSpPr>
        <p:spPr bwMode="auto">
          <a:xfrm>
            <a:off x="685800" y="195263"/>
            <a:ext cx="7772400" cy="600075"/>
          </a:xfrm>
          <a:prstGeom prst="rect">
            <a:avLst/>
          </a:prstGeom>
          <a:noFill/>
          <a:ln w="9525">
            <a:noFill/>
            <a:miter lim="800000"/>
            <a:headEnd/>
            <a:tailEnd/>
          </a:ln>
        </p:spPr>
        <p:txBody>
          <a:bodyPr anchor="ctr"/>
          <a:lstStyle/>
          <a:p>
            <a:pPr algn="ctr"/>
            <a:r>
              <a:rPr lang="en-US" sz="2800" b="1"/>
              <a:t>Powerful Medical Imaging Capabilities of THz</a:t>
            </a:r>
          </a:p>
        </p:txBody>
      </p:sp>
      <p:sp>
        <p:nvSpPr>
          <p:cNvPr id="32773" name="Rectangle 5"/>
          <p:cNvSpPr>
            <a:spLocks noChangeArrowheads="1"/>
          </p:cNvSpPr>
          <p:nvPr/>
        </p:nvSpPr>
        <p:spPr bwMode="auto">
          <a:xfrm>
            <a:off x="347663" y="1057275"/>
            <a:ext cx="3970337" cy="2476500"/>
          </a:xfrm>
          <a:prstGeom prst="rect">
            <a:avLst/>
          </a:prstGeom>
          <a:solidFill>
            <a:schemeClr val="bg1"/>
          </a:solidFill>
          <a:ln w="9525">
            <a:solidFill>
              <a:schemeClr val="tx1"/>
            </a:solidFill>
            <a:miter lim="800000"/>
            <a:headEnd/>
            <a:tailEnd/>
          </a:ln>
        </p:spPr>
        <p:txBody>
          <a:bodyPr wrap="none" anchor="ctr"/>
          <a:lstStyle/>
          <a:p>
            <a:endParaRPr lang="tr-TR"/>
          </a:p>
        </p:txBody>
      </p:sp>
      <p:grpSp>
        <p:nvGrpSpPr>
          <p:cNvPr id="2" name="Group 6"/>
          <p:cNvGrpSpPr>
            <a:grpSpLocks/>
          </p:cNvGrpSpPr>
          <p:nvPr/>
        </p:nvGrpSpPr>
        <p:grpSpPr bwMode="auto">
          <a:xfrm>
            <a:off x="1431925" y="1065213"/>
            <a:ext cx="2868613" cy="2220912"/>
            <a:chOff x="2739" y="2688"/>
            <a:chExt cx="2316" cy="1602"/>
          </a:xfrm>
        </p:grpSpPr>
        <p:pic>
          <p:nvPicPr>
            <p:cNvPr id="32797" name="Picture 7"/>
            <p:cNvPicPr>
              <a:picLocks noChangeAspect="1" noChangeArrowheads="1"/>
            </p:cNvPicPr>
            <p:nvPr/>
          </p:nvPicPr>
          <p:blipFill>
            <a:blip r:embed="rId3"/>
            <a:srcRect/>
            <a:stretch>
              <a:fillRect/>
            </a:stretch>
          </p:blipFill>
          <p:spPr bwMode="auto">
            <a:xfrm>
              <a:off x="3333" y="2688"/>
              <a:ext cx="1722" cy="1602"/>
            </a:xfrm>
            <a:prstGeom prst="rect">
              <a:avLst/>
            </a:prstGeom>
            <a:solidFill>
              <a:srgbClr val="0066FF"/>
            </a:solidFill>
            <a:ln w="9525">
              <a:noFill/>
              <a:miter lim="800000"/>
              <a:headEnd/>
              <a:tailEnd/>
            </a:ln>
          </p:spPr>
        </p:pic>
        <p:pic>
          <p:nvPicPr>
            <p:cNvPr id="32798" name="Picture 8"/>
            <p:cNvPicPr>
              <a:picLocks noChangeAspect="1" noChangeArrowheads="1"/>
            </p:cNvPicPr>
            <p:nvPr/>
          </p:nvPicPr>
          <p:blipFill>
            <a:blip r:embed="rId4"/>
            <a:srcRect/>
            <a:stretch>
              <a:fillRect/>
            </a:stretch>
          </p:blipFill>
          <p:spPr bwMode="auto">
            <a:xfrm>
              <a:off x="2739" y="2829"/>
              <a:ext cx="624" cy="294"/>
            </a:xfrm>
            <a:prstGeom prst="rect">
              <a:avLst/>
            </a:prstGeom>
            <a:solidFill>
              <a:srgbClr val="0066FF"/>
            </a:solidFill>
            <a:ln w="9525">
              <a:noFill/>
              <a:miter lim="800000"/>
              <a:headEnd/>
              <a:tailEnd/>
            </a:ln>
          </p:spPr>
        </p:pic>
      </p:grpSp>
      <p:sp>
        <p:nvSpPr>
          <p:cNvPr id="32775" name="Text Box 9"/>
          <p:cNvSpPr txBox="1">
            <a:spLocks noChangeArrowheads="1"/>
          </p:cNvSpPr>
          <p:nvPr/>
        </p:nvSpPr>
        <p:spPr bwMode="auto">
          <a:xfrm>
            <a:off x="622300" y="3506788"/>
            <a:ext cx="3436938" cy="336550"/>
          </a:xfrm>
          <a:prstGeom prst="rect">
            <a:avLst/>
          </a:prstGeom>
          <a:noFill/>
          <a:ln w="9525">
            <a:noFill/>
            <a:miter lim="800000"/>
            <a:headEnd/>
            <a:tailEnd/>
          </a:ln>
        </p:spPr>
        <p:txBody>
          <a:bodyPr>
            <a:spAutoFit/>
          </a:bodyPr>
          <a:lstStyle/>
          <a:p>
            <a:pPr algn="ctr"/>
            <a:r>
              <a:rPr lang="en-US" sz="1600" b="1"/>
              <a:t>Brain</a:t>
            </a:r>
          </a:p>
        </p:txBody>
      </p:sp>
      <p:pic>
        <p:nvPicPr>
          <p:cNvPr id="32776" name="Picture 10"/>
          <p:cNvPicPr>
            <a:picLocks noChangeAspect="1" noChangeArrowheads="1"/>
          </p:cNvPicPr>
          <p:nvPr/>
        </p:nvPicPr>
        <p:blipFill>
          <a:blip r:embed="rId5"/>
          <a:srcRect/>
          <a:stretch>
            <a:fillRect/>
          </a:stretch>
        </p:blipFill>
        <p:spPr bwMode="auto">
          <a:xfrm>
            <a:off x="431800" y="1833563"/>
            <a:ext cx="1595438" cy="1319212"/>
          </a:xfrm>
          <a:prstGeom prst="rect">
            <a:avLst/>
          </a:prstGeom>
          <a:noFill/>
          <a:ln w="9525">
            <a:noFill/>
            <a:miter lim="800000"/>
            <a:headEnd/>
            <a:tailEnd/>
          </a:ln>
        </p:spPr>
      </p:pic>
      <p:sp>
        <p:nvSpPr>
          <p:cNvPr id="32777" name="Text Box 11"/>
          <p:cNvSpPr txBox="1">
            <a:spLocks noChangeArrowheads="1"/>
          </p:cNvSpPr>
          <p:nvPr/>
        </p:nvSpPr>
        <p:spPr bwMode="auto">
          <a:xfrm>
            <a:off x="585788" y="3187700"/>
            <a:ext cx="1312862" cy="244475"/>
          </a:xfrm>
          <a:prstGeom prst="rect">
            <a:avLst/>
          </a:prstGeom>
          <a:noFill/>
          <a:ln w="9525">
            <a:noFill/>
            <a:miter lim="800000"/>
            <a:headEnd/>
            <a:tailEnd/>
          </a:ln>
        </p:spPr>
        <p:txBody>
          <a:bodyPr>
            <a:spAutoFit/>
          </a:bodyPr>
          <a:lstStyle/>
          <a:p>
            <a:pPr algn="ctr"/>
            <a:r>
              <a:rPr lang="en-US" sz="1000" b="1"/>
              <a:t>White light image</a:t>
            </a:r>
          </a:p>
        </p:txBody>
      </p:sp>
      <p:sp>
        <p:nvSpPr>
          <p:cNvPr id="32778" name="Text Box 12"/>
          <p:cNvSpPr txBox="1">
            <a:spLocks noChangeArrowheads="1"/>
          </p:cNvSpPr>
          <p:nvPr/>
        </p:nvSpPr>
        <p:spPr bwMode="auto">
          <a:xfrm>
            <a:off x="2347913" y="3187700"/>
            <a:ext cx="1312862" cy="244475"/>
          </a:xfrm>
          <a:prstGeom prst="rect">
            <a:avLst/>
          </a:prstGeom>
          <a:noFill/>
          <a:ln w="9525">
            <a:noFill/>
            <a:miter lim="800000"/>
            <a:headEnd/>
            <a:tailEnd/>
          </a:ln>
        </p:spPr>
        <p:txBody>
          <a:bodyPr>
            <a:spAutoFit/>
          </a:bodyPr>
          <a:lstStyle/>
          <a:p>
            <a:pPr algn="ctr"/>
            <a:r>
              <a:rPr lang="en-US" sz="1000" b="1"/>
              <a:t>THz image</a:t>
            </a:r>
          </a:p>
        </p:txBody>
      </p:sp>
      <p:pic>
        <p:nvPicPr>
          <p:cNvPr id="32779" name="Picture 13"/>
          <p:cNvPicPr>
            <a:picLocks noChangeAspect="1" noChangeArrowheads="1"/>
          </p:cNvPicPr>
          <p:nvPr/>
        </p:nvPicPr>
        <p:blipFill>
          <a:blip r:embed="rId6"/>
          <a:srcRect/>
          <a:stretch>
            <a:fillRect/>
          </a:stretch>
        </p:blipFill>
        <p:spPr bwMode="auto">
          <a:xfrm>
            <a:off x="5495925" y="3856038"/>
            <a:ext cx="2573338" cy="2344737"/>
          </a:xfrm>
          <a:prstGeom prst="rect">
            <a:avLst/>
          </a:prstGeom>
          <a:noFill/>
          <a:ln w="9525">
            <a:noFill/>
            <a:miter lim="800000"/>
            <a:headEnd/>
            <a:tailEnd/>
          </a:ln>
        </p:spPr>
      </p:pic>
      <p:pic>
        <p:nvPicPr>
          <p:cNvPr id="32780" name="Picture 14"/>
          <p:cNvPicPr>
            <a:picLocks noChangeAspect="1" noChangeArrowheads="1"/>
          </p:cNvPicPr>
          <p:nvPr/>
        </p:nvPicPr>
        <p:blipFill>
          <a:blip r:embed="rId7"/>
          <a:srcRect/>
          <a:stretch>
            <a:fillRect/>
          </a:stretch>
        </p:blipFill>
        <p:spPr bwMode="auto">
          <a:xfrm>
            <a:off x="3944938" y="4446588"/>
            <a:ext cx="1503362" cy="1373187"/>
          </a:xfrm>
          <a:prstGeom prst="rect">
            <a:avLst/>
          </a:prstGeom>
          <a:noFill/>
          <a:ln w="9525">
            <a:noFill/>
            <a:miter lim="800000"/>
            <a:headEnd/>
            <a:tailEnd/>
          </a:ln>
        </p:spPr>
      </p:pic>
      <p:sp>
        <p:nvSpPr>
          <p:cNvPr id="32781" name="Text Box 15"/>
          <p:cNvSpPr txBox="1">
            <a:spLocks noChangeArrowheads="1"/>
          </p:cNvSpPr>
          <p:nvPr/>
        </p:nvSpPr>
        <p:spPr bwMode="auto">
          <a:xfrm>
            <a:off x="4313238" y="6216650"/>
            <a:ext cx="4075112" cy="336550"/>
          </a:xfrm>
          <a:prstGeom prst="rect">
            <a:avLst/>
          </a:prstGeom>
          <a:noFill/>
          <a:ln w="9525">
            <a:noFill/>
            <a:miter lim="800000"/>
            <a:headEnd/>
            <a:tailEnd/>
          </a:ln>
        </p:spPr>
        <p:txBody>
          <a:bodyPr>
            <a:spAutoFit/>
          </a:bodyPr>
          <a:lstStyle/>
          <a:p>
            <a:pPr algn="ctr"/>
            <a:r>
              <a:rPr lang="en-US" sz="1600" b="1"/>
              <a:t>THz device and probe </a:t>
            </a:r>
            <a:r>
              <a:rPr lang="en-US" sz="1600" b="1" i="1"/>
              <a:t>(TeraView)</a:t>
            </a:r>
          </a:p>
        </p:txBody>
      </p:sp>
      <p:sp>
        <p:nvSpPr>
          <p:cNvPr id="32782" name="Oval 16"/>
          <p:cNvSpPr>
            <a:spLocks noChangeArrowheads="1"/>
          </p:cNvSpPr>
          <p:nvPr/>
        </p:nvSpPr>
        <p:spPr bwMode="auto">
          <a:xfrm>
            <a:off x="3576638" y="3398838"/>
            <a:ext cx="5514975" cy="3359150"/>
          </a:xfrm>
          <a:prstGeom prst="ellipse">
            <a:avLst/>
          </a:prstGeom>
          <a:noFill/>
          <a:ln w="38100">
            <a:solidFill>
              <a:schemeClr val="bg1"/>
            </a:solidFill>
            <a:round/>
            <a:headEnd/>
            <a:tailEnd/>
          </a:ln>
        </p:spPr>
        <p:txBody>
          <a:bodyPr wrap="none" anchor="ctr"/>
          <a:lstStyle/>
          <a:p>
            <a:endParaRPr lang="tr-TR"/>
          </a:p>
        </p:txBody>
      </p:sp>
      <p:sp>
        <p:nvSpPr>
          <p:cNvPr id="32783" name="Line 17"/>
          <p:cNvSpPr>
            <a:spLocks noChangeShapeType="1"/>
          </p:cNvSpPr>
          <p:nvPr/>
        </p:nvSpPr>
        <p:spPr bwMode="auto">
          <a:xfrm>
            <a:off x="6597650" y="3135313"/>
            <a:ext cx="1365250" cy="0"/>
          </a:xfrm>
          <a:prstGeom prst="line">
            <a:avLst/>
          </a:prstGeom>
          <a:noFill/>
          <a:ln w="28575">
            <a:solidFill>
              <a:srgbClr val="FFFF00"/>
            </a:solidFill>
            <a:round/>
            <a:headEnd/>
            <a:tailEnd/>
          </a:ln>
        </p:spPr>
        <p:txBody>
          <a:bodyPr/>
          <a:lstStyle/>
          <a:p>
            <a:endParaRPr lang="tr-TR"/>
          </a:p>
        </p:txBody>
      </p:sp>
      <p:sp>
        <p:nvSpPr>
          <p:cNvPr id="32784" name="Line 18"/>
          <p:cNvSpPr>
            <a:spLocks noChangeShapeType="1"/>
          </p:cNvSpPr>
          <p:nvPr/>
        </p:nvSpPr>
        <p:spPr bwMode="auto">
          <a:xfrm flipH="1" flipV="1">
            <a:off x="2786063" y="3803650"/>
            <a:ext cx="1074737" cy="420688"/>
          </a:xfrm>
          <a:prstGeom prst="line">
            <a:avLst/>
          </a:prstGeom>
          <a:noFill/>
          <a:ln w="28575">
            <a:solidFill>
              <a:srgbClr val="FFFF00"/>
            </a:solidFill>
            <a:round/>
            <a:headEnd/>
            <a:tailEnd/>
          </a:ln>
        </p:spPr>
        <p:txBody>
          <a:bodyPr/>
          <a:lstStyle/>
          <a:p>
            <a:endParaRPr lang="tr-TR"/>
          </a:p>
        </p:txBody>
      </p:sp>
      <p:sp>
        <p:nvSpPr>
          <p:cNvPr id="32785" name="Line 19"/>
          <p:cNvSpPr>
            <a:spLocks noChangeShapeType="1"/>
          </p:cNvSpPr>
          <p:nvPr/>
        </p:nvSpPr>
        <p:spPr bwMode="auto">
          <a:xfrm>
            <a:off x="2030413" y="3803650"/>
            <a:ext cx="769937" cy="0"/>
          </a:xfrm>
          <a:prstGeom prst="line">
            <a:avLst/>
          </a:prstGeom>
          <a:noFill/>
          <a:ln w="28575">
            <a:solidFill>
              <a:srgbClr val="FFFF00"/>
            </a:solidFill>
            <a:round/>
            <a:headEnd/>
            <a:tailEnd/>
          </a:ln>
        </p:spPr>
        <p:txBody>
          <a:bodyPr/>
          <a:lstStyle/>
          <a:p>
            <a:endParaRPr lang="tr-TR"/>
          </a:p>
        </p:txBody>
      </p:sp>
      <p:sp>
        <p:nvSpPr>
          <p:cNvPr id="32786" name="Line 20"/>
          <p:cNvSpPr>
            <a:spLocks noChangeShapeType="1"/>
          </p:cNvSpPr>
          <p:nvPr/>
        </p:nvSpPr>
        <p:spPr bwMode="auto">
          <a:xfrm>
            <a:off x="2208213" y="6256338"/>
            <a:ext cx="755650" cy="0"/>
          </a:xfrm>
          <a:prstGeom prst="line">
            <a:avLst/>
          </a:prstGeom>
          <a:noFill/>
          <a:ln w="28575">
            <a:solidFill>
              <a:srgbClr val="FFFF00"/>
            </a:solidFill>
            <a:round/>
            <a:headEnd/>
            <a:tailEnd/>
          </a:ln>
        </p:spPr>
        <p:txBody>
          <a:bodyPr/>
          <a:lstStyle/>
          <a:p>
            <a:endParaRPr lang="tr-TR"/>
          </a:p>
        </p:txBody>
      </p:sp>
      <p:sp>
        <p:nvSpPr>
          <p:cNvPr id="32787" name="Line 21"/>
          <p:cNvSpPr>
            <a:spLocks noChangeShapeType="1"/>
          </p:cNvSpPr>
          <p:nvPr/>
        </p:nvSpPr>
        <p:spPr bwMode="auto">
          <a:xfrm flipH="1">
            <a:off x="2960688" y="5884863"/>
            <a:ext cx="900112" cy="371475"/>
          </a:xfrm>
          <a:prstGeom prst="line">
            <a:avLst/>
          </a:prstGeom>
          <a:noFill/>
          <a:ln w="28575">
            <a:solidFill>
              <a:srgbClr val="FFFF00"/>
            </a:solidFill>
            <a:round/>
            <a:headEnd/>
            <a:tailEnd/>
          </a:ln>
        </p:spPr>
        <p:txBody>
          <a:bodyPr/>
          <a:lstStyle/>
          <a:p>
            <a:endParaRPr lang="tr-TR"/>
          </a:p>
        </p:txBody>
      </p:sp>
      <p:sp>
        <p:nvSpPr>
          <p:cNvPr id="32788" name="Line 22"/>
          <p:cNvSpPr>
            <a:spLocks noChangeShapeType="1"/>
          </p:cNvSpPr>
          <p:nvPr/>
        </p:nvSpPr>
        <p:spPr bwMode="auto">
          <a:xfrm flipH="1">
            <a:off x="6459538" y="3135313"/>
            <a:ext cx="144462" cy="231775"/>
          </a:xfrm>
          <a:prstGeom prst="line">
            <a:avLst/>
          </a:prstGeom>
          <a:noFill/>
          <a:ln w="28575">
            <a:solidFill>
              <a:srgbClr val="FFFF00"/>
            </a:solidFill>
            <a:round/>
            <a:headEnd/>
            <a:tailEnd/>
          </a:ln>
        </p:spPr>
        <p:txBody>
          <a:bodyPr/>
          <a:lstStyle/>
          <a:p>
            <a:endParaRPr lang="tr-TR"/>
          </a:p>
        </p:txBody>
      </p:sp>
      <p:grpSp>
        <p:nvGrpSpPr>
          <p:cNvPr id="3" name="Group 23"/>
          <p:cNvGrpSpPr>
            <a:grpSpLocks/>
          </p:cNvGrpSpPr>
          <p:nvPr/>
        </p:nvGrpSpPr>
        <p:grpSpPr bwMode="auto">
          <a:xfrm>
            <a:off x="4400550" y="1204913"/>
            <a:ext cx="4249738" cy="2012950"/>
            <a:chOff x="2772" y="759"/>
            <a:chExt cx="2677" cy="1268"/>
          </a:xfrm>
        </p:grpSpPr>
        <p:sp>
          <p:nvSpPr>
            <p:cNvPr id="32790" name="Rectangle 24"/>
            <p:cNvSpPr>
              <a:spLocks noChangeArrowheads="1"/>
            </p:cNvSpPr>
            <p:nvPr/>
          </p:nvSpPr>
          <p:spPr bwMode="auto">
            <a:xfrm>
              <a:off x="3337" y="759"/>
              <a:ext cx="2112" cy="1042"/>
            </a:xfrm>
            <a:prstGeom prst="rect">
              <a:avLst/>
            </a:prstGeom>
            <a:solidFill>
              <a:schemeClr val="bg1"/>
            </a:solidFill>
            <a:ln w="12700">
              <a:solidFill>
                <a:schemeClr val="tx1"/>
              </a:solidFill>
              <a:miter lim="800000"/>
              <a:headEnd/>
              <a:tailEnd/>
            </a:ln>
          </p:spPr>
          <p:txBody>
            <a:bodyPr wrap="none" anchor="ctr"/>
            <a:lstStyle/>
            <a:p>
              <a:endParaRPr lang="tr-TR"/>
            </a:p>
          </p:txBody>
        </p:sp>
        <p:sp>
          <p:nvSpPr>
            <p:cNvPr id="32791" name="Text Box 25"/>
            <p:cNvSpPr txBox="1">
              <a:spLocks noChangeArrowheads="1"/>
            </p:cNvSpPr>
            <p:nvPr/>
          </p:nvSpPr>
          <p:spPr bwMode="auto">
            <a:xfrm>
              <a:off x="3737" y="1792"/>
              <a:ext cx="1680" cy="212"/>
            </a:xfrm>
            <a:prstGeom prst="rect">
              <a:avLst/>
            </a:prstGeom>
            <a:noFill/>
            <a:ln w="9525">
              <a:noFill/>
              <a:miter lim="800000"/>
              <a:headEnd/>
              <a:tailEnd/>
            </a:ln>
          </p:spPr>
          <p:txBody>
            <a:bodyPr>
              <a:spAutoFit/>
            </a:bodyPr>
            <a:lstStyle/>
            <a:p>
              <a:pPr algn="ctr"/>
              <a:r>
                <a:rPr lang="en-US" sz="1600" b="1"/>
                <a:t>Skin Cancer</a:t>
              </a:r>
            </a:p>
          </p:txBody>
        </p:sp>
        <p:pic>
          <p:nvPicPr>
            <p:cNvPr id="32792" name="Picture 26"/>
            <p:cNvPicPr>
              <a:picLocks noChangeAspect="1" noChangeArrowheads="1"/>
            </p:cNvPicPr>
            <p:nvPr/>
          </p:nvPicPr>
          <p:blipFill>
            <a:blip r:embed="rId8"/>
            <a:srcRect/>
            <a:stretch>
              <a:fillRect/>
            </a:stretch>
          </p:blipFill>
          <p:spPr bwMode="auto">
            <a:xfrm>
              <a:off x="3344" y="770"/>
              <a:ext cx="2105" cy="1034"/>
            </a:xfrm>
            <a:prstGeom prst="rect">
              <a:avLst/>
            </a:prstGeom>
            <a:noFill/>
            <a:ln w="9525">
              <a:noFill/>
              <a:miter lim="800000"/>
              <a:headEnd/>
              <a:tailEnd/>
            </a:ln>
          </p:spPr>
        </p:pic>
        <p:sp>
          <p:nvSpPr>
            <p:cNvPr id="32793" name="Text Box 27"/>
            <p:cNvSpPr txBox="1">
              <a:spLocks noChangeArrowheads="1"/>
            </p:cNvSpPr>
            <p:nvPr/>
          </p:nvSpPr>
          <p:spPr bwMode="auto">
            <a:xfrm>
              <a:off x="3084" y="1835"/>
              <a:ext cx="710" cy="192"/>
            </a:xfrm>
            <a:prstGeom prst="rect">
              <a:avLst/>
            </a:prstGeom>
            <a:noFill/>
            <a:ln w="9525">
              <a:noFill/>
              <a:miter lim="800000"/>
              <a:headEnd/>
              <a:tailEnd/>
            </a:ln>
          </p:spPr>
          <p:txBody>
            <a:bodyPr wrap="none">
              <a:spAutoFit/>
            </a:bodyPr>
            <a:lstStyle/>
            <a:p>
              <a:pPr algn="ctr"/>
              <a:r>
                <a:rPr lang="en-US" sz="1400" b="1"/>
                <a:t>Normal skin</a:t>
              </a:r>
            </a:p>
          </p:txBody>
        </p:sp>
        <p:sp>
          <p:nvSpPr>
            <p:cNvPr id="32794" name="Text Box 28"/>
            <p:cNvSpPr txBox="1">
              <a:spLocks noChangeArrowheads="1"/>
            </p:cNvSpPr>
            <p:nvPr/>
          </p:nvSpPr>
          <p:spPr bwMode="auto">
            <a:xfrm>
              <a:off x="2772" y="1347"/>
              <a:ext cx="534" cy="326"/>
            </a:xfrm>
            <a:prstGeom prst="rect">
              <a:avLst/>
            </a:prstGeom>
            <a:noFill/>
            <a:ln w="9525">
              <a:noFill/>
              <a:miter lim="800000"/>
              <a:headEnd/>
              <a:tailEnd/>
            </a:ln>
          </p:spPr>
          <p:txBody>
            <a:bodyPr wrap="none">
              <a:spAutoFit/>
            </a:bodyPr>
            <a:lstStyle/>
            <a:p>
              <a:pPr algn="ctr"/>
              <a:r>
                <a:rPr lang="en-US" sz="1400" b="1"/>
                <a:t>Diseased</a:t>
              </a:r>
            </a:p>
            <a:p>
              <a:pPr algn="ctr"/>
              <a:r>
                <a:rPr lang="en-US" sz="1400" b="1"/>
                <a:t>skin</a:t>
              </a:r>
            </a:p>
          </p:txBody>
        </p:sp>
        <p:sp>
          <p:nvSpPr>
            <p:cNvPr id="32795" name="Line 29"/>
            <p:cNvSpPr>
              <a:spLocks noChangeShapeType="1"/>
            </p:cNvSpPr>
            <p:nvPr/>
          </p:nvSpPr>
          <p:spPr bwMode="auto">
            <a:xfrm flipH="1">
              <a:off x="3237" y="1317"/>
              <a:ext cx="329" cy="219"/>
            </a:xfrm>
            <a:prstGeom prst="line">
              <a:avLst/>
            </a:prstGeom>
            <a:noFill/>
            <a:ln w="28575">
              <a:solidFill>
                <a:srgbClr val="FF9933"/>
              </a:solidFill>
              <a:round/>
              <a:headEnd/>
              <a:tailEnd/>
            </a:ln>
          </p:spPr>
          <p:txBody>
            <a:bodyPr/>
            <a:lstStyle/>
            <a:p>
              <a:endParaRPr lang="tr-TR"/>
            </a:p>
          </p:txBody>
        </p:sp>
        <p:sp>
          <p:nvSpPr>
            <p:cNvPr id="32796" name="Line 30"/>
            <p:cNvSpPr>
              <a:spLocks noChangeShapeType="1"/>
            </p:cNvSpPr>
            <p:nvPr/>
          </p:nvSpPr>
          <p:spPr bwMode="auto">
            <a:xfrm flipH="1">
              <a:off x="3785" y="1682"/>
              <a:ext cx="201" cy="247"/>
            </a:xfrm>
            <a:prstGeom prst="line">
              <a:avLst/>
            </a:prstGeom>
            <a:noFill/>
            <a:ln w="28575">
              <a:solidFill>
                <a:srgbClr val="FF9933"/>
              </a:solidFill>
              <a:round/>
              <a:headEnd/>
              <a:tailEnd/>
            </a:ln>
          </p:spPr>
          <p:txBody>
            <a:bodyPr/>
            <a:lstStyle/>
            <a:p>
              <a:endParaRPr lang="tr-T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553" y="0"/>
            <a:ext cx="9116893" cy="6858000"/>
          </a:xfrm>
          <a:prstGeom prst="rect">
            <a:avLst/>
          </a:prstGeom>
        </p:spPr>
      </p:pic>
    </p:spTree>
    <p:extLst>
      <p:ext uri="{BB962C8B-B14F-4D97-AF65-F5344CB8AC3E}">
        <p14:creationId xmlns:p14="http://schemas.microsoft.com/office/powerpoint/2010/main" val="821426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0"/>
            <a:ext cx="7772400" cy="1143000"/>
          </a:xfrm>
        </p:spPr>
        <p:txBody>
          <a:bodyPr>
            <a:normAutofit fontScale="90000"/>
          </a:bodyPr>
          <a:lstStyle/>
          <a:p>
            <a:pPr eaLnBrk="1" hangingPunct="1"/>
            <a:r>
              <a:rPr lang="en-US" sz="2800" smtClean="0"/>
              <a:t>CONFORMAL ANTENNAS</a:t>
            </a:r>
            <a:r>
              <a:rPr lang="en-US" smtClean="0"/>
              <a:t/>
            </a:r>
            <a:br>
              <a:rPr lang="en-US" smtClean="0"/>
            </a:br>
            <a:r>
              <a:rPr lang="en-US" smtClean="0"/>
              <a:t>…</a:t>
            </a:r>
            <a:r>
              <a:rPr lang="en-US" sz="3200" smtClean="0"/>
              <a:t>Fast Computations, New Materials…</a:t>
            </a:r>
          </a:p>
        </p:txBody>
      </p:sp>
      <p:sp>
        <p:nvSpPr>
          <p:cNvPr id="33795" name="Text Box 3"/>
          <p:cNvSpPr txBox="1">
            <a:spLocks noChangeArrowheads="1"/>
          </p:cNvSpPr>
          <p:nvPr/>
        </p:nvSpPr>
        <p:spPr bwMode="auto">
          <a:xfrm>
            <a:off x="1905000" y="4724400"/>
            <a:ext cx="5472113" cy="1552575"/>
          </a:xfrm>
          <a:prstGeom prst="rect">
            <a:avLst/>
          </a:prstGeom>
          <a:noFill/>
          <a:ln w="9525">
            <a:noFill/>
            <a:miter lim="800000"/>
            <a:headEnd/>
            <a:tailEnd/>
          </a:ln>
        </p:spPr>
        <p:txBody>
          <a:bodyPr wrap="none">
            <a:spAutoFit/>
          </a:bodyPr>
          <a:lstStyle/>
          <a:p>
            <a:pPr>
              <a:buFontTx/>
              <a:buChar char="•"/>
            </a:pPr>
            <a:r>
              <a:rPr lang="en-US"/>
              <a:t> New Exotic Materials have been recently </a:t>
            </a:r>
          </a:p>
          <a:p>
            <a:r>
              <a:rPr lang="en-US"/>
              <a:t>developed.</a:t>
            </a:r>
          </a:p>
          <a:p>
            <a:pPr>
              <a:buFontTx/>
              <a:buChar char="•"/>
            </a:pPr>
            <a:r>
              <a:rPr lang="en-US"/>
              <a:t> Stealth Technology and Many others </a:t>
            </a:r>
          </a:p>
          <a:p>
            <a:r>
              <a:rPr lang="en-US"/>
              <a:t>can benefit</a:t>
            </a:r>
          </a:p>
        </p:txBody>
      </p:sp>
      <p:sp>
        <p:nvSpPr>
          <p:cNvPr id="33796" name="Rectangle 5"/>
          <p:cNvSpPr>
            <a:spLocks noChangeArrowheads="1"/>
          </p:cNvSpPr>
          <p:nvPr/>
        </p:nvSpPr>
        <p:spPr bwMode="auto">
          <a:xfrm>
            <a:off x="3429000" y="2562225"/>
            <a:ext cx="9144000" cy="0"/>
          </a:xfrm>
          <a:prstGeom prst="rect">
            <a:avLst/>
          </a:prstGeom>
          <a:noFill/>
          <a:ln w="9525">
            <a:noFill/>
            <a:miter lim="800000"/>
            <a:headEnd/>
            <a:tailEnd/>
          </a:ln>
        </p:spPr>
        <p:txBody>
          <a:bodyPr>
            <a:spAutoFit/>
          </a:bodyPr>
          <a:lstStyle/>
          <a:p>
            <a:endParaRPr lang="tr-TR"/>
          </a:p>
        </p:txBody>
      </p:sp>
      <p:pic>
        <p:nvPicPr>
          <p:cNvPr id="33797" name="Picture 6" descr="muri22-007"/>
          <p:cNvPicPr>
            <a:picLocks noChangeAspect="1" noChangeArrowheads="1"/>
          </p:cNvPicPr>
          <p:nvPr/>
        </p:nvPicPr>
        <p:blipFill>
          <a:blip r:embed="rId2"/>
          <a:srcRect/>
          <a:stretch>
            <a:fillRect/>
          </a:stretch>
        </p:blipFill>
        <p:spPr bwMode="auto">
          <a:xfrm>
            <a:off x="1371600" y="1847850"/>
            <a:ext cx="6629400" cy="2724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09600" y="228600"/>
            <a:ext cx="7772400" cy="685800"/>
          </a:xfrm>
        </p:spPr>
        <p:txBody>
          <a:bodyPr>
            <a:normAutofit fontScale="90000"/>
          </a:bodyPr>
          <a:lstStyle/>
          <a:p>
            <a:r>
              <a:rPr lang="en-US" smtClean="0"/>
              <a:t>E-Textiles</a:t>
            </a:r>
          </a:p>
        </p:txBody>
      </p:sp>
      <p:pic>
        <p:nvPicPr>
          <p:cNvPr id="34819" name="Picture 3" descr="C:\WINDOWS\DESKTOP\tank.jpg"/>
          <p:cNvPicPr>
            <a:picLocks noChangeAspect="1" noChangeArrowheads="1"/>
          </p:cNvPicPr>
          <p:nvPr/>
        </p:nvPicPr>
        <p:blipFill>
          <a:blip r:embed="rId2"/>
          <a:srcRect/>
          <a:stretch>
            <a:fillRect/>
          </a:stretch>
        </p:blipFill>
        <p:spPr bwMode="auto">
          <a:xfrm>
            <a:off x="1295400" y="1219200"/>
            <a:ext cx="6170613" cy="2741613"/>
          </a:xfrm>
          <a:prstGeom prst="rect">
            <a:avLst/>
          </a:prstGeom>
          <a:noFill/>
          <a:ln w="9525">
            <a:noFill/>
            <a:miter lim="800000"/>
            <a:headEnd/>
            <a:tailEnd/>
          </a:ln>
        </p:spPr>
      </p:pic>
      <p:pic>
        <p:nvPicPr>
          <p:cNvPr id="34820" name="Picture 4" descr="D:\My Documents\DARPA E-Textiles\28b8c290.jpg"/>
          <p:cNvPicPr>
            <a:picLocks noChangeAspect="1" noChangeArrowheads="1"/>
          </p:cNvPicPr>
          <p:nvPr/>
        </p:nvPicPr>
        <p:blipFill>
          <a:blip r:embed="rId3"/>
          <a:srcRect/>
          <a:stretch>
            <a:fillRect/>
          </a:stretch>
        </p:blipFill>
        <p:spPr bwMode="auto">
          <a:xfrm>
            <a:off x="685800" y="4114800"/>
            <a:ext cx="3198813" cy="2398713"/>
          </a:xfrm>
          <a:prstGeom prst="rect">
            <a:avLst/>
          </a:prstGeom>
          <a:noFill/>
          <a:ln w="9525">
            <a:noFill/>
            <a:miter lim="800000"/>
            <a:headEnd/>
            <a:tailEnd/>
          </a:ln>
        </p:spPr>
      </p:pic>
      <p:pic>
        <p:nvPicPr>
          <p:cNvPr id="34821" name="Picture 5" descr="D:\My Documents\DARPA E-Textiles\hmmwv_imgw_015-s.jpg"/>
          <p:cNvPicPr>
            <a:picLocks noChangeAspect="1" noChangeArrowheads="1"/>
          </p:cNvPicPr>
          <p:nvPr/>
        </p:nvPicPr>
        <p:blipFill>
          <a:blip r:embed="rId4"/>
          <a:srcRect/>
          <a:stretch>
            <a:fillRect/>
          </a:stretch>
        </p:blipFill>
        <p:spPr bwMode="auto">
          <a:xfrm>
            <a:off x="5410200" y="4267200"/>
            <a:ext cx="3198813" cy="214153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0"/>
            <a:ext cx="7772400" cy="1143000"/>
          </a:xfrm>
        </p:spPr>
        <p:txBody>
          <a:bodyPr/>
          <a:lstStyle/>
          <a:p>
            <a:pPr eaLnBrk="1" hangingPunct="1"/>
            <a:r>
              <a:rPr lang="en-US" smtClean="0"/>
              <a:t>Microwaves</a:t>
            </a:r>
          </a:p>
        </p:txBody>
      </p:sp>
      <p:grpSp>
        <p:nvGrpSpPr>
          <p:cNvPr id="2" name="Group 43"/>
          <p:cNvGrpSpPr>
            <a:grpSpLocks/>
          </p:cNvGrpSpPr>
          <p:nvPr/>
        </p:nvGrpSpPr>
        <p:grpSpPr bwMode="auto">
          <a:xfrm>
            <a:off x="381000" y="1066800"/>
            <a:ext cx="8153400" cy="5484813"/>
            <a:chOff x="0" y="0"/>
            <a:chExt cx="3408" cy="5122"/>
          </a:xfrm>
        </p:grpSpPr>
        <p:sp>
          <p:nvSpPr>
            <p:cNvPr id="8197" name="Rectangle 7"/>
            <p:cNvSpPr>
              <a:spLocks noChangeArrowheads="1"/>
            </p:cNvSpPr>
            <p:nvPr/>
          </p:nvSpPr>
          <p:spPr bwMode="auto">
            <a:xfrm>
              <a:off x="16" y="518"/>
              <a:ext cx="1296" cy="518"/>
            </a:xfrm>
            <a:prstGeom prst="rect">
              <a:avLst/>
            </a:prstGeom>
            <a:noFill/>
            <a:ln w="9525">
              <a:noFill/>
              <a:miter lim="800000"/>
              <a:headEnd/>
              <a:tailEnd/>
            </a:ln>
          </p:spPr>
          <p:txBody>
            <a:bodyPr/>
            <a:lstStyle/>
            <a:p>
              <a:r>
                <a:rPr lang="en-US" sz="1200">
                  <a:cs typeface="Times New Roman" pitchFamily="18" charset="0"/>
                </a:rPr>
                <a:t>Long waves</a:t>
              </a:r>
            </a:p>
            <a:p>
              <a:pPr eaLnBrk="0" hangingPunct="0"/>
              <a:r>
                <a:rPr lang="en-US" sz="1200">
                  <a:cs typeface="Times New Roman" pitchFamily="18" charset="0"/>
                </a:rPr>
                <a:t> </a:t>
              </a:r>
            </a:p>
            <a:p>
              <a:pPr eaLnBrk="0" hangingPunct="0"/>
              <a:endParaRPr lang="en-US"/>
            </a:p>
          </p:txBody>
        </p:sp>
        <p:sp>
          <p:nvSpPr>
            <p:cNvPr id="8198" name="Rectangle 8"/>
            <p:cNvSpPr>
              <a:spLocks noChangeArrowheads="1"/>
            </p:cNvSpPr>
            <p:nvPr/>
          </p:nvSpPr>
          <p:spPr bwMode="auto">
            <a:xfrm>
              <a:off x="1312" y="518"/>
              <a:ext cx="972" cy="518"/>
            </a:xfrm>
            <a:prstGeom prst="rect">
              <a:avLst/>
            </a:prstGeom>
            <a:noFill/>
            <a:ln w="9525">
              <a:noFill/>
              <a:miter lim="800000"/>
              <a:headEnd/>
              <a:tailEnd/>
            </a:ln>
          </p:spPr>
          <p:txBody>
            <a:bodyPr/>
            <a:lstStyle/>
            <a:p>
              <a:r>
                <a:rPr lang="en-US" sz="1200">
                  <a:cs typeface="Times New Roman" pitchFamily="18" charset="0"/>
                </a:rPr>
                <a:t>30-300 kHz</a:t>
              </a:r>
            </a:p>
            <a:p>
              <a:pPr eaLnBrk="0" hangingPunct="0"/>
              <a:r>
                <a:rPr lang="en-US" sz="1200">
                  <a:cs typeface="Times New Roman" pitchFamily="18" charset="0"/>
                </a:rPr>
                <a:t> </a:t>
              </a:r>
            </a:p>
            <a:p>
              <a:pPr eaLnBrk="0" hangingPunct="0"/>
              <a:endParaRPr lang="en-US"/>
            </a:p>
          </p:txBody>
        </p:sp>
        <p:sp>
          <p:nvSpPr>
            <p:cNvPr id="8199" name="Rectangle 9"/>
            <p:cNvSpPr>
              <a:spLocks noChangeArrowheads="1"/>
            </p:cNvSpPr>
            <p:nvPr/>
          </p:nvSpPr>
          <p:spPr bwMode="auto">
            <a:xfrm>
              <a:off x="2284" y="518"/>
              <a:ext cx="1044" cy="518"/>
            </a:xfrm>
            <a:prstGeom prst="rect">
              <a:avLst/>
            </a:prstGeom>
            <a:noFill/>
            <a:ln w="9525">
              <a:noFill/>
              <a:miter lim="800000"/>
              <a:headEnd/>
              <a:tailEnd/>
            </a:ln>
          </p:spPr>
          <p:txBody>
            <a:bodyPr/>
            <a:lstStyle/>
            <a:p>
              <a:r>
                <a:rPr lang="en-US" sz="1200">
                  <a:cs typeface="Times New Roman" pitchFamily="18" charset="0"/>
                </a:rPr>
                <a:t>10-1 km</a:t>
              </a:r>
            </a:p>
            <a:p>
              <a:pPr eaLnBrk="0" hangingPunct="0"/>
              <a:r>
                <a:rPr lang="en-US" sz="1200">
                  <a:cs typeface="Times New Roman" pitchFamily="18" charset="0"/>
                </a:rPr>
                <a:t> </a:t>
              </a:r>
            </a:p>
            <a:p>
              <a:pPr eaLnBrk="0" hangingPunct="0"/>
              <a:endParaRPr lang="en-US"/>
            </a:p>
          </p:txBody>
        </p:sp>
        <p:sp>
          <p:nvSpPr>
            <p:cNvPr id="8200" name="Rectangle 10"/>
            <p:cNvSpPr>
              <a:spLocks noChangeArrowheads="1"/>
            </p:cNvSpPr>
            <p:nvPr/>
          </p:nvSpPr>
          <p:spPr bwMode="auto">
            <a:xfrm>
              <a:off x="16" y="1036"/>
              <a:ext cx="1296" cy="518"/>
            </a:xfrm>
            <a:prstGeom prst="rect">
              <a:avLst/>
            </a:prstGeom>
            <a:noFill/>
            <a:ln w="9525">
              <a:noFill/>
              <a:miter lim="800000"/>
              <a:headEnd/>
              <a:tailEnd/>
            </a:ln>
          </p:spPr>
          <p:txBody>
            <a:bodyPr/>
            <a:lstStyle/>
            <a:p>
              <a:r>
                <a:rPr lang="en-US" sz="1200">
                  <a:cs typeface="Times New Roman" pitchFamily="18" charset="0"/>
                </a:rPr>
                <a:t>Medium waves (MW)</a:t>
              </a:r>
            </a:p>
            <a:p>
              <a:pPr eaLnBrk="0" hangingPunct="0"/>
              <a:r>
                <a:rPr lang="en-US" sz="1200">
                  <a:cs typeface="Times New Roman" pitchFamily="18" charset="0"/>
                </a:rPr>
                <a:t> </a:t>
              </a:r>
            </a:p>
            <a:p>
              <a:pPr eaLnBrk="0" hangingPunct="0"/>
              <a:endParaRPr lang="en-US"/>
            </a:p>
          </p:txBody>
        </p:sp>
        <p:sp>
          <p:nvSpPr>
            <p:cNvPr id="8201" name="Rectangle 11"/>
            <p:cNvSpPr>
              <a:spLocks noChangeArrowheads="1"/>
            </p:cNvSpPr>
            <p:nvPr/>
          </p:nvSpPr>
          <p:spPr bwMode="auto">
            <a:xfrm>
              <a:off x="1312" y="1036"/>
              <a:ext cx="972" cy="518"/>
            </a:xfrm>
            <a:prstGeom prst="rect">
              <a:avLst/>
            </a:prstGeom>
            <a:noFill/>
            <a:ln w="9525">
              <a:noFill/>
              <a:miter lim="800000"/>
              <a:headEnd/>
              <a:tailEnd/>
            </a:ln>
          </p:spPr>
          <p:txBody>
            <a:bodyPr/>
            <a:lstStyle/>
            <a:p>
              <a:r>
                <a:rPr lang="en-US" sz="1200">
                  <a:cs typeface="Times New Roman" pitchFamily="18" charset="0"/>
                </a:rPr>
                <a:t>300-3000 kHz</a:t>
              </a:r>
            </a:p>
            <a:p>
              <a:pPr eaLnBrk="0" hangingPunct="0"/>
              <a:r>
                <a:rPr lang="en-US" sz="1200">
                  <a:cs typeface="Times New Roman" pitchFamily="18" charset="0"/>
                </a:rPr>
                <a:t> </a:t>
              </a:r>
            </a:p>
            <a:p>
              <a:pPr eaLnBrk="0" hangingPunct="0"/>
              <a:endParaRPr lang="en-US"/>
            </a:p>
          </p:txBody>
        </p:sp>
        <p:sp>
          <p:nvSpPr>
            <p:cNvPr id="8202" name="Rectangle 12"/>
            <p:cNvSpPr>
              <a:spLocks noChangeArrowheads="1"/>
            </p:cNvSpPr>
            <p:nvPr/>
          </p:nvSpPr>
          <p:spPr bwMode="auto">
            <a:xfrm>
              <a:off x="2284" y="1036"/>
              <a:ext cx="1044" cy="518"/>
            </a:xfrm>
            <a:prstGeom prst="rect">
              <a:avLst/>
            </a:prstGeom>
            <a:noFill/>
            <a:ln w="9525">
              <a:noFill/>
              <a:miter lim="800000"/>
              <a:headEnd/>
              <a:tailEnd/>
            </a:ln>
          </p:spPr>
          <p:txBody>
            <a:bodyPr/>
            <a:lstStyle/>
            <a:p>
              <a:r>
                <a:rPr lang="en-US" sz="1200">
                  <a:cs typeface="Times New Roman" pitchFamily="18" charset="0"/>
                </a:rPr>
                <a:t>1000-100 m</a:t>
              </a:r>
            </a:p>
            <a:p>
              <a:pPr eaLnBrk="0" hangingPunct="0"/>
              <a:r>
                <a:rPr lang="en-US" sz="1200">
                  <a:cs typeface="Times New Roman" pitchFamily="18" charset="0"/>
                </a:rPr>
                <a:t> </a:t>
              </a:r>
            </a:p>
            <a:p>
              <a:pPr eaLnBrk="0" hangingPunct="0"/>
              <a:endParaRPr lang="en-US"/>
            </a:p>
          </p:txBody>
        </p:sp>
        <p:sp>
          <p:nvSpPr>
            <p:cNvPr id="8203" name="Rectangle 13"/>
            <p:cNvSpPr>
              <a:spLocks noChangeArrowheads="1"/>
            </p:cNvSpPr>
            <p:nvPr/>
          </p:nvSpPr>
          <p:spPr bwMode="auto">
            <a:xfrm>
              <a:off x="16" y="1554"/>
              <a:ext cx="1296" cy="518"/>
            </a:xfrm>
            <a:prstGeom prst="rect">
              <a:avLst/>
            </a:prstGeom>
            <a:noFill/>
            <a:ln w="9525">
              <a:noFill/>
              <a:miter lim="800000"/>
              <a:headEnd/>
              <a:tailEnd/>
            </a:ln>
          </p:spPr>
          <p:txBody>
            <a:bodyPr/>
            <a:lstStyle/>
            <a:p>
              <a:r>
                <a:rPr lang="en-US" sz="1200">
                  <a:cs typeface="Times New Roman" pitchFamily="18" charset="0"/>
                </a:rPr>
                <a:t>Short waves (SW)</a:t>
              </a:r>
            </a:p>
            <a:p>
              <a:pPr eaLnBrk="0" hangingPunct="0"/>
              <a:r>
                <a:rPr lang="en-US" sz="1200">
                  <a:cs typeface="Times New Roman" pitchFamily="18" charset="0"/>
                </a:rPr>
                <a:t> </a:t>
              </a:r>
            </a:p>
            <a:p>
              <a:pPr eaLnBrk="0" hangingPunct="0"/>
              <a:endParaRPr lang="en-US"/>
            </a:p>
          </p:txBody>
        </p:sp>
        <p:sp>
          <p:nvSpPr>
            <p:cNvPr id="8204" name="Rectangle 14"/>
            <p:cNvSpPr>
              <a:spLocks noChangeArrowheads="1"/>
            </p:cNvSpPr>
            <p:nvPr/>
          </p:nvSpPr>
          <p:spPr bwMode="auto">
            <a:xfrm>
              <a:off x="1312" y="1554"/>
              <a:ext cx="972" cy="518"/>
            </a:xfrm>
            <a:prstGeom prst="rect">
              <a:avLst/>
            </a:prstGeom>
            <a:noFill/>
            <a:ln w="9525">
              <a:noFill/>
              <a:miter lim="800000"/>
              <a:headEnd/>
              <a:tailEnd/>
            </a:ln>
          </p:spPr>
          <p:txBody>
            <a:bodyPr/>
            <a:lstStyle/>
            <a:p>
              <a:r>
                <a:rPr lang="en-US" sz="1200">
                  <a:cs typeface="Times New Roman" pitchFamily="18" charset="0"/>
                </a:rPr>
                <a:t>3-30 MHz</a:t>
              </a:r>
            </a:p>
            <a:p>
              <a:pPr eaLnBrk="0" hangingPunct="0"/>
              <a:r>
                <a:rPr lang="en-US" sz="1200">
                  <a:cs typeface="Times New Roman" pitchFamily="18" charset="0"/>
                </a:rPr>
                <a:t> </a:t>
              </a:r>
            </a:p>
            <a:p>
              <a:pPr eaLnBrk="0" hangingPunct="0"/>
              <a:endParaRPr lang="en-US"/>
            </a:p>
          </p:txBody>
        </p:sp>
        <p:sp>
          <p:nvSpPr>
            <p:cNvPr id="8205" name="Rectangle 15"/>
            <p:cNvSpPr>
              <a:spLocks noChangeArrowheads="1"/>
            </p:cNvSpPr>
            <p:nvPr/>
          </p:nvSpPr>
          <p:spPr bwMode="auto">
            <a:xfrm>
              <a:off x="2284" y="1554"/>
              <a:ext cx="1044" cy="518"/>
            </a:xfrm>
            <a:prstGeom prst="rect">
              <a:avLst/>
            </a:prstGeom>
            <a:noFill/>
            <a:ln w="9525">
              <a:noFill/>
              <a:miter lim="800000"/>
              <a:headEnd/>
              <a:tailEnd/>
            </a:ln>
          </p:spPr>
          <p:txBody>
            <a:bodyPr/>
            <a:lstStyle/>
            <a:p>
              <a:r>
                <a:rPr lang="en-US" sz="1200">
                  <a:cs typeface="Times New Roman" pitchFamily="18" charset="0"/>
                </a:rPr>
                <a:t>100-10 m</a:t>
              </a:r>
            </a:p>
            <a:p>
              <a:pPr eaLnBrk="0" hangingPunct="0"/>
              <a:r>
                <a:rPr lang="en-US" sz="1200">
                  <a:cs typeface="Times New Roman" pitchFamily="18" charset="0"/>
                </a:rPr>
                <a:t> </a:t>
              </a:r>
            </a:p>
            <a:p>
              <a:pPr eaLnBrk="0" hangingPunct="0"/>
              <a:endParaRPr lang="en-US"/>
            </a:p>
          </p:txBody>
        </p:sp>
        <p:sp>
          <p:nvSpPr>
            <p:cNvPr id="8206" name="Rectangle 16"/>
            <p:cNvSpPr>
              <a:spLocks noChangeArrowheads="1"/>
            </p:cNvSpPr>
            <p:nvPr/>
          </p:nvSpPr>
          <p:spPr bwMode="auto">
            <a:xfrm>
              <a:off x="16" y="2072"/>
              <a:ext cx="1296" cy="748"/>
            </a:xfrm>
            <a:prstGeom prst="rect">
              <a:avLst/>
            </a:prstGeom>
            <a:noFill/>
            <a:ln w="9525">
              <a:noFill/>
              <a:miter lim="800000"/>
              <a:headEnd/>
              <a:tailEnd/>
            </a:ln>
          </p:spPr>
          <p:txBody>
            <a:bodyPr/>
            <a:lstStyle/>
            <a:p>
              <a:r>
                <a:rPr lang="en-US" sz="1200">
                  <a:cs typeface="Times New Roman" pitchFamily="18" charset="0"/>
                </a:rPr>
                <a:t>Very high frequency (VHF) waves</a:t>
              </a:r>
            </a:p>
            <a:p>
              <a:pPr eaLnBrk="0" hangingPunct="0"/>
              <a:endParaRPr lang="en-US" sz="1200">
                <a:cs typeface="Times New Roman" pitchFamily="18" charset="0"/>
              </a:endParaRPr>
            </a:p>
            <a:p>
              <a:pPr eaLnBrk="0" hangingPunct="0"/>
              <a:r>
                <a:rPr lang="en-US" sz="1400" b="1">
                  <a:solidFill>
                    <a:srgbClr val="FF0000"/>
                  </a:solidFill>
                  <a:cs typeface="Times New Roman" pitchFamily="18" charset="0"/>
                </a:rPr>
                <a:t>Microwaves</a:t>
              </a:r>
            </a:p>
            <a:p>
              <a:pPr eaLnBrk="0" hangingPunct="0"/>
              <a:r>
                <a:rPr lang="en-US" sz="1200">
                  <a:cs typeface="Times New Roman" pitchFamily="18" charset="0"/>
                </a:rPr>
                <a:t> </a:t>
              </a:r>
            </a:p>
            <a:p>
              <a:pPr eaLnBrk="0" hangingPunct="0"/>
              <a:endParaRPr lang="en-US"/>
            </a:p>
          </p:txBody>
        </p:sp>
        <p:sp>
          <p:nvSpPr>
            <p:cNvPr id="8207" name="Rectangle 17"/>
            <p:cNvSpPr>
              <a:spLocks noChangeArrowheads="1"/>
            </p:cNvSpPr>
            <p:nvPr/>
          </p:nvSpPr>
          <p:spPr bwMode="auto">
            <a:xfrm>
              <a:off x="1312" y="2072"/>
              <a:ext cx="972" cy="748"/>
            </a:xfrm>
            <a:prstGeom prst="rect">
              <a:avLst/>
            </a:prstGeom>
            <a:noFill/>
            <a:ln w="9525">
              <a:noFill/>
              <a:miter lim="800000"/>
              <a:headEnd/>
              <a:tailEnd/>
            </a:ln>
          </p:spPr>
          <p:txBody>
            <a:bodyPr/>
            <a:lstStyle/>
            <a:p>
              <a:r>
                <a:rPr lang="en-US" sz="1200">
                  <a:cs typeface="Times New Roman" pitchFamily="18" charset="0"/>
                </a:rPr>
                <a:t>30-300 MHz </a:t>
              </a:r>
            </a:p>
            <a:p>
              <a:pPr eaLnBrk="0" hangingPunct="0"/>
              <a:r>
                <a:rPr lang="en-US" sz="1200">
                  <a:cs typeface="Times New Roman" pitchFamily="18" charset="0"/>
                </a:rPr>
                <a:t> </a:t>
              </a:r>
            </a:p>
            <a:p>
              <a:pPr eaLnBrk="0" hangingPunct="0"/>
              <a:r>
                <a:rPr lang="en-US" sz="1200" b="1">
                  <a:solidFill>
                    <a:srgbClr val="FF0000"/>
                  </a:solidFill>
                  <a:cs typeface="Times New Roman" pitchFamily="18" charset="0"/>
                </a:rPr>
                <a:t>0.3-30</a:t>
              </a:r>
              <a:r>
                <a:rPr lang="en-US" sz="1200">
                  <a:solidFill>
                    <a:srgbClr val="FF0000"/>
                  </a:solidFill>
                  <a:cs typeface="Times New Roman" pitchFamily="18" charset="0"/>
                </a:rPr>
                <a:t> GHz</a:t>
              </a:r>
              <a:r>
                <a:rPr lang="en-US" sz="1200">
                  <a:cs typeface="Times New Roman" pitchFamily="18" charset="0"/>
                </a:rPr>
                <a:t>*</a:t>
              </a:r>
            </a:p>
            <a:p>
              <a:pPr eaLnBrk="0" hangingPunct="0"/>
              <a:r>
                <a:rPr lang="en-US" sz="1200">
                  <a:cs typeface="Times New Roman" pitchFamily="18" charset="0"/>
                </a:rPr>
                <a:t> </a:t>
              </a:r>
            </a:p>
            <a:p>
              <a:pPr eaLnBrk="0" hangingPunct="0"/>
              <a:endParaRPr lang="en-US"/>
            </a:p>
          </p:txBody>
        </p:sp>
        <p:sp>
          <p:nvSpPr>
            <p:cNvPr id="8208" name="Rectangle 18"/>
            <p:cNvSpPr>
              <a:spLocks noChangeArrowheads="1"/>
            </p:cNvSpPr>
            <p:nvPr/>
          </p:nvSpPr>
          <p:spPr bwMode="auto">
            <a:xfrm>
              <a:off x="2284" y="2072"/>
              <a:ext cx="1044" cy="748"/>
            </a:xfrm>
            <a:prstGeom prst="rect">
              <a:avLst/>
            </a:prstGeom>
            <a:noFill/>
            <a:ln w="9525">
              <a:noFill/>
              <a:miter lim="800000"/>
              <a:headEnd/>
              <a:tailEnd/>
            </a:ln>
          </p:spPr>
          <p:txBody>
            <a:bodyPr/>
            <a:lstStyle/>
            <a:p>
              <a:r>
                <a:rPr lang="en-US" sz="1200">
                  <a:cs typeface="Times New Roman" pitchFamily="18" charset="0"/>
                </a:rPr>
                <a:t>10-1 m </a:t>
              </a:r>
            </a:p>
            <a:p>
              <a:pPr eaLnBrk="0" hangingPunct="0"/>
              <a:r>
                <a:rPr lang="en-US" sz="1200">
                  <a:cs typeface="Times New Roman" pitchFamily="18" charset="0"/>
                </a:rPr>
                <a:t> </a:t>
              </a:r>
            </a:p>
            <a:p>
              <a:pPr eaLnBrk="0" hangingPunct="0"/>
              <a:r>
                <a:rPr lang="en-US" sz="1200">
                  <a:solidFill>
                    <a:srgbClr val="FF0000"/>
                  </a:solidFill>
                  <a:cs typeface="Times New Roman" pitchFamily="18" charset="0"/>
                </a:rPr>
                <a:t>100-1 cm</a:t>
              </a:r>
            </a:p>
            <a:p>
              <a:pPr eaLnBrk="0" hangingPunct="0"/>
              <a:r>
                <a:rPr lang="en-US" sz="1200">
                  <a:cs typeface="Times New Roman" pitchFamily="18" charset="0"/>
                </a:rPr>
                <a:t> </a:t>
              </a:r>
            </a:p>
            <a:p>
              <a:pPr eaLnBrk="0" hangingPunct="0"/>
              <a:endParaRPr lang="en-US"/>
            </a:p>
          </p:txBody>
        </p:sp>
        <p:sp>
          <p:nvSpPr>
            <p:cNvPr id="8209" name="Rectangle 19"/>
            <p:cNvSpPr>
              <a:spLocks noChangeArrowheads="1"/>
            </p:cNvSpPr>
            <p:nvPr/>
          </p:nvSpPr>
          <p:spPr bwMode="auto">
            <a:xfrm>
              <a:off x="16" y="2820"/>
              <a:ext cx="1296" cy="518"/>
            </a:xfrm>
            <a:prstGeom prst="rect">
              <a:avLst/>
            </a:prstGeom>
            <a:noFill/>
            <a:ln w="9525">
              <a:noFill/>
              <a:miter lim="800000"/>
              <a:headEnd/>
              <a:tailEnd/>
            </a:ln>
          </p:spPr>
          <p:txBody>
            <a:bodyPr/>
            <a:lstStyle/>
            <a:p>
              <a:r>
                <a:rPr lang="en-US" sz="1200">
                  <a:cs typeface="Times New Roman" pitchFamily="18" charset="0"/>
                </a:rPr>
                <a:t>Millimeter waves</a:t>
              </a:r>
            </a:p>
            <a:p>
              <a:pPr eaLnBrk="0" hangingPunct="0"/>
              <a:r>
                <a:rPr lang="en-US" sz="1200">
                  <a:cs typeface="Times New Roman" pitchFamily="18" charset="0"/>
                </a:rPr>
                <a:t> </a:t>
              </a:r>
            </a:p>
            <a:p>
              <a:pPr eaLnBrk="0" hangingPunct="0"/>
              <a:endParaRPr lang="en-US"/>
            </a:p>
          </p:txBody>
        </p:sp>
        <p:sp>
          <p:nvSpPr>
            <p:cNvPr id="8210" name="Rectangle 20"/>
            <p:cNvSpPr>
              <a:spLocks noChangeArrowheads="1"/>
            </p:cNvSpPr>
            <p:nvPr/>
          </p:nvSpPr>
          <p:spPr bwMode="auto">
            <a:xfrm>
              <a:off x="1312" y="2820"/>
              <a:ext cx="972" cy="518"/>
            </a:xfrm>
            <a:prstGeom prst="rect">
              <a:avLst/>
            </a:prstGeom>
            <a:noFill/>
            <a:ln w="9525">
              <a:noFill/>
              <a:miter lim="800000"/>
              <a:headEnd/>
              <a:tailEnd/>
            </a:ln>
          </p:spPr>
          <p:txBody>
            <a:bodyPr/>
            <a:lstStyle/>
            <a:p>
              <a:r>
                <a:rPr lang="en-US" sz="1200">
                  <a:cs typeface="Times New Roman" pitchFamily="18" charset="0"/>
                </a:rPr>
                <a:t>30-300 GHz</a:t>
              </a:r>
            </a:p>
            <a:p>
              <a:pPr eaLnBrk="0" hangingPunct="0"/>
              <a:r>
                <a:rPr lang="en-US" sz="1200">
                  <a:cs typeface="Times New Roman" pitchFamily="18" charset="0"/>
                </a:rPr>
                <a:t> </a:t>
              </a:r>
            </a:p>
            <a:p>
              <a:pPr eaLnBrk="0" hangingPunct="0"/>
              <a:endParaRPr lang="en-US"/>
            </a:p>
          </p:txBody>
        </p:sp>
        <p:sp>
          <p:nvSpPr>
            <p:cNvPr id="8211" name="Rectangle 21"/>
            <p:cNvSpPr>
              <a:spLocks noChangeArrowheads="1"/>
            </p:cNvSpPr>
            <p:nvPr/>
          </p:nvSpPr>
          <p:spPr bwMode="auto">
            <a:xfrm>
              <a:off x="2284" y="2820"/>
              <a:ext cx="1044" cy="518"/>
            </a:xfrm>
            <a:prstGeom prst="rect">
              <a:avLst/>
            </a:prstGeom>
            <a:noFill/>
            <a:ln w="9525">
              <a:noFill/>
              <a:miter lim="800000"/>
              <a:headEnd/>
              <a:tailEnd/>
            </a:ln>
          </p:spPr>
          <p:txBody>
            <a:bodyPr/>
            <a:lstStyle/>
            <a:p>
              <a:r>
                <a:rPr lang="en-US" sz="1200">
                  <a:cs typeface="Times New Roman" pitchFamily="18" charset="0"/>
                </a:rPr>
                <a:t>10-1 mm</a:t>
              </a:r>
            </a:p>
            <a:p>
              <a:pPr eaLnBrk="0" hangingPunct="0"/>
              <a:r>
                <a:rPr lang="en-US" sz="1200">
                  <a:cs typeface="Times New Roman" pitchFamily="18" charset="0"/>
                </a:rPr>
                <a:t> </a:t>
              </a:r>
            </a:p>
            <a:p>
              <a:pPr eaLnBrk="0" hangingPunct="0"/>
              <a:endParaRPr lang="en-US"/>
            </a:p>
          </p:txBody>
        </p:sp>
        <p:sp>
          <p:nvSpPr>
            <p:cNvPr id="8212" name="Rectangle 22"/>
            <p:cNvSpPr>
              <a:spLocks noChangeArrowheads="1"/>
            </p:cNvSpPr>
            <p:nvPr/>
          </p:nvSpPr>
          <p:spPr bwMode="auto">
            <a:xfrm>
              <a:off x="16" y="3338"/>
              <a:ext cx="1296" cy="518"/>
            </a:xfrm>
            <a:prstGeom prst="rect">
              <a:avLst/>
            </a:prstGeom>
            <a:noFill/>
            <a:ln w="9525">
              <a:noFill/>
              <a:miter lim="800000"/>
              <a:headEnd/>
              <a:tailEnd/>
            </a:ln>
          </p:spPr>
          <p:txBody>
            <a:bodyPr/>
            <a:lstStyle/>
            <a:p>
              <a:r>
                <a:rPr lang="en-US" sz="1200">
                  <a:cs typeface="Times New Roman" pitchFamily="18" charset="0"/>
                </a:rPr>
                <a:t>Submillimeter waves</a:t>
              </a:r>
            </a:p>
            <a:p>
              <a:pPr eaLnBrk="0" hangingPunct="0"/>
              <a:r>
                <a:rPr lang="en-US" sz="1200">
                  <a:cs typeface="Times New Roman" pitchFamily="18" charset="0"/>
                </a:rPr>
                <a:t> </a:t>
              </a:r>
            </a:p>
            <a:p>
              <a:pPr eaLnBrk="0" hangingPunct="0"/>
              <a:endParaRPr lang="en-US"/>
            </a:p>
          </p:txBody>
        </p:sp>
        <p:sp>
          <p:nvSpPr>
            <p:cNvPr id="8213" name="Rectangle 23"/>
            <p:cNvSpPr>
              <a:spLocks noChangeArrowheads="1"/>
            </p:cNvSpPr>
            <p:nvPr/>
          </p:nvSpPr>
          <p:spPr bwMode="auto">
            <a:xfrm>
              <a:off x="1312" y="3338"/>
              <a:ext cx="972" cy="518"/>
            </a:xfrm>
            <a:prstGeom prst="rect">
              <a:avLst/>
            </a:prstGeom>
            <a:noFill/>
            <a:ln w="9525">
              <a:noFill/>
              <a:miter lim="800000"/>
              <a:headEnd/>
              <a:tailEnd/>
            </a:ln>
          </p:spPr>
          <p:txBody>
            <a:bodyPr/>
            <a:lstStyle/>
            <a:p>
              <a:r>
                <a:rPr lang="en-US" sz="1200">
                  <a:cs typeface="Times New Roman" pitchFamily="18" charset="0"/>
                </a:rPr>
                <a:t>300-3000 GHz</a:t>
              </a:r>
            </a:p>
            <a:p>
              <a:pPr eaLnBrk="0" hangingPunct="0"/>
              <a:r>
                <a:rPr lang="en-US" sz="1200">
                  <a:cs typeface="Times New Roman" pitchFamily="18" charset="0"/>
                </a:rPr>
                <a:t> </a:t>
              </a:r>
            </a:p>
            <a:p>
              <a:pPr eaLnBrk="0" hangingPunct="0"/>
              <a:endParaRPr lang="en-US"/>
            </a:p>
          </p:txBody>
        </p:sp>
        <p:sp>
          <p:nvSpPr>
            <p:cNvPr id="8214" name="Rectangle 24"/>
            <p:cNvSpPr>
              <a:spLocks noChangeArrowheads="1"/>
            </p:cNvSpPr>
            <p:nvPr/>
          </p:nvSpPr>
          <p:spPr bwMode="auto">
            <a:xfrm>
              <a:off x="2284" y="3338"/>
              <a:ext cx="1044" cy="518"/>
            </a:xfrm>
            <a:prstGeom prst="rect">
              <a:avLst/>
            </a:prstGeom>
            <a:noFill/>
            <a:ln w="9525">
              <a:noFill/>
              <a:miter lim="800000"/>
              <a:headEnd/>
              <a:tailEnd/>
            </a:ln>
          </p:spPr>
          <p:txBody>
            <a:bodyPr/>
            <a:lstStyle/>
            <a:p>
              <a:r>
                <a:rPr lang="en-US" sz="1200">
                  <a:cs typeface="Times New Roman" pitchFamily="18" charset="0"/>
                </a:rPr>
                <a:t>1-0.1 mm</a:t>
              </a:r>
            </a:p>
            <a:p>
              <a:pPr eaLnBrk="0" hangingPunct="0"/>
              <a:r>
                <a:rPr lang="en-US" sz="1200">
                  <a:cs typeface="Times New Roman" pitchFamily="18" charset="0"/>
                </a:rPr>
                <a:t> </a:t>
              </a:r>
            </a:p>
            <a:p>
              <a:pPr eaLnBrk="0" hangingPunct="0"/>
              <a:endParaRPr lang="en-US"/>
            </a:p>
          </p:txBody>
        </p:sp>
        <p:grpSp>
          <p:nvGrpSpPr>
            <p:cNvPr id="3" name="Group 30"/>
            <p:cNvGrpSpPr>
              <a:grpSpLocks/>
            </p:cNvGrpSpPr>
            <p:nvPr/>
          </p:nvGrpSpPr>
          <p:grpSpPr bwMode="auto">
            <a:xfrm>
              <a:off x="0" y="0"/>
              <a:ext cx="1328" cy="518"/>
              <a:chOff x="0" y="0"/>
              <a:chExt cx="1328" cy="518"/>
            </a:xfrm>
          </p:grpSpPr>
          <p:sp>
            <p:nvSpPr>
              <p:cNvPr id="8234" name="Rectangle 4"/>
              <p:cNvSpPr>
                <a:spLocks noChangeArrowheads="1"/>
              </p:cNvSpPr>
              <p:nvPr/>
            </p:nvSpPr>
            <p:spPr bwMode="auto">
              <a:xfrm>
                <a:off x="16" y="0"/>
                <a:ext cx="1296" cy="518"/>
              </a:xfrm>
              <a:prstGeom prst="rect">
                <a:avLst/>
              </a:prstGeom>
              <a:noFill/>
              <a:ln w="9525">
                <a:noFill/>
                <a:miter lim="800000"/>
                <a:headEnd/>
                <a:tailEnd/>
              </a:ln>
            </p:spPr>
            <p:txBody>
              <a:bodyPr/>
              <a:lstStyle/>
              <a:p>
                <a:r>
                  <a:rPr lang="en-US" sz="1200">
                    <a:cs typeface="Times New Roman" pitchFamily="18" charset="0"/>
                  </a:rPr>
                  <a:t> </a:t>
                </a:r>
              </a:p>
              <a:p>
                <a:pPr eaLnBrk="0" hangingPunct="0"/>
                <a:r>
                  <a:rPr lang="en-US" sz="1200">
                    <a:cs typeface="Times New Roman" pitchFamily="18" charset="0"/>
                  </a:rPr>
                  <a:t> </a:t>
                </a:r>
              </a:p>
              <a:p>
                <a:pPr eaLnBrk="0" hangingPunct="0"/>
                <a:endParaRPr lang="en-US"/>
              </a:p>
            </p:txBody>
          </p:sp>
          <p:sp>
            <p:nvSpPr>
              <p:cNvPr id="8235" name="Rectangle 29"/>
              <p:cNvSpPr>
                <a:spLocks noChangeArrowheads="1"/>
              </p:cNvSpPr>
              <p:nvPr/>
            </p:nvSpPr>
            <p:spPr bwMode="auto">
              <a:xfrm>
                <a:off x="0" y="0"/>
                <a:ext cx="1328" cy="518"/>
              </a:xfrm>
              <a:prstGeom prst="rect">
                <a:avLst/>
              </a:prstGeom>
              <a:noFill/>
              <a:ln w="7">
                <a:solidFill>
                  <a:srgbClr val="A0A0A0"/>
                </a:solidFill>
                <a:miter lim="800000"/>
                <a:headEnd/>
                <a:tailEnd/>
              </a:ln>
            </p:spPr>
            <p:txBody>
              <a:bodyPr/>
              <a:lstStyle/>
              <a:p>
                <a:endParaRPr lang="tr-TR"/>
              </a:p>
            </p:txBody>
          </p:sp>
        </p:grpSp>
        <p:grpSp>
          <p:nvGrpSpPr>
            <p:cNvPr id="4" name="Group 32"/>
            <p:cNvGrpSpPr>
              <a:grpSpLocks/>
            </p:cNvGrpSpPr>
            <p:nvPr/>
          </p:nvGrpSpPr>
          <p:grpSpPr bwMode="auto">
            <a:xfrm>
              <a:off x="1328" y="0"/>
              <a:ext cx="1004" cy="518"/>
              <a:chOff x="1328" y="0"/>
              <a:chExt cx="1004" cy="518"/>
            </a:xfrm>
          </p:grpSpPr>
          <p:sp>
            <p:nvSpPr>
              <p:cNvPr id="8232" name="Rectangle 5"/>
              <p:cNvSpPr>
                <a:spLocks noChangeArrowheads="1"/>
              </p:cNvSpPr>
              <p:nvPr/>
            </p:nvSpPr>
            <p:spPr bwMode="auto">
              <a:xfrm>
                <a:off x="1344" y="0"/>
                <a:ext cx="972" cy="518"/>
              </a:xfrm>
              <a:prstGeom prst="rect">
                <a:avLst/>
              </a:prstGeom>
              <a:noFill/>
              <a:ln w="9525">
                <a:noFill/>
                <a:miter lim="800000"/>
                <a:headEnd/>
                <a:tailEnd/>
              </a:ln>
            </p:spPr>
            <p:txBody>
              <a:bodyPr/>
              <a:lstStyle/>
              <a:p>
                <a:r>
                  <a:rPr lang="en-US" sz="1800">
                    <a:cs typeface="Times New Roman" pitchFamily="18" charset="0"/>
                  </a:rPr>
                  <a:t>Frequency</a:t>
                </a:r>
              </a:p>
              <a:p>
                <a:pPr eaLnBrk="0" hangingPunct="0"/>
                <a:r>
                  <a:rPr lang="en-US" sz="1200">
                    <a:cs typeface="Times New Roman" pitchFamily="18" charset="0"/>
                  </a:rPr>
                  <a:t> </a:t>
                </a:r>
              </a:p>
              <a:p>
                <a:pPr eaLnBrk="0" hangingPunct="0"/>
                <a:endParaRPr lang="en-US"/>
              </a:p>
            </p:txBody>
          </p:sp>
          <p:sp>
            <p:nvSpPr>
              <p:cNvPr id="8233" name="Rectangle 31"/>
              <p:cNvSpPr>
                <a:spLocks noChangeArrowheads="1"/>
              </p:cNvSpPr>
              <p:nvPr/>
            </p:nvSpPr>
            <p:spPr bwMode="auto">
              <a:xfrm>
                <a:off x="1328" y="0"/>
                <a:ext cx="1004" cy="518"/>
              </a:xfrm>
              <a:prstGeom prst="rect">
                <a:avLst/>
              </a:prstGeom>
              <a:noFill/>
              <a:ln w="7">
                <a:solidFill>
                  <a:srgbClr val="A0A0A0"/>
                </a:solidFill>
                <a:miter lim="800000"/>
                <a:headEnd/>
                <a:tailEnd/>
              </a:ln>
            </p:spPr>
            <p:txBody>
              <a:bodyPr/>
              <a:lstStyle/>
              <a:p>
                <a:endParaRPr lang="tr-TR"/>
              </a:p>
            </p:txBody>
          </p:sp>
        </p:grpSp>
        <p:grpSp>
          <p:nvGrpSpPr>
            <p:cNvPr id="5" name="Group 34"/>
            <p:cNvGrpSpPr>
              <a:grpSpLocks/>
            </p:cNvGrpSpPr>
            <p:nvPr/>
          </p:nvGrpSpPr>
          <p:grpSpPr bwMode="auto">
            <a:xfrm>
              <a:off x="2332" y="0"/>
              <a:ext cx="1076" cy="518"/>
              <a:chOff x="2332" y="0"/>
              <a:chExt cx="1076" cy="518"/>
            </a:xfrm>
          </p:grpSpPr>
          <p:sp>
            <p:nvSpPr>
              <p:cNvPr id="8230" name="Rectangle 6"/>
              <p:cNvSpPr>
                <a:spLocks noChangeArrowheads="1"/>
              </p:cNvSpPr>
              <p:nvPr/>
            </p:nvSpPr>
            <p:spPr bwMode="auto">
              <a:xfrm>
                <a:off x="2348" y="0"/>
                <a:ext cx="1044" cy="518"/>
              </a:xfrm>
              <a:prstGeom prst="rect">
                <a:avLst/>
              </a:prstGeom>
              <a:noFill/>
              <a:ln w="9525">
                <a:noFill/>
                <a:miter lim="800000"/>
                <a:headEnd/>
                <a:tailEnd/>
              </a:ln>
            </p:spPr>
            <p:txBody>
              <a:bodyPr/>
              <a:lstStyle/>
              <a:p>
                <a:r>
                  <a:rPr lang="en-US" sz="1800">
                    <a:cs typeface="Times New Roman" pitchFamily="18" charset="0"/>
                  </a:rPr>
                  <a:t>Wavelength </a:t>
                </a:r>
                <a:r>
                  <a:rPr lang="en-US" sz="1800">
                    <a:latin typeface="Symbol" pitchFamily="18" charset="2"/>
                    <a:cs typeface="Times New Roman" pitchFamily="18" charset="0"/>
                  </a:rPr>
                  <a:t>l</a:t>
                </a:r>
                <a:endParaRPr lang="en-US" sz="1800">
                  <a:cs typeface="Times New Roman" pitchFamily="18" charset="0"/>
                </a:endParaRPr>
              </a:p>
              <a:p>
                <a:pPr eaLnBrk="0" hangingPunct="0"/>
                <a:r>
                  <a:rPr lang="en-US" sz="1200">
                    <a:cs typeface="Times New Roman" pitchFamily="18" charset="0"/>
                  </a:rPr>
                  <a:t> </a:t>
                </a:r>
              </a:p>
              <a:p>
                <a:pPr eaLnBrk="0" hangingPunct="0"/>
                <a:endParaRPr lang="en-US"/>
              </a:p>
            </p:txBody>
          </p:sp>
          <p:sp>
            <p:nvSpPr>
              <p:cNvPr id="8231" name="Rectangle 33"/>
              <p:cNvSpPr>
                <a:spLocks noChangeArrowheads="1"/>
              </p:cNvSpPr>
              <p:nvPr/>
            </p:nvSpPr>
            <p:spPr bwMode="auto">
              <a:xfrm>
                <a:off x="2332" y="0"/>
                <a:ext cx="1076" cy="518"/>
              </a:xfrm>
              <a:prstGeom prst="rect">
                <a:avLst/>
              </a:prstGeom>
              <a:noFill/>
              <a:ln w="7">
                <a:solidFill>
                  <a:srgbClr val="A0A0A0"/>
                </a:solidFill>
                <a:miter lim="800000"/>
                <a:headEnd/>
                <a:tailEnd/>
              </a:ln>
            </p:spPr>
            <p:txBody>
              <a:bodyPr/>
              <a:lstStyle/>
              <a:p>
                <a:endParaRPr lang="tr-TR"/>
              </a:p>
            </p:txBody>
          </p:sp>
        </p:grpSp>
        <p:grpSp>
          <p:nvGrpSpPr>
            <p:cNvPr id="6" name="Group 36"/>
            <p:cNvGrpSpPr>
              <a:grpSpLocks/>
            </p:cNvGrpSpPr>
            <p:nvPr/>
          </p:nvGrpSpPr>
          <p:grpSpPr bwMode="auto">
            <a:xfrm>
              <a:off x="0" y="3856"/>
              <a:ext cx="1328" cy="633"/>
              <a:chOff x="0" y="3856"/>
              <a:chExt cx="1328" cy="633"/>
            </a:xfrm>
          </p:grpSpPr>
          <p:sp>
            <p:nvSpPr>
              <p:cNvPr id="8228" name="Rectangle 25"/>
              <p:cNvSpPr>
                <a:spLocks noChangeArrowheads="1"/>
              </p:cNvSpPr>
              <p:nvPr/>
            </p:nvSpPr>
            <p:spPr bwMode="auto">
              <a:xfrm>
                <a:off x="16" y="3856"/>
                <a:ext cx="1296" cy="633"/>
              </a:xfrm>
              <a:prstGeom prst="rect">
                <a:avLst/>
              </a:prstGeom>
              <a:noFill/>
              <a:ln w="9525">
                <a:noFill/>
                <a:miter lim="800000"/>
                <a:headEnd/>
                <a:tailEnd/>
              </a:ln>
            </p:spPr>
            <p:txBody>
              <a:bodyPr/>
              <a:lstStyle/>
              <a:p>
                <a:r>
                  <a:rPr lang="en-US" sz="1200">
                    <a:cs typeface="Times New Roman" pitchFamily="18" charset="0"/>
                  </a:rPr>
                  <a:t>Infrared (including far-infrared)</a:t>
                </a:r>
              </a:p>
              <a:p>
                <a:pPr eaLnBrk="0" hangingPunct="0"/>
                <a:r>
                  <a:rPr lang="en-US" sz="1200">
                    <a:cs typeface="Times New Roman" pitchFamily="18" charset="0"/>
                  </a:rPr>
                  <a:t> </a:t>
                </a:r>
              </a:p>
              <a:p>
                <a:pPr eaLnBrk="0" hangingPunct="0"/>
                <a:endParaRPr lang="en-US"/>
              </a:p>
            </p:txBody>
          </p:sp>
          <p:sp>
            <p:nvSpPr>
              <p:cNvPr id="8229" name="Rectangle 35"/>
              <p:cNvSpPr>
                <a:spLocks noChangeArrowheads="1"/>
              </p:cNvSpPr>
              <p:nvPr/>
            </p:nvSpPr>
            <p:spPr bwMode="auto">
              <a:xfrm>
                <a:off x="0" y="3856"/>
                <a:ext cx="1328" cy="633"/>
              </a:xfrm>
              <a:prstGeom prst="rect">
                <a:avLst/>
              </a:prstGeom>
              <a:noFill/>
              <a:ln w="7">
                <a:solidFill>
                  <a:srgbClr val="A0A0A0"/>
                </a:solidFill>
                <a:miter lim="800000"/>
                <a:headEnd/>
                <a:tailEnd/>
              </a:ln>
            </p:spPr>
            <p:txBody>
              <a:bodyPr/>
              <a:lstStyle/>
              <a:p>
                <a:endParaRPr lang="tr-TR"/>
              </a:p>
            </p:txBody>
          </p:sp>
        </p:grpSp>
        <p:grpSp>
          <p:nvGrpSpPr>
            <p:cNvPr id="7" name="Group 38"/>
            <p:cNvGrpSpPr>
              <a:grpSpLocks/>
            </p:cNvGrpSpPr>
            <p:nvPr/>
          </p:nvGrpSpPr>
          <p:grpSpPr bwMode="auto">
            <a:xfrm>
              <a:off x="1328" y="3856"/>
              <a:ext cx="1004" cy="633"/>
              <a:chOff x="1328" y="3856"/>
              <a:chExt cx="1004" cy="633"/>
            </a:xfrm>
          </p:grpSpPr>
          <p:sp>
            <p:nvSpPr>
              <p:cNvPr id="8226" name="Rectangle 26"/>
              <p:cNvSpPr>
                <a:spLocks noChangeArrowheads="1"/>
              </p:cNvSpPr>
              <p:nvPr/>
            </p:nvSpPr>
            <p:spPr bwMode="auto">
              <a:xfrm>
                <a:off x="1344" y="3856"/>
                <a:ext cx="972" cy="633"/>
              </a:xfrm>
              <a:prstGeom prst="rect">
                <a:avLst/>
              </a:prstGeom>
              <a:noFill/>
              <a:ln w="9525">
                <a:noFill/>
                <a:miter lim="800000"/>
                <a:headEnd/>
                <a:tailEnd/>
              </a:ln>
            </p:spPr>
            <p:txBody>
              <a:bodyPr/>
              <a:lstStyle/>
              <a:p>
                <a:r>
                  <a:rPr lang="en-US" sz="1200">
                    <a:cs typeface="Times New Roman" pitchFamily="18" charset="0"/>
                  </a:rPr>
                  <a:t>300-416,000 GHz</a:t>
                </a:r>
              </a:p>
              <a:p>
                <a:pPr eaLnBrk="0" hangingPunct="0"/>
                <a:r>
                  <a:rPr lang="en-US" sz="1200">
                    <a:cs typeface="Times New Roman" pitchFamily="18" charset="0"/>
                  </a:rPr>
                  <a:t> </a:t>
                </a:r>
              </a:p>
              <a:p>
                <a:pPr eaLnBrk="0" hangingPunct="0"/>
                <a:endParaRPr lang="en-US"/>
              </a:p>
            </p:txBody>
          </p:sp>
          <p:sp>
            <p:nvSpPr>
              <p:cNvPr id="8227" name="Rectangle 37"/>
              <p:cNvSpPr>
                <a:spLocks noChangeArrowheads="1"/>
              </p:cNvSpPr>
              <p:nvPr/>
            </p:nvSpPr>
            <p:spPr bwMode="auto">
              <a:xfrm>
                <a:off x="1328" y="3856"/>
                <a:ext cx="1004" cy="633"/>
              </a:xfrm>
              <a:prstGeom prst="rect">
                <a:avLst/>
              </a:prstGeom>
              <a:noFill/>
              <a:ln w="7">
                <a:solidFill>
                  <a:srgbClr val="A0A0A0"/>
                </a:solidFill>
                <a:miter lim="800000"/>
                <a:headEnd/>
                <a:tailEnd/>
              </a:ln>
            </p:spPr>
            <p:txBody>
              <a:bodyPr/>
              <a:lstStyle/>
              <a:p>
                <a:endParaRPr lang="tr-TR"/>
              </a:p>
            </p:txBody>
          </p:sp>
        </p:grpSp>
        <p:grpSp>
          <p:nvGrpSpPr>
            <p:cNvPr id="8" name="Group 40"/>
            <p:cNvGrpSpPr>
              <a:grpSpLocks/>
            </p:cNvGrpSpPr>
            <p:nvPr/>
          </p:nvGrpSpPr>
          <p:grpSpPr bwMode="auto">
            <a:xfrm>
              <a:off x="2332" y="3856"/>
              <a:ext cx="1076" cy="633"/>
              <a:chOff x="2332" y="3856"/>
              <a:chExt cx="1076" cy="633"/>
            </a:xfrm>
          </p:grpSpPr>
          <p:sp>
            <p:nvSpPr>
              <p:cNvPr id="8224" name="Rectangle 27"/>
              <p:cNvSpPr>
                <a:spLocks noChangeArrowheads="1"/>
              </p:cNvSpPr>
              <p:nvPr/>
            </p:nvSpPr>
            <p:spPr bwMode="auto">
              <a:xfrm>
                <a:off x="2348" y="3856"/>
                <a:ext cx="1044" cy="633"/>
              </a:xfrm>
              <a:prstGeom prst="rect">
                <a:avLst/>
              </a:prstGeom>
              <a:noFill/>
              <a:ln w="9525">
                <a:noFill/>
                <a:miter lim="800000"/>
                <a:headEnd/>
                <a:tailEnd/>
              </a:ln>
            </p:spPr>
            <p:txBody>
              <a:bodyPr/>
              <a:lstStyle/>
              <a:p>
                <a:r>
                  <a:rPr lang="en-US" sz="1200" i="1">
                    <a:cs typeface="Times New Roman" pitchFamily="18" charset="0"/>
                  </a:rPr>
                  <a:t>10</a:t>
                </a:r>
                <a:r>
                  <a:rPr lang="en-US" sz="1200" i="1" baseline="30000">
                    <a:cs typeface="Times New Roman" pitchFamily="18" charset="0"/>
                  </a:rPr>
                  <a:t>4</a:t>
                </a:r>
                <a:r>
                  <a:rPr lang="en-US" sz="1200" i="1">
                    <a:cs typeface="Times New Roman" pitchFamily="18" charset="0"/>
                  </a:rPr>
                  <a:t>-0.72</a:t>
                </a:r>
                <a:r>
                  <a:rPr lang="en-US" sz="1200">
                    <a:cs typeface="Times New Roman" pitchFamily="18" charset="0"/>
                  </a:rPr>
                  <a:t> </a:t>
                </a:r>
                <a:r>
                  <a:rPr lang="en-US" sz="1200">
                    <a:latin typeface="Symbol" pitchFamily="18" charset="2"/>
                    <a:cs typeface="Times New Roman" pitchFamily="18" charset="0"/>
                  </a:rPr>
                  <a:t>m</a:t>
                </a:r>
                <a:r>
                  <a:rPr lang="en-US" sz="1200">
                    <a:cs typeface="Times New Roman" pitchFamily="18" charset="0"/>
                  </a:rPr>
                  <a:t>m</a:t>
                </a:r>
              </a:p>
              <a:p>
                <a:pPr eaLnBrk="0" hangingPunct="0"/>
                <a:r>
                  <a:rPr lang="en-US" sz="1200">
                    <a:cs typeface="Times New Roman" pitchFamily="18" charset="0"/>
                  </a:rPr>
                  <a:t> </a:t>
                </a:r>
              </a:p>
              <a:p>
                <a:pPr eaLnBrk="0" hangingPunct="0"/>
                <a:endParaRPr lang="en-US"/>
              </a:p>
            </p:txBody>
          </p:sp>
          <p:sp>
            <p:nvSpPr>
              <p:cNvPr id="8225" name="Rectangle 39"/>
              <p:cNvSpPr>
                <a:spLocks noChangeArrowheads="1"/>
              </p:cNvSpPr>
              <p:nvPr/>
            </p:nvSpPr>
            <p:spPr bwMode="auto">
              <a:xfrm>
                <a:off x="2332" y="3856"/>
                <a:ext cx="1076" cy="633"/>
              </a:xfrm>
              <a:prstGeom prst="rect">
                <a:avLst/>
              </a:prstGeom>
              <a:noFill/>
              <a:ln w="7">
                <a:solidFill>
                  <a:srgbClr val="A0A0A0"/>
                </a:solidFill>
                <a:miter lim="800000"/>
                <a:headEnd/>
                <a:tailEnd/>
              </a:ln>
            </p:spPr>
            <p:txBody>
              <a:bodyPr/>
              <a:lstStyle/>
              <a:p>
                <a:endParaRPr lang="tr-TR"/>
              </a:p>
            </p:txBody>
          </p:sp>
        </p:grpSp>
        <p:grpSp>
          <p:nvGrpSpPr>
            <p:cNvPr id="9" name="Group 42"/>
            <p:cNvGrpSpPr>
              <a:grpSpLocks/>
            </p:cNvGrpSpPr>
            <p:nvPr/>
          </p:nvGrpSpPr>
          <p:grpSpPr bwMode="auto">
            <a:xfrm>
              <a:off x="0" y="4489"/>
              <a:ext cx="3408" cy="633"/>
              <a:chOff x="0" y="4489"/>
              <a:chExt cx="3408" cy="633"/>
            </a:xfrm>
          </p:grpSpPr>
          <p:sp>
            <p:nvSpPr>
              <p:cNvPr id="8222" name="Rectangle 28"/>
              <p:cNvSpPr>
                <a:spLocks noChangeArrowheads="1"/>
              </p:cNvSpPr>
              <p:nvPr/>
            </p:nvSpPr>
            <p:spPr bwMode="auto">
              <a:xfrm>
                <a:off x="16" y="4489"/>
                <a:ext cx="3376" cy="633"/>
              </a:xfrm>
              <a:prstGeom prst="rect">
                <a:avLst/>
              </a:prstGeom>
              <a:noFill/>
              <a:ln w="9525">
                <a:noFill/>
                <a:miter lim="800000"/>
                <a:headEnd/>
                <a:tailEnd/>
              </a:ln>
            </p:spPr>
            <p:txBody>
              <a:bodyPr/>
              <a:lstStyle/>
              <a:p>
                <a:r>
                  <a:rPr lang="en-US" sz="1200">
                    <a:cs typeface="Times New Roman" pitchFamily="18" charset="0"/>
                  </a:rPr>
                  <a:t>* 1 GHz = 1 gigahertz = 10 Hertz or cycles per second,</a:t>
                </a:r>
              </a:p>
              <a:p>
                <a:pPr eaLnBrk="0" hangingPunct="0"/>
                <a:r>
                  <a:rPr lang="en-US" sz="1200" baseline="30000">
                    <a:cs typeface="Times New Roman" pitchFamily="18" charset="0"/>
                  </a:rPr>
                  <a:t>+</a:t>
                </a:r>
                <a:r>
                  <a:rPr lang="en-US" sz="1200">
                    <a:cs typeface="Times New Roman" pitchFamily="18" charset="0"/>
                  </a:rPr>
                  <a:t> 1 </a:t>
                </a:r>
                <a:r>
                  <a:rPr lang="en-US" sz="1200">
                    <a:latin typeface="Symbol" pitchFamily="18" charset="2"/>
                    <a:cs typeface="Times New Roman" pitchFamily="18" charset="0"/>
                  </a:rPr>
                  <a:t>m</a:t>
                </a:r>
                <a:r>
                  <a:rPr lang="en-US" sz="1200">
                    <a:cs typeface="Times New Roman" pitchFamily="18" charset="0"/>
                  </a:rPr>
                  <a:t>m = 10</a:t>
                </a:r>
                <a:r>
                  <a:rPr lang="en-US" sz="1200" baseline="30000">
                    <a:cs typeface="Times New Roman" pitchFamily="18" charset="0"/>
                  </a:rPr>
                  <a:t>-6</a:t>
                </a:r>
                <a:r>
                  <a:rPr lang="en-US" sz="1200">
                    <a:cs typeface="Times New Roman" pitchFamily="18" charset="0"/>
                  </a:rPr>
                  <a:t> m.</a:t>
                </a:r>
              </a:p>
              <a:p>
                <a:pPr eaLnBrk="0" hangingPunct="0"/>
                <a:r>
                  <a:rPr lang="en-US" sz="1200">
                    <a:cs typeface="Times New Roman" pitchFamily="18" charset="0"/>
                  </a:rPr>
                  <a:t> </a:t>
                </a:r>
              </a:p>
              <a:p>
                <a:pPr eaLnBrk="0" hangingPunct="0"/>
                <a:endParaRPr lang="en-US"/>
              </a:p>
            </p:txBody>
          </p:sp>
          <p:sp>
            <p:nvSpPr>
              <p:cNvPr id="8223" name="Rectangle 41"/>
              <p:cNvSpPr>
                <a:spLocks noChangeArrowheads="1"/>
              </p:cNvSpPr>
              <p:nvPr/>
            </p:nvSpPr>
            <p:spPr bwMode="auto">
              <a:xfrm>
                <a:off x="0" y="4489"/>
                <a:ext cx="3408" cy="633"/>
              </a:xfrm>
              <a:prstGeom prst="rect">
                <a:avLst/>
              </a:prstGeom>
              <a:noFill/>
              <a:ln w="7">
                <a:solidFill>
                  <a:srgbClr val="A0A0A0"/>
                </a:solidFill>
                <a:miter lim="800000"/>
                <a:headEnd/>
                <a:tailEnd/>
              </a:ln>
            </p:spPr>
            <p:txBody>
              <a:bodyPr/>
              <a:lstStyle/>
              <a:p>
                <a:endParaRPr lang="tr-TR"/>
              </a:p>
            </p:txBody>
          </p:sp>
        </p:grpSp>
      </p:grpSp>
      <p:sp>
        <p:nvSpPr>
          <p:cNvPr id="8196" name="Rectangle 44"/>
          <p:cNvSpPr>
            <a:spLocks noChangeArrowheads="1"/>
          </p:cNvSpPr>
          <p:nvPr/>
        </p:nvSpPr>
        <p:spPr bwMode="auto">
          <a:xfrm>
            <a:off x="0" y="7175500"/>
            <a:ext cx="9144000" cy="639763"/>
          </a:xfrm>
          <a:prstGeom prst="rect">
            <a:avLst/>
          </a:prstGeom>
          <a:noFill/>
          <a:ln w="9525">
            <a:noFill/>
            <a:miter lim="800000"/>
            <a:headEnd/>
            <a:tailEnd/>
          </a:ln>
        </p:spPr>
        <p:txBody>
          <a:bodyPr>
            <a:spAutoFit/>
          </a:bodyPr>
          <a:lstStyle/>
          <a:p>
            <a:r>
              <a:rPr lang="en-US" sz="1200">
                <a:cs typeface="Times New Roman" pitchFamily="18" charset="0"/>
              </a:rPr>
              <a:t> </a:t>
            </a:r>
          </a:p>
          <a:p>
            <a:pPr eaLnBrk="0" hangingPunct="0"/>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Electromagnetic Pulse Weapon</a:t>
            </a:r>
          </a:p>
        </p:txBody>
      </p:sp>
      <p:pic>
        <p:nvPicPr>
          <p:cNvPr id="1126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588" y="1700808"/>
            <a:ext cx="7826824" cy="432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9512" y="6295172"/>
            <a:ext cx="3783793" cy="369332"/>
          </a:xfrm>
          <a:prstGeom prst="rect">
            <a:avLst/>
          </a:prstGeom>
          <a:noFill/>
        </p:spPr>
        <p:txBody>
          <a:bodyPr wrap="none" rtlCol="0">
            <a:spAutoFit/>
          </a:bodyPr>
          <a:lstStyle/>
          <a:p>
            <a:r>
              <a:rPr lang="tr-TR" dirty="0" smtClean="0"/>
              <a:t>*</a:t>
            </a:r>
            <a:r>
              <a:rPr lang="en-GB" dirty="0" smtClean="0"/>
              <a:t>a </a:t>
            </a:r>
            <a:r>
              <a:rPr lang="en-GB" dirty="0"/>
              <a:t>screenshot from a </a:t>
            </a:r>
            <a:r>
              <a:rPr lang="en-GB" dirty="0" smtClean="0"/>
              <a:t>game</a:t>
            </a:r>
            <a:r>
              <a:rPr lang="tr-TR" dirty="0" smtClean="0"/>
              <a:t> </a:t>
            </a:r>
            <a:r>
              <a:rPr lang="tr-TR" u="sng" dirty="0" err="1" smtClean="0"/>
              <a:t>its</a:t>
            </a:r>
            <a:r>
              <a:rPr lang="tr-TR" u="sng" dirty="0" smtClean="0"/>
              <a:t> not </a:t>
            </a:r>
            <a:r>
              <a:rPr lang="tr-TR" u="sng" dirty="0" err="1" smtClean="0"/>
              <a:t>real</a:t>
            </a:r>
            <a:endParaRPr lang="en-US" u="sng" dirty="0"/>
          </a:p>
        </p:txBody>
      </p:sp>
    </p:spTree>
    <p:extLst>
      <p:ext uri="{BB962C8B-B14F-4D97-AF65-F5344CB8AC3E}">
        <p14:creationId xmlns:p14="http://schemas.microsoft.com/office/powerpoint/2010/main" val="3557876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052736"/>
            <a:ext cx="5715000" cy="491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740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텍스트 개체 틀 2"/>
          <p:cNvSpPr>
            <a:spLocks noGrp="1"/>
          </p:cNvSpPr>
          <p:nvPr>
            <p:ph type="body" sz="quarter" idx="10"/>
          </p:nvPr>
        </p:nvSpPr>
        <p:spPr>
          <a:xfrm>
            <a:off x="3040912" y="4142388"/>
            <a:ext cx="3062176" cy="576064"/>
          </a:xfrm>
        </p:spPr>
        <p:txBody>
          <a:bodyPr/>
          <a:lstStyle/>
          <a:p>
            <a:r>
              <a:rPr lang="en-US" altLang="ko-KR" dirty="0" smtClean="0"/>
              <a:t>Thank you</a:t>
            </a:r>
            <a:endParaRPr lang="ko-KR" altLang="en-US" dirty="0"/>
          </a:p>
        </p:txBody>
      </p:sp>
      <p:grpSp>
        <p:nvGrpSpPr>
          <p:cNvPr id="34" name="그룹 33"/>
          <p:cNvGrpSpPr/>
          <p:nvPr/>
        </p:nvGrpSpPr>
        <p:grpSpPr>
          <a:xfrm>
            <a:off x="4547253" y="1438419"/>
            <a:ext cx="1390840" cy="1182410"/>
            <a:chOff x="4547253" y="1438419"/>
            <a:chExt cx="1390840" cy="1182410"/>
          </a:xfrm>
        </p:grpSpPr>
        <p:pic>
          <p:nvPicPr>
            <p:cNvPr id="14" name="그림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500000" flipH="1" flipV="1">
              <a:off x="4811244" y="1994830"/>
              <a:ext cx="300935" cy="828918"/>
            </a:xfrm>
            <a:prstGeom prst="rect">
              <a:avLst/>
            </a:prstGeom>
          </p:spPr>
        </p:pic>
        <p:grpSp>
          <p:nvGrpSpPr>
            <p:cNvPr id="31" name="그룹 30"/>
            <p:cNvGrpSpPr/>
            <p:nvPr/>
          </p:nvGrpSpPr>
          <p:grpSpPr>
            <a:xfrm>
              <a:off x="4584533" y="1438419"/>
              <a:ext cx="1353560" cy="1182410"/>
              <a:chOff x="4584533" y="1438419"/>
              <a:chExt cx="1353560" cy="1182410"/>
            </a:xfrm>
          </p:grpSpPr>
          <p:sp>
            <p:nvSpPr>
              <p:cNvPr id="8" name="Freeform 12"/>
              <p:cNvSpPr>
                <a:spLocks/>
              </p:cNvSpPr>
              <p:nvPr/>
            </p:nvSpPr>
            <p:spPr bwMode="auto">
              <a:xfrm>
                <a:off x="4584533" y="2035534"/>
                <a:ext cx="1164053" cy="582026"/>
              </a:xfrm>
              <a:custGeom>
                <a:avLst/>
                <a:gdLst>
                  <a:gd name="T0" fmla="*/ 0 w 1078"/>
                  <a:gd name="T1" fmla="*/ 539 h 539"/>
                  <a:gd name="T2" fmla="*/ 1078 w 1078"/>
                  <a:gd name="T3" fmla="*/ 539 h 539"/>
                  <a:gd name="T4" fmla="*/ 539 w 1078"/>
                  <a:gd name="T5" fmla="*/ 0 h 539"/>
                  <a:gd name="T6" fmla="*/ 0 w 1078"/>
                  <a:gd name="T7" fmla="*/ 539 h 539"/>
                </a:gdLst>
                <a:ahLst/>
                <a:cxnLst>
                  <a:cxn ang="0">
                    <a:pos x="T0" y="T1"/>
                  </a:cxn>
                  <a:cxn ang="0">
                    <a:pos x="T2" y="T3"/>
                  </a:cxn>
                  <a:cxn ang="0">
                    <a:pos x="T4" y="T5"/>
                  </a:cxn>
                  <a:cxn ang="0">
                    <a:pos x="T6" y="T7"/>
                  </a:cxn>
                </a:cxnLst>
                <a:rect l="0" t="0" r="r" b="b"/>
                <a:pathLst>
                  <a:path w="1078" h="539">
                    <a:moveTo>
                      <a:pt x="0" y="539"/>
                    </a:moveTo>
                    <a:lnTo>
                      <a:pt x="1078" y="539"/>
                    </a:lnTo>
                    <a:lnTo>
                      <a:pt x="539" y="0"/>
                    </a:lnTo>
                    <a:lnTo>
                      <a:pt x="0" y="539"/>
                    </a:lnTo>
                    <a:close/>
                  </a:path>
                </a:pathLst>
              </a:custGeom>
              <a:solidFill>
                <a:schemeClr val="bg2">
                  <a:alpha val="20000"/>
                </a:schemeClr>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9" name="Freeform 13"/>
              <p:cNvSpPr>
                <a:spLocks/>
              </p:cNvSpPr>
              <p:nvPr/>
            </p:nvSpPr>
            <p:spPr bwMode="auto">
              <a:xfrm>
                <a:off x="5183837" y="1438419"/>
                <a:ext cx="582026" cy="1164053"/>
              </a:xfrm>
              <a:custGeom>
                <a:avLst/>
                <a:gdLst>
                  <a:gd name="T0" fmla="*/ 0 w 539"/>
                  <a:gd name="T1" fmla="*/ 539 h 1078"/>
                  <a:gd name="T2" fmla="*/ 539 w 539"/>
                  <a:gd name="T3" fmla="*/ 1078 h 1078"/>
                  <a:gd name="T4" fmla="*/ 539 w 539"/>
                  <a:gd name="T5" fmla="*/ 0 h 1078"/>
                  <a:gd name="T6" fmla="*/ 0 w 539"/>
                  <a:gd name="T7" fmla="*/ 539 h 1078"/>
                </a:gdLst>
                <a:ahLst/>
                <a:cxnLst>
                  <a:cxn ang="0">
                    <a:pos x="T0" y="T1"/>
                  </a:cxn>
                  <a:cxn ang="0">
                    <a:pos x="T2" y="T3"/>
                  </a:cxn>
                  <a:cxn ang="0">
                    <a:pos x="T4" y="T5"/>
                  </a:cxn>
                  <a:cxn ang="0">
                    <a:pos x="T6" y="T7"/>
                  </a:cxn>
                </a:cxnLst>
                <a:rect l="0" t="0" r="r" b="b"/>
                <a:pathLst>
                  <a:path w="539" h="1078">
                    <a:moveTo>
                      <a:pt x="0" y="539"/>
                    </a:moveTo>
                    <a:lnTo>
                      <a:pt x="539" y="1078"/>
                    </a:lnTo>
                    <a:lnTo>
                      <a:pt x="539" y="0"/>
                    </a:lnTo>
                    <a:lnTo>
                      <a:pt x="0" y="539"/>
                    </a:lnTo>
                    <a:close/>
                  </a:path>
                </a:pathLst>
              </a:custGeom>
              <a:solidFill>
                <a:schemeClr val="tx2">
                  <a:alpha val="20000"/>
                </a:schemeClr>
              </a:solidFill>
              <a:ln>
                <a:noFill/>
              </a:ln>
            </p:spPr>
            <p:txBody>
              <a:bodyPr vert="horz" wrap="square" lIns="91440" tIns="45720" rIns="91440" bIns="45720" numCol="1" anchor="t" anchorCtr="0" compatLnSpc="1">
                <a:prstTxWarp prst="textNoShape">
                  <a:avLst/>
                </a:prstTxWarp>
              </a:bodyPr>
              <a:lstStyle/>
              <a:p>
                <a:endParaRPr lang="ko-KR" altLang="en-US"/>
              </a:p>
            </p:txBody>
          </p:sp>
          <p:pic>
            <p:nvPicPr>
              <p:cNvPr id="15" name="그림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500000" flipH="1" flipV="1">
                <a:off x="5373166" y="1425367"/>
                <a:ext cx="300935" cy="828918"/>
              </a:xfrm>
              <a:prstGeom prst="rect">
                <a:avLst/>
              </a:prstGeom>
            </p:spPr>
          </p:pic>
          <p:sp>
            <p:nvSpPr>
              <p:cNvPr id="16" name="Freeform 10"/>
              <p:cNvSpPr>
                <a:spLocks/>
              </p:cNvSpPr>
              <p:nvPr/>
            </p:nvSpPr>
            <p:spPr bwMode="auto">
              <a:xfrm>
                <a:off x="4584533" y="1456776"/>
                <a:ext cx="580946" cy="1164053"/>
              </a:xfrm>
              <a:custGeom>
                <a:avLst/>
                <a:gdLst>
                  <a:gd name="T0" fmla="*/ 0 w 538"/>
                  <a:gd name="T1" fmla="*/ 0 h 1078"/>
                  <a:gd name="T2" fmla="*/ 0 w 538"/>
                  <a:gd name="T3" fmla="*/ 1078 h 1078"/>
                  <a:gd name="T4" fmla="*/ 538 w 538"/>
                  <a:gd name="T5" fmla="*/ 539 h 1078"/>
                  <a:gd name="T6" fmla="*/ 0 w 538"/>
                  <a:gd name="T7" fmla="*/ 0 h 1078"/>
                </a:gdLst>
                <a:ahLst/>
                <a:cxnLst>
                  <a:cxn ang="0">
                    <a:pos x="T0" y="T1"/>
                  </a:cxn>
                  <a:cxn ang="0">
                    <a:pos x="T2" y="T3"/>
                  </a:cxn>
                  <a:cxn ang="0">
                    <a:pos x="T4" y="T5"/>
                  </a:cxn>
                  <a:cxn ang="0">
                    <a:pos x="T6" y="T7"/>
                  </a:cxn>
                </a:cxnLst>
                <a:rect l="0" t="0" r="r" b="b"/>
                <a:pathLst>
                  <a:path w="538" h="1078">
                    <a:moveTo>
                      <a:pt x="0" y="0"/>
                    </a:moveTo>
                    <a:lnTo>
                      <a:pt x="0" y="1078"/>
                    </a:lnTo>
                    <a:lnTo>
                      <a:pt x="538" y="539"/>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7" name="Freeform 11"/>
              <p:cNvSpPr>
                <a:spLocks/>
              </p:cNvSpPr>
              <p:nvPr/>
            </p:nvSpPr>
            <p:spPr bwMode="auto">
              <a:xfrm>
                <a:off x="4601810" y="1438419"/>
                <a:ext cx="1164053" cy="582026"/>
              </a:xfrm>
              <a:custGeom>
                <a:avLst/>
                <a:gdLst>
                  <a:gd name="T0" fmla="*/ 1078 w 1078"/>
                  <a:gd name="T1" fmla="*/ 0 h 539"/>
                  <a:gd name="T2" fmla="*/ 0 w 1078"/>
                  <a:gd name="T3" fmla="*/ 0 h 539"/>
                  <a:gd name="T4" fmla="*/ 539 w 1078"/>
                  <a:gd name="T5" fmla="*/ 539 h 539"/>
                  <a:gd name="T6" fmla="*/ 1078 w 1078"/>
                  <a:gd name="T7" fmla="*/ 0 h 539"/>
                </a:gdLst>
                <a:ahLst/>
                <a:cxnLst>
                  <a:cxn ang="0">
                    <a:pos x="T0" y="T1"/>
                  </a:cxn>
                  <a:cxn ang="0">
                    <a:pos x="T2" y="T3"/>
                  </a:cxn>
                  <a:cxn ang="0">
                    <a:pos x="T4" y="T5"/>
                  </a:cxn>
                  <a:cxn ang="0">
                    <a:pos x="T6" y="T7"/>
                  </a:cxn>
                </a:cxnLst>
                <a:rect l="0" t="0" r="r" b="b"/>
                <a:pathLst>
                  <a:path w="1078" h="539">
                    <a:moveTo>
                      <a:pt x="1078" y="0"/>
                    </a:moveTo>
                    <a:lnTo>
                      <a:pt x="0" y="0"/>
                    </a:lnTo>
                    <a:lnTo>
                      <a:pt x="539" y="539"/>
                    </a:lnTo>
                    <a:lnTo>
                      <a:pt x="1078"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ko-KR" altLang="en-US"/>
              </a:p>
            </p:txBody>
          </p:sp>
        </p:grpSp>
      </p:grpSp>
      <p:grpSp>
        <p:nvGrpSpPr>
          <p:cNvPr id="32" name="그룹 31"/>
          <p:cNvGrpSpPr/>
          <p:nvPr/>
        </p:nvGrpSpPr>
        <p:grpSpPr>
          <a:xfrm>
            <a:off x="4584533" y="2462781"/>
            <a:ext cx="1181330" cy="1398382"/>
            <a:chOff x="4584533" y="2462781"/>
            <a:chExt cx="1181330" cy="1398382"/>
          </a:xfrm>
        </p:grpSpPr>
        <p:sp>
          <p:nvSpPr>
            <p:cNvPr id="12" name="Freeform 19"/>
            <p:cNvSpPr>
              <a:spLocks/>
            </p:cNvSpPr>
            <p:nvPr/>
          </p:nvSpPr>
          <p:spPr bwMode="auto">
            <a:xfrm>
              <a:off x="4584533" y="2644221"/>
              <a:ext cx="1164053" cy="582026"/>
            </a:xfrm>
            <a:custGeom>
              <a:avLst/>
              <a:gdLst>
                <a:gd name="T0" fmla="*/ 1078 w 1078"/>
                <a:gd name="T1" fmla="*/ 0 h 539"/>
                <a:gd name="T2" fmla="*/ 0 w 1078"/>
                <a:gd name="T3" fmla="*/ 0 h 539"/>
                <a:gd name="T4" fmla="*/ 539 w 1078"/>
                <a:gd name="T5" fmla="*/ 539 h 539"/>
                <a:gd name="T6" fmla="*/ 1078 w 1078"/>
                <a:gd name="T7" fmla="*/ 0 h 539"/>
              </a:gdLst>
              <a:ahLst/>
              <a:cxnLst>
                <a:cxn ang="0">
                  <a:pos x="T0" y="T1"/>
                </a:cxn>
                <a:cxn ang="0">
                  <a:pos x="T2" y="T3"/>
                </a:cxn>
                <a:cxn ang="0">
                  <a:pos x="T4" y="T5"/>
                </a:cxn>
                <a:cxn ang="0">
                  <a:pos x="T6" y="T7"/>
                </a:cxn>
              </a:cxnLst>
              <a:rect l="0" t="0" r="r" b="b"/>
              <a:pathLst>
                <a:path w="1078" h="539">
                  <a:moveTo>
                    <a:pt x="1078" y="0"/>
                  </a:moveTo>
                  <a:lnTo>
                    <a:pt x="0" y="0"/>
                  </a:lnTo>
                  <a:lnTo>
                    <a:pt x="539" y="539"/>
                  </a:lnTo>
                  <a:lnTo>
                    <a:pt x="1078" y="0"/>
                  </a:lnTo>
                  <a:close/>
                </a:path>
              </a:pathLst>
            </a:custGeom>
            <a:solidFill>
              <a:schemeClr val="accent3">
                <a:alpha val="20000"/>
              </a:schemeClr>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3" name="Freeform 21"/>
            <p:cNvSpPr>
              <a:spLocks/>
            </p:cNvSpPr>
            <p:nvPr/>
          </p:nvSpPr>
          <p:spPr bwMode="auto">
            <a:xfrm>
              <a:off x="5183837" y="2668706"/>
              <a:ext cx="582026" cy="1164053"/>
            </a:xfrm>
            <a:custGeom>
              <a:avLst/>
              <a:gdLst>
                <a:gd name="T0" fmla="*/ 0 w 539"/>
                <a:gd name="T1" fmla="*/ 539 h 1078"/>
                <a:gd name="T2" fmla="*/ 539 w 539"/>
                <a:gd name="T3" fmla="*/ 1078 h 1078"/>
                <a:gd name="T4" fmla="*/ 539 w 539"/>
                <a:gd name="T5" fmla="*/ 0 h 1078"/>
                <a:gd name="T6" fmla="*/ 0 w 539"/>
                <a:gd name="T7" fmla="*/ 539 h 1078"/>
              </a:gdLst>
              <a:ahLst/>
              <a:cxnLst>
                <a:cxn ang="0">
                  <a:pos x="T0" y="T1"/>
                </a:cxn>
                <a:cxn ang="0">
                  <a:pos x="T2" y="T3"/>
                </a:cxn>
                <a:cxn ang="0">
                  <a:pos x="T4" y="T5"/>
                </a:cxn>
                <a:cxn ang="0">
                  <a:pos x="T6" y="T7"/>
                </a:cxn>
              </a:cxnLst>
              <a:rect l="0" t="0" r="r" b="b"/>
              <a:pathLst>
                <a:path w="539" h="1078">
                  <a:moveTo>
                    <a:pt x="0" y="539"/>
                  </a:moveTo>
                  <a:lnTo>
                    <a:pt x="539" y="1078"/>
                  </a:lnTo>
                  <a:lnTo>
                    <a:pt x="539" y="0"/>
                  </a:lnTo>
                  <a:lnTo>
                    <a:pt x="0" y="539"/>
                  </a:lnTo>
                  <a:close/>
                </a:path>
              </a:pathLst>
            </a:custGeom>
            <a:solidFill>
              <a:schemeClr val="accent4">
                <a:alpha val="20000"/>
              </a:schemeClr>
            </a:solidFill>
            <a:ln>
              <a:noFill/>
            </a:ln>
          </p:spPr>
          <p:txBody>
            <a:bodyPr vert="horz" wrap="square" lIns="91440" tIns="45720" rIns="91440" bIns="45720" numCol="1" anchor="t" anchorCtr="0" compatLnSpc="1">
              <a:prstTxWarp prst="textNoShape">
                <a:avLst/>
              </a:prstTxWarp>
            </a:bodyPr>
            <a:lstStyle/>
            <a:p>
              <a:endParaRPr lang="ko-KR" altLang="en-US"/>
            </a:p>
          </p:txBody>
        </p:sp>
        <p:pic>
          <p:nvPicPr>
            <p:cNvPr id="18" name="그림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100000" flipH="1">
              <a:off x="4792287" y="2462781"/>
              <a:ext cx="300935" cy="828918"/>
            </a:xfrm>
            <a:prstGeom prst="rect">
              <a:avLst/>
            </a:prstGeom>
          </p:spPr>
        </p:pic>
        <p:pic>
          <p:nvPicPr>
            <p:cNvPr id="19" name="그림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100000" flipH="1">
              <a:off x="5354209" y="3032245"/>
              <a:ext cx="300935" cy="828918"/>
            </a:xfrm>
            <a:prstGeom prst="rect">
              <a:avLst/>
            </a:prstGeom>
          </p:spPr>
        </p:pic>
        <p:sp>
          <p:nvSpPr>
            <p:cNvPr id="20" name="Freeform 18"/>
            <p:cNvSpPr>
              <a:spLocks/>
            </p:cNvSpPr>
            <p:nvPr/>
          </p:nvSpPr>
          <p:spPr bwMode="auto">
            <a:xfrm>
              <a:off x="4584533" y="2644221"/>
              <a:ext cx="580946" cy="1164053"/>
            </a:xfrm>
            <a:custGeom>
              <a:avLst/>
              <a:gdLst>
                <a:gd name="T0" fmla="*/ 0 w 538"/>
                <a:gd name="T1" fmla="*/ 0 h 1078"/>
                <a:gd name="T2" fmla="*/ 0 w 538"/>
                <a:gd name="T3" fmla="*/ 1078 h 1078"/>
                <a:gd name="T4" fmla="*/ 538 w 538"/>
                <a:gd name="T5" fmla="*/ 539 h 1078"/>
                <a:gd name="T6" fmla="*/ 0 w 538"/>
                <a:gd name="T7" fmla="*/ 0 h 1078"/>
              </a:gdLst>
              <a:ahLst/>
              <a:cxnLst>
                <a:cxn ang="0">
                  <a:pos x="T0" y="T1"/>
                </a:cxn>
                <a:cxn ang="0">
                  <a:pos x="T2" y="T3"/>
                </a:cxn>
                <a:cxn ang="0">
                  <a:pos x="T4" y="T5"/>
                </a:cxn>
                <a:cxn ang="0">
                  <a:pos x="T6" y="T7"/>
                </a:cxn>
              </a:cxnLst>
              <a:rect l="0" t="0" r="r" b="b"/>
              <a:pathLst>
                <a:path w="538" h="1078">
                  <a:moveTo>
                    <a:pt x="0" y="0"/>
                  </a:moveTo>
                  <a:lnTo>
                    <a:pt x="0" y="1078"/>
                  </a:lnTo>
                  <a:lnTo>
                    <a:pt x="538" y="539"/>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21" name="Freeform 20"/>
            <p:cNvSpPr>
              <a:spLocks/>
            </p:cNvSpPr>
            <p:nvPr/>
          </p:nvSpPr>
          <p:spPr bwMode="auto">
            <a:xfrm>
              <a:off x="4601810" y="3244604"/>
              <a:ext cx="1164053" cy="582026"/>
            </a:xfrm>
            <a:custGeom>
              <a:avLst/>
              <a:gdLst>
                <a:gd name="T0" fmla="*/ 0 w 1078"/>
                <a:gd name="T1" fmla="*/ 539 h 539"/>
                <a:gd name="T2" fmla="*/ 1078 w 1078"/>
                <a:gd name="T3" fmla="*/ 539 h 539"/>
                <a:gd name="T4" fmla="*/ 539 w 1078"/>
                <a:gd name="T5" fmla="*/ 0 h 539"/>
                <a:gd name="T6" fmla="*/ 0 w 1078"/>
                <a:gd name="T7" fmla="*/ 539 h 539"/>
              </a:gdLst>
              <a:ahLst/>
              <a:cxnLst>
                <a:cxn ang="0">
                  <a:pos x="T0" y="T1"/>
                </a:cxn>
                <a:cxn ang="0">
                  <a:pos x="T2" y="T3"/>
                </a:cxn>
                <a:cxn ang="0">
                  <a:pos x="T4" y="T5"/>
                </a:cxn>
                <a:cxn ang="0">
                  <a:pos x="T6" y="T7"/>
                </a:cxn>
              </a:cxnLst>
              <a:rect l="0" t="0" r="r" b="b"/>
              <a:pathLst>
                <a:path w="1078" h="539">
                  <a:moveTo>
                    <a:pt x="0" y="539"/>
                  </a:moveTo>
                  <a:lnTo>
                    <a:pt x="1078" y="539"/>
                  </a:lnTo>
                  <a:lnTo>
                    <a:pt x="539" y="0"/>
                  </a:lnTo>
                  <a:lnTo>
                    <a:pt x="0" y="53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a:p>
          </p:txBody>
        </p:sp>
      </p:grpSp>
      <p:grpSp>
        <p:nvGrpSpPr>
          <p:cNvPr id="30" name="그룹 29"/>
          <p:cNvGrpSpPr/>
          <p:nvPr/>
        </p:nvGrpSpPr>
        <p:grpSpPr>
          <a:xfrm>
            <a:off x="3187706" y="1437171"/>
            <a:ext cx="1390840" cy="1181330"/>
            <a:chOff x="3187706" y="1437171"/>
            <a:chExt cx="1390840" cy="1181330"/>
          </a:xfrm>
        </p:grpSpPr>
        <p:sp>
          <p:nvSpPr>
            <p:cNvPr id="6" name="Freeform 6"/>
            <p:cNvSpPr>
              <a:spLocks/>
            </p:cNvSpPr>
            <p:nvPr/>
          </p:nvSpPr>
          <p:spPr bwMode="auto">
            <a:xfrm>
              <a:off x="3370808" y="1454448"/>
              <a:ext cx="582026" cy="1164053"/>
            </a:xfrm>
            <a:custGeom>
              <a:avLst/>
              <a:gdLst>
                <a:gd name="T0" fmla="*/ 0 w 539"/>
                <a:gd name="T1" fmla="*/ 0 h 1078"/>
                <a:gd name="T2" fmla="*/ 0 w 539"/>
                <a:gd name="T3" fmla="*/ 1078 h 1078"/>
                <a:gd name="T4" fmla="*/ 539 w 539"/>
                <a:gd name="T5" fmla="*/ 539 h 1078"/>
                <a:gd name="T6" fmla="*/ 0 w 539"/>
                <a:gd name="T7" fmla="*/ 0 h 1078"/>
              </a:gdLst>
              <a:ahLst/>
              <a:cxnLst>
                <a:cxn ang="0">
                  <a:pos x="T0" y="T1"/>
                </a:cxn>
                <a:cxn ang="0">
                  <a:pos x="T2" y="T3"/>
                </a:cxn>
                <a:cxn ang="0">
                  <a:pos x="T4" y="T5"/>
                </a:cxn>
                <a:cxn ang="0">
                  <a:pos x="T6" y="T7"/>
                </a:cxn>
              </a:cxnLst>
              <a:rect l="0" t="0" r="r" b="b"/>
              <a:pathLst>
                <a:path w="539" h="1078">
                  <a:moveTo>
                    <a:pt x="0" y="0"/>
                  </a:moveTo>
                  <a:lnTo>
                    <a:pt x="0" y="1078"/>
                  </a:lnTo>
                  <a:lnTo>
                    <a:pt x="539" y="539"/>
                  </a:lnTo>
                  <a:lnTo>
                    <a:pt x="0" y="0"/>
                  </a:lnTo>
                  <a:close/>
                </a:path>
              </a:pathLst>
            </a:cu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7" name="Freeform 7"/>
            <p:cNvSpPr>
              <a:spLocks/>
            </p:cNvSpPr>
            <p:nvPr/>
          </p:nvSpPr>
          <p:spPr bwMode="auto">
            <a:xfrm>
              <a:off x="3391325" y="1437171"/>
              <a:ext cx="1164053" cy="582026"/>
            </a:xfrm>
            <a:custGeom>
              <a:avLst/>
              <a:gdLst>
                <a:gd name="T0" fmla="*/ 1078 w 1078"/>
                <a:gd name="T1" fmla="*/ 0 h 539"/>
                <a:gd name="T2" fmla="*/ 0 w 1078"/>
                <a:gd name="T3" fmla="*/ 0 h 539"/>
                <a:gd name="T4" fmla="*/ 539 w 1078"/>
                <a:gd name="T5" fmla="*/ 539 h 539"/>
                <a:gd name="T6" fmla="*/ 1078 w 1078"/>
                <a:gd name="T7" fmla="*/ 0 h 539"/>
              </a:gdLst>
              <a:ahLst/>
              <a:cxnLst>
                <a:cxn ang="0">
                  <a:pos x="T0" y="T1"/>
                </a:cxn>
                <a:cxn ang="0">
                  <a:pos x="T2" y="T3"/>
                </a:cxn>
                <a:cxn ang="0">
                  <a:pos x="T4" y="T5"/>
                </a:cxn>
                <a:cxn ang="0">
                  <a:pos x="T6" y="T7"/>
                </a:cxn>
              </a:cxnLst>
              <a:rect l="0" t="0" r="r" b="b"/>
              <a:pathLst>
                <a:path w="1078" h="539">
                  <a:moveTo>
                    <a:pt x="1078" y="0"/>
                  </a:moveTo>
                  <a:lnTo>
                    <a:pt x="0" y="0"/>
                  </a:lnTo>
                  <a:lnTo>
                    <a:pt x="539" y="539"/>
                  </a:lnTo>
                  <a:lnTo>
                    <a:pt x="1078"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ko-KR" altLang="en-US"/>
            </a:p>
          </p:txBody>
        </p:sp>
        <p:pic>
          <p:nvPicPr>
            <p:cNvPr id="22" name="그림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500000">
              <a:off x="4013619" y="1255088"/>
              <a:ext cx="300935" cy="828918"/>
            </a:xfrm>
            <a:prstGeom prst="rect">
              <a:avLst/>
            </a:prstGeom>
          </p:spPr>
        </p:pic>
        <p:pic>
          <p:nvPicPr>
            <p:cNvPr id="23" name="그림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500000">
              <a:off x="3451697" y="1824551"/>
              <a:ext cx="300935" cy="828918"/>
            </a:xfrm>
            <a:prstGeom prst="rect">
              <a:avLst/>
            </a:prstGeom>
          </p:spPr>
        </p:pic>
        <p:sp>
          <p:nvSpPr>
            <p:cNvPr id="24" name="Freeform 8"/>
            <p:cNvSpPr>
              <a:spLocks/>
            </p:cNvSpPr>
            <p:nvPr/>
          </p:nvSpPr>
          <p:spPr bwMode="auto">
            <a:xfrm>
              <a:off x="3370808" y="2036474"/>
              <a:ext cx="1164053" cy="582026"/>
            </a:xfrm>
            <a:custGeom>
              <a:avLst/>
              <a:gdLst>
                <a:gd name="T0" fmla="*/ 0 w 1078"/>
                <a:gd name="T1" fmla="*/ 539 h 539"/>
                <a:gd name="T2" fmla="*/ 1078 w 1078"/>
                <a:gd name="T3" fmla="*/ 539 h 539"/>
                <a:gd name="T4" fmla="*/ 539 w 1078"/>
                <a:gd name="T5" fmla="*/ 0 h 539"/>
                <a:gd name="T6" fmla="*/ 0 w 1078"/>
                <a:gd name="T7" fmla="*/ 539 h 539"/>
              </a:gdLst>
              <a:ahLst/>
              <a:cxnLst>
                <a:cxn ang="0">
                  <a:pos x="T0" y="T1"/>
                </a:cxn>
                <a:cxn ang="0">
                  <a:pos x="T2" y="T3"/>
                </a:cxn>
                <a:cxn ang="0">
                  <a:pos x="T4" y="T5"/>
                </a:cxn>
                <a:cxn ang="0">
                  <a:pos x="T6" y="T7"/>
                </a:cxn>
              </a:cxnLst>
              <a:rect l="0" t="0" r="r" b="b"/>
              <a:pathLst>
                <a:path w="1078" h="539">
                  <a:moveTo>
                    <a:pt x="0" y="539"/>
                  </a:moveTo>
                  <a:lnTo>
                    <a:pt x="1078" y="539"/>
                  </a:lnTo>
                  <a:lnTo>
                    <a:pt x="539" y="0"/>
                  </a:lnTo>
                  <a:lnTo>
                    <a:pt x="0" y="53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25" name="Freeform 9"/>
            <p:cNvSpPr>
              <a:spLocks/>
            </p:cNvSpPr>
            <p:nvPr/>
          </p:nvSpPr>
          <p:spPr bwMode="auto">
            <a:xfrm>
              <a:off x="3973352" y="1437171"/>
              <a:ext cx="582026" cy="1164053"/>
            </a:xfrm>
            <a:custGeom>
              <a:avLst/>
              <a:gdLst>
                <a:gd name="T0" fmla="*/ 0 w 539"/>
                <a:gd name="T1" fmla="*/ 539 h 1078"/>
                <a:gd name="T2" fmla="*/ 539 w 539"/>
                <a:gd name="T3" fmla="*/ 1078 h 1078"/>
                <a:gd name="T4" fmla="*/ 539 w 539"/>
                <a:gd name="T5" fmla="*/ 0 h 1078"/>
                <a:gd name="T6" fmla="*/ 0 w 539"/>
                <a:gd name="T7" fmla="*/ 539 h 1078"/>
              </a:gdLst>
              <a:ahLst/>
              <a:cxnLst>
                <a:cxn ang="0">
                  <a:pos x="T0" y="T1"/>
                </a:cxn>
                <a:cxn ang="0">
                  <a:pos x="T2" y="T3"/>
                </a:cxn>
                <a:cxn ang="0">
                  <a:pos x="T4" y="T5"/>
                </a:cxn>
                <a:cxn ang="0">
                  <a:pos x="T6" y="T7"/>
                </a:cxn>
              </a:cxnLst>
              <a:rect l="0" t="0" r="r" b="b"/>
              <a:pathLst>
                <a:path w="539" h="1078">
                  <a:moveTo>
                    <a:pt x="0" y="539"/>
                  </a:moveTo>
                  <a:lnTo>
                    <a:pt x="539" y="1078"/>
                  </a:lnTo>
                  <a:lnTo>
                    <a:pt x="539" y="0"/>
                  </a:lnTo>
                  <a:lnTo>
                    <a:pt x="0" y="53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a:p>
          </p:txBody>
        </p:sp>
      </p:grpSp>
      <p:grpSp>
        <p:nvGrpSpPr>
          <p:cNvPr id="33" name="그룹 32"/>
          <p:cNvGrpSpPr/>
          <p:nvPr/>
        </p:nvGrpSpPr>
        <p:grpSpPr>
          <a:xfrm>
            <a:off x="3370808" y="2617560"/>
            <a:ext cx="1184570" cy="1390839"/>
            <a:chOff x="3370808" y="2617560"/>
            <a:chExt cx="1184570" cy="1390839"/>
          </a:xfrm>
        </p:grpSpPr>
        <p:sp>
          <p:nvSpPr>
            <p:cNvPr id="10" name="Freeform 14"/>
            <p:cNvSpPr>
              <a:spLocks/>
            </p:cNvSpPr>
            <p:nvPr/>
          </p:nvSpPr>
          <p:spPr bwMode="auto">
            <a:xfrm>
              <a:off x="3370808" y="2646548"/>
              <a:ext cx="582026" cy="1164053"/>
            </a:xfrm>
            <a:custGeom>
              <a:avLst/>
              <a:gdLst>
                <a:gd name="T0" fmla="*/ 0 w 539"/>
                <a:gd name="T1" fmla="*/ 0 h 1078"/>
                <a:gd name="T2" fmla="*/ 0 w 539"/>
                <a:gd name="T3" fmla="*/ 1078 h 1078"/>
                <a:gd name="T4" fmla="*/ 539 w 539"/>
                <a:gd name="T5" fmla="*/ 539 h 1078"/>
                <a:gd name="T6" fmla="*/ 0 w 539"/>
                <a:gd name="T7" fmla="*/ 0 h 1078"/>
              </a:gdLst>
              <a:ahLst/>
              <a:cxnLst>
                <a:cxn ang="0">
                  <a:pos x="T0" y="T1"/>
                </a:cxn>
                <a:cxn ang="0">
                  <a:pos x="T2" y="T3"/>
                </a:cxn>
                <a:cxn ang="0">
                  <a:pos x="T4" y="T5"/>
                </a:cxn>
                <a:cxn ang="0">
                  <a:pos x="T6" y="T7"/>
                </a:cxn>
              </a:cxnLst>
              <a:rect l="0" t="0" r="r" b="b"/>
              <a:pathLst>
                <a:path w="539" h="1078">
                  <a:moveTo>
                    <a:pt x="0" y="0"/>
                  </a:moveTo>
                  <a:lnTo>
                    <a:pt x="0" y="1078"/>
                  </a:lnTo>
                  <a:lnTo>
                    <a:pt x="539" y="539"/>
                  </a:lnTo>
                  <a:lnTo>
                    <a:pt x="0" y="0"/>
                  </a:lnTo>
                  <a:close/>
                </a:path>
              </a:pathLst>
            </a:custGeom>
            <a:solidFill>
              <a:schemeClr val="accent5">
                <a:alpha val="20000"/>
              </a:schemeClr>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1" name="Freeform 16"/>
            <p:cNvSpPr>
              <a:spLocks/>
            </p:cNvSpPr>
            <p:nvPr/>
          </p:nvSpPr>
          <p:spPr bwMode="auto">
            <a:xfrm>
              <a:off x="3391325" y="3241811"/>
              <a:ext cx="1164053" cy="582026"/>
            </a:xfrm>
            <a:custGeom>
              <a:avLst/>
              <a:gdLst>
                <a:gd name="T0" fmla="*/ 0 w 1078"/>
                <a:gd name="T1" fmla="*/ 539 h 539"/>
                <a:gd name="T2" fmla="*/ 1078 w 1078"/>
                <a:gd name="T3" fmla="*/ 539 h 539"/>
                <a:gd name="T4" fmla="*/ 539 w 1078"/>
                <a:gd name="T5" fmla="*/ 0 h 539"/>
                <a:gd name="T6" fmla="*/ 0 w 1078"/>
                <a:gd name="T7" fmla="*/ 539 h 539"/>
              </a:gdLst>
              <a:ahLst/>
              <a:cxnLst>
                <a:cxn ang="0">
                  <a:pos x="T0" y="T1"/>
                </a:cxn>
                <a:cxn ang="0">
                  <a:pos x="T2" y="T3"/>
                </a:cxn>
                <a:cxn ang="0">
                  <a:pos x="T4" y="T5"/>
                </a:cxn>
                <a:cxn ang="0">
                  <a:pos x="T6" y="T7"/>
                </a:cxn>
              </a:cxnLst>
              <a:rect l="0" t="0" r="r" b="b"/>
              <a:pathLst>
                <a:path w="1078" h="539">
                  <a:moveTo>
                    <a:pt x="0" y="539"/>
                  </a:moveTo>
                  <a:lnTo>
                    <a:pt x="1078" y="539"/>
                  </a:lnTo>
                  <a:lnTo>
                    <a:pt x="539" y="0"/>
                  </a:lnTo>
                  <a:lnTo>
                    <a:pt x="0" y="539"/>
                  </a:lnTo>
                  <a:close/>
                </a:path>
              </a:pathLst>
            </a:custGeom>
            <a:solidFill>
              <a:schemeClr val="accent6">
                <a:alpha val="20000"/>
              </a:schemeClr>
            </a:solidFill>
            <a:ln>
              <a:noFill/>
            </a:ln>
          </p:spPr>
          <p:txBody>
            <a:bodyPr vert="horz" wrap="square" lIns="91440" tIns="45720" rIns="91440" bIns="45720" numCol="1" anchor="t" anchorCtr="0" compatLnSpc="1">
              <a:prstTxWarp prst="textNoShape">
                <a:avLst/>
              </a:prstTxWarp>
            </a:bodyPr>
            <a:lstStyle/>
            <a:p>
              <a:endParaRPr lang="ko-KR" altLang="en-US"/>
            </a:p>
          </p:txBody>
        </p:sp>
        <p:pic>
          <p:nvPicPr>
            <p:cNvPr id="26" name="그림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900000" flipH="1" flipV="1">
              <a:off x="3453294" y="2617560"/>
              <a:ext cx="300935" cy="828918"/>
            </a:xfrm>
            <a:prstGeom prst="rect">
              <a:avLst/>
            </a:prstGeom>
          </p:spPr>
        </p:pic>
        <p:pic>
          <p:nvPicPr>
            <p:cNvPr id="27" name="그림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900000" flipH="1" flipV="1">
              <a:off x="4022758" y="3179481"/>
              <a:ext cx="300935" cy="828918"/>
            </a:xfrm>
            <a:prstGeom prst="rect">
              <a:avLst/>
            </a:prstGeom>
          </p:spPr>
        </p:pic>
        <p:sp>
          <p:nvSpPr>
            <p:cNvPr id="28" name="Freeform 15"/>
            <p:cNvSpPr>
              <a:spLocks/>
            </p:cNvSpPr>
            <p:nvPr/>
          </p:nvSpPr>
          <p:spPr bwMode="auto">
            <a:xfrm>
              <a:off x="3370808" y="2646548"/>
              <a:ext cx="1164053" cy="582026"/>
            </a:xfrm>
            <a:custGeom>
              <a:avLst/>
              <a:gdLst>
                <a:gd name="T0" fmla="*/ 1078 w 1078"/>
                <a:gd name="T1" fmla="*/ 0 h 539"/>
                <a:gd name="T2" fmla="*/ 0 w 1078"/>
                <a:gd name="T3" fmla="*/ 0 h 539"/>
                <a:gd name="T4" fmla="*/ 539 w 1078"/>
                <a:gd name="T5" fmla="*/ 539 h 539"/>
                <a:gd name="T6" fmla="*/ 1078 w 1078"/>
                <a:gd name="T7" fmla="*/ 0 h 539"/>
              </a:gdLst>
              <a:ahLst/>
              <a:cxnLst>
                <a:cxn ang="0">
                  <a:pos x="T0" y="T1"/>
                </a:cxn>
                <a:cxn ang="0">
                  <a:pos x="T2" y="T3"/>
                </a:cxn>
                <a:cxn ang="0">
                  <a:pos x="T4" y="T5"/>
                </a:cxn>
                <a:cxn ang="0">
                  <a:pos x="T6" y="T7"/>
                </a:cxn>
              </a:cxnLst>
              <a:rect l="0" t="0" r="r" b="b"/>
              <a:pathLst>
                <a:path w="1078" h="539">
                  <a:moveTo>
                    <a:pt x="1078" y="0"/>
                  </a:moveTo>
                  <a:lnTo>
                    <a:pt x="0" y="0"/>
                  </a:lnTo>
                  <a:lnTo>
                    <a:pt x="539" y="539"/>
                  </a:lnTo>
                  <a:lnTo>
                    <a:pt x="1078"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29" name="Freeform 17"/>
            <p:cNvSpPr>
              <a:spLocks/>
            </p:cNvSpPr>
            <p:nvPr/>
          </p:nvSpPr>
          <p:spPr bwMode="auto">
            <a:xfrm>
              <a:off x="3973352" y="2663826"/>
              <a:ext cx="582026" cy="1164053"/>
            </a:xfrm>
            <a:custGeom>
              <a:avLst/>
              <a:gdLst>
                <a:gd name="T0" fmla="*/ 0 w 539"/>
                <a:gd name="T1" fmla="*/ 539 h 1078"/>
                <a:gd name="T2" fmla="*/ 539 w 539"/>
                <a:gd name="T3" fmla="*/ 1078 h 1078"/>
                <a:gd name="T4" fmla="*/ 539 w 539"/>
                <a:gd name="T5" fmla="*/ 0 h 1078"/>
                <a:gd name="T6" fmla="*/ 0 w 539"/>
                <a:gd name="T7" fmla="*/ 539 h 1078"/>
              </a:gdLst>
              <a:ahLst/>
              <a:cxnLst>
                <a:cxn ang="0">
                  <a:pos x="T0" y="T1"/>
                </a:cxn>
                <a:cxn ang="0">
                  <a:pos x="T2" y="T3"/>
                </a:cxn>
                <a:cxn ang="0">
                  <a:pos x="T4" y="T5"/>
                </a:cxn>
                <a:cxn ang="0">
                  <a:pos x="T6" y="T7"/>
                </a:cxn>
              </a:cxnLst>
              <a:rect l="0" t="0" r="r" b="b"/>
              <a:pathLst>
                <a:path w="539" h="1078">
                  <a:moveTo>
                    <a:pt x="0" y="539"/>
                  </a:moveTo>
                  <a:lnTo>
                    <a:pt x="539" y="1078"/>
                  </a:lnTo>
                  <a:lnTo>
                    <a:pt x="539" y="0"/>
                  </a:lnTo>
                  <a:lnTo>
                    <a:pt x="0" y="539"/>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ko-KR" altLang="en-US"/>
            </a:p>
          </p:txBody>
        </p:sp>
      </p:grpSp>
    </p:spTree>
    <p:extLst>
      <p:ext uri="{BB962C8B-B14F-4D97-AF65-F5344CB8AC3E}">
        <p14:creationId xmlns:p14="http://schemas.microsoft.com/office/powerpoint/2010/main" val="46596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42" presetClass="path" presetSubtype="0" accel="50000" decel="50000" fill="hold" nodeType="withEffect">
                                  <p:stCondLst>
                                    <p:cond delay="0"/>
                                  </p:stCondLst>
                                  <p:childTnLst>
                                    <p:animMotion origin="layout" path="M -2.77778E-6 -1.85185E-6 L 0.07535 0.08889 " pathEditMode="relative" rAng="0" ptsTypes="AA">
                                      <p:cBhvr>
                                        <p:cTn id="9" dur="500" spd="-100000" fill="hold"/>
                                        <p:tgtEl>
                                          <p:spTgt spid="30"/>
                                        </p:tgtEl>
                                        <p:attrNameLst>
                                          <p:attrName>ppt_x</p:attrName>
                                          <p:attrName>ppt_y</p:attrName>
                                        </p:attrNameLst>
                                      </p:cBhvr>
                                      <p:rCtr x="38" y="44"/>
                                    </p:animMotion>
                                  </p:childTnLst>
                                </p:cTn>
                              </p:par>
                              <p:par>
                                <p:cTn id="10" presetID="10" presetClass="entr" presetSubtype="0" fill="hold" nodeType="withEffect">
                                  <p:stCondLst>
                                    <p:cond delay="20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64" presetClass="path" presetSubtype="0" accel="50000" decel="50000" fill="hold" nodeType="withEffect">
                                  <p:stCondLst>
                                    <p:cond delay="200"/>
                                  </p:stCondLst>
                                  <p:childTnLst>
                                    <p:animMotion origin="layout" path="M -2.22222E-6 3.7037E-7 L -0.05816 -0.07639 " pathEditMode="relative" rAng="0" ptsTypes="AA">
                                      <p:cBhvr>
                                        <p:cTn id="14" dur="500" spd="-100000" fill="hold"/>
                                        <p:tgtEl>
                                          <p:spTgt spid="32"/>
                                        </p:tgtEl>
                                        <p:attrNameLst>
                                          <p:attrName>ppt_x</p:attrName>
                                          <p:attrName>ppt_y</p:attrName>
                                        </p:attrNameLst>
                                      </p:cBhvr>
                                      <p:rCtr x="-29" y="-38"/>
                                    </p:animMotion>
                                  </p:childTnLst>
                                </p:cTn>
                              </p:par>
                              <p:par>
                                <p:cTn id="15" presetID="10" presetClass="entr" presetSubtype="0" fill="hold" nodeType="withEffect">
                                  <p:stCondLst>
                                    <p:cond delay="50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par>
                                <p:cTn id="18" presetID="64" presetClass="path" presetSubtype="0" accel="50000" decel="50000" fill="hold" nodeType="withEffect">
                                  <p:stCondLst>
                                    <p:cond delay="500"/>
                                  </p:stCondLst>
                                  <p:childTnLst>
                                    <p:animMotion origin="layout" path="M -3.88889E-6 -3.33333E-6 L -0.06545 0.08866 " pathEditMode="relative" rAng="0" ptsTypes="AA">
                                      <p:cBhvr>
                                        <p:cTn id="19" dur="500" spd="-100000" fill="hold"/>
                                        <p:tgtEl>
                                          <p:spTgt spid="34"/>
                                        </p:tgtEl>
                                        <p:attrNameLst>
                                          <p:attrName>ppt_x</p:attrName>
                                          <p:attrName>ppt_y</p:attrName>
                                        </p:attrNameLst>
                                      </p:cBhvr>
                                      <p:rCtr x="-33" y="44"/>
                                    </p:animMotion>
                                  </p:childTnLst>
                                </p:cTn>
                              </p:par>
                              <p:par>
                                <p:cTn id="20" presetID="10" presetClass="entr" presetSubtype="0" fill="hold" nodeType="withEffect">
                                  <p:stCondLst>
                                    <p:cond delay="90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64" presetClass="path" presetSubtype="0" accel="50000" decel="50000" fill="hold" nodeType="withEffect">
                                  <p:stCondLst>
                                    <p:cond delay="900"/>
                                  </p:stCondLst>
                                  <p:childTnLst>
                                    <p:animMotion origin="layout" path="M -2.22222E-6 2.59259E-6 L 0.07795 -0.1044 " pathEditMode="relative" rAng="0" ptsTypes="AA">
                                      <p:cBhvr>
                                        <p:cTn id="24" dur="500" spd="-100000" fill="hold"/>
                                        <p:tgtEl>
                                          <p:spTgt spid="33"/>
                                        </p:tgtEl>
                                        <p:attrNameLst>
                                          <p:attrName>ppt_x</p:attrName>
                                          <p:attrName>ppt_y</p:attrName>
                                        </p:attrNameLst>
                                      </p:cBhvr>
                                      <p:rCtr x="39" y="-52"/>
                                    </p:animMotion>
                                  </p:childTnLst>
                                </p:cTn>
                              </p:par>
                            </p:childTnLst>
                          </p:cTn>
                        </p:par>
                        <p:par>
                          <p:cTn id="25" fill="hold">
                            <p:stCondLst>
                              <p:cond delay="1400"/>
                            </p:stCondLst>
                            <p:childTnLst>
                              <p:par>
                                <p:cTn id="26" presetID="53" presetClass="entr" presetSubtype="0" fill="hold" grpId="0" nodeType="after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p:cTn id="28" dur="7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9" dur="7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0" dur="700"/>
                                        <p:tgtEl>
                                          <p:spTgt spid="3">
                                            <p:txEl>
                                              <p:pRg st="0" end="0"/>
                                            </p:txEl>
                                          </p:spTgt>
                                        </p:tgtEl>
                                      </p:cBhvr>
                                    </p:animEffect>
                                  </p:childTnLst>
                                </p:cTn>
                              </p:par>
                              <p:par>
                                <p:cTn id="31" presetID="64" presetClass="path" presetSubtype="0" accel="50000" decel="50000" fill="hold" grpId="1" nodeType="withEffect">
                                  <p:stCondLst>
                                    <p:cond delay="0"/>
                                  </p:stCondLst>
                                  <p:childTnLst>
                                    <p:animMotion origin="layout" path="M -3.61111E-6 -1.85185E-6 L -3.61111E-6 -0.05532 " pathEditMode="relative" rAng="0" ptsTypes="AA">
                                      <p:cBhvr>
                                        <p:cTn id="32" dur="700" spd="-100000" fill="hold"/>
                                        <p:tgtEl>
                                          <p:spTgt spid="3">
                                            <p:txEl>
                                              <p:pRg st="0" end="0"/>
                                            </p:txEl>
                                          </p:spTgt>
                                        </p:tgtEl>
                                        <p:attrNameLst>
                                          <p:attrName>ppt_x</p:attrName>
                                          <p:attrName>ppt_y</p:attrName>
                                        </p:attrNameLst>
                                      </p:cBhvr>
                                      <p:rCtr x="0" y="-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152400" y="838200"/>
          <a:ext cx="8991600" cy="5845175"/>
        </p:xfrm>
        <a:graphic>
          <a:graphicData uri="http://schemas.openxmlformats.org/presentationml/2006/ole">
            <mc:AlternateContent xmlns:mc="http://schemas.openxmlformats.org/markup-compatibility/2006">
              <mc:Choice xmlns:v="urn:schemas-microsoft-com:vml" Requires="v">
                <p:oleObj spid="_x0000_s1038" name="Bitmap Image" r:id="rId3" imgW="5466667" imgH="3057143" progId="Paint.Picture">
                  <p:embed/>
                </p:oleObj>
              </mc:Choice>
              <mc:Fallback>
                <p:oleObj name="Bitmap Image" r:id="rId3" imgW="5466667" imgH="3057143"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838200"/>
                        <a:ext cx="8991600" cy="584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6"/>
          <p:cNvGraphicFramePr>
            <a:graphicFrameLocks noChangeAspect="1"/>
          </p:cNvGraphicFramePr>
          <p:nvPr/>
        </p:nvGraphicFramePr>
        <p:xfrm>
          <a:off x="3429000" y="685800"/>
          <a:ext cx="771525" cy="1219200"/>
        </p:xfrm>
        <a:graphic>
          <a:graphicData uri="http://schemas.openxmlformats.org/presentationml/2006/ole">
            <mc:AlternateContent xmlns:mc="http://schemas.openxmlformats.org/markup-compatibility/2006">
              <mc:Choice xmlns:v="urn:schemas-microsoft-com:vml" Requires="v">
                <p:oleObj spid="_x0000_s1039" name="Bitmap Image" r:id="rId5" imgW="1352381" imgH="2371429" progId="Paint.Picture">
                  <p:embed/>
                </p:oleObj>
              </mc:Choice>
              <mc:Fallback>
                <p:oleObj name="Bitmap Image" r:id="rId5" imgW="1352381" imgH="2371429" progId="Paint.Picture">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685800"/>
                        <a:ext cx="7715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7"/>
          <p:cNvGraphicFramePr>
            <a:graphicFrameLocks noChangeAspect="1"/>
          </p:cNvGraphicFramePr>
          <p:nvPr/>
        </p:nvGraphicFramePr>
        <p:xfrm>
          <a:off x="3581400" y="3390900"/>
          <a:ext cx="874713" cy="1485900"/>
        </p:xfrm>
        <a:graphic>
          <a:graphicData uri="http://schemas.openxmlformats.org/presentationml/2006/ole">
            <mc:AlternateContent xmlns:mc="http://schemas.openxmlformats.org/markup-compatibility/2006">
              <mc:Choice xmlns:v="urn:schemas-microsoft-com:vml" Requires="v">
                <p:oleObj spid="_x0000_s1040" name="Bitmap Image" r:id="rId7" imgW="1390844" imgH="2362530" progId="Paint.Picture">
                  <p:embed/>
                </p:oleObj>
              </mc:Choice>
              <mc:Fallback>
                <p:oleObj name="Bitmap Image" r:id="rId7" imgW="1390844" imgH="2362530" progId="Paint.Picture">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3390900"/>
                        <a:ext cx="874713"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Rectangle 8"/>
          <p:cNvSpPr>
            <a:spLocks noGrp="1" noChangeArrowheads="1"/>
          </p:cNvSpPr>
          <p:nvPr>
            <p:ph type="title"/>
          </p:nvPr>
        </p:nvSpPr>
        <p:spPr>
          <a:xfrm>
            <a:off x="762000" y="152400"/>
            <a:ext cx="7772400" cy="685800"/>
          </a:xfrm>
        </p:spPr>
        <p:txBody>
          <a:bodyPr/>
          <a:lstStyle/>
          <a:p>
            <a:pPr eaLnBrk="1" hangingPunct="1"/>
            <a:r>
              <a:rPr lang="en-US" sz="2800" smtClean="0"/>
              <a:t>A Century of Antennas-- from Hertz to Hand-Held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p:cNvPicPr>
            <a:picLocks noChangeAspect="1" noChangeArrowheads="1"/>
          </p:cNvPicPr>
          <p:nvPr/>
        </p:nvPicPr>
        <p:blipFill>
          <a:blip r:embed="rId2"/>
          <a:srcRect/>
          <a:stretch>
            <a:fillRect/>
          </a:stretch>
        </p:blipFill>
        <p:spPr bwMode="auto">
          <a:xfrm>
            <a:off x="142875" y="533400"/>
            <a:ext cx="2371725" cy="5715000"/>
          </a:xfrm>
          <a:prstGeom prst="rect">
            <a:avLst/>
          </a:prstGeom>
          <a:noFill/>
          <a:ln w="9525">
            <a:noFill/>
            <a:miter lim="800000"/>
            <a:headEnd/>
            <a:tailEnd/>
          </a:ln>
        </p:spPr>
      </p:pic>
      <p:sp>
        <p:nvSpPr>
          <p:cNvPr id="12291" name="TextBox 8"/>
          <p:cNvSpPr txBox="1">
            <a:spLocks noChangeArrowheads="1"/>
          </p:cNvSpPr>
          <p:nvPr/>
        </p:nvSpPr>
        <p:spPr bwMode="auto">
          <a:xfrm>
            <a:off x="2527300" y="685800"/>
            <a:ext cx="6616700" cy="1570038"/>
          </a:xfrm>
          <a:prstGeom prst="rect">
            <a:avLst/>
          </a:prstGeom>
          <a:noFill/>
          <a:ln w="9525">
            <a:noFill/>
            <a:miter lim="800000"/>
            <a:headEnd/>
            <a:tailEnd/>
          </a:ln>
        </p:spPr>
        <p:txBody>
          <a:bodyPr wrap="none">
            <a:spAutoFit/>
          </a:bodyPr>
          <a:lstStyle/>
          <a:p>
            <a:r>
              <a:rPr lang="en-US"/>
              <a:t>Very large array of 27 steerable parabolic dish </a:t>
            </a:r>
          </a:p>
          <a:p>
            <a:r>
              <a:rPr lang="en-US"/>
              <a:t>Antennas</a:t>
            </a:r>
          </a:p>
          <a:p>
            <a:r>
              <a:rPr lang="en-US"/>
              <a:t>25 meter diameter, operating at ~ cm wavelength</a:t>
            </a:r>
          </a:p>
          <a:p>
            <a:r>
              <a:rPr lang="en-US"/>
              <a:t>To listen to signals transmitted billions of year away</a:t>
            </a:r>
          </a:p>
        </p:txBody>
      </p:sp>
      <p:sp>
        <p:nvSpPr>
          <p:cNvPr id="12292" name="TextBox 9"/>
          <p:cNvSpPr txBox="1">
            <a:spLocks noChangeArrowheads="1"/>
          </p:cNvSpPr>
          <p:nvPr/>
        </p:nvSpPr>
        <p:spPr bwMode="auto">
          <a:xfrm>
            <a:off x="2514600" y="2590800"/>
            <a:ext cx="5773738" cy="1200150"/>
          </a:xfrm>
          <a:prstGeom prst="rect">
            <a:avLst/>
          </a:prstGeom>
          <a:noFill/>
          <a:ln w="9525">
            <a:noFill/>
            <a:miter lim="800000"/>
            <a:headEnd/>
            <a:tailEnd/>
          </a:ln>
        </p:spPr>
        <p:txBody>
          <a:bodyPr wrap="none">
            <a:spAutoFit/>
          </a:bodyPr>
          <a:lstStyle/>
          <a:p>
            <a:r>
              <a:rPr lang="en-US"/>
              <a:t>24 GPS Antennas, medium earth orbits-MEO</a:t>
            </a:r>
          </a:p>
          <a:p>
            <a:r>
              <a:rPr lang="en-US"/>
              <a:t>Operating at 20 cm wavelength</a:t>
            </a:r>
          </a:p>
          <a:p>
            <a:r>
              <a:rPr lang="en-US"/>
              <a:t>Uses helix antennas, at 20,000 km</a:t>
            </a:r>
          </a:p>
        </p:txBody>
      </p:sp>
      <p:sp>
        <p:nvSpPr>
          <p:cNvPr id="12293" name="TextBox 10"/>
          <p:cNvSpPr txBox="1">
            <a:spLocks noChangeArrowheads="1"/>
          </p:cNvSpPr>
          <p:nvPr/>
        </p:nvSpPr>
        <p:spPr bwMode="auto">
          <a:xfrm>
            <a:off x="2667000" y="4724400"/>
            <a:ext cx="4043363" cy="830263"/>
          </a:xfrm>
          <a:prstGeom prst="rect">
            <a:avLst/>
          </a:prstGeom>
          <a:noFill/>
          <a:ln w="9525">
            <a:noFill/>
            <a:miter lim="800000"/>
            <a:headEnd/>
            <a:tailEnd/>
          </a:ln>
        </p:spPr>
        <p:txBody>
          <a:bodyPr wrap="none">
            <a:spAutoFit/>
          </a:bodyPr>
          <a:lstStyle/>
          <a:p>
            <a:r>
              <a:rPr lang="en-US"/>
              <a:t>Hand-held cell-phones</a:t>
            </a:r>
          </a:p>
          <a:p>
            <a:r>
              <a:rPr lang="en-US"/>
              <a:t>Operating at 30 cm wavelength</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Altbilgi Yer Tutucusu"/>
          <p:cNvSpPr>
            <a:spLocks noGrp="1"/>
          </p:cNvSpPr>
          <p:nvPr>
            <p:ph type="ftr" sz="quarter" idx="11"/>
          </p:nvPr>
        </p:nvSpPr>
        <p:spPr/>
        <p:txBody>
          <a:bodyPr/>
          <a:lstStyle/>
          <a:p>
            <a:r>
              <a:rPr lang="en-US"/>
              <a:t>PH0101     Unit 2     Lecture 5</a:t>
            </a:r>
          </a:p>
        </p:txBody>
      </p:sp>
      <p:sp>
        <p:nvSpPr>
          <p:cNvPr id="6" name="4 Slayt Numarası Yer Tutucusu"/>
          <p:cNvSpPr>
            <a:spLocks noGrp="1"/>
          </p:cNvSpPr>
          <p:nvPr>
            <p:ph type="sldNum" sz="quarter" idx="12"/>
          </p:nvPr>
        </p:nvSpPr>
        <p:spPr/>
        <p:txBody>
          <a:bodyPr/>
          <a:lstStyle/>
          <a:p>
            <a:fld id="{2C66F9D1-7D01-4B27-9DFF-7BE457F50208}" type="slidenum">
              <a:rPr lang="en-US"/>
              <a:pPr/>
              <a:t>5</a:t>
            </a:fld>
            <a:endParaRPr lang="en-US"/>
          </a:p>
        </p:txBody>
      </p:sp>
      <p:pic>
        <p:nvPicPr>
          <p:cNvPr id="45058" name="Picture 2" descr="image001"/>
          <p:cNvPicPr>
            <a:picLocks noGrp="1" noChangeAspect="1" noChangeArrowheads="1"/>
          </p:cNvPicPr>
          <p:nvPr>
            <p:ph/>
          </p:nvPr>
        </p:nvPicPr>
        <p:blipFill>
          <a:blip r:embed="rId2"/>
          <a:srcRect/>
          <a:stretch>
            <a:fillRect/>
          </a:stretch>
        </p:blipFill>
        <p:spPr>
          <a:xfrm>
            <a:off x="609600" y="1752600"/>
            <a:ext cx="8153400" cy="4343400"/>
          </a:xfrm>
          <a:noFill/>
          <a:ln w="28575">
            <a:solidFill>
              <a:srgbClr val="FF0000"/>
            </a:solidFill>
          </a:ln>
        </p:spPr>
      </p:pic>
      <p:sp>
        <p:nvSpPr>
          <p:cNvPr id="45059" name="Text Box 3"/>
          <p:cNvSpPr txBox="1">
            <a:spLocks noChangeArrowheads="1"/>
          </p:cNvSpPr>
          <p:nvPr/>
        </p:nvSpPr>
        <p:spPr bwMode="auto">
          <a:xfrm>
            <a:off x="609600" y="1066800"/>
            <a:ext cx="8153400" cy="617538"/>
          </a:xfrm>
          <a:prstGeom prst="rect">
            <a:avLst/>
          </a:prstGeom>
          <a:solidFill>
            <a:srgbClr val="FFFFCC"/>
          </a:solidFill>
          <a:ln w="38100">
            <a:solidFill>
              <a:srgbClr val="FF0000"/>
            </a:solidFill>
            <a:miter lim="800000"/>
            <a:headEnd/>
            <a:tailEnd/>
          </a:ln>
          <a:effectLst/>
        </p:spPr>
        <p:txBody>
          <a:bodyPr>
            <a:spAutoFit/>
          </a:bodyPr>
          <a:lstStyle/>
          <a:p>
            <a:pPr algn="ctr">
              <a:spcBef>
                <a:spcPct val="50000"/>
              </a:spcBef>
            </a:pPr>
            <a:r>
              <a:rPr lang="en-US" sz="3200">
                <a:solidFill>
                  <a:srgbClr val="006600"/>
                </a:solidFill>
              </a:rPr>
              <a:t>Electro Magnetic Spectrum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ppt_x"/>
                                          </p:val>
                                        </p:tav>
                                        <p:tav tm="100000">
                                          <p:val>
                                            <p:strVal val="#ppt_x"/>
                                          </p:val>
                                        </p:tav>
                                      </p:tavLst>
                                    </p:anim>
                                    <p:anim calcmode="lin" valueType="num">
                                      <p:cBhvr additive="base">
                                        <p:cTn id="8" dur="500" fill="hold"/>
                                        <p:tgtEl>
                                          <p:spTgt spid="450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0"/>
            <a:ext cx="7772400" cy="1143000"/>
          </a:xfrm>
        </p:spPr>
        <p:txBody>
          <a:bodyPr/>
          <a:lstStyle/>
          <a:p>
            <a:pPr eaLnBrk="1" hangingPunct="1"/>
            <a:r>
              <a:rPr lang="en-US" smtClean="0"/>
              <a:t>Radio Communications</a:t>
            </a:r>
          </a:p>
        </p:txBody>
      </p:sp>
      <p:pic>
        <p:nvPicPr>
          <p:cNvPr id="17411" name="Picture 2"/>
          <p:cNvPicPr>
            <a:picLocks noChangeAspect="1" noChangeArrowheads="1"/>
          </p:cNvPicPr>
          <p:nvPr/>
        </p:nvPicPr>
        <p:blipFill>
          <a:blip r:embed="rId2"/>
          <a:srcRect/>
          <a:stretch>
            <a:fillRect/>
          </a:stretch>
        </p:blipFill>
        <p:spPr bwMode="auto">
          <a:xfrm>
            <a:off x="5334000" y="1905000"/>
            <a:ext cx="3505200" cy="4495800"/>
          </a:xfrm>
          <a:prstGeom prst="rect">
            <a:avLst/>
          </a:prstGeom>
          <a:noFill/>
          <a:ln w="9525">
            <a:noFill/>
            <a:miter lim="800000"/>
            <a:headEnd/>
            <a:tailEnd/>
          </a:ln>
        </p:spPr>
      </p:pic>
      <p:sp>
        <p:nvSpPr>
          <p:cNvPr id="17412" name="TextBox 6"/>
          <p:cNvSpPr txBox="1">
            <a:spLocks noChangeArrowheads="1"/>
          </p:cNvSpPr>
          <p:nvPr/>
        </p:nvSpPr>
        <p:spPr bwMode="auto">
          <a:xfrm>
            <a:off x="381000" y="1828800"/>
            <a:ext cx="5105400" cy="4524375"/>
          </a:xfrm>
          <a:prstGeom prst="rect">
            <a:avLst/>
          </a:prstGeom>
          <a:noFill/>
          <a:ln w="9525">
            <a:noFill/>
            <a:miter lim="800000"/>
            <a:headEnd/>
            <a:tailEnd/>
          </a:ln>
        </p:spPr>
        <p:txBody>
          <a:bodyPr>
            <a:spAutoFit/>
          </a:bodyPr>
          <a:lstStyle/>
          <a:p>
            <a:r>
              <a:rPr lang="en-US"/>
              <a:t>Radio Communication is in use since </a:t>
            </a:r>
          </a:p>
          <a:p>
            <a:r>
              <a:rPr lang="en-US"/>
              <a:t>early 30’s.</a:t>
            </a:r>
          </a:p>
          <a:p>
            <a:endParaRPr lang="en-US"/>
          </a:p>
          <a:p>
            <a:r>
              <a:rPr lang="en-US"/>
              <a:t>First was used for broadcasting then </a:t>
            </a:r>
          </a:p>
          <a:p>
            <a:r>
              <a:rPr lang="en-US"/>
              <a:t>commercial communication.</a:t>
            </a:r>
          </a:p>
          <a:p>
            <a:endParaRPr lang="en-US"/>
          </a:p>
          <a:p>
            <a:r>
              <a:rPr lang="en-US"/>
              <a:t>Radio used for long distance </a:t>
            </a:r>
          </a:p>
          <a:p>
            <a:r>
              <a:rPr lang="en-US"/>
              <a:t>telephone service.</a:t>
            </a:r>
          </a:p>
          <a:p>
            <a:endParaRPr lang="en-US"/>
          </a:p>
          <a:p>
            <a:r>
              <a:rPr lang="en-US"/>
              <a:t>Many phone lines are connected to an</a:t>
            </a:r>
          </a:p>
          <a:p>
            <a:r>
              <a:rPr lang="en-US"/>
              <a:t>Exchange, and many exchanges to a tower</a:t>
            </a:r>
          </a:p>
        </p:txBody>
      </p:sp>
      <p:sp>
        <p:nvSpPr>
          <p:cNvPr id="17413" name="TextBox 4"/>
          <p:cNvSpPr txBox="1">
            <a:spLocks noChangeArrowheads="1"/>
          </p:cNvSpPr>
          <p:nvPr/>
        </p:nvSpPr>
        <p:spPr bwMode="auto">
          <a:xfrm>
            <a:off x="65088" y="0"/>
            <a:ext cx="1839912" cy="461963"/>
          </a:xfrm>
          <a:prstGeom prst="rect">
            <a:avLst/>
          </a:prstGeom>
          <a:noFill/>
          <a:ln w="9525">
            <a:noFill/>
            <a:miter lim="800000"/>
            <a:headEnd/>
            <a:tailEnd/>
          </a:ln>
        </p:spPr>
        <p:txBody>
          <a:bodyPr wrap="none">
            <a:spAutoFit/>
          </a:bodyPr>
          <a:lstStyle/>
          <a:p>
            <a:r>
              <a:rPr lang="en-US"/>
              <a:t>Applications: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base station in mobile commun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7978"/>
            <a:ext cx="8213254" cy="408505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base station in mobile commun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005064"/>
            <a:ext cx="3829810" cy="254788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1330" y="3984848"/>
            <a:ext cx="1930830" cy="257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408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hidden base station in mobile commun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836712"/>
            <a:ext cx="7620000" cy="48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124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satellite microwave engineer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16632"/>
            <a:ext cx="6192688" cy="309634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1769" y="3212976"/>
            <a:ext cx="4800000" cy="36000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satellite microwave engineer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12976"/>
            <a:ext cx="4321769" cy="360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408</Words>
  <Application>Microsoft Office PowerPoint</Application>
  <PresentationFormat>On-screen Show (4:3)</PresentationFormat>
  <Paragraphs>157</Paragraphs>
  <Slides>22</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3" baseType="lpstr">
      <vt:lpstr>Batang</vt:lpstr>
      <vt:lpstr>맑은 고딕</vt:lpstr>
      <vt:lpstr>宋体</vt:lpstr>
      <vt:lpstr>Arial</vt:lpstr>
      <vt:lpstr>Calibri</vt:lpstr>
      <vt:lpstr>Symbol</vt:lpstr>
      <vt:lpstr>Tahoma</vt:lpstr>
      <vt:lpstr>Times New Roman</vt:lpstr>
      <vt:lpstr>Wingdings</vt:lpstr>
      <vt:lpstr>Ofis Teması</vt:lpstr>
      <vt:lpstr>Bitmap Image</vt:lpstr>
      <vt:lpstr>PowerPoint Presentation</vt:lpstr>
      <vt:lpstr>Microwaves</vt:lpstr>
      <vt:lpstr>A Century of Antennas-- from Hertz to Hand-Held</vt:lpstr>
      <vt:lpstr>PowerPoint Presentation</vt:lpstr>
      <vt:lpstr>PowerPoint Presentation</vt:lpstr>
      <vt:lpstr>Radio Communications</vt:lpstr>
      <vt:lpstr>PowerPoint Presentation</vt:lpstr>
      <vt:lpstr>PowerPoint Presentation</vt:lpstr>
      <vt:lpstr>PowerPoint Presentation</vt:lpstr>
      <vt:lpstr>Research Progress</vt:lpstr>
      <vt:lpstr>Power Amplifiers and Combiners</vt:lpstr>
      <vt:lpstr>THz- BACKGROUND</vt:lpstr>
      <vt:lpstr>PowerPoint Presentation</vt:lpstr>
      <vt:lpstr>PowerPoint Presentation</vt:lpstr>
      <vt:lpstr>PowerPoint Presentation</vt:lpstr>
      <vt:lpstr>PowerPoint Presentation</vt:lpstr>
      <vt:lpstr>PowerPoint Presentation</vt:lpstr>
      <vt:lpstr>CONFORMAL ANTENNAS …Fast Computations, New Materials…</vt:lpstr>
      <vt:lpstr>E-Textiles</vt:lpstr>
      <vt:lpstr>Electromagnetic Pulse Weapon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Microwaves</dc:title>
  <dc:creator>MD</dc:creator>
  <cp:lastModifiedBy>Dr</cp:lastModifiedBy>
  <cp:revision>8</cp:revision>
  <dcterms:created xsi:type="dcterms:W3CDTF">2018-12-12T14:09:23Z</dcterms:created>
  <dcterms:modified xsi:type="dcterms:W3CDTF">2018-12-14T12:09:53Z</dcterms:modified>
</cp:coreProperties>
</file>