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3"/>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2" r:id="rId25"/>
    <p:sldId id="283" r:id="rId26"/>
    <p:sldId id="284" r:id="rId27"/>
    <p:sldId id="285" r:id="rId28"/>
    <p:sldId id="280" r:id="rId29"/>
    <p:sldId id="281" r:id="rId30"/>
    <p:sldId id="286" r:id="rId31"/>
    <p:sldId id="287" r:id="rId32"/>
    <p:sldId id="288" r:id="rId33"/>
    <p:sldId id="299" r:id="rId34"/>
    <p:sldId id="298" r:id="rId35"/>
    <p:sldId id="300" r:id="rId36"/>
    <p:sldId id="289" r:id="rId37"/>
    <p:sldId id="290" r:id="rId38"/>
    <p:sldId id="291" r:id="rId39"/>
    <p:sldId id="292" r:id="rId40"/>
    <p:sldId id="293" r:id="rId41"/>
    <p:sldId id="294"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1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50466-5922-49A4-AD7C-D912488AA717}" type="datetimeFigureOut">
              <a:rPr lang="tr-TR" smtClean="0"/>
              <a:pPr/>
              <a:t>07.04.2016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861FAE-9659-4387-BCC5-0BAC97EC97E4}" type="slidenum">
              <a:rPr lang="tr-TR" smtClean="0"/>
              <a:pPr/>
              <a:t>‹#›</a:t>
            </a:fld>
            <a:endParaRPr lang="tr-TR"/>
          </a:p>
        </p:txBody>
      </p:sp>
    </p:spTree>
    <p:extLst>
      <p:ext uri="{BB962C8B-B14F-4D97-AF65-F5344CB8AC3E}">
        <p14:creationId xmlns:p14="http://schemas.microsoft.com/office/powerpoint/2010/main" val="3715376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23720DD-5B6D-40BF-8493-A6B52D484E6B}" type="datetimeFigureOut">
              <a:rPr lang="tr-TR" smtClean="0"/>
              <a:pPr/>
              <a:t>07.04.2016</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3720DD-5B6D-40BF-8493-A6B52D484E6B}" type="datetimeFigureOut">
              <a:rPr lang="tr-TR" smtClean="0"/>
              <a:pPr/>
              <a:t>07.04.2016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A23720DD-5B6D-40BF-8493-A6B52D484E6B}" type="datetimeFigureOut">
              <a:rPr lang="tr-TR" smtClean="0"/>
              <a:pPr/>
              <a:t>07.04.2016</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3720DD-5B6D-40BF-8493-A6B52D484E6B}" type="datetimeFigureOut">
              <a:rPr lang="tr-TR" smtClean="0"/>
              <a:pPr/>
              <a:t>07.04.2016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23720DD-5B6D-40BF-8493-A6B52D484E6B}" type="datetimeFigureOut">
              <a:rPr lang="tr-TR" smtClean="0"/>
              <a:pPr/>
              <a:t>07.04.2016</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3720DD-5B6D-40BF-8493-A6B52D484E6B}" type="datetimeFigureOut">
              <a:rPr lang="tr-TR" smtClean="0"/>
              <a:pPr/>
              <a:t>07.04.2016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23720DD-5B6D-40BF-8493-A6B52D484E6B}" type="datetimeFigureOut">
              <a:rPr lang="tr-TR" smtClean="0"/>
              <a:pPr/>
              <a:t>07.04.2016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23720DD-5B6D-40BF-8493-A6B52D484E6B}" type="datetimeFigureOut">
              <a:rPr lang="tr-TR" smtClean="0"/>
              <a:pPr/>
              <a:t>07.04.2016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A23720DD-5B6D-40BF-8493-A6B52D484E6B}" type="datetimeFigureOut">
              <a:rPr lang="tr-TR" smtClean="0"/>
              <a:pPr/>
              <a:t>07.04.2016</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3720DD-5B6D-40BF-8493-A6B52D484E6B}" type="datetimeFigureOut">
              <a:rPr lang="tr-TR" smtClean="0"/>
              <a:pPr/>
              <a:t>07.04.2016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A23720DD-5B6D-40BF-8493-A6B52D484E6B}" type="datetimeFigureOut">
              <a:rPr lang="tr-TR" smtClean="0"/>
              <a:pPr/>
              <a:t>07.04.2016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23720DD-5B6D-40BF-8493-A6B52D484E6B}" type="datetimeFigureOut">
              <a:rPr lang="tr-TR" smtClean="0"/>
              <a:pPr/>
              <a:t>07.04.2016</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r.wikipedia.org/wiki/Orkide" TargetMode="External"/><Relationship Id="rId2" Type="http://schemas.openxmlformats.org/officeDocument/2006/relationships/hyperlink" Target="https://tr.wikipedia.org/wiki/Bitki" TargetMode="External"/><Relationship Id="rId1" Type="http://schemas.openxmlformats.org/officeDocument/2006/relationships/slideLayout" Target="../slideLayouts/slideLayout2.xml"/><Relationship Id="rId5" Type="http://schemas.openxmlformats.org/officeDocument/2006/relationships/hyperlink" Target="https://tr.wikipedia.org/w/index.php?title=Mycorrhiza&amp;action=edit&amp;redlink=1" TargetMode="External"/><Relationship Id="rId4" Type="http://schemas.openxmlformats.org/officeDocument/2006/relationships/hyperlink" Target="https://tr.wikipedia.org/w/index.php?title=Monotrop&amp;action=edit&amp;redlink=1"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t>EKOSİSTEMLERİN İNCELENMESİ</a:t>
            </a:r>
            <a:br>
              <a:rPr lang="tr-TR" dirty="0" smtClean="0"/>
            </a:br>
            <a:endParaRPr lang="tr-TR" dirty="0"/>
          </a:p>
        </p:txBody>
      </p:sp>
      <p:sp>
        <p:nvSpPr>
          <p:cNvPr id="3" name="Alt Başlık 2"/>
          <p:cNvSpPr>
            <a:spLocks noGrp="1"/>
          </p:cNvSpPr>
          <p:nvPr>
            <p:ph type="subTitle" idx="1"/>
          </p:nvPr>
        </p:nvSpPr>
        <p:spPr/>
        <p:txBody>
          <a:bodyPr/>
          <a:lstStyle/>
          <a:p>
            <a:r>
              <a:rPr lang="tr-TR" cap="all" dirty="0" smtClean="0">
                <a:solidFill>
                  <a:schemeClr val="tx1"/>
                </a:solidFill>
              </a:rPr>
              <a:t>Prof. Dr. Yaşar </a:t>
            </a:r>
            <a:r>
              <a:rPr lang="tr-TR" cap="all" dirty="0" err="1" smtClean="0">
                <a:solidFill>
                  <a:schemeClr val="tx1"/>
                </a:solidFill>
              </a:rPr>
              <a:t>Nuhoğlu</a:t>
            </a:r>
            <a:endParaRPr lang="tr-TR" cap="all" dirty="0" smtClean="0">
              <a:solidFill>
                <a:schemeClr val="tx1"/>
              </a:solidFill>
            </a:endParaRPr>
          </a:p>
          <a:p>
            <a:r>
              <a:rPr lang="tr-TR" dirty="0" smtClean="0">
                <a:solidFill>
                  <a:schemeClr val="tx1"/>
                </a:solidFill>
              </a:rPr>
              <a:t>YRD. DOÇ.DR. </a:t>
            </a:r>
            <a:r>
              <a:rPr lang="tr-TR" dirty="0" smtClean="0">
                <a:solidFill>
                  <a:schemeClr val="tx1"/>
                </a:solidFill>
              </a:rPr>
              <a:t>SÜLEYMAN </a:t>
            </a:r>
            <a:r>
              <a:rPr lang="tr-TR" dirty="0" smtClean="0">
                <a:solidFill>
                  <a:schemeClr val="tx1"/>
                </a:solidFill>
              </a:rPr>
              <a:t>ŞAKAR</a:t>
            </a:r>
            <a:endParaRPr lang="tr-TR" dirty="0">
              <a:solidFill>
                <a:schemeClr val="tx1"/>
              </a:solidFill>
            </a:endParaRPr>
          </a:p>
        </p:txBody>
      </p:sp>
    </p:spTree>
    <p:extLst>
      <p:ext uri="{BB962C8B-B14F-4D97-AF65-F5344CB8AC3E}">
        <p14:creationId xmlns:p14="http://schemas.microsoft.com/office/powerpoint/2010/main" val="2685671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7239000" cy="608630"/>
          </a:xfrm>
        </p:spPr>
        <p:txBody>
          <a:bodyPr>
            <a:normAutofit/>
          </a:bodyPr>
          <a:lstStyle/>
          <a:p>
            <a:r>
              <a:rPr lang="tr-TR" sz="2800" dirty="0" smtClean="0"/>
              <a:t>EKOSİSTEMLERİN GENEL YAPISI VE ÖĞELERİ</a:t>
            </a:r>
            <a:endParaRPr lang="tr-TR" sz="2800" dirty="0"/>
          </a:p>
        </p:txBody>
      </p:sp>
      <p:sp>
        <p:nvSpPr>
          <p:cNvPr id="3" name="2 İçerik Yer Tutucusu"/>
          <p:cNvSpPr>
            <a:spLocks noGrp="1"/>
          </p:cNvSpPr>
          <p:nvPr>
            <p:ph idx="1"/>
          </p:nvPr>
        </p:nvSpPr>
        <p:spPr>
          <a:xfrm>
            <a:off x="457200" y="1142984"/>
            <a:ext cx="7239000" cy="5312752"/>
          </a:xfrm>
        </p:spPr>
        <p:txBody>
          <a:bodyPr>
            <a:normAutofit fontScale="85000" lnSpcReduction="20000"/>
          </a:bodyPr>
          <a:lstStyle/>
          <a:p>
            <a:pPr algn="just"/>
            <a:r>
              <a:rPr lang="tr-TR" sz="2400" dirty="0" smtClean="0"/>
              <a:t>Ekosistemlerin genel yapısı denince, ekosistemleri oluşturan varlıklar ile bunların karakteristikleri anlaşılır. Bir ekosistemin incelenebilmesi için tüm bu öğelerin incelenmesi gerekir. </a:t>
            </a:r>
          </a:p>
          <a:p>
            <a:pPr algn="just"/>
            <a:endParaRPr lang="tr-TR" sz="2400" dirty="0" smtClean="0"/>
          </a:p>
          <a:p>
            <a:pPr marL="0" indent="0">
              <a:buNone/>
            </a:pPr>
            <a:r>
              <a:rPr lang="tr-TR" sz="20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1-CANLI (BİYOTİK) FAKTÖRLER 	2- CANSIZ (ABİYOTİK) FAKTÖRLER </a:t>
            </a:r>
            <a:r>
              <a:rPr lang="tr-TR" sz="2400" i="1" dirty="0" smtClean="0">
                <a:solidFill>
                  <a:srgbClr val="00B0F0"/>
                </a:solidFill>
              </a:rPr>
              <a:t>	</a:t>
            </a:r>
          </a:p>
          <a:p>
            <a:pPr marL="0" indent="0">
              <a:buNone/>
            </a:pPr>
            <a:r>
              <a:rPr lang="tr-TR" sz="24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İnsanlar			- </a:t>
            </a:r>
            <a:r>
              <a:rPr lang="tr-TR" sz="2400" b="1" i="1" dirty="0" err="1"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Fizyografik</a:t>
            </a:r>
            <a:r>
              <a:rPr lang="tr-TR" sz="24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(mevki) faktörler</a:t>
            </a:r>
            <a:endParaRPr lang="tr-TR"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0" indent="0">
              <a:buNone/>
            </a:pPr>
            <a:r>
              <a:rPr lang="tr-TR" sz="24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Hayvanlar			- </a:t>
            </a:r>
            <a:r>
              <a:rPr lang="tr-TR" sz="2400" b="1" i="1" dirty="0" err="1"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Klimatik</a:t>
            </a:r>
            <a:r>
              <a:rPr lang="tr-TR" sz="24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(iklim) faktörler</a:t>
            </a:r>
            <a:endParaRPr lang="tr-TR"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0" indent="0">
              <a:buNone/>
            </a:pPr>
            <a:r>
              <a:rPr lang="tr-TR" sz="24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Bitkiler			- </a:t>
            </a:r>
            <a:r>
              <a:rPr lang="tr-TR" sz="2400" b="1" i="1" dirty="0" err="1"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Edafik</a:t>
            </a:r>
            <a:r>
              <a:rPr lang="tr-TR" sz="24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(toprak) faktörler</a:t>
            </a:r>
            <a:endParaRPr lang="tr-TR"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buNone/>
            </a:pPr>
            <a:r>
              <a:rPr lang="tr-TR" sz="2400" b="1" i="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-Mikroorganizmalar		- Kimyasal faktörler</a:t>
            </a:r>
            <a:r>
              <a:rPr lang="tr-TR"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tr-TR" sz="2400" dirty="0" smtClean="0">
                <a:solidFill>
                  <a:srgbClr val="00B0F0"/>
                </a:solidFill>
              </a:rPr>
              <a:t>	</a:t>
            </a:r>
          </a:p>
          <a:p>
            <a:pPr>
              <a:buFontTx/>
              <a:buChar char="-"/>
            </a:pPr>
            <a:endParaRPr lang="tr-TR" sz="2400" dirty="0" smtClean="0"/>
          </a:p>
          <a:p>
            <a:pPr marL="2286000" lvl="5" indent="0">
              <a:buNone/>
            </a:pPr>
            <a:r>
              <a:rPr lang="tr-TR" sz="1200" dirty="0" smtClean="0"/>
              <a:t>	</a:t>
            </a:r>
            <a:r>
              <a:rPr lang="tr-TR" dirty="0" smtClean="0"/>
              <a:t>VEYA</a:t>
            </a:r>
          </a:p>
          <a:p>
            <a:pPr marL="2286000" lvl="5" indent="0">
              <a:buNone/>
            </a:pPr>
            <a:endParaRPr lang="tr-TR" dirty="0" smtClean="0"/>
          </a:p>
          <a:p>
            <a:pPr marL="2286000" lvl="5" indent="0">
              <a:buNone/>
            </a:pPr>
            <a:endParaRPr lang="tr-TR" sz="1200" dirty="0" smtClean="0"/>
          </a:p>
          <a:p>
            <a:pPr marL="0" indent="0">
              <a:buNone/>
            </a:pPr>
            <a:r>
              <a:rPr lang="tr-TR" sz="1800" dirty="0" smtClean="0"/>
              <a:t>-ÜRETİCİLER			-İNORGANİK MADDELER</a:t>
            </a:r>
          </a:p>
          <a:p>
            <a:pPr marL="0" indent="0">
              <a:buNone/>
            </a:pPr>
            <a:r>
              <a:rPr lang="tr-TR" sz="1800" dirty="0" smtClean="0"/>
              <a:t>-TÜKETİCİLER			-ORGANİK MADDELER</a:t>
            </a:r>
          </a:p>
          <a:p>
            <a:pPr marL="0" indent="0">
              <a:buNone/>
            </a:pPr>
            <a:r>
              <a:rPr lang="tr-TR" sz="1800" dirty="0" smtClean="0"/>
              <a:t>-AYRIŞTIRICILAR			-FİZİKSEL FAKTÖRLER</a:t>
            </a:r>
          </a:p>
          <a:p>
            <a:pPr algn="just"/>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7239000" cy="1000124"/>
          </a:xfrm>
        </p:spPr>
        <p:txBody>
          <a:bodyPr>
            <a:normAutofit/>
          </a:bodyPr>
          <a:lstStyle/>
          <a:p>
            <a:r>
              <a:rPr lang="tr-TR" sz="2800" dirty="0" smtClean="0"/>
              <a:t>EKOSİSTEMLERİN MEKAN  (YERLEŞİM ALANI)  BAKIMINDAN YAPISI </a:t>
            </a:r>
            <a:endParaRPr lang="tr-TR" sz="2800" dirty="0"/>
          </a:p>
        </p:txBody>
      </p:sp>
      <p:sp>
        <p:nvSpPr>
          <p:cNvPr id="3" name="2 İçerik Yer Tutucusu"/>
          <p:cNvSpPr>
            <a:spLocks noGrp="1"/>
          </p:cNvSpPr>
          <p:nvPr>
            <p:ph idx="1"/>
          </p:nvPr>
        </p:nvSpPr>
        <p:spPr/>
        <p:txBody>
          <a:bodyPr/>
          <a:lstStyle/>
          <a:p>
            <a:pPr algn="just"/>
            <a:r>
              <a:rPr lang="tr-TR" dirty="0" smtClean="0"/>
              <a:t>Ekosistemlerin mekan bakımından yapısı denince ekosistemleri oluşturan bazı cansız çevre faktörleri ile ( mineral ve organik maddeler) canlı çevre faktörlerinin ekosistem içerisinde bulunuş ve yerleşme düzeni anlaşılır. Ekosistemlerin mekan bakımından yapısını anlayabilmek için yatay ve düşey yönde alınmış kesitleri düşünmek gerekir.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7239000" cy="894382"/>
          </a:xfrm>
        </p:spPr>
        <p:txBody>
          <a:bodyPr>
            <a:normAutofit/>
          </a:bodyPr>
          <a:lstStyle/>
          <a:p>
            <a:r>
              <a:rPr lang="tr-TR" sz="2000" dirty="0" smtClean="0"/>
              <a:t>Yatay </a:t>
            </a:r>
            <a:r>
              <a:rPr lang="tr-TR" sz="2000" dirty="0" err="1" smtClean="0"/>
              <a:t>makrostrüktür</a:t>
            </a:r>
            <a:r>
              <a:rPr lang="tr-TR" sz="2000" dirty="0" smtClean="0"/>
              <a:t> veya mozaik </a:t>
            </a:r>
            <a:r>
              <a:rPr lang="tr-TR" sz="2000" dirty="0" err="1" smtClean="0"/>
              <a:t>yapI</a:t>
            </a:r>
            <a:r>
              <a:rPr lang="tr-TR" sz="2000" dirty="0" smtClean="0"/>
              <a:t> </a:t>
            </a:r>
            <a:br>
              <a:rPr lang="tr-TR" sz="2000" dirty="0" smtClean="0"/>
            </a:br>
            <a:endParaRPr lang="tr-TR" sz="2000" dirty="0"/>
          </a:p>
        </p:txBody>
      </p:sp>
      <p:sp>
        <p:nvSpPr>
          <p:cNvPr id="3" name="2 İçerik Yer Tutucusu"/>
          <p:cNvSpPr>
            <a:spLocks noGrp="1"/>
          </p:cNvSpPr>
          <p:nvPr>
            <p:ph idx="1"/>
          </p:nvPr>
        </p:nvSpPr>
        <p:spPr>
          <a:xfrm>
            <a:off x="0" y="1428736"/>
            <a:ext cx="8072462" cy="5027000"/>
          </a:xfrm>
        </p:spPr>
        <p:txBody>
          <a:bodyPr>
            <a:normAutofit fontScale="85000" lnSpcReduction="20000"/>
          </a:bodyPr>
          <a:lstStyle/>
          <a:p>
            <a:pPr algn="just"/>
            <a:r>
              <a:rPr lang="tr-TR" dirty="0" smtClean="0"/>
              <a:t>Canlı ve cansız ekosistem öğelerinin yeryüzündeki yatay yayılışını belirtmek için kullanılan bir deyimdir. Örneğin yüksekten uçmakta olan bir uçaktan yere doğru baktığımızı farz edersek  canlı ve cansız öğelerin yeryüzündeki dağılımını bir yüzeyi oluşturan </a:t>
            </a:r>
            <a:r>
              <a:rPr lang="tr-TR" dirty="0" err="1" smtClean="0"/>
              <a:t>mozağiye</a:t>
            </a:r>
            <a:r>
              <a:rPr lang="tr-TR" dirty="0" smtClean="0"/>
              <a:t> benzetebiliriz. Buradaki öğeler kapladıkları farklı alanlar, farklı renk tonu ve dokusal bileşim olarak bir </a:t>
            </a:r>
            <a:r>
              <a:rPr lang="tr-TR" dirty="0" err="1" smtClean="0"/>
              <a:t>mozağiyi</a:t>
            </a:r>
            <a:r>
              <a:rPr lang="tr-TR" dirty="0" smtClean="0"/>
              <a:t> andırır. Bu bakımdan yatay </a:t>
            </a:r>
            <a:r>
              <a:rPr lang="tr-TR" dirty="0" err="1" smtClean="0"/>
              <a:t>makrostrüktür</a:t>
            </a:r>
            <a:r>
              <a:rPr lang="tr-TR" dirty="0" smtClean="0"/>
              <a:t> (makro= büyük ölçekli, strüktür= yapı) mozaik yapı olarak da adlandırılır. Ekosistemlerdeki mozaik yapının oluşumunda canlı </a:t>
            </a:r>
            <a:r>
              <a:rPr lang="tr-TR" dirty="0" err="1" smtClean="0"/>
              <a:t>fatörlerin</a:t>
            </a:r>
            <a:r>
              <a:rPr lang="tr-TR" dirty="0" smtClean="0"/>
              <a:t> yanında cansız çevre faktörleri de etkili olabilir. Yüksek dağlık bölgelerindeki donma ve çözülme olayları sonucu çakıl ve taşların toprağın üst kısmına çıkarak geometrik şekiller oluşturması buna örnek olarak verilebilir.  </a:t>
            </a:r>
            <a:r>
              <a:rPr lang="tr-TR" dirty="0" err="1" smtClean="0"/>
              <a:t>Antropojen</a:t>
            </a:r>
            <a:r>
              <a:rPr lang="tr-TR" dirty="0" smtClean="0"/>
              <a:t> ekosistemler hariç ekosistemlerin mozaik yapısını oluşturan  üniteler üçe ayrılır. Mozaik yapının taşları veya bir kısmını oluşturan bu üniteler şunlardır</a:t>
            </a:r>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Mozaik yapı</a:t>
            </a:r>
            <a:endParaRPr lang="tr-TR" dirty="0"/>
          </a:p>
        </p:txBody>
      </p:sp>
      <p:pic>
        <p:nvPicPr>
          <p:cNvPr id="1026" name="Picture 2" descr="C:\Users\YAŞAR NUHOĞLU\Desktop\SEMENDER12.jpg"/>
          <p:cNvPicPr>
            <a:picLocks noGrp="1" noChangeAspect="1" noChangeArrowheads="1"/>
          </p:cNvPicPr>
          <p:nvPr>
            <p:ph idx="1"/>
          </p:nvPr>
        </p:nvPicPr>
        <p:blipFill>
          <a:blip r:embed="rId2"/>
          <a:srcRect/>
          <a:stretch>
            <a:fillRect/>
          </a:stretch>
        </p:blipFill>
        <p:spPr bwMode="auto">
          <a:xfrm>
            <a:off x="357158" y="1714487"/>
            <a:ext cx="7715304" cy="498419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94382"/>
          </a:xfrm>
        </p:spPr>
        <p:txBody>
          <a:bodyPr>
            <a:normAutofit/>
          </a:bodyPr>
          <a:lstStyle/>
          <a:p>
            <a:r>
              <a:rPr lang="tr-TR" sz="2400" dirty="0" smtClean="0"/>
              <a:t>mozaik </a:t>
            </a:r>
            <a:r>
              <a:rPr lang="tr-TR" sz="2400" dirty="0" err="1" smtClean="0"/>
              <a:t>yapI</a:t>
            </a:r>
            <a:endParaRPr lang="tr-TR" sz="2400" dirty="0"/>
          </a:p>
        </p:txBody>
      </p:sp>
      <p:pic>
        <p:nvPicPr>
          <p:cNvPr id="2050" name="Picture 2" descr="C:\Users\YAŞAR NUHOĞLU\Desktop\carpici_hava_fotograflari_01.jpg"/>
          <p:cNvPicPr>
            <a:picLocks noGrp="1" noChangeAspect="1" noChangeArrowheads="1"/>
          </p:cNvPicPr>
          <p:nvPr>
            <p:ph idx="1"/>
          </p:nvPr>
        </p:nvPicPr>
        <p:blipFill>
          <a:blip r:embed="rId2"/>
          <a:srcRect/>
          <a:stretch>
            <a:fillRect/>
          </a:stretch>
        </p:blipFill>
        <p:spPr bwMode="auto">
          <a:xfrm>
            <a:off x="500034" y="1571612"/>
            <a:ext cx="7500990" cy="500066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rmAutofit/>
          </a:bodyPr>
          <a:lstStyle/>
          <a:p>
            <a:r>
              <a:rPr lang="tr-TR" sz="2000" dirty="0" smtClean="0"/>
              <a:t>mozaik </a:t>
            </a:r>
            <a:r>
              <a:rPr lang="tr-TR" sz="2000" dirty="0" err="1" smtClean="0"/>
              <a:t>yapI</a:t>
            </a:r>
            <a:endParaRPr lang="tr-TR" sz="2000" dirty="0"/>
          </a:p>
        </p:txBody>
      </p:sp>
      <p:pic>
        <p:nvPicPr>
          <p:cNvPr id="3074" name="Picture 2" descr="C:\Users\YAŞAR NUHOĞLU\Desktop\images (1).jpg"/>
          <p:cNvPicPr>
            <a:picLocks noGrp="1" noChangeAspect="1" noChangeArrowheads="1"/>
          </p:cNvPicPr>
          <p:nvPr>
            <p:ph idx="1"/>
          </p:nvPr>
        </p:nvPicPr>
        <p:blipFill>
          <a:blip r:embed="rId2"/>
          <a:srcRect/>
          <a:stretch>
            <a:fillRect/>
          </a:stretch>
        </p:blipFill>
        <p:spPr bwMode="auto">
          <a:xfrm>
            <a:off x="500034" y="1643050"/>
            <a:ext cx="7622005" cy="507209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7239000" cy="537216"/>
          </a:xfrm>
        </p:spPr>
        <p:txBody>
          <a:bodyPr>
            <a:normAutofit/>
          </a:bodyPr>
          <a:lstStyle/>
          <a:p>
            <a:r>
              <a:rPr lang="tr-TR" sz="2400" dirty="0" smtClean="0"/>
              <a:t>Düşey </a:t>
            </a:r>
            <a:r>
              <a:rPr lang="tr-TR" sz="2400" dirty="0" err="1" smtClean="0"/>
              <a:t>makrostrüktür</a:t>
            </a:r>
            <a:r>
              <a:rPr lang="tr-TR" sz="2400" dirty="0" smtClean="0"/>
              <a:t> veya tabakalanma</a:t>
            </a:r>
            <a:endParaRPr lang="tr-TR" sz="2400" dirty="0"/>
          </a:p>
        </p:txBody>
      </p:sp>
      <p:sp>
        <p:nvSpPr>
          <p:cNvPr id="3" name="2 İçerik Yer Tutucusu"/>
          <p:cNvSpPr>
            <a:spLocks noGrp="1"/>
          </p:cNvSpPr>
          <p:nvPr>
            <p:ph idx="1"/>
          </p:nvPr>
        </p:nvSpPr>
        <p:spPr>
          <a:xfrm>
            <a:off x="214282" y="1214422"/>
            <a:ext cx="7786742" cy="5241314"/>
          </a:xfrm>
        </p:spPr>
        <p:txBody>
          <a:bodyPr>
            <a:normAutofit lnSpcReduction="10000"/>
          </a:bodyPr>
          <a:lstStyle/>
          <a:p>
            <a:pPr algn="just"/>
            <a:r>
              <a:rPr lang="tr-TR" dirty="0" smtClean="0"/>
              <a:t>Düşey </a:t>
            </a:r>
            <a:r>
              <a:rPr lang="tr-TR" dirty="0" err="1" smtClean="0"/>
              <a:t>makrostrüktür</a:t>
            </a:r>
            <a:r>
              <a:rPr lang="tr-TR" dirty="0" smtClean="0"/>
              <a:t> bir ekosistemden dikey yönde alınan bir kesitte ekosistemi oluşturan öğelerin işgal ettikleri tabakaları belirtir. Örneğin, bir orman ekosisteminde bu yapıyı kolayca gözleyebiliriz. En üst katta büyük boylu ışık ağaçları, onun altında daha küçük boylu gölge ağaçları, daha altta çalılar, daha altta otlar, daha altta yosun ve liken tabakaları ile üst toprak , alt toprak tabakaları </a:t>
            </a:r>
            <a:r>
              <a:rPr lang="tr-TR" dirty="0" err="1" smtClean="0"/>
              <a:t>ayırdedilebilir</a:t>
            </a:r>
            <a:r>
              <a:rPr lang="tr-TR" dirty="0" smtClean="0"/>
              <a:t>. Bu tabakalanmada ışık, sıcaklık, nem gibi biyolojik istekler rol oynar. Örneğin, bitkiler ışık isteklerine göre, ışık bitkileri - yarı ışık bitkileri - yarı gölge bitkileri - gölge bitkileri olarak sınıflandırılabilir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rmAutofit fontScale="90000"/>
          </a:bodyPr>
          <a:lstStyle/>
          <a:p>
            <a:r>
              <a:rPr lang="tr-TR" sz="4000" dirty="0" smtClean="0"/>
              <a:t>tabakalanma</a:t>
            </a:r>
            <a:endParaRPr lang="tr-TR" dirty="0"/>
          </a:p>
        </p:txBody>
      </p:sp>
      <p:pic>
        <p:nvPicPr>
          <p:cNvPr id="4098" name="Picture 2" descr="C:\Users\YAŞAR NUHOĞLU\Desktop\11379812_695238107265105_69495268_n.jpg"/>
          <p:cNvPicPr>
            <a:picLocks noGrp="1" noChangeAspect="1" noChangeArrowheads="1"/>
          </p:cNvPicPr>
          <p:nvPr>
            <p:ph idx="1"/>
          </p:nvPr>
        </p:nvPicPr>
        <p:blipFill>
          <a:blip r:embed="rId2"/>
          <a:srcRect/>
          <a:stretch>
            <a:fillRect/>
          </a:stretch>
        </p:blipFill>
        <p:spPr bwMode="auto">
          <a:xfrm>
            <a:off x="428596" y="1214422"/>
            <a:ext cx="7643866" cy="53578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65820"/>
          </a:xfrm>
        </p:spPr>
        <p:txBody>
          <a:bodyPr>
            <a:noAutofit/>
          </a:bodyPr>
          <a:lstStyle/>
          <a:p>
            <a:r>
              <a:rPr lang="tr-TR" sz="2000" dirty="0" smtClean="0"/>
              <a:t>EKOSİSTEMLERİN CANLILAR TOPLUMU BAKIMINDAN YAPISI</a:t>
            </a:r>
            <a:br>
              <a:rPr lang="tr-TR" sz="2000" dirty="0" smtClean="0"/>
            </a:br>
            <a:r>
              <a:rPr lang="tr-TR" sz="2000" dirty="0" smtClean="0"/>
              <a:t>Ekosistemlerin canlılar toplumu bakımından belirgin iki karakteristiği incelenir</a:t>
            </a:r>
            <a:endParaRPr lang="tr-TR" sz="2000" dirty="0"/>
          </a:p>
        </p:txBody>
      </p:sp>
      <p:sp>
        <p:nvSpPr>
          <p:cNvPr id="3" name="2 İçerik Yer Tutucusu"/>
          <p:cNvSpPr>
            <a:spLocks noGrp="1"/>
          </p:cNvSpPr>
          <p:nvPr>
            <p:ph idx="1"/>
          </p:nvPr>
        </p:nvSpPr>
        <p:spPr>
          <a:xfrm>
            <a:off x="142844" y="1500174"/>
            <a:ext cx="8001056" cy="4955562"/>
          </a:xfrm>
        </p:spPr>
        <p:txBody>
          <a:bodyPr>
            <a:normAutofit lnSpcReduction="10000"/>
          </a:bodyPr>
          <a:lstStyle/>
          <a:p>
            <a:pPr algn="just"/>
            <a:r>
              <a:rPr lang="tr-TR" sz="2800" dirty="0" smtClean="0"/>
              <a:t>EKOSİSTEMLERİN TÜR VE BİREY ÖZELLİKLERİ BAKIMINDAN YAPISI</a:t>
            </a:r>
          </a:p>
          <a:p>
            <a:pPr algn="just">
              <a:buNone/>
            </a:pPr>
            <a:r>
              <a:rPr lang="tr-TR" dirty="0" smtClean="0"/>
              <a:t>Bir ekosistemin canlılar toplumu bakımından yapısının kavranabilmesi için öncelikle bu ekosistemdeki tür yoğunluğu ve türe ait birey yoğunluğu belirlenmelidir. Çünkü tür ve birey yoğunluğu ekosistemlerin dengesini etkileyen en önemli iki faktördür. </a:t>
            </a:r>
          </a:p>
          <a:p>
            <a:pPr algn="just">
              <a:buNone/>
            </a:pPr>
            <a:r>
              <a:rPr lang="tr-TR" dirty="0" smtClean="0"/>
              <a:t>Tür yoğunluğu denince, bir ekosistemde veya birim alanda yer alan canlı türü sayısı veya türlerden oluşan </a:t>
            </a:r>
            <a:r>
              <a:rPr lang="tr-TR" dirty="0" err="1" smtClean="0"/>
              <a:t>populasyonların</a:t>
            </a:r>
            <a:r>
              <a:rPr lang="tr-TR" dirty="0" smtClean="0"/>
              <a:t> sayısı anlaşılır. Birey yoğunluğu denince de birim alanda bulunan bir türe ait bireylerin sayısı anlaşılır. </a:t>
            </a:r>
          </a:p>
          <a:p>
            <a:pPr algn="just">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857232"/>
            <a:ext cx="7239000" cy="1143000"/>
          </a:xfrm>
        </p:spPr>
        <p:txBody>
          <a:bodyPr>
            <a:noAutofit/>
          </a:bodyPr>
          <a:lstStyle/>
          <a:p>
            <a:r>
              <a:rPr lang="tr-TR" sz="2000" dirty="0" smtClean="0"/>
              <a:t>Ekosistemlerde tür ve birey sayıları arasında belirli kurallar ve dengeler vardır.</a:t>
            </a:r>
            <a:br>
              <a:rPr lang="tr-TR" sz="2000" dirty="0" smtClean="0"/>
            </a:br>
            <a:r>
              <a:rPr lang="tr-TR" sz="2000" dirty="0" smtClean="0"/>
              <a:t> </a:t>
            </a:r>
            <a:r>
              <a:rPr lang="tr-TR" sz="2000" cap="none" dirty="0" smtClean="0"/>
              <a:t>Bu kurallar daha önce de belirtildiği gibi yaşam birliğinin temel ilkeleri adı altında şu şekilde ifade edilmektedir. </a:t>
            </a:r>
            <a:br>
              <a:rPr lang="tr-TR" sz="2000" cap="none" dirty="0" smtClean="0"/>
            </a:br>
            <a:endParaRPr lang="tr-TR" sz="2000" dirty="0"/>
          </a:p>
        </p:txBody>
      </p:sp>
      <p:sp>
        <p:nvSpPr>
          <p:cNvPr id="3" name="2 İçerik Yer Tutucusu"/>
          <p:cNvSpPr>
            <a:spLocks noGrp="1"/>
          </p:cNvSpPr>
          <p:nvPr>
            <p:ph idx="1"/>
          </p:nvPr>
        </p:nvSpPr>
        <p:spPr>
          <a:xfrm>
            <a:off x="457200" y="2143116"/>
            <a:ext cx="7239000" cy="4312620"/>
          </a:xfrm>
        </p:spPr>
        <p:txBody>
          <a:bodyPr>
            <a:normAutofit lnSpcReduction="10000"/>
          </a:bodyPr>
          <a:lstStyle/>
          <a:p>
            <a:r>
              <a:rPr lang="tr-TR" dirty="0" smtClean="0"/>
              <a:t>(1) Bir ekosistemde ekolojik koşullar ne kadar çeşitli ise veya organizmaların çoğunluğuna ait optimuma ne kadar yakınsa orada yaşayan canlılar toplumundaki tür sayısı o kadar fazla,  türlerdeki birey sayısı az olur.</a:t>
            </a:r>
          </a:p>
          <a:p>
            <a:r>
              <a:rPr lang="tr-TR" dirty="0" smtClean="0"/>
              <a:t>(2) Buna karşın, bir ekosistemdeki ekolojik koşulların çeşitliliği az ise veya organizmaların çoğunluğuna ait optimum koşullardan uzaksa bu ekosistem tür sayısı bakımından fakir olur. Fakat  belirli bir türe ait birey sayısı fazla olur.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EKOSİSTEMLERİN İNCELENMESİ</a:t>
            </a:r>
            <a:endParaRPr lang="tr-TR" dirty="0"/>
          </a:p>
        </p:txBody>
      </p:sp>
      <p:sp>
        <p:nvSpPr>
          <p:cNvPr id="3" name="2 İçerik Yer Tutucusu"/>
          <p:cNvSpPr>
            <a:spLocks noGrp="1"/>
          </p:cNvSpPr>
          <p:nvPr>
            <p:ph idx="1"/>
          </p:nvPr>
        </p:nvSpPr>
        <p:spPr>
          <a:xfrm>
            <a:off x="0" y="1609416"/>
            <a:ext cx="8072462" cy="5248584"/>
          </a:xfrm>
        </p:spPr>
        <p:txBody>
          <a:bodyPr>
            <a:normAutofit fontScale="92500" lnSpcReduction="10000"/>
          </a:bodyPr>
          <a:lstStyle/>
          <a:p>
            <a:pPr algn="just"/>
            <a:r>
              <a:rPr lang="tr-TR" dirty="0" smtClean="0"/>
              <a:t>Ekosistemlerin en önemli özelliklerinden biri, yapılarının canlı ve cansız varlıkların kombinasyonundan oluşmasıdır. İkinci özelliği ise bu varlıkların sürekli olarak birbiri ile karşılıklı etkileşim içinde bulunmalarıdır. </a:t>
            </a:r>
          </a:p>
          <a:p>
            <a:pPr algn="just"/>
            <a:r>
              <a:rPr lang="tr-TR" dirty="0" smtClean="0"/>
              <a:t>Ancak ekosistemleri  oluşturan canlı ve cansız varlıkların yeryüzündeki dağılımı, </a:t>
            </a:r>
            <a:r>
              <a:rPr lang="tr-TR" dirty="0" err="1" smtClean="0"/>
              <a:t>biribirleri</a:t>
            </a:r>
            <a:r>
              <a:rPr lang="tr-TR" dirty="0" smtClean="0"/>
              <a:t> ile etkileşim şekli ve şiddeti, etkileşim seçiciliği gibi özellikleri homojen bir yapı göstermeyip, birbirine yakın çok küçük alanlarda bile farklılıklar gösterir. İşte yeryüzündeki çok küçük alanlardan başlayıp karmaşık bir şekilde kademeli olarak çok büyük alanlara kadar oluşan bu farklılıklardan değişik yapı ve fonksiyonlara sahip </a:t>
            </a:r>
            <a:r>
              <a:rPr lang="tr-TR" dirty="0" err="1" smtClean="0"/>
              <a:t>içiçe</a:t>
            </a:r>
            <a:r>
              <a:rPr lang="tr-TR" dirty="0" smtClean="0"/>
              <a:t> girmiş milyonlarca ekosistem oluşur.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8143900" cy="5669942"/>
          </a:xfrm>
        </p:spPr>
        <p:txBody>
          <a:bodyPr>
            <a:normAutofit fontScale="92500" lnSpcReduction="10000"/>
          </a:bodyPr>
          <a:lstStyle/>
          <a:p>
            <a:pPr algn="just"/>
            <a:r>
              <a:rPr lang="tr-TR" dirty="0" smtClean="0"/>
              <a:t>Bu temel kurallara göre bir ekosistemdeki tür ve birey sayıları ters orantılıdır. </a:t>
            </a:r>
          </a:p>
          <a:p>
            <a:pPr algn="just"/>
            <a:r>
              <a:rPr lang="tr-TR" dirty="0" smtClean="0"/>
              <a:t>Bu zıt bağıntı sınırlayıcı faktör yasasının bir sonucudur. Optimum derecede çeşitli yaşam koşullarına sahip bir ekosistem </a:t>
            </a:r>
            <a:r>
              <a:rPr lang="tr-TR" dirty="0" err="1" smtClean="0"/>
              <a:t>bircok</a:t>
            </a:r>
            <a:r>
              <a:rPr lang="tr-TR" dirty="0" smtClean="0"/>
              <a:t> tür için gerekli çevre şartlarına sahiptir. </a:t>
            </a:r>
          </a:p>
          <a:p>
            <a:pPr algn="just"/>
            <a:r>
              <a:rPr lang="tr-TR" dirty="0" smtClean="0"/>
              <a:t>Burada tür sayısı fazla olur fakat türler arası rekabet ve yırtıcılık gibi </a:t>
            </a:r>
            <a:r>
              <a:rPr lang="tr-TR" dirty="0" err="1" smtClean="0"/>
              <a:t>türlerarası</a:t>
            </a:r>
            <a:r>
              <a:rPr lang="tr-TR" dirty="0" smtClean="0"/>
              <a:t> beslenme ilişkileri sonucu türlerin birey sayıları az olur. </a:t>
            </a:r>
          </a:p>
          <a:p>
            <a:pPr algn="just"/>
            <a:r>
              <a:rPr lang="tr-TR" dirty="0" smtClean="0"/>
              <a:t>Böylece ekosistemde bir denge kurularak türlerin birey sayısı belirli yerde dondurulur.  Bunun aksine bir ekosistemdeki çevresel koşulların azlığı durumunda bu koşullara uyum sağlayabilecek canlı türü sayısı da az olacaktır. Ancak canlı türü az olunca da alanı doldurmak için bir türe ait birey sayısı </a:t>
            </a:r>
            <a:r>
              <a:rPr lang="tr-TR" dirty="0" err="1" smtClean="0"/>
              <a:t>cok</a:t>
            </a:r>
            <a:r>
              <a:rPr lang="tr-TR" dirty="0" smtClean="0"/>
              <a:t> olmak zorundadır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42918"/>
            <a:ext cx="8143900" cy="6215082"/>
          </a:xfrm>
        </p:spPr>
        <p:txBody>
          <a:bodyPr>
            <a:normAutofit lnSpcReduction="10000"/>
          </a:bodyPr>
          <a:lstStyle/>
          <a:p>
            <a:pPr algn="just"/>
            <a:r>
              <a:rPr lang="tr-TR" dirty="0" smtClean="0"/>
              <a:t>Zaten koşullar da bu sınırlı sayıdaki türlerin gelişmesine müsaittir. Koşulların çok </a:t>
            </a:r>
            <a:r>
              <a:rPr lang="tr-TR" dirty="0" err="1" smtClean="0"/>
              <a:t>extrem</a:t>
            </a:r>
            <a:r>
              <a:rPr lang="tr-TR" dirty="0" smtClean="0"/>
              <a:t> (aşırı ) olması durumunda sadece bir veya birkaç tür canlının yaşayabildiği </a:t>
            </a:r>
            <a:r>
              <a:rPr lang="tr-TR" dirty="0" err="1" smtClean="0"/>
              <a:t>biyotoplara</a:t>
            </a:r>
            <a:r>
              <a:rPr lang="tr-TR" dirty="0" smtClean="0"/>
              <a:t> "</a:t>
            </a:r>
            <a:r>
              <a:rPr lang="tr-TR" dirty="0" err="1" smtClean="0"/>
              <a:t>extrem</a:t>
            </a:r>
            <a:r>
              <a:rPr lang="tr-TR" dirty="0" smtClean="0"/>
              <a:t> </a:t>
            </a:r>
            <a:r>
              <a:rPr lang="tr-TR" dirty="0" err="1" smtClean="0"/>
              <a:t>biyotoplar</a:t>
            </a:r>
            <a:r>
              <a:rPr lang="tr-TR" dirty="0" smtClean="0"/>
              <a:t>" burada yaşayan canlılara da özelleşmiş canlılar veya "spesiyalistler" denir. </a:t>
            </a:r>
          </a:p>
          <a:p>
            <a:pPr algn="just"/>
            <a:r>
              <a:rPr lang="tr-TR" dirty="0" smtClean="0"/>
              <a:t>Örneğin ülkemizde Tuz gölü civarında yer alan aşırı tuzlu topraklarda yaşayan tuzcul bitkiler buna örnek olarak verilebilir. </a:t>
            </a:r>
          </a:p>
          <a:p>
            <a:pPr algn="just"/>
            <a:r>
              <a:rPr lang="tr-TR" dirty="0" smtClean="0"/>
              <a:t>Bu da yaşam birliği temel ilkelerini doğrulamaktadır. Buna dayanarak türler ve birey sayıları arasında şu ilişki kurulabilir "</a:t>
            </a:r>
            <a:r>
              <a:rPr lang="tr-TR" dirty="0" err="1" smtClean="0"/>
              <a:t>Ekositemlerde</a:t>
            </a:r>
            <a:r>
              <a:rPr lang="tr-TR" dirty="0" smtClean="0"/>
              <a:t> bir yaşam beraberliğinin şekillenmesinde </a:t>
            </a:r>
            <a:r>
              <a:rPr lang="tr-TR" dirty="0" err="1" smtClean="0"/>
              <a:t>türlerarası</a:t>
            </a:r>
            <a:r>
              <a:rPr lang="tr-TR" dirty="0" smtClean="0"/>
              <a:t> rekabet, türler içi gerilime kıyasla daha büyük öneme sahiptir". Bu kural hem bitkiler ve hem de hayvanlar için geçerlidir. </a:t>
            </a:r>
          </a:p>
          <a:p>
            <a:pPr algn="just"/>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42918"/>
            <a:ext cx="8001024" cy="6072230"/>
          </a:xfrm>
        </p:spPr>
        <p:txBody>
          <a:bodyPr>
            <a:normAutofit fontScale="92500" lnSpcReduction="10000"/>
          </a:bodyPr>
          <a:lstStyle/>
          <a:p>
            <a:pPr algn="just"/>
            <a:r>
              <a:rPr lang="tr-TR" dirty="0" smtClean="0"/>
              <a:t>Bir ekosistem tür sayısı bakımından ne kadar zenginse canlıların dağılımı da o kadar heterojendir. Yani kısa mesafelerde bile canlıların tür ve sayısal olarak dağılımı çok farklılıklar arz eder. </a:t>
            </a:r>
          </a:p>
          <a:p>
            <a:pPr algn="just"/>
            <a:r>
              <a:rPr lang="tr-TR" dirty="0" smtClean="0"/>
              <a:t>Tür sayısı ne kadar az ise canlıların dağılımı da ona yakın olarak homojendir. Bir ekosistemdeki canlıları teker teker sayarak tür ve birey sayısını belirlemek çok güçtür. Bu nedenle canlı sayımlarında deneme alanı alınarak buralarda sayımlar yapılır veya hava </a:t>
            </a:r>
            <a:r>
              <a:rPr lang="tr-TR" dirty="0" err="1" smtClean="0"/>
              <a:t>fotografları</a:t>
            </a:r>
            <a:r>
              <a:rPr lang="tr-TR" dirty="0" smtClean="0"/>
              <a:t> alma tekniğine sahip ülkelerde bu sayımlar hava fotoğrafları yardımıyla yapılabilir. Böylece ekosistemlerdeki canlıların tür ve sayısı belirlenerek ekosistemlerin çeşitliliği karakterize edilir. Ekosistem çeşitliliği deyince de o ekosistemi oluşturan canlı toplumlarının tür sayısı ve birey yoğunluğu bakımından yapısı anlaşılır. Böylece </a:t>
            </a:r>
            <a:r>
              <a:rPr lang="tr-TR" dirty="0" err="1" smtClean="0"/>
              <a:t>çesitli</a:t>
            </a:r>
            <a:r>
              <a:rPr lang="tr-TR" dirty="0" smtClean="0"/>
              <a:t> yöntemler kullanılarak "çeşitlilik indisleri" veya çeşitlilik değerleri hesaplanır. </a:t>
            </a:r>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785794"/>
            <a:ext cx="7786742" cy="5669942"/>
          </a:xfrm>
        </p:spPr>
        <p:txBody>
          <a:bodyPr>
            <a:normAutofit fontScale="85000" lnSpcReduction="10000"/>
          </a:bodyPr>
          <a:lstStyle/>
          <a:p>
            <a:pPr algn="just"/>
            <a:r>
              <a:rPr lang="tr-TR" dirty="0" smtClean="0"/>
              <a:t>Yapılan araştırmalar tür bakımından zengin yaşam birliklerinin tür sayısı bakımından fakir yaşam birliklerine göre çok daha kararlı olduğunu ortaya koymuştur. Bunun tipik bir örneğini orman ekosistemlerinde görebiliriz. </a:t>
            </a:r>
          </a:p>
          <a:p>
            <a:pPr algn="just"/>
            <a:r>
              <a:rPr lang="tr-TR" dirty="0" smtClean="0"/>
              <a:t>Örneğin, yalnızca kızılçamdan (</a:t>
            </a:r>
            <a:r>
              <a:rPr lang="tr-TR" dirty="0" err="1" smtClean="0"/>
              <a:t>Pinus</a:t>
            </a:r>
            <a:r>
              <a:rPr lang="tr-TR" dirty="0" smtClean="0"/>
              <a:t> </a:t>
            </a:r>
            <a:r>
              <a:rPr lang="tr-TR" dirty="0" err="1" smtClean="0"/>
              <a:t>brutia</a:t>
            </a:r>
            <a:r>
              <a:rPr lang="tr-TR" dirty="0" smtClean="0"/>
              <a:t> L.) oluşmuş bir orman böcek afetleri ve yangın gibi çevre koşullarına karşı çok hassas olacağı gibi çıkabilecek bir yangınla tamamen yok olacakken, yapraklı ağaçlarla karışık bir orman ise yangına karşı çok daha az hassas olacak ve oluşabilecek böcek afeti ise o böceğin tercih ettiği tür ağacı yok edebilecektir. Ekosistemlerde tür sayısının </a:t>
            </a:r>
            <a:r>
              <a:rPr lang="tr-TR" dirty="0" err="1" smtClean="0"/>
              <a:t>cok</a:t>
            </a:r>
            <a:r>
              <a:rPr lang="tr-TR" dirty="0" smtClean="0"/>
              <a:t> olması ile ekosistem dengesi arasındaki olumlu ilişki, bir yetişme ortamında bulunan farklı türlerin beslenme, barınma, mekan temini gibi yaşam etkinlikleri ile çevresel koşulların,  organizmaların </a:t>
            </a:r>
            <a:r>
              <a:rPr lang="tr-TR" dirty="0" err="1" smtClean="0"/>
              <a:t>populasyonlarının</a:t>
            </a:r>
            <a:r>
              <a:rPr lang="tr-TR" dirty="0" smtClean="0"/>
              <a:t> artmasını kontrol altında tutmasından kaynaklanmaktadır.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7239000" cy="394316"/>
          </a:xfrm>
        </p:spPr>
        <p:txBody>
          <a:bodyPr>
            <a:normAutofit/>
          </a:bodyPr>
          <a:lstStyle/>
          <a:p>
            <a:r>
              <a:rPr lang="tr-TR" sz="2000" dirty="0" smtClean="0"/>
              <a:t>EKOSİSTEMLERDE ORGANİZMALARIN BESLENME İLİŞKİLERİ </a:t>
            </a:r>
            <a:endParaRPr lang="tr-TR" sz="2000" dirty="0"/>
          </a:p>
        </p:txBody>
      </p:sp>
      <p:sp>
        <p:nvSpPr>
          <p:cNvPr id="3" name="2 İçerik Yer Tutucusu"/>
          <p:cNvSpPr>
            <a:spLocks noGrp="1"/>
          </p:cNvSpPr>
          <p:nvPr>
            <p:ph idx="1"/>
          </p:nvPr>
        </p:nvSpPr>
        <p:spPr>
          <a:xfrm>
            <a:off x="0" y="857232"/>
            <a:ext cx="8001024" cy="5598504"/>
          </a:xfrm>
        </p:spPr>
        <p:txBody>
          <a:bodyPr>
            <a:normAutofit fontScale="92500" lnSpcReduction="20000"/>
          </a:bodyPr>
          <a:lstStyle/>
          <a:p>
            <a:pPr algn="just"/>
            <a:r>
              <a:rPr lang="tr-TR" dirty="0" smtClean="0"/>
              <a:t>Besin kaynakları ve besin kaynağına uzaklığı bakımından  ekosistemlerin yapısını oluşturan canlılar ototrof organizmalar (üreticiler), heterotrof organizmalar (tüketiciler ) olmak üzere iki gruba ayrılır. Ancak ayrıştırıcılar heterotrof organizmalar olmasına rağmen bazen bunlar üçüncü bir grup olarak da incelenmektedir. Bu gruplar kısaca tanıtılacaktır.</a:t>
            </a:r>
          </a:p>
          <a:p>
            <a:pPr algn="just"/>
            <a:r>
              <a:rPr lang="tr-TR" dirty="0" smtClean="0"/>
              <a:t>1- Üreticiler (ototrof organizmalar) </a:t>
            </a:r>
          </a:p>
          <a:p>
            <a:pPr algn="just"/>
            <a:r>
              <a:rPr lang="tr-TR" dirty="0" smtClean="0"/>
              <a:t>Ototrof organizmaları çoğunlukla fotosentez yapan yüksek organizasyonlu bitkiler oluşturur. Ancak mikrobiyoloji dersinden hatırlayacağımız gibi algler ve </a:t>
            </a:r>
            <a:r>
              <a:rPr lang="tr-TR" dirty="0" err="1" smtClean="0"/>
              <a:t>kemosentez</a:t>
            </a:r>
            <a:r>
              <a:rPr lang="tr-TR" dirty="0" smtClean="0"/>
              <a:t> yapan bakteriler de bu gruba girerler. Bu canlılar doğada temel üreticilerdir. Diğer tüm canlılar bunların ürettiği organik maddeye bağımlıdır.Besin zincirinin birinci halkasını (T1 ) oluştururlar. Bilindiği gibi fotosentez;</a:t>
            </a:r>
          </a:p>
          <a:p>
            <a:pPr algn="just"/>
            <a:r>
              <a:rPr lang="tr-TR" dirty="0" smtClean="0"/>
              <a:t>6 CO</a:t>
            </a:r>
            <a:r>
              <a:rPr lang="tr-TR" baseline="-25000" dirty="0" smtClean="0"/>
              <a:t>2</a:t>
            </a:r>
            <a:r>
              <a:rPr lang="tr-TR" dirty="0" smtClean="0"/>
              <a:t>  + 6 H</a:t>
            </a:r>
            <a:r>
              <a:rPr lang="tr-TR" baseline="-25000" dirty="0" smtClean="0"/>
              <a:t>2</a:t>
            </a:r>
            <a:r>
              <a:rPr lang="tr-TR" dirty="0" smtClean="0"/>
              <a:t>O </a:t>
            </a:r>
            <a:r>
              <a:rPr lang="tr-TR" dirty="0" smtClean="0">
                <a:latin typeface="Cambria Math"/>
                <a:ea typeface="Cambria Math"/>
              </a:rPr>
              <a:t>→</a:t>
            </a:r>
            <a:r>
              <a:rPr lang="tr-TR" dirty="0" smtClean="0"/>
              <a:t> C</a:t>
            </a:r>
            <a:r>
              <a:rPr lang="tr-TR" baseline="-25000" dirty="0" smtClean="0"/>
              <a:t>6</a:t>
            </a:r>
            <a:r>
              <a:rPr lang="tr-TR" dirty="0" smtClean="0"/>
              <a:t> H</a:t>
            </a:r>
            <a:r>
              <a:rPr lang="tr-TR" baseline="-25000" dirty="0" smtClean="0"/>
              <a:t>12</a:t>
            </a:r>
            <a:r>
              <a:rPr lang="tr-TR" dirty="0" smtClean="0"/>
              <a:t> O</a:t>
            </a:r>
            <a:r>
              <a:rPr lang="tr-TR" baseline="-25000" dirty="0" smtClean="0"/>
              <a:t>6</a:t>
            </a:r>
            <a:r>
              <a:rPr lang="tr-TR" dirty="0" smtClean="0"/>
              <a:t> + 6 O</a:t>
            </a:r>
            <a:r>
              <a:rPr lang="tr-TR" baseline="-25000" dirty="0" smtClean="0"/>
              <a:t>2</a:t>
            </a:r>
            <a:r>
              <a:rPr lang="tr-TR" dirty="0" smtClean="0"/>
              <a:t>  formülüyle gösterilir.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Grp="1" noChangeAspect="1" noChangeArrowheads="1"/>
          </p:cNvPicPr>
          <p:nvPr>
            <p:ph idx="1"/>
          </p:nvPr>
        </p:nvPicPr>
        <p:blipFill>
          <a:blip r:embed="rId2"/>
          <a:srcRect/>
          <a:stretch>
            <a:fillRect/>
          </a:stretch>
        </p:blipFill>
        <p:spPr bwMode="auto">
          <a:xfrm>
            <a:off x="642910" y="714356"/>
            <a:ext cx="6343112" cy="5214974"/>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7929618" cy="6027132"/>
          </a:xfrm>
        </p:spPr>
        <p:txBody>
          <a:bodyPr>
            <a:normAutofit/>
          </a:bodyPr>
          <a:lstStyle/>
          <a:p>
            <a:r>
              <a:rPr lang="tr-TR" dirty="0" smtClean="0"/>
              <a:t>Doğadaki organik maddenin büyük bir kısmı bu yolla sentez edilir. Bunun yanında bilindiği gibi </a:t>
            </a:r>
            <a:r>
              <a:rPr lang="tr-TR" dirty="0" err="1" smtClean="0"/>
              <a:t>kemosentez</a:t>
            </a:r>
            <a:r>
              <a:rPr lang="tr-TR" dirty="0" smtClean="0"/>
              <a:t>, ototrof </a:t>
            </a:r>
            <a:r>
              <a:rPr lang="tr-TR" dirty="0" err="1" smtClean="0"/>
              <a:t>mikroorganızmalar</a:t>
            </a:r>
            <a:r>
              <a:rPr lang="tr-TR" dirty="0" smtClean="0"/>
              <a:t> tarafından güneş ışığından yararlanmadan inorganik bileşiklerin </a:t>
            </a:r>
            <a:r>
              <a:rPr lang="tr-TR" dirty="0" err="1" smtClean="0"/>
              <a:t>oksidasyonu</a:t>
            </a:r>
            <a:r>
              <a:rPr lang="tr-TR" dirty="0" smtClean="0"/>
              <a:t> ile kimyasal sentezler yapılması olayıdır. Bunun tipik örneği kükürt bakterileridir.</a:t>
            </a:r>
          </a:p>
          <a:p>
            <a:r>
              <a:rPr lang="tr-TR" dirty="0" smtClean="0"/>
              <a:t>6 CO</a:t>
            </a:r>
            <a:r>
              <a:rPr lang="tr-TR" baseline="-25000" dirty="0" smtClean="0"/>
              <a:t>2</a:t>
            </a:r>
            <a:r>
              <a:rPr lang="tr-TR" dirty="0" smtClean="0"/>
              <a:t>  + 12 H </a:t>
            </a:r>
            <a:r>
              <a:rPr lang="tr-TR" baseline="-25000" dirty="0" smtClean="0"/>
              <a:t>2</a:t>
            </a:r>
            <a:r>
              <a:rPr lang="tr-TR" dirty="0" smtClean="0"/>
              <a:t> S </a:t>
            </a:r>
            <a:r>
              <a:rPr lang="tr-TR" dirty="0" smtClean="0">
                <a:latin typeface="Cambria Math"/>
                <a:ea typeface="Cambria Math"/>
              </a:rPr>
              <a:t>→</a:t>
            </a:r>
            <a:r>
              <a:rPr lang="tr-TR" dirty="0" smtClean="0"/>
              <a:t> C</a:t>
            </a:r>
            <a:r>
              <a:rPr lang="tr-TR" baseline="-25000" dirty="0" smtClean="0"/>
              <a:t>6</a:t>
            </a:r>
            <a:r>
              <a:rPr lang="tr-TR" dirty="0" smtClean="0"/>
              <a:t> H </a:t>
            </a:r>
            <a:r>
              <a:rPr lang="tr-TR" baseline="-25000" dirty="0" smtClean="0"/>
              <a:t>12</a:t>
            </a:r>
            <a:r>
              <a:rPr lang="tr-TR" dirty="0" smtClean="0"/>
              <a:t> O</a:t>
            </a:r>
            <a:r>
              <a:rPr lang="tr-TR" baseline="-25000" dirty="0" smtClean="0"/>
              <a:t>6</a:t>
            </a:r>
            <a:r>
              <a:rPr lang="tr-TR" dirty="0" smtClean="0"/>
              <a:t>  + 12 </a:t>
            </a:r>
            <a:r>
              <a:rPr lang="tr-TR" baseline="-25000" dirty="0" smtClean="0"/>
              <a:t>S</a:t>
            </a:r>
            <a:r>
              <a:rPr lang="tr-TR" dirty="0" smtClean="0"/>
              <a:t> + 6 H</a:t>
            </a:r>
            <a:r>
              <a:rPr lang="tr-TR" baseline="-25000" dirty="0" smtClean="0"/>
              <a:t>2</a:t>
            </a:r>
            <a:r>
              <a:rPr lang="tr-TR" dirty="0" smtClean="0"/>
              <a:t> O   reaksiyonunda görüldüğü gibi kükürt bakterileri, hidrojen sülfürü oksitleyerek gerekli enerjiyi almak suretiyle organik madde üretirler.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lstStyle/>
          <a:p>
            <a:pPr algn="just"/>
            <a:r>
              <a:rPr lang="tr-TR" dirty="0" smtClean="0"/>
              <a:t>Yeryüzündeki toplam fotosentezin  bir yaklaşıma göre % 40'ının (</a:t>
            </a:r>
            <a:r>
              <a:rPr lang="tr-TR" dirty="0" err="1" smtClean="0"/>
              <a:t>Benton</a:t>
            </a:r>
            <a:r>
              <a:rPr lang="tr-TR" dirty="0" smtClean="0"/>
              <a:t> </a:t>
            </a:r>
            <a:r>
              <a:rPr lang="tr-TR" dirty="0" err="1" smtClean="0"/>
              <a:t>and</a:t>
            </a:r>
            <a:r>
              <a:rPr lang="tr-TR" dirty="0" smtClean="0"/>
              <a:t> </a:t>
            </a:r>
            <a:r>
              <a:rPr lang="tr-TR" dirty="0" err="1" smtClean="0"/>
              <a:t>Warner</a:t>
            </a:r>
            <a:r>
              <a:rPr lang="tr-TR" dirty="0" smtClean="0"/>
              <a:t>, 1974), </a:t>
            </a:r>
          </a:p>
          <a:p>
            <a:pPr algn="just"/>
            <a:r>
              <a:rPr lang="tr-TR" dirty="0" smtClean="0"/>
              <a:t>Başka bir yaklaşıma göre de % 80'inin (</a:t>
            </a:r>
            <a:r>
              <a:rPr lang="tr-TR" dirty="0" err="1" smtClean="0"/>
              <a:t>Stugren</a:t>
            </a:r>
            <a:r>
              <a:rPr lang="tr-TR" dirty="0" smtClean="0"/>
              <a:t>, 1978 ) Deniz ve okyanuslarda yaşayan </a:t>
            </a:r>
            <a:r>
              <a:rPr lang="tr-TR" dirty="0" err="1" smtClean="0"/>
              <a:t>fotosentetik</a:t>
            </a:r>
            <a:r>
              <a:rPr lang="tr-TR" dirty="0" smtClean="0"/>
              <a:t> organizmalar tarafından yapıldığı, geri kalanının ise diğer karasal bitkilere ait olduğu tahmin edilmektedir. </a:t>
            </a:r>
          </a:p>
          <a:p>
            <a:pPr algn="just"/>
            <a:r>
              <a:rPr lang="tr-TR" dirty="0" smtClean="0"/>
              <a:t>Fotosentez olmasaydı bugün canlılık da olmazdı. Bu nedenle bu organizmalara </a:t>
            </a:r>
            <a:r>
              <a:rPr lang="tr-TR" dirty="0" err="1" smtClean="0"/>
              <a:t>primer</a:t>
            </a:r>
            <a:r>
              <a:rPr lang="tr-TR" dirty="0" smtClean="0"/>
              <a:t> üreticiler denmektedir.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2- Heterotrof organizmalar (tüketiciler ) </a:t>
            </a:r>
            <a:br>
              <a:rPr lang="tr-TR" sz="2400" dirty="0" smtClean="0"/>
            </a:br>
            <a:endParaRPr lang="tr-TR" sz="2400" dirty="0"/>
          </a:p>
        </p:txBody>
      </p:sp>
      <p:sp>
        <p:nvSpPr>
          <p:cNvPr id="3" name="2 İçerik Yer Tutucusu"/>
          <p:cNvSpPr>
            <a:spLocks noGrp="1"/>
          </p:cNvSpPr>
          <p:nvPr>
            <p:ph idx="1"/>
          </p:nvPr>
        </p:nvSpPr>
        <p:spPr/>
        <p:txBody>
          <a:bodyPr>
            <a:normAutofit fontScale="77500" lnSpcReduction="20000"/>
          </a:bodyPr>
          <a:lstStyle/>
          <a:p>
            <a:r>
              <a:rPr lang="tr-TR" dirty="0" smtClean="0"/>
              <a:t>Yaşamları ve </a:t>
            </a:r>
            <a:r>
              <a:rPr lang="tr-TR" dirty="0" err="1" smtClean="0"/>
              <a:t>metabolik</a:t>
            </a:r>
            <a:r>
              <a:rPr lang="tr-TR" dirty="0" smtClean="0"/>
              <a:t> faaliyetleri için gerekli enerjiyi ototrof organizmaların ürettiği organik maddeleri alıp bünyelerinde sindirerek yapısını değiştirmek  suretiyle elde ederler. Tamamen hazır organik maddeye bağımlı olarak yaşarlar ve hazır organik maddeleri alıp kendi bünyelerine uygun hale getirirler. Ototroflar tarafından üretilen organik maddeleri tükettikleri için de bunlara tüketiciler denir. Doğal denge veya ekolojik denge açısından üç önemli görevi yerine getirirler. Bunlar; </a:t>
            </a:r>
          </a:p>
          <a:p>
            <a:r>
              <a:rPr lang="tr-TR" dirty="0" smtClean="0"/>
              <a:t>- Doğadan organik bileşikler ile su, hava </a:t>
            </a:r>
            <a:r>
              <a:rPr lang="tr-TR" dirty="0" err="1" smtClean="0"/>
              <a:t>vbg</a:t>
            </a:r>
            <a:r>
              <a:rPr lang="tr-TR" dirty="0" smtClean="0"/>
              <a:t>. inorganik maddeleri protoplazmalarına alarak sindirirler ve oluşturdukları atıkları tekrar doğaya verirler. Bu atıklar üreticiler tarafından kullanılırlar. </a:t>
            </a:r>
          </a:p>
          <a:p>
            <a:r>
              <a:rPr lang="tr-TR" dirty="0" smtClean="0"/>
              <a:t>- Ototroflar tarafından depo edilen kimyasal enerjinin bir kısmını kendi protoplazmalarına aktararak ısı enerjisine dönüştürürler. </a:t>
            </a:r>
          </a:p>
          <a:p>
            <a:r>
              <a:rPr lang="tr-TR" dirty="0" smtClean="0"/>
              <a:t>- Beslenme etkinlikleri esnasında </a:t>
            </a:r>
            <a:r>
              <a:rPr lang="tr-TR" dirty="0" err="1" smtClean="0"/>
              <a:t>populasyonları</a:t>
            </a:r>
            <a:r>
              <a:rPr lang="tr-TR" dirty="0" smtClean="0"/>
              <a:t> kontrol altında tutarlar.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7239000" cy="965820"/>
          </a:xfrm>
        </p:spPr>
        <p:txBody>
          <a:bodyPr>
            <a:normAutofit/>
          </a:bodyPr>
          <a:lstStyle/>
          <a:p>
            <a:r>
              <a:rPr lang="tr-TR" sz="2000" dirty="0" smtClean="0"/>
              <a:t> Bu gruba insanlar, hayvanlar ve birçok mikroorganizma girmektedir. Beslenme şekillerine göre dört alt gruba ayrılırlar. </a:t>
            </a:r>
            <a:endParaRPr lang="tr-TR" sz="2000" dirty="0"/>
          </a:p>
        </p:txBody>
      </p:sp>
      <p:sp>
        <p:nvSpPr>
          <p:cNvPr id="3" name="2 İçerik Yer Tutucusu"/>
          <p:cNvSpPr>
            <a:spLocks noGrp="1"/>
          </p:cNvSpPr>
          <p:nvPr>
            <p:ph idx="1"/>
          </p:nvPr>
        </p:nvSpPr>
        <p:spPr>
          <a:xfrm>
            <a:off x="457200" y="1500174"/>
            <a:ext cx="7239000" cy="4955562"/>
          </a:xfrm>
        </p:spPr>
        <p:txBody>
          <a:bodyPr>
            <a:normAutofit fontScale="85000" lnSpcReduction="20000"/>
          </a:bodyPr>
          <a:lstStyle/>
          <a:p>
            <a:r>
              <a:rPr lang="tr-TR" dirty="0" smtClean="0"/>
              <a:t>2a- </a:t>
            </a:r>
            <a:r>
              <a:rPr lang="tr-TR" dirty="0" err="1" smtClean="0"/>
              <a:t>Primer</a:t>
            </a:r>
            <a:r>
              <a:rPr lang="tr-TR" dirty="0" smtClean="0"/>
              <a:t> tüketiciler  ( bitki yiyenler = </a:t>
            </a:r>
            <a:r>
              <a:rPr lang="tr-TR" dirty="0" err="1" smtClean="0"/>
              <a:t>herbivorlar</a:t>
            </a:r>
            <a:r>
              <a:rPr lang="tr-TR" dirty="0" smtClean="0"/>
              <a:t> ) </a:t>
            </a:r>
          </a:p>
          <a:p>
            <a:pPr>
              <a:buNone/>
            </a:pPr>
            <a:r>
              <a:rPr lang="tr-TR" dirty="0" smtClean="0"/>
              <a:t>	Bunlar besin zincirinin ikinci halkasını  ( T2) oluştururlar. Tamamen bitkisel maddeye bağımlı olarak bitkilerle beslenirler. Tavşan, koyun, geyik, tırtıl, inek, manda </a:t>
            </a:r>
            <a:r>
              <a:rPr lang="tr-TR" dirty="0" err="1" smtClean="0"/>
              <a:t>vbg</a:t>
            </a:r>
            <a:r>
              <a:rPr lang="tr-TR" dirty="0" smtClean="0"/>
              <a:t>. canlılar olup bunlar diğer canlılar için hayvansal besin maddesi hazırlarlar.</a:t>
            </a:r>
          </a:p>
          <a:p>
            <a:r>
              <a:rPr lang="tr-TR" dirty="0" smtClean="0"/>
              <a:t>2b- </a:t>
            </a:r>
            <a:r>
              <a:rPr lang="tr-TR" dirty="0" err="1" smtClean="0"/>
              <a:t>Sekunder</a:t>
            </a:r>
            <a:r>
              <a:rPr lang="tr-TR" dirty="0" smtClean="0"/>
              <a:t> tüketiciler ( et yiyenler = karnivorlar )</a:t>
            </a:r>
          </a:p>
          <a:p>
            <a:pPr>
              <a:buNone/>
            </a:pPr>
            <a:r>
              <a:rPr lang="tr-TR" dirty="0" smtClean="0"/>
              <a:t>	Besin zincirinin üçüncü halkasını (T3) oluştururlar. </a:t>
            </a:r>
            <a:r>
              <a:rPr lang="tr-TR" dirty="0" err="1" smtClean="0"/>
              <a:t>Primer</a:t>
            </a:r>
            <a:r>
              <a:rPr lang="tr-TR" dirty="0" smtClean="0"/>
              <a:t> tüketicileri yiyerek beslenirler.   Yılan, kurbağa ve birçok kuş türü örnek olarak sayılabilir. </a:t>
            </a:r>
          </a:p>
          <a:p>
            <a:r>
              <a:rPr lang="tr-TR" dirty="0" smtClean="0"/>
              <a:t>2c- Et yiyen yırtıcılar ( tersiyer tüketiciler )</a:t>
            </a:r>
          </a:p>
          <a:p>
            <a:pPr>
              <a:buNone/>
            </a:pPr>
            <a:r>
              <a:rPr lang="tr-TR" dirty="0" smtClean="0"/>
              <a:t>	Yırtıcılıkla da olsa et ile beslenen bu canlılar et ile beslendikleri için karnivorlar ile aynı besin halkasında bulunurlar (T3). Bu canlılar besinlerini çoğunlukla </a:t>
            </a:r>
            <a:r>
              <a:rPr lang="tr-TR" dirty="0" err="1" smtClean="0"/>
              <a:t>sekonder</a:t>
            </a:r>
            <a:r>
              <a:rPr lang="tr-TR" dirty="0" smtClean="0"/>
              <a:t> tüketicilerden yırtıcılıkla elde ederler. Kartal, baykuş, tilki, atmaca ... </a:t>
            </a:r>
          </a:p>
          <a:p>
            <a:endParaRPr lang="tr-T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cap="none" dirty="0" smtClean="0"/>
              <a:t>ekosistemlerin incelenmesi, ekosistemleri oluşturan öğelerin yapı ve karşılıklı etkileşimlerinin incelenmesi demektir.</a:t>
            </a:r>
            <a:endParaRPr lang="tr-TR" sz="2400" cap="none" dirty="0"/>
          </a:p>
        </p:txBody>
      </p:sp>
      <p:sp>
        <p:nvSpPr>
          <p:cNvPr id="3" name="2 İçerik Yer Tutucusu"/>
          <p:cNvSpPr>
            <a:spLocks noGrp="1"/>
          </p:cNvSpPr>
          <p:nvPr>
            <p:ph idx="1"/>
          </p:nvPr>
        </p:nvSpPr>
        <p:spPr/>
        <p:txBody>
          <a:bodyPr/>
          <a:lstStyle/>
          <a:p>
            <a:pPr algn="just"/>
            <a:r>
              <a:rPr lang="tr-TR" dirty="0" smtClean="0"/>
              <a:t>Bu milyonlarca ekosistemi ayrı ayrı belirleyip inceleme olanağı günümüze değin mümkün olamamıştır. </a:t>
            </a:r>
          </a:p>
          <a:p>
            <a:pPr algn="just"/>
            <a:r>
              <a:rPr lang="tr-TR" dirty="0" smtClean="0"/>
              <a:t>Bu zorluklar karşısında ekosistemler ancak global ve bölgesel ölçekte tasnif edilebilmiş ve incelenebilmiştir. </a:t>
            </a:r>
          </a:p>
          <a:p>
            <a:pPr algn="just"/>
            <a:r>
              <a:rPr lang="tr-TR" dirty="0" smtClean="0"/>
              <a:t>Ekosistemlerin küçük ölçeklerde tasnif ve incelenmesi henüz yapılamamıştır. </a:t>
            </a:r>
          </a:p>
          <a:p>
            <a:pPr algn="just"/>
            <a:r>
              <a:rPr lang="tr-TR" dirty="0" smtClean="0"/>
              <a:t>Ancak çeşitli bilim adamlarının araştırma sahalarını içeren bazı ekosistemler tek tek incelenebilmiştir.</a:t>
            </a:r>
          </a:p>
          <a:p>
            <a:pPr algn="just"/>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42918"/>
            <a:ext cx="8429652" cy="6215082"/>
          </a:xfrm>
        </p:spPr>
        <p:txBody>
          <a:bodyPr>
            <a:normAutofit fontScale="92500" lnSpcReduction="20000"/>
          </a:bodyPr>
          <a:lstStyle/>
          <a:p>
            <a:r>
              <a:rPr lang="tr-TR" dirty="0" smtClean="0"/>
              <a:t>2d- Bitki ve et yiyenler ( omnivorlar ) </a:t>
            </a:r>
          </a:p>
          <a:p>
            <a:r>
              <a:rPr lang="tr-TR" dirty="0" smtClean="0"/>
              <a:t>Bu canlılar hem bitkisel hem de hayvansal besinlerle beslenirler. Besin zincirini dördüncü halkasını yani T</a:t>
            </a:r>
            <a:r>
              <a:rPr lang="tr-TR" baseline="-25000" dirty="0" smtClean="0"/>
              <a:t>4</a:t>
            </a:r>
            <a:r>
              <a:rPr lang="tr-TR" dirty="0" smtClean="0"/>
              <a:t> basamağını oluştururlar. Kedi, köpek, domuz, ayı ... </a:t>
            </a:r>
          </a:p>
          <a:p>
            <a:r>
              <a:rPr lang="tr-TR" dirty="0" smtClean="0"/>
              <a:t>T </a:t>
            </a:r>
            <a:r>
              <a:rPr lang="tr-TR" baseline="-25000" dirty="0" smtClean="0"/>
              <a:t>2 </a:t>
            </a:r>
            <a:r>
              <a:rPr lang="tr-TR" dirty="0" smtClean="0"/>
              <a:t>,T </a:t>
            </a:r>
            <a:r>
              <a:rPr lang="tr-TR" baseline="-25000" dirty="0" smtClean="0"/>
              <a:t>3</a:t>
            </a:r>
            <a:r>
              <a:rPr lang="tr-TR" dirty="0" smtClean="0"/>
              <a:t> ,T </a:t>
            </a:r>
            <a:r>
              <a:rPr lang="tr-TR" baseline="-25000" dirty="0" smtClean="0"/>
              <a:t>4</a:t>
            </a:r>
            <a:r>
              <a:rPr lang="tr-TR" dirty="0" smtClean="0"/>
              <a:t>   basamakları diğer canlılarla beslendiği için bunlara canlı yiyen anlamında  "</a:t>
            </a:r>
            <a:r>
              <a:rPr lang="tr-TR" dirty="0" err="1" smtClean="0"/>
              <a:t>biophage</a:t>
            </a:r>
            <a:r>
              <a:rPr lang="tr-TR" dirty="0" smtClean="0"/>
              <a:t>" denir. </a:t>
            </a:r>
            <a:r>
              <a:rPr lang="tr-TR" dirty="0" err="1" smtClean="0"/>
              <a:t>Bazan</a:t>
            </a:r>
            <a:r>
              <a:rPr lang="tr-TR" dirty="0" smtClean="0"/>
              <a:t> da büyük canlılarla beslendikleri için makro tüketiciler ismini alırlar. </a:t>
            </a:r>
          </a:p>
          <a:p>
            <a:r>
              <a:rPr lang="tr-TR" dirty="0" smtClean="0"/>
              <a:t>2e- Ayrıştırıcılar (mikro tüketiciler ) </a:t>
            </a:r>
          </a:p>
          <a:p>
            <a:r>
              <a:rPr lang="tr-TR" dirty="0" smtClean="0"/>
              <a:t>Gerek üreticiler ve gerekse tüketiciler </a:t>
            </a:r>
            <a:r>
              <a:rPr lang="tr-TR" dirty="0" err="1" smtClean="0"/>
              <a:t>metabolik</a:t>
            </a:r>
            <a:r>
              <a:rPr lang="tr-TR" dirty="0" smtClean="0"/>
              <a:t> faaliyetleri esnasında oluşturdukları atıkları alıcı ortam dediğimiz çevreye verirler. Bu atıklar eğer hiç bir canlı organizma değmeden kalsalar sıcaklığın etkisiyle büyük bir kokuşma oluştururlar. Bu da doğal dengeyi alt üst edebilir. Ancak organik atıklar doğada bitkiler, hayvanlar ve mikroorganizmalar tarafından fiziksel ve biyolojik olarak parçalanırlar. Ancak burada en önemli görev T5 basamağındaki ayrıştırıcılar dediğimiz mikroorganizmalara düşer.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42918"/>
            <a:ext cx="7696200" cy="5812818"/>
          </a:xfrm>
        </p:spPr>
        <p:txBody>
          <a:bodyPr>
            <a:normAutofit fontScale="77500" lnSpcReduction="20000"/>
          </a:bodyPr>
          <a:lstStyle/>
          <a:p>
            <a:pPr algn="just"/>
            <a:r>
              <a:rPr lang="tr-TR" dirty="0" smtClean="0"/>
              <a:t>Mikroorganizmalar ölü ve atık organik maddeleri birçok biyolojik ve </a:t>
            </a:r>
            <a:r>
              <a:rPr lang="tr-TR" dirty="0" err="1" smtClean="0"/>
              <a:t>enzimatik</a:t>
            </a:r>
            <a:r>
              <a:rPr lang="tr-TR" dirty="0" smtClean="0"/>
              <a:t> faaliyetleri sonucu parçalayarak kademeli olarak </a:t>
            </a:r>
            <a:r>
              <a:rPr lang="tr-TR" dirty="0" err="1" smtClean="0"/>
              <a:t>mineralize</a:t>
            </a:r>
            <a:r>
              <a:rPr lang="tr-TR" dirty="0" smtClean="0"/>
              <a:t> eder yani inorganik hale getirirler. Bu da doğal denge ve ekolojik döngüler için çok önemli bir geri besleme mekanizmasıdır. Böylece </a:t>
            </a:r>
            <a:r>
              <a:rPr lang="tr-TR" dirty="0" err="1" smtClean="0"/>
              <a:t>mineralize</a:t>
            </a:r>
            <a:r>
              <a:rPr lang="tr-TR" dirty="0" smtClean="0"/>
              <a:t> olan organik maddeler tekrar üreticiler tarafından kullanılırlar. Böylece doğada  </a:t>
            </a:r>
            <a:r>
              <a:rPr lang="tr-TR" dirty="0" err="1" smtClean="0"/>
              <a:t>biyojeokimyasal</a:t>
            </a:r>
            <a:r>
              <a:rPr lang="tr-TR" dirty="0" smtClean="0"/>
              <a:t> madde döngüsü dediğimiz olay gerçekleşir. </a:t>
            </a:r>
          </a:p>
          <a:p>
            <a:pPr algn="just"/>
            <a:r>
              <a:rPr lang="tr-TR" dirty="0" smtClean="0"/>
              <a:t>Ayrıştırıcılar bitki ise, saprofit, hayvan ise </a:t>
            </a:r>
            <a:r>
              <a:rPr lang="tr-TR" dirty="0" err="1" smtClean="0"/>
              <a:t>saprozoa</a:t>
            </a:r>
            <a:r>
              <a:rPr lang="tr-TR" dirty="0" smtClean="0"/>
              <a:t> adını alır.</a:t>
            </a:r>
          </a:p>
          <a:p>
            <a:pPr algn="just">
              <a:buNone/>
            </a:pPr>
            <a:r>
              <a:rPr lang="tr-TR" dirty="0" smtClean="0"/>
              <a:t> </a:t>
            </a:r>
          </a:p>
          <a:p>
            <a:pPr algn="just"/>
            <a:r>
              <a:rPr lang="tr-TR" dirty="0" smtClean="0"/>
              <a:t>Eski bir terim olan </a:t>
            </a:r>
            <a:r>
              <a:rPr lang="tr-TR" b="1" dirty="0" smtClean="0"/>
              <a:t>saprofit</a:t>
            </a:r>
            <a:r>
              <a:rPr lang="tr-TR" dirty="0" smtClean="0"/>
              <a:t> artık geçersiz sayılmaktadır, çünkü </a:t>
            </a:r>
            <a:r>
              <a:rPr lang="tr-TR" b="1" dirty="0" smtClean="0"/>
              <a:t>-fit</a:t>
            </a:r>
            <a:r>
              <a:rPr lang="tr-TR" dirty="0" smtClean="0"/>
              <a:t> eki "bitki" demektir. Oysa embriyolu </a:t>
            </a:r>
            <a:r>
              <a:rPr lang="tr-TR" dirty="0" smtClean="0">
                <a:hlinkClick r:id="rId2" tooltip="Bitki"/>
              </a:rPr>
              <a:t>bitkiler</a:t>
            </a:r>
            <a:r>
              <a:rPr lang="tr-TR" dirty="0" smtClean="0"/>
              <a:t> arasında gerçek anlamda </a:t>
            </a:r>
            <a:r>
              <a:rPr lang="tr-TR" dirty="0" err="1" smtClean="0"/>
              <a:t>saprotrof</a:t>
            </a:r>
            <a:r>
              <a:rPr lang="tr-TR" dirty="0" smtClean="0"/>
              <a:t> canlılar yoktur, mantar ve bakteriler ise artık </a:t>
            </a:r>
            <a:r>
              <a:rPr lang="tr-TR" dirty="0" smtClean="0">
                <a:solidFill>
                  <a:schemeClr val="accent2">
                    <a:lumMod val="75000"/>
                  </a:schemeClr>
                </a:solidFill>
                <a:hlinkClick r:id="rId2" tooltip="Bitki"/>
              </a:rPr>
              <a:t>Bitkiler Alemi</a:t>
            </a:r>
            <a:r>
              <a:rPr lang="tr-TR" dirty="0" smtClean="0">
                <a:solidFill>
                  <a:schemeClr val="accent2">
                    <a:lumMod val="75000"/>
                  </a:schemeClr>
                </a:solidFill>
              </a:rPr>
              <a:t>'nde </a:t>
            </a:r>
            <a:r>
              <a:rPr lang="tr-TR" dirty="0" smtClean="0"/>
              <a:t>yer almamaktadır. Fotosentez yapmayan </a:t>
            </a:r>
            <a:r>
              <a:rPr lang="tr-TR" dirty="0" smtClean="0">
                <a:hlinkClick r:id="rId3" tooltip="Orkide"/>
              </a:rPr>
              <a:t>orkideler</a:t>
            </a:r>
            <a:r>
              <a:rPr lang="tr-TR" dirty="0" smtClean="0"/>
              <a:t> ve </a:t>
            </a:r>
            <a:r>
              <a:rPr lang="tr-TR" dirty="0" err="1" smtClean="0">
                <a:hlinkClick r:id="rId4" tooltip="Monotrop (sayfa mevcut değil)"/>
              </a:rPr>
              <a:t>monotroplar</a:t>
            </a:r>
            <a:r>
              <a:rPr lang="tr-TR" dirty="0" err="1" smtClean="0"/>
              <a:t>gibi</a:t>
            </a:r>
            <a:r>
              <a:rPr lang="tr-TR" dirty="0" smtClean="0"/>
              <a:t>, bir zamanlar saprofit sayılan bitkilerin artık başka bitkilerin parazitleri olduğu gösterilmiştir. Bu bitkiler için "</a:t>
            </a:r>
            <a:r>
              <a:rPr lang="tr-TR" dirty="0" err="1" smtClean="0"/>
              <a:t>miko</a:t>
            </a:r>
            <a:r>
              <a:rPr lang="tr-TR" dirty="0" smtClean="0"/>
              <a:t>-heterotrof" terimi kullanılır, çünkü parazit bitkiyi konak bitkiye köklerinden </a:t>
            </a:r>
            <a:r>
              <a:rPr lang="tr-TR" dirty="0" err="1" smtClean="0"/>
              <a:t>mikoriza</a:t>
            </a:r>
            <a:r>
              <a:rPr lang="tr-TR" dirty="0" smtClean="0"/>
              <a:t> (</a:t>
            </a:r>
            <a:r>
              <a:rPr lang="tr-TR" dirty="0" err="1" smtClean="0">
                <a:hlinkClick r:id="rId5" tooltip="Mycorrhiza (sayfa mevcut değil)"/>
              </a:rPr>
              <a:t>mycorrhiza</a:t>
            </a:r>
            <a:r>
              <a:rPr lang="tr-TR" dirty="0" smtClean="0"/>
              <a:t>) mantarlar ile bağlıdırlar.</a:t>
            </a:r>
          </a:p>
          <a:p>
            <a:pPr algn="just">
              <a:buNone/>
            </a:pP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751506"/>
          </a:xfrm>
        </p:spPr>
        <p:txBody>
          <a:bodyPr>
            <a:normAutofit/>
          </a:bodyPr>
          <a:lstStyle/>
          <a:p>
            <a:r>
              <a:rPr lang="tr-TR" dirty="0" smtClean="0"/>
              <a:t>BESLENME TİPLERİ  </a:t>
            </a:r>
            <a:endParaRPr lang="tr-TR" dirty="0"/>
          </a:p>
        </p:txBody>
      </p:sp>
      <p:pic>
        <p:nvPicPr>
          <p:cNvPr id="1026" name="Picture 2"/>
          <p:cNvPicPr>
            <a:picLocks noGrp="1" noChangeAspect="1" noChangeArrowheads="1"/>
          </p:cNvPicPr>
          <p:nvPr>
            <p:ph idx="1"/>
          </p:nvPr>
        </p:nvPicPr>
        <p:blipFill>
          <a:blip r:embed="rId2"/>
          <a:srcRect/>
          <a:stretch>
            <a:fillRect/>
          </a:stretch>
        </p:blipFill>
        <p:spPr bwMode="auto">
          <a:xfrm>
            <a:off x="142844" y="1714488"/>
            <a:ext cx="7786743" cy="4357718"/>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642918"/>
            <a:ext cx="7524752" cy="4846320"/>
          </a:xfrm>
        </p:spPr>
        <p:txBody>
          <a:bodyPr/>
          <a:lstStyle/>
          <a:p>
            <a:pPr algn="just"/>
            <a:r>
              <a:rPr lang="tr-TR" dirty="0" smtClean="0"/>
              <a:t>Beslenme tipleri veya beslenme ile doğrudan bağıntılı olan ilişkiler canlıların beslenme ve barınma etkinlikleri esnasında ortaya çıkan </a:t>
            </a:r>
            <a:r>
              <a:rPr lang="tr-TR" dirty="0" err="1" smtClean="0"/>
              <a:t>simbiyoz</a:t>
            </a:r>
            <a:r>
              <a:rPr lang="tr-TR" dirty="0" smtClean="0"/>
              <a:t> (</a:t>
            </a:r>
            <a:r>
              <a:rPr lang="tr-TR" dirty="0" err="1" smtClean="0"/>
              <a:t>ortakyaşam</a:t>
            </a:r>
            <a:r>
              <a:rPr lang="tr-TR" dirty="0" smtClean="0"/>
              <a:t>) şekilleri olup rekabet, yırtıcılık, parazitlik, </a:t>
            </a:r>
            <a:r>
              <a:rPr lang="tr-TR" dirty="0" err="1" smtClean="0"/>
              <a:t>amensalizm</a:t>
            </a:r>
            <a:r>
              <a:rPr lang="tr-TR" dirty="0" smtClean="0"/>
              <a:t>, </a:t>
            </a:r>
            <a:r>
              <a:rPr lang="tr-TR" dirty="0" err="1" smtClean="0"/>
              <a:t>kommensalizm</a:t>
            </a:r>
            <a:r>
              <a:rPr lang="tr-TR" dirty="0" smtClean="0"/>
              <a:t>, </a:t>
            </a:r>
            <a:r>
              <a:rPr lang="tr-TR" dirty="0" err="1" smtClean="0"/>
              <a:t>kooperasyon</a:t>
            </a:r>
            <a:r>
              <a:rPr lang="tr-TR" dirty="0" smtClean="0"/>
              <a:t> ve </a:t>
            </a:r>
            <a:r>
              <a:rPr lang="tr-TR" dirty="0" err="1" smtClean="0"/>
              <a:t>mutualizm</a:t>
            </a:r>
            <a:r>
              <a:rPr lang="tr-TR" dirty="0" smtClean="0"/>
              <a:t> gibi ilişkilerdir. </a:t>
            </a:r>
          </a:p>
          <a:p>
            <a:pPr algn="just"/>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rmAutofit/>
          </a:bodyPr>
          <a:lstStyle/>
          <a:p>
            <a:r>
              <a:rPr lang="tr-TR" dirty="0" smtClean="0"/>
              <a:t>- </a:t>
            </a:r>
            <a:r>
              <a:rPr lang="tr-TR" dirty="0" err="1" smtClean="0"/>
              <a:t>Simbiyoz</a:t>
            </a:r>
            <a:r>
              <a:rPr lang="tr-TR" dirty="0" smtClean="0"/>
              <a:t> (</a:t>
            </a:r>
            <a:r>
              <a:rPr lang="tr-TR" dirty="0" err="1" smtClean="0"/>
              <a:t>ortakyaşam</a:t>
            </a:r>
            <a:r>
              <a:rPr lang="tr-TR" dirty="0" smtClean="0"/>
              <a:t>)</a:t>
            </a:r>
            <a:endParaRPr lang="tr-TR" dirty="0"/>
          </a:p>
        </p:txBody>
      </p:sp>
      <p:sp>
        <p:nvSpPr>
          <p:cNvPr id="3" name="2 İçerik Yer Tutucusu"/>
          <p:cNvSpPr>
            <a:spLocks noGrp="1"/>
          </p:cNvSpPr>
          <p:nvPr>
            <p:ph idx="1"/>
          </p:nvPr>
        </p:nvSpPr>
        <p:spPr>
          <a:xfrm>
            <a:off x="0" y="1214422"/>
            <a:ext cx="7696200" cy="5643578"/>
          </a:xfrm>
        </p:spPr>
        <p:txBody>
          <a:bodyPr>
            <a:normAutofit fontScale="85000" lnSpcReduction="20000"/>
          </a:bodyPr>
          <a:lstStyle/>
          <a:p>
            <a:pPr algn="just"/>
            <a:r>
              <a:rPr lang="tr-TR" dirty="0" smtClean="0"/>
              <a:t>Bu terim bazı bilim adamları tarafından canlılar arasındaki </a:t>
            </a:r>
            <a:r>
              <a:rPr lang="tr-TR" dirty="0" err="1" smtClean="0"/>
              <a:t>karşılılklı</a:t>
            </a:r>
            <a:r>
              <a:rPr lang="tr-TR" dirty="0" smtClean="0"/>
              <a:t> yarar esasına dayanan ilişkiler olarak kabul edilirken, bazı bilim adamları da canlılar arasındaki karşılıklı yarar ve zarar esasına dayanan tüm ilişkileri de </a:t>
            </a:r>
            <a:r>
              <a:rPr lang="tr-TR" dirty="0" err="1" smtClean="0"/>
              <a:t>simbiyotik</a:t>
            </a:r>
            <a:r>
              <a:rPr lang="tr-TR" dirty="0" smtClean="0"/>
              <a:t> yaşam olarak kabul etmektedirler. </a:t>
            </a:r>
            <a:r>
              <a:rPr lang="tr-TR" dirty="0" smtClean="0">
                <a:solidFill>
                  <a:schemeClr val="accent2">
                    <a:lumMod val="75000"/>
                  </a:schemeClr>
                </a:solidFill>
              </a:rPr>
              <a:t>Ancak karşılıklı yarar ve zarar esasına dayanan ilişkiler esas alınırsa bir terim karmaşası doğacağı için burada karşılıklı yarar esas alınacaktır. </a:t>
            </a:r>
          </a:p>
          <a:p>
            <a:pPr algn="just"/>
            <a:r>
              <a:rPr lang="tr-TR" dirty="0" smtClean="0"/>
              <a:t>Bu anlamda </a:t>
            </a:r>
            <a:r>
              <a:rPr lang="tr-TR" dirty="0" err="1" smtClean="0"/>
              <a:t>simbiyoz</a:t>
            </a:r>
            <a:r>
              <a:rPr lang="tr-TR" dirty="0" smtClean="0"/>
              <a:t>; farklı türden organizmaların karşılıklı yararlanarak besin maddesi temini veya karşılıklı yararlanarak kurdukları sıkı ilişkilerdir, şeklinde tanımlanır. Yararlanma şekli ve mekan ilişkileri bakımından çeşitli </a:t>
            </a:r>
            <a:r>
              <a:rPr lang="tr-TR" dirty="0" err="1" smtClean="0"/>
              <a:t>simbiyotik</a:t>
            </a:r>
            <a:r>
              <a:rPr lang="tr-TR" dirty="0" smtClean="0"/>
              <a:t> yaşam şekilleri vardır.</a:t>
            </a:r>
          </a:p>
          <a:p>
            <a:pPr algn="just"/>
            <a:r>
              <a:rPr lang="tr-TR" dirty="0" smtClean="0"/>
              <a:t>İki ortakyaşardan biri diğerinin vücudu içinde yaşarsa </a:t>
            </a:r>
            <a:r>
              <a:rPr lang="tr-TR" dirty="0" err="1" smtClean="0"/>
              <a:t>endosimbiyoz</a:t>
            </a:r>
            <a:r>
              <a:rPr lang="tr-TR" dirty="0" smtClean="0"/>
              <a:t> (termitlerin bağırsağındaki </a:t>
            </a:r>
            <a:r>
              <a:rPr lang="tr-TR" dirty="0" err="1" smtClean="0"/>
              <a:t>selulozu</a:t>
            </a:r>
            <a:r>
              <a:rPr lang="tr-TR" dirty="0" smtClean="0"/>
              <a:t> sindiren mikroorganizmalar), vücudu dışında yaşarsa </a:t>
            </a:r>
            <a:r>
              <a:rPr lang="tr-TR" dirty="0" err="1" smtClean="0"/>
              <a:t>ektosimbiyoz</a:t>
            </a:r>
            <a:r>
              <a:rPr lang="tr-TR" dirty="0" smtClean="0"/>
              <a:t> ( büyük balıkların besin süzgeçlerini temizleyerek beslenen küçük balıklar ) adını alır. </a:t>
            </a:r>
          </a:p>
          <a:p>
            <a:pPr algn="just"/>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7239000" cy="5669942"/>
          </a:xfrm>
        </p:spPr>
        <p:txBody>
          <a:bodyPr>
            <a:normAutofit lnSpcReduction="10000"/>
          </a:bodyPr>
          <a:lstStyle/>
          <a:p>
            <a:pPr algn="just"/>
            <a:r>
              <a:rPr lang="tr-TR" dirty="0" smtClean="0"/>
              <a:t>Bir organizmanın hücreleri diğer organizmanın hücreleri içine girerek yaşarsa "hücrelerarası ortak yaşam" adını alır. Örnek olarak lahana kökleri ile ortak yaşayarak "</a:t>
            </a:r>
            <a:r>
              <a:rPr lang="tr-TR" dirty="0" err="1" smtClean="0"/>
              <a:t>mikorriza</a:t>
            </a:r>
            <a:r>
              <a:rPr lang="tr-TR" dirty="0" smtClean="0"/>
              <a:t>" adını alan ortak yaşam şekli verilebilir. </a:t>
            </a:r>
          </a:p>
          <a:p>
            <a:pPr algn="just"/>
            <a:r>
              <a:rPr lang="tr-TR" dirty="0" smtClean="0"/>
              <a:t>Bir tür canlı sadece diğer bir tür canlı organizma ile ortakyaşarsa "</a:t>
            </a:r>
            <a:r>
              <a:rPr lang="tr-TR" dirty="0" err="1" smtClean="0"/>
              <a:t>monosimbiyoz</a:t>
            </a:r>
            <a:r>
              <a:rPr lang="tr-TR" dirty="0" smtClean="0"/>
              <a:t>", birkaç canlı tür ile ortak yaşarsa "</a:t>
            </a:r>
            <a:r>
              <a:rPr lang="tr-TR" dirty="0" err="1" smtClean="0"/>
              <a:t>polisimbiyoz</a:t>
            </a:r>
            <a:r>
              <a:rPr lang="tr-TR" dirty="0" smtClean="0"/>
              <a:t>" adını alır. </a:t>
            </a:r>
          </a:p>
          <a:p>
            <a:pPr algn="just"/>
            <a:r>
              <a:rPr lang="tr-TR" dirty="0" smtClean="0"/>
              <a:t>Bazı kaynaklara göre de aşağıdaki ortak yaşam şekilleri de bir </a:t>
            </a:r>
            <a:r>
              <a:rPr lang="tr-TR" dirty="0" err="1" smtClean="0"/>
              <a:t>simbiyotik</a:t>
            </a:r>
            <a:r>
              <a:rPr lang="tr-TR" dirty="0" smtClean="0"/>
              <a:t> yaşam olarak </a:t>
            </a:r>
            <a:r>
              <a:rPr lang="tr-TR" dirty="0" err="1" smtClean="0"/>
              <a:t>kubul</a:t>
            </a:r>
            <a:r>
              <a:rPr lang="tr-TR" dirty="0" smtClean="0"/>
              <a:t> edilirler. Ancak ayrı birer terim olarak açıklanacaklardır. </a:t>
            </a:r>
          </a:p>
          <a:p>
            <a:pPr algn="just"/>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500042"/>
            <a:ext cx="8072494" cy="5955694"/>
          </a:xfrm>
        </p:spPr>
        <p:txBody>
          <a:bodyPr>
            <a:normAutofit/>
          </a:bodyPr>
          <a:lstStyle/>
          <a:p>
            <a:pPr>
              <a:buNone/>
            </a:pPr>
            <a:r>
              <a:rPr lang="tr-TR" dirty="0" smtClean="0"/>
              <a:t>  - Rekabet: </a:t>
            </a:r>
          </a:p>
          <a:p>
            <a:pPr>
              <a:buNone/>
            </a:pPr>
            <a:r>
              <a:rPr lang="tr-TR" dirty="0" smtClean="0"/>
              <a:t>	Aynı beslenme basamağındaki iki canlı tür veya organizma aynı besin maddesine bağımlı olarak yaşıyorsa ve o besin maddesi bu canlılar için yeterli değilse bu besini temin için bir yarış başlar yani rekabet olur. İşte rekabet, sınırlı bir yaşam kaynağı için iki </a:t>
            </a:r>
            <a:r>
              <a:rPr lang="tr-TR" dirty="0" err="1" smtClean="0"/>
              <a:t>populasyon</a:t>
            </a:r>
            <a:r>
              <a:rPr lang="tr-TR" dirty="0" smtClean="0"/>
              <a:t> veya organizma arasında savaş yaratacak ilişkilerdir. Rekabet ile tarafların biri diğerini ortadan kaldırır. Ancak her iki taraf da rekabetten zarar görür.</a:t>
            </a:r>
          </a:p>
          <a:p>
            <a:pPr algn="just">
              <a:buNone/>
            </a:pPr>
            <a:endParaRPr lang="tr-TR" dirty="0" smtClean="0"/>
          </a:p>
          <a:p>
            <a:pPr algn="just"/>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751506"/>
          </a:xfrm>
        </p:spPr>
        <p:txBody>
          <a:bodyPr>
            <a:normAutofit/>
          </a:bodyPr>
          <a:lstStyle/>
          <a:p>
            <a:r>
              <a:rPr lang="tr-TR" sz="2400" dirty="0" smtClean="0"/>
              <a:t>Yırtıcılık(</a:t>
            </a:r>
            <a:r>
              <a:rPr lang="tr-TR" sz="2400" dirty="0" err="1" smtClean="0"/>
              <a:t>Predetörlük</a:t>
            </a:r>
            <a:r>
              <a:rPr lang="tr-TR" sz="2400" dirty="0" smtClean="0"/>
              <a:t>):</a:t>
            </a:r>
            <a:endParaRPr lang="tr-TR" sz="2400" dirty="0"/>
          </a:p>
        </p:txBody>
      </p:sp>
      <p:sp>
        <p:nvSpPr>
          <p:cNvPr id="3" name="2 İçerik Yer Tutucusu"/>
          <p:cNvSpPr>
            <a:spLocks noGrp="1"/>
          </p:cNvSpPr>
          <p:nvPr>
            <p:ph idx="1"/>
          </p:nvPr>
        </p:nvSpPr>
        <p:spPr/>
        <p:txBody>
          <a:bodyPr/>
          <a:lstStyle/>
          <a:p>
            <a:pPr algn="just"/>
            <a:r>
              <a:rPr lang="tr-TR" dirty="0" smtClean="0"/>
              <a:t>Bir canlının daha küçük bir canlıyı veya daha yüksek beslenme basamağındaki bir canlının daha aşağı beslenme basamağındaki bir canlıyı öldürerek beslenmesi olayına denir. Birinciye baykuşun yarasayı yemesi, ikinciye de kurt ile kuzu örnek olarak verilebilir. Burada beslenene "yırtıcı" besinine de "av" veya "kurban" denir. Diğer örnekler olarak, kuş-sinek, ipekböceği-dut yaprağı, atmaca-küçük kuşlar verilebilir. </a:t>
            </a:r>
          </a:p>
          <a:p>
            <a:pPr algn="just"/>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Parazitlik (asalaklık):</a:t>
            </a:r>
            <a:endParaRPr lang="tr-TR" dirty="0"/>
          </a:p>
        </p:txBody>
      </p:sp>
      <p:sp>
        <p:nvSpPr>
          <p:cNvPr id="3" name="2 İçerik Yer Tutucusu"/>
          <p:cNvSpPr>
            <a:spLocks noGrp="1"/>
          </p:cNvSpPr>
          <p:nvPr>
            <p:ph idx="1"/>
          </p:nvPr>
        </p:nvSpPr>
        <p:spPr/>
        <p:txBody>
          <a:bodyPr/>
          <a:lstStyle/>
          <a:p>
            <a:pPr algn="just"/>
            <a:r>
              <a:rPr lang="tr-TR" dirty="0" smtClean="0"/>
              <a:t>konukçu) üzerinde veya içinde sürekli veya geçici olarak yerleşip yaşayarak o canlıdan beslenmesi olayıdır. Parazitin konukçuya bağlılığı vücut maddelerine, enzimlere, besin maddelerine, oksijene ve sıcaklığa ait ihtiyaçlardan doğabilir. Parazit bu ihtiyaçlara ömür boyu bağımlı olabileceği gibi hayatının bir devresinde de bağımlı olabilir. Parazit konukçunun vücudu içinde yaşarsa </a:t>
            </a:r>
            <a:r>
              <a:rPr lang="tr-TR" dirty="0" err="1" smtClean="0"/>
              <a:t>endoparazit</a:t>
            </a:r>
            <a:r>
              <a:rPr lang="tr-TR" dirty="0" smtClean="0"/>
              <a:t> (bağırsak solucanı, tenya </a:t>
            </a:r>
            <a:r>
              <a:rPr lang="tr-TR" dirty="0" err="1" smtClean="0"/>
              <a:t>vbg</a:t>
            </a:r>
            <a:r>
              <a:rPr lang="tr-TR" dirty="0" smtClean="0"/>
              <a:t>.), vücudu dışında yaşarsa </a:t>
            </a:r>
            <a:r>
              <a:rPr lang="tr-TR" dirty="0" err="1" smtClean="0"/>
              <a:t>ektoparazit</a:t>
            </a:r>
            <a:r>
              <a:rPr lang="tr-TR" dirty="0" smtClean="0"/>
              <a:t> (bit,pire, kene </a:t>
            </a:r>
            <a:r>
              <a:rPr lang="tr-TR" dirty="0" err="1" smtClean="0"/>
              <a:t>vbg</a:t>
            </a:r>
            <a:r>
              <a:rPr lang="tr-TR" dirty="0" smtClean="0"/>
              <a:t>.) adını alır. </a:t>
            </a:r>
          </a:p>
          <a:p>
            <a:pPr algn="just"/>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7239000" cy="6455736"/>
          </a:xfrm>
        </p:spPr>
        <p:txBody>
          <a:bodyPr>
            <a:normAutofit lnSpcReduction="10000"/>
          </a:bodyPr>
          <a:lstStyle/>
          <a:p>
            <a:pPr algn="just"/>
            <a:endParaRPr lang="tr-TR" dirty="0" smtClean="0"/>
          </a:p>
          <a:p>
            <a:pPr algn="just"/>
            <a:r>
              <a:rPr lang="tr-TR" dirty="0" smtClean="0"/>
              <a:t>-  </a:t>
            </a:r>
            <a:r>
              <a:rPr lang="tr-TR" dirty="0" err="1" smtClean="0"/>
              <a:t>Mutualizm</a:t>
            </a:r>
            <a:r>
              <a:rPr lang="tr-TR" dirty="0" smtClean="0"/>
              <a:t>: İki türün yaşamını ve gelişimini sürdürebilmeleri için zorunlu olarak birbirine bağımlı oldukları bir yaşam şeklidir. </a:t>
            </a:r>
            <a:r>
              <a:rPr lang="tr-TR" dirty="0" err="1" smtClean="0"/>
              <a:t>Ortakyaşam</a:t>
            </a:r>
            <a:r>
              <a:rPr lang="tr-TR" dirty="0" smtClean="0"/>
              <a:t> her iki canlıya da yarar sağlar. Buna örnek olarak, alglerle - mantarların ortak yaşayarak likenleri oluşturması, azot bağlayan bakteriler ile bazı </a:t>
            </a:r>
            <a:r>
              <a:rPr lang="tr-TR" dirty="0" err="1" smtClean="0"/>
              <a:t>baklagil</a:t>
            </a:r>
            <a:r>
              <a:rPr lang="tr-TR" dirty="0" smtClean="0"/>
              <a:t> bitkilerin </a:t>
            </a:r>
            <a:r>
              <a:rPr lang="tr-TR" dirty="0" err="1" smtClean="0"/>
              <a:t>ortakyaşamı</a:t>
            </a:r>
            <a:r>
              <a:rPr lang="tr-TR" dirty="0" smtClean="0"/>
              <a:t> verilebilir. </a:t>
            </a:r>
          </a:p>
          <a:p>
            <a:r>
              <a:rPr lang="tr-TR" dirty="0" smtClean="0"/>
              <a:t>-  </a:t>
            </a:r>
            <a:r>
              <a:rPr lang="tr-TR" dirty="0" err="1" smtClean="0"/>
              <a:t>Ammensalizm</a:t>
            </a:r>
            <a:r>
              <a:rPr lang="tr-TR" dirty="0" smtClean="0"/>
              <a:t>:</a:t>
            </a:r>
          </a:p>
          <a:p>
            <a:pPr>
              <a:buNone/>
            </a:pPr>
            <a:r>
              <a:rPr lang="tr-TR" dirty="0" smtClean="0"/>
              <a:t>	İki </a:t>
            </a:r>
            <a:r>
              <a:rPr lang="tr-TR" dirty="0" err="1" smtClean="0"/>
              <a:t>populasyon</a:t>
            </a:r>
            <a:r>
              <a:rPr lang="tr-TR" dirty="0" smtClean="0"/>
              <a:t> veya bireyden birinin diğerini zarara uğratarak, kendisinin etkilenmediği karşılıklı ekolojik ilişkilerdir. Örneğin penisilin mantarının yaşarken çıkardığı antibiyotik, yakınında bulunan bakteriler için zararlı olabilir. Aynı şekilde ışık ağaçları alt tabakadaki ağaçların ışığını kesebilir. </a:t>
            </a:r>
          </a:p>
          <a:p>
            <a:pPr algn="just"/>
            <a:endParaRPr lang="tr-TR" dirty="0" smtClean="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000108"/>
            <a:ext cx="7239000" cy="1143000"/>
          </a:xfrm>
        </p:spPr>
        <p:txBody>
          <a:bodyPr>
            <a:noAutofit/>
          </a:bodyPr>
          <a:lstStyle/>
          <a:p>
            <a:pPr algn="just"/>
            <a:r>
              <a:rPr lang="tr-TR" sz="1800" cap="none" dirty="0" smtClean="0"/>
              <a:t>Her ekosistem kendine özgü bir yapı ve fonksiyona sahiptir. işte bu bölümde ekosistemler yapı ve fonksiyonlarının dağılımı, etkileşim şekli ve şiddeti, etkileşim seçiciliği, fonksiyonel süreçler gibi kriterlere tabi tutulmak suretiyle genel anlamda incelenmeye çalışılacaktır. </a:t>
            </a:r>
            <a:br>
              <a:rPr lang="tr-TR" sz="1800" cap="none" dirty="0" smtClean="0"/>
            </a:br>
            <a:endParaRPr lang="tr-TR" sz="1800" cap="none" dirty="0"/>
          </a:p>
        </p:txBody>
      </p:sp>
      <p:sp>
        <p:nvSpPr>
          <p:cNvPr id="3" name="2 İçerik Yer Tutucusu"/>
          <p:cNvSpPr>
            <a:spLocks noGrp="1"/>
          </p:cNvSpPr>
          <p:nvPr>
            <p:ph idx="1"/>
          </p:nvPr>
        </p:nvSpPr>
        <p:spPr>
          <a:xfrm>
            <a:off x="0" y="1928802"/>
            <a:ext cx="8143900" cy="4526934"/>
          </a:xfrm>
        </p:spPr>
        <p:txBody>
          <a:bodyPr>
            <a:normAutofit/>
          </a:bodyPr>
          <a:lstStyle/>
          <a:p>
            <a:pPr algn="just"/>
            <a:r>
              <a:rPr lang="tr-TR" dirty="0" smtClean="0"/>
              <a:t>Daha önceki konularımızda da belirttiğimiz gibi yeryüzünde 1 santimetrekare gibi çok küçük bir alandan deniz ve okyanus büyüklüğüne kadar alan bakımından çok değişik ekosistemler mevcuttur. Yeryüzündeki en küçük ekosistemlere örnek olarak; çok karmaşık bir yapı ve fonksiyon gösteren mercan adalarındaki alg, deniz hayvanları, su bitkileri ve mercanların ürettiği kalkerden oluşan 1-2 santimetrekarelik kendine yeten yaşam üniteleri gösterilebilir. Buradan itibaren kademeli olarak büyük ekosistemleri tahayyül etmek zor değildir.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7239000" cy="5741380"/>
          </a:xfrm>
        </p:spPr>
        <p:txBody>
          <a:bodyPr>
            <a:normAutofit fontScale="92500" lnSpcReduction="10000"/>
          </a:bodyPr>
          <a:lstStyle/>
          <a:p>
            <a:r>
              <a:rPr lang="tr-TR" dirty="0" smtClean="0"/>
              <a:t>-  </a:t>
            </a:r>
            <a:r>
              <a:rPr lang="tr-TR" dirty="0" err="1" smtClean="0"/>
              <a:t>Kommensalizm</a:t>
            </a:r>
            <a:r>
              <a:rPr lang="tr-TR" dirty="0" smtClean="0"/>
              <a:t>:</a:t>
            </a:r>
          </a:p>
          <a:p>
            <a:pPr>
              <a:buNone/>
            </a:pPr>
            <a:r>
              <a:rPr lang="tr-TR" dirty="0" smtClean="0"/>
              <a:t>	İki </a:t>
            </a:r>
            <a:r>
              <a:rPr lang="tr-TR" dirty="0" err="1" smtClean="0"/>
              <a:t>populasyon</a:t>
            </a:r>
            <a:r>
              <a:rPr lang="tr-TR" dirty="0" smtClean="0"/>
              <a:t> veya bireyden birin yararlandığı diğerinin hiç etkilenmediği karşılıklı ekolojik ilişkilerdir. Örneğin köpek balığı ile beraber hareket ederek köpek balığının parçaladığı besinlerle beslenen pilot balık bu ilişkiden yarar sağlar, köpek balığı hiç etkilenmez. </a:t>
            </a:r>
          </a:p>
          <a:p>
            <a:pPr>
              <a:buNone/>
            </a:pPr>
            <a:r>
              <a:rPr lang="tr-TR" dirty="0" smtClean="0"/>
              <a:t> </a:t>
            </a:r>
          </a:p>
          <a:p>
            <a:r>
              <a:rPr lang="tr-TR" dirty="0" smtClean="0"/>
              <a:t>-  </a:t>
            </a:r>
            <a:r>
              <a:rPr lang="tr-TR" dirty="0" err="1" smtClean="0"/>
              <a:t>Kooperasyon</a:t>
            </a:r>
            <a:r>
              <a:rPr lang="tr-TR" dirty="0" smtClean="0"/>
              <a:t>: </a:t>
            </a:r>
          </a:p>
          <a:p>
            <a:pPr>
              <a:buNone/>
            </a:pPr>
            <a:r>
              <a:rPr lang="tr-TR" dirty="0" smtClean="0"/>
              <a:t>	İki </a:t>
            </a:r>
            <a:r>
              <a:rPr lang="tr-TR" dirty="0" err="1" smtClean="0"/>
              <a:t>populasyon</a:t>
            </a:r>
            <a:r>
              <a:rPr lang="tr-TR" dirty="0" smtClean="0"/>
              <a:t> veya bireyden her ikisinin yarar sağlayarak kurdukları fakat ilişkinin sona erdirilmesi halinde da </a:t>
            </a:r>
            <a:r>
              <a:rPr lang="tr-TR" dirty="0" err="1" smtClean="0"/>
              <a:t>populasyon</a:t>
            </a:r>
            <a:r>
              <a:rPr lang="tr-TR" dirty="0" smtClean="0"/>
              <a:t> veya bireylerin zarar görmeyeceği ekolojik ilişkilerdir. Örneğin, Zebra, antilop ve ceylanların birlikte yaşayarak, onlara karşı gelecek tehlikeleri birlikte bertaraf etmeleridir. </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blipFill>
            <a:blip r:embed="rId2"/>
            <a:stretch>
              <a:fillRect/>
            </a:stretch>
          </a:blipFill>
        </p:spPr>
        <p:txBody>
          <a:bodyPr/>
          <a:lstStyle/>
          <a:p>
            <a:pPr>
              <a:buNone/>
            </a:pPr>
            <a:r>
              <a:rPr lang="tr-TR" dirty="0" smtClean="0"/>
              <a:t>Bu kadar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lang="tr-TR" sz="2000" cap="none" dirty="0" smtClean="0"/>
              <a:t>Yeryüzünde </a:t>
            </a:r>
            <a:r>
              <a:rPr lang="tr-TR" sz="2000" cap="none" dirty="0" err="1" smtClean="0"/>
              <a:t>içiçe</a:t>
            </a:r>
            <a:r>
              <a:rPr lang="tr-TR" sz="2000" cap="none" dirty="0" smtClean="0"/>
              <a:t> girmiş milyonlarca ekosistemin canlı ya cansız  yapılarının çok karmaşık ve çok çeşitli olduğu düşünülürse ekosistemleri teker teker incelemenin mümkün olmayacağı kolayca anlaşılır.</a:t>
            </a:r>
            <a:endParaRPr lang="tr-TR" sz="2000" cap="none" dirty="0"/>
          </a:p>
        </p:txBody>
      </p:sp>
      <p:sp>
        <p:nvSpPr>
          <p:cNvPr id="3" name="2 İçerik Yer Tutucusu"/>
          <p:cNvSpPr>
            <a:spLocks noGrp="1"/>
          </p:cNvSpPr>
          <p:nvPr>
            <p:ph idx="1"/>
          </p:nvPr>
        </p:nvSpPr>
        <p:spPr>
          <a:xfrm>
            <a:off x="0" y="1609416"/>
            <a:ext cx="8072462" cy="4846320"/>
          </a:xfrm>
        </p:spPr>
        <p:txBody>
          <a:bodyPr/>
          <a:lstStyle/>
          <a:p>
            <a:pPr algn="just"/>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GENEL ANLAMDA YAPILAN BU EKOSİSTEM SINIFLANDIRMALARINDAN DÖRT TANESİ AÇIKLANMAYA ÇALIŞILMIŞTIR. </a:t>
            </a:r>
          </a:p>
          <a:p>
            <a:pPr algn="just"/>
            <a:r>
              <a:rPr lang="tr-TR" dirty="0" smtClean="0"/>
              <a:t>ENERJİ KAYNAĞINA GÖRE EKOSİTEM TİPLERİ</a:t>
            </a:r>
          </a:p>
          <a:p>
            <a:r>
              <a:rPr lang="tr-TR" dirty="0" smtClean="0"/>
              <a:t>İNSAN ETKİSİ AÇISINDAN EKOSİSTEM TİPLERİ</a:t>
            </a:r>
          </a:p>
          <a:p>
            <a:r>
              <a:rPr lang="tr-TR" dirty="0" smtClean="0"/>
              <a:t> EGEMEN YAŞAM ORTAMLARINA GÖRE EKOSİSTEM TİPLERİ </a:t>
            </a:r>
          </a:p>
          <a:p>
            <a:r>
              <a:rPr lang="tr-TR" dirty="0" smtClean="0"/>
              <a:t>İKLİM - TOPRAK - VEGETASYON (BİTKİ ÖRTÜSÜ) FAKTÖRLERİNE GÖRE    EKOSİSTEM TİPLERİ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ENERJİ KAYNAĞINA GÖRE EKOSİTEM TİPLERİ</a:t>
            </a:r>
            <a:br>
              <a:rPr lang="tr-TR" sz="2400" dirty="0" smtClean="0"/>
            </a:br>
            <a:endParaRPr lang="tr-TR" sz="2400" dirty="0"/>
          </a:p>
        </p:txBody>
      </p:sp>
      <p:sp>
        <p:nvSpPr>
          <p:cNvPr id="3" name="2 İçerik Yer Tutucusu"/>
          <p:cNvSpPr>
            <a:spLocks noGrp="1"/>
          </p:cNvSpPr>
          <p:nvPr>
            <p:ph idx="1"/>
          </p:nvPr>
        </p:nvSpPr>
        <p:spPr>
          <a:xfrm>
            <a:off x="142844" y="1214422"/>
            <a:ext cx="8001056" cy="5643578"/>
          </a:xfrm>
        </p:spPr>
        <p:txBody>
          <a:bodyPr>
            <a:normAutofit fontScale="70000" lnSpcReduction="20000"/>
          </a:bodyPr>
          <a:lstStyle/>
          <a:p>
            <a:r>
              <a:rPr lang="tr-TR" dirty="0" smtClean="0"/>
              <a:t>a) Güneş enerjisi ile beslenen bağımsız ekosistemler  </a:t>
            </a:r>
          </a:p>
          <a:p>
            <a:pPr>
              <a:buNone/>
            </a:pPr>
            <a:r>
              <a:rPr lang="tr-TR" dirty="0" smtClean="0"/>
              <a:t>	Denizler, göller, ormanlar, mera ve bakir alanlar gibi tamamen güneş enerjisi ile işleyen, dışarıdan herhangi bir enerji ilavesi olmayan ekosistemlerdir. Bunlara "bağımsız" veya "desteklenmeyen" ekosistemler de denilmektedir.</a:t>
            </a:r>
          </a:p>
          <a:p>
            <a:r>
              <a:rPr lang="tr-TR" dirty="0" smtClean="0"/>
              <a:t>b) Doğal ek enerjiye sahip bağımsız ekosistemler</a:t>
            </a:r>
          </a:p>
          <a:p>
            <a:pPr>
              <a:buNone/>
            </a:pPr>
            <a:r>
              <a:rPr lang="tr-TR" dirty="0" smtClean="0"/>
              <a:t>	Bu ekosistemler fonksiyonlarını yapabilmesi için muhakkak güneş enerjisine ihtiyaç duyarlar. Ancak bu yeterli değildir. Bunun yanında özellikle yenilenebilir enerji kaynaklarına bağlı olarak çalışırlar. Buna örnek olarak deniz dalgalarına ve gel-git olayına bağımlı olarak çalışan ekosistemler verilebilir. Bu ekosistemlerdeki canlılar güneş enerjisi yanında dalga ve gel-git olayı ile besin maddesi ve hava sirkülasyonu gibi ek enerji sağlamak zorundadır.</a:t>
            </a:r>
          </a:p>
          <a:p>
            <a:r>
              <a:rPr lang="tr-TR" dirty="0" smtClean="0"/>
              <a:t>c)İnsan tarafından desteklenen ve güneş enerjisi tarafından işletilen ekosistemler</a:t>
            </a:r>
          </a:p>
          <a:p>
            <a:pPr>
              <a:buNone/>
            </a:pPr>
            <a:r>
              <a:rPr lang="tr-TR" dirty="0" smtClean="0"/>
              <a:t>	Tarım alanları, çiftlikler, av üretme istasyonları gibi ekosistemlerdir. Özellikle tarım alanları ve su ürünleri ekosistemlerine ısı, su, besin maddesi ve gübre gibi maddeler verilerek, enerji bilançoları desteklenmek suretiyle birim alandan fazla ürün alma amacı güdülür.</a:t>
            </a:r>
          </a:p>
          <a:p>
            <a:r>
              <a:rPr lang="tr-TR" dirty="0" smtClean="0"/>
              <a:t>d)Yakıt maddeleri tarafından işletilen ekosistemler</a:t>
            </a:r>
          </a:p>
          <a:p>
            <a:pPr>
              <a:buNone/>
            </a:pPr>
            <a:r>
              <a:rPr lang="tr-TR" dirty="0" smtClean="0"/>
              <a:t>	Yerleşim alanları ve endüstri bölgeleri gibi yakıt maddeleri tarafından büyük oranda işletilen ekosistemlerdir.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465754"/>
          </a:xfrm>
        </p:spPr>
        <p:txBody>
          <a:bodyPr>
            <a:normAutofit/>
          </a:bodyPr>
          <a:lstStyle/>
          <a:p>
            <a:r>
              <a:rPr lang="tr-TR" sz="2400" dirty="0" smtClean="0"/>
              <a:t>İNSAN ETKİSİ AÇISINDAN EKOSİSTEM TİPLERİ</a:t>
            </a:r>
            <a:endParaRPr lang="tr-TR" sz="2400" dirty="0"/>
          </a:p>
        </p:txBody>
      </p:sp>
      <p:sp>
        <p:nvSpPr>
          <p:cNvPr id="3" name="2 İçerik Yer Tutucusu"/>
          <p:cNvSpPr>
            <a:spLocks noGrp="1"/>
          </p:cNvSpPr>
          <p:nvPr>
            <p:ph idx="1"/>
          </p:nvPr>
        </p:nvSpPr>
        <p:spPr>
          <a:xfrm>
            <a:off x="0" y="928670"/>
            <a:ext cx="8215338" cy="5929330"/>
          </a:xfrm>
        </p:spPr>
        <p:txBody>
          <a:bodyPr>
            <a:noAutofit/>
          </a:bodyPr>
          <a:lstStyle/>
          <a:p>
            <a:pPr algn="just"/>
            <a:r>
              <a:rPr lang="tr-TR" sz="1600" dirty="0" smtClean="0"/>
              <a:t>Bunlardan biri insan elinin hiç değmediği ve doğal koşullar altında kendiliğinden gelişen "</a:t>
            </a:r>
            <a:r>
              <a:rPr lang="tr-TR" sz="1600" dirty="0" err="1" smtClean="0"/>
              <a:t>Dağal</a:t>
            </a:r>
            <a:r>
              <a:rPr lang="tr-TR" sz="1600" dirty="0" smtClean="0"/>
              <a:t> ekosistemler", diğeri de insan etkisi ile zamanla doğal yapısı değişerek yeni bir yapı kazanan "</a:t>
            </a:r>
            <a:r>
              <a:rPr lang="tr-TR" sz="1600" dirty="0" err="1" smtClean="0"/>
              <a:t>Antropojen</a:t>
            </a:r>
            <a:r>
              <a:rPr lang="tr-TR" sz="1600" dirty="0" smtClean="0"/>
              <a:t> ekosistemler" </a:t>
            </a:r>
            <a:r>
              <a:rPr lang="tr-TR" sz="1600" dirty="0" err="1" smtClean="0"/>
              <a:t>dir</a:t>
            </a:r>
            <a:r>
              <a:rPr lang="tr-TR" sz="1600" dirty="0" smtClean="0"/>
              <a:t>. Ekosistemler insan etkisi açısından </a:t>
            </a:r>
            <a:r>
              <a:rPr lang="tr-TR" sz="1600" dirty="0" err="1" smtClean="0"/>
              <a:t>Sutton</a:t>
            </a:r>
            <a:r>
              <a:rPr lang="tr-TR" sz="1600" dirty="0" smtClean="0"/>
              <a:t> ve </a:t>
            </a:r>
            <a:r>
              <a:rPr lang="tr-TR" sz="1600" dirty="0" err="1" smtClean="0"/>
              <a:t>Harmon</a:t>
            </a:r>
            <a:r>
              <a:rPr lang="tr-TR" sz="1600" dirty="0" smtClean="0"/>
              <a:t> (1973) tarafından dört gruba ayrılmıştır.</a:t>
            </a:r>
          </a:p>
          <a:p>
            <a:pPr algn="just"/>
            <a:r>
              <a:rPr lang="tr-TR" sz="1600" dirty="0" smtClean="0"/>
              <a:t>a) Olgun doğal ekosistemler</a:t>
            </a:r>
          </a:p>
          <a:p>
            <a:pPr algn="just">
              <a:buNone/>
            </a:pPr>
            <a:r>
              <a:rPr lang="tr-TR" sz="1600" dirty="0" smtClean="0"/>
              <a:t>	İnsanların yerleşim alanları dışında kalan, az-çok doğal koşullarını koruyabilmiş ekosistemlerdir. Doğal koşulların zorluğu nedeniyle bu ekosistemlere henüz ulaşılamamıştır ve yararlanmaya açılmamıştır. </a:t>
            </a:r>
            <a:r>
              <a:rPr lang="tr-TR" sz="1600" dirty="0" err="1" smtClean="0"/>
              <a:t>Uluşlararası</a:t>
            </a:r>
            <a:r>
              <a:rPr lang="tr-TR" sz="1600" dirty="0" smtClean="0"/>
              <a:t> gaz zararları gibi dolaylı etkiler olabileceği için az miktarda etkilenmiş olabilecekleri kabul edilebilir. Bakir ormanlar, çöller, ulaşılamamış dağlar örnek olarak verilebilir. </a:t>
            </a:r>
          </a:p>
          <a:p>
            <a:pPr algn="just"/>
            <a:r>
              <a:rPr lang="tr-TR" sz="1600" dirty="0" smtClean="0"/>
              <a:t>b) İşletilen doğal ekosistemler   </a:t>
            </a:r>
          </a:p>
          <a:p>
            <a:pPr algn="just">
              <a:buNone/>
            </a:pPr>
            <a:r>
              <a:rPr lang="tr-TR" sz="1600" dirty="0" smtClean="0"/>
              <a:t>	İnsanlar tarafından doğal ürünlerinden faydalanılan rekreasyon (dinlenme) alanları, ormanlar, av alanları gibi doğal kaynaklarından yararlanılan ekosistemlerdir. </a:t>
            </a:r>
          </a:p>
          <a:p>
            <a:pPr algn="just"/>
            <a:r>
              <a:rPr lang="tr-TR" sz="1600" dirty="0" smtClean="0"/>
              <a:t>c) Üretim ekosistemleri</a:t>
            </a:r>
          </a:p>
          <a:p>
            <a:pPr algn="just">
              <a:buNone/>
            </a:pPr>
            <a:r>
              <a:rPr lang="tr-TR" sz="1600" dirty="0" smtClean="0"/>
              <a:t>	İnsanlar tarafından çeşitli üretim faaliyetleri ile ürün yetiştirilip faydalanma amacı bulunan tarım işletmeleri gibi ürünün tamamen insan etkinliğine bağlı olduğu ekosistemlerdir.</a:t>
            </a:r>
          </a:p>
          <a:p>
            <a:pPr algn="just"/>
            <a:r>
              <a:rPr lang="tr-TR" sz="1600" dirty="0" smtClean="0"/>
              <a:t>d) Kentsel ekosistemler</a:t>
            </a:r>
          </a:p>
          <a:p>
            <a:pPr algn="just">
              <a:buNone/>
            </a:pPr>
            <a:r>
              <a:rPr lang="tr-TR" sz="1600" dirty="0" smtClean="0"/>
              <a:t>	İnsanların yoğun yerleşim alanları kurarak içinde yaşadığı endüstriyel alanlar, kentler ve kasabalardır.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7239000" cy="394316"/>
          </a:xfrm>
        </p:spPr>
        <p:txBody>
          <a:bodyPr>
            <a:normAutofit/>
          </a:bodyPr>
          <a:lstStyle/>
          <a:p>
            <a:r>
              <a:rPr lang="tr-TR" sz="2000" dirty="0" smtClean="0"/>
              <a:t>EGEMEN YAŞAM ORTAMLARINA GÖRE EKOSİSTEM TİPLERİ</a:t>
            </a:r>
            <a:endParaRPr lang="tr-TR" sz="2000" dirty="0"/>
          </a:p>
        </p:txBody>
      </p:sp>
      <p:sp>
        <p:nvSpPr>
          <p:cNvPr id="3" name="2 İçerik Yer Tutucusu"/>
          <p:cNvSpPr>
            <a:spLocks noGrp="1"/>
          </p:cNvSpPr>
          <p:nvPr>
            <p:ph idx="1"/>
          </p:nvPr>
        </p:nvSpPr>
        <p:spPr>
          <a:xfrm>
            <a:off x="0" y="785794"/>
            <a:ext cx="8572528" cy="5669942"/>
          </a:xfrm>
        </p:spPr>
        <p:txBody>
          <a:bodyPr/>
          <a:lstStyle/>
          <a:p>
            <a:r>
              <a:rPr lang="tr-TR" dirty="0" smtClean="0"/>
              <a:t> 1. Doğal  veya doğala yakın ekosistemler</a:t>
            </a:r>
          </a:p>
          <a:p>
            <a:pPr>
              <a:buNone/>
            </a:pPr>
            <a:r>
              <a:rPr lang="tr-TR" dirty="0" smtClean="0"/>
              <a:t>		1.1 Sulara ait ekosistemler (deniz, göl, akarsu 		      ekosistemleri )</a:t>
            </a:r>
          </a:p>
          <a:p>
            <a:pPr>
              <a:buNone/>
            </a:pPr>
            <a:r>
              <a:rPr lang="tr-TR" dirty="0" smtClean="0"/>
              <a:t>		1.2 Karasal ekosistemler</a:t>
            </a:r>
          </a:p>
          <a:p>
            <a:pPr>
              <a:buNone/>
            </a:pPr>
            <a:r>
              <a:rPr lang="tr-TR" dirty="0" smtClean="0"/>
              <a:t>			1.2.1 </a:t>
            </a:r>
            <a:r>
              <a:rPr lang="tr-TR" dirty="0" err="1" smtClean="0"/>
              <a:t>Yarıkarasal</a:t>
            </a:r>
            <a:r>
              <a:rPr lang="tr-TR" dirty="0" smtClean="0"/>
              <a:t> ekosistemler ( turbalıklar )</a:t>
            </a:r>
          </a:p>
          <a:p>
            <a:pPr>
              <a:buNone/>
            </a:pPr>
            <a:r>
              <a:rPr lang="tr-TR" dirty="0" smtClean="0"/>
              <a:t>            	1.2.2 Karasal ekosistemler ( Ormanlar,                   		savanlar, çöller, kumullar, kültür arazileri)</a:t>
            </a:r>
          </a:p>
          <a:p>
            <a:r>
              <a:rPr lang="tr-TR" dirty="0" smtClean="0"/>
              <a:t> 2. Kentsel-endüstriyel ekosistemler (henüz ünite ayrımı yapılmamıştır.) </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7715304" cy="751506"/>
          </a:xfrm>
        </p:spPr>
        <p:txBody>
          <a:bodyPr>
            <a:normAutofit/>
          </a:bodyPr>
          <a:lstStyle/>
          <a:p>
            <a:r>
              <a:rPr lang="tr-TR" sz="2000" dirty="0" smtClean="0"/>
              <a:t>İKLİM - TOPRAK - VEGETASYON (BİTKİ ÖRTÜSÜ) FAKTÖRLERİNE GÖRE    EKOSİSTEM TİPLERİ</a:t>
            </a:r>
            <a:endParaRPr lang="tr-TR" sz="2000" dirty="0"/>
          </a:p>
        </p:txBody>
      </p:sp>
      <p:sp>
        <p:nvSpPr>
          <p:cNvPr id="3" name="2 İçerik Yer Tutucusu"/>
          <p:cNvSpPr>
            <a:spLocks noGrp="1"/>
          </p:cNvSpPr>
          <p:nvPr>
            <p:ph idx="1"/>
          </p:nvPr>
        </p:nvSpPr>
        <p:spPr>
          <a:xfrm>
            <a:off x="0" y="1214422"/>
            <a:ext cx="8143900" cy="5241314"/>
          </a:xfrm>
        </p:spPr>
        <p:txBody>
          <a:bodyPr>
            <a:normAutofit fontScale="62500" lnSpcReduction="20000"/>
          </a:bodyPr>
          <a:lstStyle/>
          <a:p>
            <a:r>
              <a:rPr lang="tr-TR" dirty="0" smtClean="0"/>
              <a:t>a) </a:t>
            </a:r>
            <a:r>
              <a:rPr lang="tr-TR" dirty="0" err="1" smtClean="0"/>
              <a:t>Biyom</a:t>
            </a:r>
            <a:endParaRPr lang="tr-TR" dirty="0" smtClean="0"/>
          </a:p>
          <a:p>
            <a:pPr>
              <a:buNone/>
            </a:pPr>
            <a:r>
              <a:rPr lang="tr-TR" dirty="0" smtClean="0"/>
              <a:t>	Büyük iklim kuşaklarındaki, büyük yaşam alanlarını ve bunların karakteristik fauna ve florasını ifade eden ekolojik bir ünitedir. Büyük karasal yaşam kuşakları olarak da bilinen bu ekosistemler dünya üzerindeki enlem ve boylam dereceleri arasındaki büyük yaşam alanlarıdır. Bu nedenle </a:t>
            </a:r>
            <a:r>
              <a:rPr lang="tr-TR" dirty="0" err="1" smtClean="0"/>
              <a:t>biyomlar</a:t>
            </a:r>
            <a:r>
              <a:rPr lang="tr-TR" dirty="0" smtClean="0"/>
              <a:t> yeryüzünün geniş bölgelerine yayılmış çöl, tropik yağmur ormanları, savanlar gibi kendine özgü bitki ve hayvan toplumlarını içeren doğal ekosistemleri ifade etmektedir. </a:t>
            </a:r>
            <a:r>
              <a:rPr lang="tr-TR" dirty="0" err="1" smtClean="0"/>
              <a:t>Biyomların</a:t>
            </a:r>
            <a:r>
              <a:rPr lang="tr-TR" dirty="0" smtClean="0"/>
              <a:t> ayrımında üçüncü bölümde verdiğimiz büyük iklim kuşakları kriter olarak kabul edilmektedir.</a:t>
            </a:r>
          </a:p>
          <a:p>
            <a:r>
              <a:rPr lang="tr-TR" dirty="0" smtClean="0"/>
              <a:t>b) </a:t>
            </a:r>
            <a:r>
              <a:rPr lang="tr-TR" dirty="0" err="1" smtClean="0"/>
              <a:t>Zonobiyom</a:t>
            </a:r>
            <a:endParaRPr lang="tr-TR" dirty="0" smtClean="0"/>
          </a:p>
          <a:p>
            <a:pPr>
              <a:buNone/>
            </a:pPr>
            <a:r>
              <a:rPr lang="tr-TR" dirty="0" smtClean="0"/>
              <a:t>	Büyük iklim kuşakları içerisinde genel iklim karakteristiklerinden farklılıklar gösteren alt kuşaklar bulunarak bu kuşakların canlı tür ve bileşimi farklı olmaktadır. İşte bu alt kuşaklardaki canlılar toplumumun oluşturduğu ekosistemlere </a:t>
            </a:r>
            <a:r>
              <a:rPr lang="tr-TR" dirty="0" err="1" smtClean="0"/>
              <a:t>zonobiyom</a:t>
            </a:r>
            <a:r>
              <a:rPr lang="tr-TR" dirty="0" smtClean="0"/>
              <a:t> denmektedir. </a:t>
            </a:r>
          </a:p>
          <a:p>
            <a:r>
              <a:rPr lang="tr-TR" dirty="0" smtClean="0"/>
              <a:t>c) </a:t>
            </a:r>
            <a:r>
              <a:rPr lang="tr-TR" dirty="0" err="1" smtClean="0"/>
              <a:t>Orobiyom</a:t>
            </a:r>
            <a:endParaRPr lang="tr-TR" dirty="0" smtClean="0"/>
          </a:p>
          <a:p>
            <a:pPr>
              <a:buNone/>
            </a:pPr>
            <a:r>
              <a:rPr lang="tr-TR" dirty="0" smtClean="0"/>
              <a:t>	Kelime anlamıyla, </a:t>
            </a:r>
            <a:r>
              <a:rPr lang="tr-TR" dirty="0" err="1" smtClean="0"/>
              <a:t>oros</a:t>
            </a:r>
            <a:r>
              <a:rPr lang="tr-TR" dirty="0" smtClean="0"/>
              <a:t>=dağ demektir. Bir </a:t>
            </a:r>
            <a:r>
              <a:rPr lang="tr-TR" dirty="0" err="1" smtClean="0"/>
              <a:t>biyom</a:t>
            </a:r>
            <a:r>
              <a:rPr lang="tr-TR" dirty="0" smtClean="0"/>
              <a:t> içerisinde </a:t>
            </a:r>
            <a:r>
              <a:rPr lang="tr-TR" dirty="0" err="1" smtClean="0"/>
              <a:t>fizyografik</a:t>
            </a:r>
            <a:r>
              <a:rPr lang="tr-TR" dirty="0" smtClean="0"/>
              <a:t> faktörlerin farklılığından kaynaklanan veya dağların yapısından kaynaklanan ekosistemlere </a:t>
            </a:r>
            <a:r>
              <a:rPr lang="tr-TR" dirty="0" err="1" smtClean="0"/>
              <a:t>orobiyom</a:t>
            </a:r>
            <a:r>
              <a:rPr lang="tr-TR" dirty="0" smtClean="0"/>
              <a:t> denir. </a:t>
            </a:r>
          </a:p>
          <a:p>
            <a:r>
              <a:rPr lang="tr-TR" dirty="0" smtClean="0"/>
              <a:t>d) </a:t>
            </a:r>
            <a:r>
              <a:rPr lang="tr-TR" dirty="0" err="1" smtClean="0"/>
              <a:t>Pedobiyom</a:t>
            </a:r>
            <a:r>
              <a:rPr lang="tr-TR" dirty="0" smtClean="0"/>
              <a:t> </a:t>
            </a:r>
          </a:p>
          <a:p>
            <a:pPr>
              <a:buNone/>
            </a:pPr>
            <a:r>
              <a:rPr lang="tr-TR" dirty="0" smtClean="0"/>
              <a:t>	Toprak </a:t>
            </a:r>
            <a:r>
              <a:rPr lang="tr-TR" dirty="0" err="1" smtClean="0"/>
              <a:t>özelliklerininden</a:t>
            </a:r>
            <a:r>
              <a:rPr lang="tr-TR" dirty="0" smtClean="0"/>
              <a:t> kaynaklanan yani </a:t>
            </a:r>
            <a:r>
              <a:rPr lang="tr-TR" dirty="0" err="1" smtClean="0"/>
              <a:t>edafik</a:t>
            </a:r>
            <a:r>
              <a:rPr lang="tr-TR" dirty="0" smtClean="0"/>
              <a:t> faktörlerin </a:t>
            </a:r>
            <a:r>
              <a:rPr lang="tr-TR" dirty="0" err="1" smtClean="0"/>
              <a:t>ağırlğı</a:t>
            </a:r>
            <a:r>
              <a:rPr lang="tr-TR" dirty="0" smtClean="0"/>
              <a:t> ile oluşan ekosistemlerdir. Örneğin ülkemizde </a:t>
            </a:r>
            <a:r>
              <a:rPr lang="tr-TR" dirty="0" err="1" smtClean="0"/>
              <a:t>Tuzgölü</a:t>
            </a:r>
            <a:r>
              <a:rPr lang="tr-TR" dirty="0" smtClean="0"/>
              <a:t> civarında oluşan tuzlu toprak şartlarından kaynaklanan </a:t>
            </a:r>
            <a:r>
              <a:rPr lang="tr-TR" dirty="0" err="1" smtClean="0"/>
              <a:t>ekosisler</a:t>
            </a:r>
            <a:r>
              <a:rPr lang="tr-TR" dirty="0" smtClean="0"/>
              <a:t> gibi.</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394</TotalTime>
  <Words>2501</Words>
  <Application>Microsoft Office PowerPoint</Application>
  <PresentationFormat>Ekran Gösterisi (4:3)</PresentationFormat>
  <Paragraphs>153</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Zengin</vt:lpstr>
      <vt:lpstr>EKOSİSTEMLERİN İNCELENMESİ </vt:lpstr>
      <vt:lpstr>EKOSİSTEMLERİN İNCELENMESİ</vt:lpstr>
      <vt:lpstr>ekosistemlerin incelenmesi, ekosistemleri oluşturan öğelerin yapı ve karşılıklı etkileşimlerinin incelenmesi demektir.</vt:lpstr>
      <vt:lpstr>Her ekosistem kendine özgü bir yapı ve fonksiyona sahiptir. işte bu bölümde ekosistemler yapı ve fonksiyonlarının dağılımı, etkileşim şekli ve şiddeti, etkileşim seçiciliği, fonksiyonel süreçler gibi kriterlere tabi tutulmak suretiyle genel anlamda incelenmeye çalışılacaktır.  </vt:lpstr>
      <vt:lpstr>Yeryüzünde içiçe girmiş milyonlarca ekosistemin canlı ya cansız  yapılarının çok karmaşık ve çok çeşitli olduğu düşünülürse ekosistemleri teker teker incelemenin mümkün olmayacağı kolayca anlaşılır.</vt:lpstr>
      <vt:lpstr>ENERJİ KAYNAĞINA GÖRE EKOSİTEM TİPLERİ </vt:lpstr>
      <vt:lpstr>İNSAN ETKİSİ AÇISINDAN EKOSİSTEM TİPLERİ</vt:lpstr>
      <vt:lpstr>EGEMEN YAŞAM ORTAMLARINA GÖRE EKOSİSTEM TİPLERİ</vt:lpstr>
      <vt:lpstr>İKLİM - TOPRAK - VEGETASYON (BİTKİ ÖRTÜSÜ) FAKTÖRLERİNE GÖRE    EKOSİSTEM TİPLERİ</vt:lpstr>
      <vt:lpstr>EKOSİSTEMLERİN GENEL YAPISI VE ÖĞELERİ</vt:lpstr>
      <vt:lpstr>EKOSİSTEMLERİN MEKAN  (YERLEŞİM ALANI)  BAKIMINDAN YAPISI </vt:lpstr>
      <vt:lpstr>Yatay makrostrüktür veya mozaik yapI  </vt:lpstr>
      <vt:lpstr>Mozaik yapı</vt:lpstr>
      <vt:lpstr>mozaik yapI</vt:lpstr>
      <vt:lpstr>mozaik yapI</vt:lpstr>
      <vt:lpstr>Düşey makrostrüktür veya tabakalanma</vt:lpstr>
      <vt:lpstr>tabakalanma</vt:lpstr>
      <vt:lpstr>EKOSİSTEMLERİN CANLILAR TOPLUMU BAKIMINDAN YAPISI Ekosistemlerin canlılar toplumu bakımından belirgin iki karakteristiği incelenir</vt:lpstr>
      <vt:lpstr>Ekosistemlerde tür ve birey sayıları arasında belirli kurallar ve dengeler vardır.  Bu kurallar daha önce de belirtildiği gibi yaşam birliğinin temel ilkeleri adı altında şu şekilde ifade edilmektedir.  </vt:lpstr>
      <vt:lpstr>PowerPoint Sunusu</vt:lpstr>
      <vt:lpstr>PowerPoint Sunusu</vt:lpstr>
      <vt:lpstr>PowerPoint Sunusu</vt:lpstr>
      <vt:lpstr>PowerPoint Sunusu</vt:lpstr>
      <vt:lpstr>EKOSİSTEMLERDE ORGANİZMALARIN BESLENME İLİŞKİLERİ </vt:lpstr>
      <vt:lpstr>PowerPoint Sunusu</vt:lpstr>
      <vt:lpstr>PowerPoint Sunusu</vt:lpstr>
      <vt:lpstr>PowerPoint Sunusu</vt:lpstr>
      <vt:lpstr>2- Heterotrof organizmalar (tüketiciler )  </vt:lpstr>
      <vt:lpstr> Bu gruba insanlar, hayvanlar ve birçok mikroorganizma girmektedir. Beslenme şekillerine göre dört alt gruba ayrılırlar. </vt:lpstr>
      <vt:lpstr>PowerPoint Sunusu</vt:lpstr>
      <vt:lpstr>PowerPoint Sunusu</vt:lpstr>
      <vt:lpstr>BESLENME TİPLERİ  </vt:lpstr>
      <vt:lpstr>PowerPoint Sunusu</vt:lpstr>
      <vt:lpstr>- Simbiyoz (ortakyaşam)</vt:lpstr>
      <vt:lpstr>PowerPoint Sunusu</vt:lpstr>
      <vt:lpstr>PowerPoint Sunusu</vt:lpstr>
      <vt:lpstr>Yırtıcılık(Predetörlük):</vt:lpstr>
      <vt:lpstr>Parazitlik (asalaklık):</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yaşar</dc:creator>
  <cp:lastModifiedBy>yaşar</cp:lastModifiedBy>
  <cp:revision>49</cp:revision>
  <dcterms:created xsi:type="dcterms:W3CDTF">2016-03-04T17:58:40Z</dcterms:created>
  <dcterms:modified xsi:type="dcterms:W3CDTF">2016-04-07T14:01:53Z</dcterms:modified>
</cp:coreProperties>
</file>