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DC958-AC7C-45F0-A13C-86DDE32BDDD5}" v="57" dt="2024-03-20T15:12:24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9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7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8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3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8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79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4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8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9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1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20.03.2024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4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Working</a:t>
            </a:r>
            <a:r>
              <a:rPr lang="tr-TR" dirty="0"/>
              <a:t> </a:t>
            </a:r>
            <a:r>
              <a:rPr lang="tr-TR" dirty="0" err="1"/>
              <a:t>Examples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Risk </a:t>
            </a:r>
            <a:r>
              <a:rPr lang="tr-TR" dirty="0" err="1"/>
              <a:t>and</a:t>
            </a:r>
            <a:r>
              <a:rPr lang="tr-TR" dirty="0"/>
              <a:t> Return</a:t>
            </a:r>
          </a:p>
        </p:txBody>
      </p:sp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24ED47-60A2-00D6-1439-AE71444A7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784840" cy="5618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9. 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There is an investment that you suppose to invest in the future. Some variables regarding the ORGE is given below;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Calculate the variance, standard deviation and coefficient of variation of the stock 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C781AD7-E59D-BC6B-EEBC-F4F677988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39" y="1617662"/>
            <a:ext cx="9611347" cy="181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48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7A69E1-1B21-0A88-CED3-9911FC7B5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040" y="586105"/>
            <a:ext cx="114401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10. 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Assume that you’ve bought a PRKME stock at a price of $5. Your end of the period price and dividend expectations are as follows;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Please calculate the expected rate of return, variance, standard deviation and coefficient of variation of the stock and compare PRKME with the ORGE in Question </a:t>
            </a:r>
            <a:r>
              <a:rPr lang="tr-TR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9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.   </a:t>
            </a:r>
          </a:p>
          <a:p>
            <a:pPr marL="0" indent="0">
              <a:buNone/>
            </a:pPr>
            <a:endParaRPr lang="en-US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D82BE89-F8D8-62F3-6308-24E570D88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41" y="1821180"/>
            <a:ext cx="9784903" cy="173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9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A039B9-45FF-DA2A-BF98-F6C9A07D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440"/>
            <a:ext cx="10515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11. 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The returns on Ford and Volkswagen under five possible states of nature are given below: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a typeface="Malgun Gothic" panose="020B0503020000020004" pitchFamily="34" charset="-127"/>
                <a:cs typeface="Times New Roman" panose="02020603050405020304" pitchFamily="18" charset="0"/>
              </a:rPr>
              <a:t>Please compute the E(R)s, </a:t>
            </a:r>
            <a:r>
              <a:rPr lang="en-US" dirty="0" err="1">
                <a:ea typeface="Malgun Gothic" panose="020B0503020000020004" pitchFamily="34" charset="-127"/>
                <a:cs typeface="Times New Roman" panose="02020603050405020304" pitchFamily="18" charset="0"/>
              </a:rPr>
              <a:t>σs</a:t>
            </a:r>
            <a:r>
              <a:rPr lang="en-US" dirty="0">
                <a:ea typeface="Malgun Gothic" panose="020B0503020000020004" pitchFamily="34" charset="-127"/>
                <a:cs typeface="Times New Roman" panose="02020603050405020304" pitchFamily="18" charset="0"/>
              </a:rPr>
              <a:t>, Coefficient of Variations, Covariances</a:t>
            </a:r>
            <a:r>
              <a:rPr lang="tr-TR" dirty="0"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tr-TR" dirty="0" err="1">
                <a:ea typeface="Malgun Gothic" panose="020B0503020000020004" pitchFamily="34" charset="-127"/>
                <a:cs typeface="Times New Roman" panose="02020603050405020304" pitchFamily="18" charset="0"/>
              </a:rPr>
              <a:t>and</a:t>
            </a:r>
            <a:r>
              <a:rPr lang="tr-TR" dirty="0"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tr-TR" dirty="0" err="1">
                <a:ea typeface="Malgun Gothic" panose="020B0503020000020004" pitchFamily="34" charset="-127"/>
                <a:cs typeface="Times New Roman" panose="02020603050405020304" pitchFamily="18" charset="0"/>
              </a:rPr>
              <a:t>Correlations</a:t>
            </a:r>
            <a:r>
              <a:rPr lang="en-US" dirty="0">
                <a:ea typeface="Malgun Gothic" panose="020B0503020000020004" pitchFamily="34" charset="-127"/>
                <a:cs typeface="Times New Roman" panose="02020603050405020304" pitchFamily="18" charset="0"/>
              </a:rPr>
              <a:t> between these stocks. </a:t>
            </a: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DA9484F-32C9-29FE-061C-F32452DC6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361" y="2176780"/>
            <a:ext cx="7948553" cy="187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6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239DD5-1597-8B3A-B022-780067EE6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1556083"/>
            <a:ext cx="11389895" cy="1872917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/>
              <a:t>1. </a:t>
            </a:r>
            <a:r>
              <a:rPr lang="tr-TR" dirty="0"/>
              <a:t>On </a:t>
            </a:r>
            <a:r>
              <a:rPr lang="tr-TR" dirty="0" err="1"/>
              <a:t>February</a:t>
            </a:r>
            <a:r>
              <a:rPr lang="tr-TR" dirty="0"/>
              <a:t> 1,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bought</a:t>
            </a:r>
            <a:r>
              <a:rPr lang="tr-TR" dirty="0"/>
              <a:t> 100 </a:t>
            </a:r>
            <a:r>
              <a:rPr lang="tr-TR" dirty="0" err="1"/>
              <a:t>shares</a:t>
            </a:r>
            <a:r>
              <a:rPr lang="tr-TR" dirty="0"/>
              <a:t> of </a:t>
            </a:r>
            <a:r>
              <a:rPr lang="tr-TR" dirty="0" err="1"/>
              <a:t>stock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THY </a:t>
            </a:r>
            <a:r>
              <a:rPr lang="tr-TR" dirty="0" err="1"/>
              <a:t>for</a:t>
            </a:r>
            <a:r>
              <a:rPr lang="tr-TR" dirty="0"/>
              <a:t> a $34 </a:t>
            </a:r>
            <a:r>
              <a:rPr lang="tr-TR" dirty="0" err="1"/>
              <a:t>price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sold</a:t>
            </a:r>
            <a:r>
              <a:rPr lang="tr-TR" dirty="0"/>
              <a:t> it </a:t>
            </a:r>
            <a:r>
              <a:rPr lang="tr-TR" dirty="0" err="1"/>
              <a:t>for</a:t>
            </a:r>
            <a:r>
              <a:rPr lang="tr-TR" dirty="0"/>
              <a:t> $39 </a:t>
            </a:r>
            <a:r>
              <a:rPr lang="tr-TR" dirty="0" err="1"/>
              <a:t>price</a:t>
            </a:r>
            <a:r>
              <a:rPr lang="tr-TR" dirty="0"/>
              <a:t>.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received</a:t>
            </a:r>
            <a:r>
              <a:rPr lang="tr-TR" dirty="0"/>
              <a:t> a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dividend</a:t>
            </a:r>
            <a:r>
              <a:rPr lang="tr-TR" dirty="0"/>
              <a:t> of $1.50 a </a:t>
            </a:r>
            <a:r>
              <a:rPr lang="tr-TR" dirty="0" err="1"/>
              <a:t>share</a:t>
            </a:r>
            <a:r>
              <a:rPr lang="tr-TR" dirty="0"/>
              <a:t>. </a:t>
            </a:r>
            <a:r>
              <a:rPr lang="tr-TR" dirty="0" err="1"/>
              <a:t>Compute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rate of </a:t>
            </a:r>
            <a:r>
              <a:rPr lang="tr-TR" dirty="0" err="1"/>
              <a:t>return</a:t>
            </a:r>
            <a:r>
              <a:rPr lang="tr-TR" dirty="0"/>
              <a:t> on </a:t>
            </a:r>
            <a:r>
              <a:rPr lang="tr-TR" dirty="0" err="1"/>
              <a:t>this</a:t>
            </a:r>
            <a:r>
              <a:rPr lang="tr-TR" dirty="0"/>
              <a:t> THY </a:t>
            </a:r>
            <a:r>
              <a:rPr lang="tr-TR" dirty="0" err="1"/>
              <a:t>investment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171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3F7756-09B7-2D34-069E-DDD30D81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1613067"/>
            <a:ext cx="10515600" cy="1815933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/>
              <a:t>2. </a:t>
            </a:r>
            <a:r>
              <a:rPr lang="tr-TR" dirty="0"/>
              <a:t>On </a:t>
            </a:r>
            <a:r>
              <a:rPr lang="tr-TR" dirty="0" err="1"/>
              <a:t>August</a:t>
            </a:r>
            <a:r>
              <a:rPr lang="tr-TR" dirty="0"/>
              <a:t> 15,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purchased</a:t>
            </a:r>
            <a:r>
              <a:rPr lang="tr-TR" dirty="0"/>
              <a:t> 250 </a:t>
            </a:r>
            <a:r>
              <a:rPr lang="tr-TR" dirty="0" err="1"/>
              <a:t>shares</a:t>
            </a:r>
            <a:r>
              <a:rPr lang="tr-TR" dirty="0"/>
              <a:t> of </a:t>
            </a:r>
            <a:r>
              <a:rPr lang="tr-TR" dirty="0" err="1"/>
              <a:t>stock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Carrefour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$65 </a:t>
            </a:r>
            <a:r>
              <a:rPr lang="tr-TR" dirty="0" err="1"/>
              <a:t>price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sold</a:t>
            </a:r>
            <a:r>
              <a:rPr lang="tr-TR" dirty="0"/>
              <a:t> it </a:t>
            </a:r>
            <a:r>
              <a:rPr lang="tr-TR" dirty="0" err="1"/>
              <a:t>for</a:t>
            </a:r>
            <a:r>
              <a:rPr lang="tr-TR" dirty="0"/>
              <a:t> $61 </a:t>
            </a:r>
            <a:r>
              <a:rPr lang="tr-TR" dirty="0" err="1"/>
              <a:t>price</a:t>
            </a:r>
            <a:r>
              <a:rPr lang="tr-TR" dirty="0"/>
              <a:t>.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received</a:t>
            </a:r>
            <a:r>
              <a:rPr lang="tr-TR" dirty="0"/>
              <a:t> a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dividend</a:t>
            </a:r>
            <a:r>
              <a:rPr lang="tr-TR" dirty="0"/>
              <a:t> of $3 a </a:t>
            </a:r>
            <a:r>
              <a:rPr lang="tr-TR" dirty="0" err="1"/>
              <a:t>share</a:t>
            </a:r>
            <a:r>
              <a:rPr lang="tr-TR" dirty="0"/>
              <a:t>. </a:t>
            </a:r>
            <a:r>
              <a:rPr lang="tr-TR" dirty="0" err="1"/>
              <a:t>Compute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rate of </a:t>
            </a:r>
            <a:r>
              <a:rPr lang="tr-TR" dirty="0" err="1"/>
              <a:t>return</a:t>
            </a:r>
            <a:r>
              <a:rPr lang="tr-TR" dirty="0"/>
              <a:t> on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Carrefour</a:t>
            </a:r>
            <a:r>
              <a:rPr lang="tr-TR" dirty="0"/>
              <a:t> </a:t>
            </a:r>
            <a:r>
              <a:rPr lang="tr-TR" dirty="0" err="1"/>
              <a:t>investment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99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570B23-B49D-A49A-053F-4ED2DE88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34532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tr-TR" sz="11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lang="tr-TR" sz="11200" b="1" dirty="0"/>
              <a:t>. </a:t>
            </a:r>
            <a:r>
              <a:rPr lang="tr-TR" sz="11200" dirty="0"/>
              <a:t>At</a:t>
            </a:r>
            <a:r>
              <a:rPr lang="en-US" sz="11200" dirty="0"/>
              <a:t> the beginning of last year, you invested $4.000 in 80 shares of the DO&amp;CO. During the year, DO&amp;CO paid dividends of $5 per share. At the end of the year, you sold the 80 shares for $59 a share. Compute your total rate of return on these stocks and indicate how much was due to the price change and how much was due to the dividend income?</a:t>
            </a:r>
            <a:endParaRPr lang="tr-TR" sz="11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26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570B23-B49D-A49A-053F-4ED2DE88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345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4.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rates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return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computed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1, 2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3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are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nominal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rates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return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Assuming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that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rate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inflation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during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year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was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4%,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real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rate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return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on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these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investments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Compute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real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rate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return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if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rate of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inflation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was</a:t>
            </a:r>
            <a:r>
              <a:rPr lang="tr-T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8%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?</a:t>
            </a:r>
            <a:endParaRPr lang="tr-TR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73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05ADC05-0C59-5A52-C0C5-BB87A8E4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60" y="1012953"/>
            <a:ext cx="1034288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</a:t>
            </a: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During the past year, you had a portfolio that contained U.S Government T-Bills (shorter than 1 year), U.S. Government Bonds and common stocks. The rates of return on each of them were as follows;</a:t>
            </a:r>
            <a:endParaRPr kumimoji="0" lang="tr-TR" altLang="ko-KR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ko-KR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ko-KR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During the year, the consumer price index, which measures the rate of inflation, went from 160 to 172. 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a) Compute the rate of inflation during this year.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b) Compute the real rates of return on each of the investments in your portfolio based on the inflation rate.  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CF154D7B-1C99-3862-7235-A7B3AA5B5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81" y="2531110"/>
            <a:ext cx="11326419" cy="15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6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74187D-8DD8-71A8-0CF3-79F27397C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708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During the past five years, you owned two stocks that the following annual rates of return; </a:t>
            </a:r>
            <a:endParaRPr lang="tr-TR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tr-T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95AF8F0-2C24-8ABE-4599-2A4DFD0D6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0" y="1965960"/>
            <a:ext cx="9533215" cy="221996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BB5DF9C-063E-AF31-EDFD-B0C7F8A4A72B}"/>
              </a:ext>
            </a:extLst>
          </p:cNvPr>
          <p:cNvSpPr txBox="1"/>
          <p:nvPr/>
        </p:nvSpPr>
        <p:spPr>
          <a:xfrm>
            <a:off x="741680" y="4185920"/>
            <a:ext cx="10942320" cy="2069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) Compute the standard deviation of the annual rate of return. By this measure, which one is desirable?</a:t>
            </a:r>
            <a:endParaRPr lang="tr-TR" sz="28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) Compute the coefficient of variation of each stock. Which stock is more desirable by CV?</a:t>
            </a:r>
            <a:endParaRPr lang="tr-TR" sz="2800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4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560A50-FF10-DD40-D489-B249566FF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7.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 You are considering acquiring shares of common stock in the </a:t>
            </a:r>
            <a:r>
              <a:rPr lang="en-US" dirty="0" err="1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Vakko</a:t>
            </a: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 Corporation. Your rate of return expectations are as follows. 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What is the expected rate of return?</a:t>
            </a:r>
            <a:endParaRPr lang="tr-TR" dirty="0">
              <a:effectLst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E89299C8-3CE9-6C8B-E206-4372F0A1A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61" y="1732280"/>
            <a:ext cx="9053282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3C8218-44CF-EB71-1716-3E5467506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965200"/>
            <a:ext cx="10515600" cy="5577523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effectLst/>
                <a:ea typeface="Malgun Gothic" panose="020B0503020000020004" pitchFamily="34" charset="-127"/>
              </a:rPr>
              <a:t>8. </a:t>
            </a:r>
            <a:r>
              <a:rPr lang="en-US" dirty="0">
                <a:effectLst/>
                <a:ea typeface="Malgun Gothic" panose="020B0503020000020004" pitchFamily="34" charset="-127"/>
              </a:rPr>
              <a:t>Suppose your expectations regarding the stock price are as follows:</a:t>
            </a:r>
            <a:endParaRPr lang="tr-TR" dirty="0">
              <a:effectLst/>
              <a:ea typeface="Malgun Gothic" panose="020B0503020000020004" pitchFamily="34" charset="-127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</a:endParaRPr>
          </a:p>
          <a:p>
            <a:pPr marL="0" indent="0">
              <a:buNone/>
            </a:pPr>
            <a:endParaRPr lang="tr-TR" dirty="0">
              <a:ea typeface="Malgun Gothic" panose="020B0503020000020004" pitchFamily="34" charset="-127"/>
            </a:endParaRPr>
          </a:p>
          <a:p>
            <a:pPr marL="0" indent="0">
              <a:buNone/>
            </a:pPr>
            <a:endParaRPr lang="tr-TR" dirty="0">
              <a:effectLst/>
              <a:ea typeface="Malgun Gothic" panose="020B0503020000020004" pitchFamily="34" charset="-127"/>
            </a:endParaRPr>
          </a:p>
          <a:p>
            <a:pPr marL="0" indent="0" algn="just">
              <a:buNone/>
            </a:pPr>
            <a:r>
              <a:rPr lang="en-US" dirty="0">
                <a:effectLst/>
                <a:ea typeface="Malgun Gothic" panose="020B0503020000020004" pitchFamily="34" charset="-127"/>
              </a:rPr>
              <a:t>Compute the standard deviation of the expected return of this potential investment</a:t>
            </a:r>
            <a:endParaRPr lang="tr-TR" dirty="0">
              <a:effectLst/>
              <a:ea typeface="Malgun Gothic" panose="020B0503020000020004" pitchFamily="34" charset="-127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18D78D14-427F-81BF-F2C6-BF973CCA6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89" y="1720342"/>
            <a:ext cx="9949182" cy="170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8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Geniş ekran</PresentationFormat>
  <Paragraphs>50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Malgun Gothic</vt:lpstr>
      <vt:lpstr>Arial</vt:lpstr>
      <vt:lpstr>Calibri</vt:lpstr>
      <vt:lpstr>Calibri Light</vt:lpstr>
      <vt:lpstr>Times New Roman</vt:lpstr>
      <vt:lpstr>Ofis Teması</vt:lpstr>
      <vt:lpstr>Working Examples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Questions </dc:title>
  <dc:creator/>
  <cp:lastModifiedBy/>
  <cp:revision>2</cp:revision>
  <dcterms:created xsi:type="dcterms:W3CDTF">2012-08-15T22:53:30Z</dcterms:created>
  <dcterms:modified xsi:type="dcterms:W3CDTF">2024-03-20T15:13:29Z</dcterms:modified>
</cp:coreProperties>
</file>