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75" r:id="rId15"/>
    <p:sldId id="268" r:id="rId16"/>
    <p:sldId id="269" r:id="rId17"/>
    <p:sldId id="271" r:id="rId18"/>
    <p:sldId id="272" r:id="rId19"/>
    <p:sldId id="270"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520"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A11CBF32-3284-4B42-8CCA-9AF8EE30BE82}" type="datetimeFigureOut">
              <a:rPr lang="en-US" smtClean="0"/>
              <a:t>19.11.20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898C-526C-CC4B-9CE2-71385D0F9295}" type="slidenum">
              <a:rPr lang="en-US" smtClean="0"/>
              <a:t>‹#›</a:t>
            </a:fld>
            <a:endParaRPr lang="en-US"/>
          </a:p>
        </p:txBody>
      </p:sp>
    </p:spTree>
    <p:extLst>
      <p:ext uri="{BB962C8B-B14F-4D97-AF65-F5344CB8AC3E}">
        <p14:creationId xmlns:p14="http://schemas.microsoft.com/office/powerpoint/2010/main" val="393509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A11CBF32-3284-4B42-8CCA-9AF8EE30BE82}" type="datetimeFigureOut">
              <a:rPr lang="en-US" smtClean="0"/>
              <a:t>19.11.20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898C-526C-CC4B-9CE2-71385D0F9295}" type="slidenum">
              <a:rPr lang="en-US" smtClean="0"/>
              <a:t>‹#›</a:t>
            </a:fld>
            <a:endParaRPr lang="en-US"/>
          </a:p>
        </p:txBody>
      </p:sp>
    </p:spTree>
    <p:extLst>
      <p:ext uri="{BB962C8B-B14F-4D97-AF65-F5344CB8AC3E}">
        <p14:creationId xmlns:p14="http://schemas.microsoft.com/office/powerpoint/2010/main" val="43117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A11CBF32-3284-4B42-8CCA-9AF8EE30BE82}" type="datetimeFigureOut">
              <a:rPr lang="en-US" smtClean="0"/>
              <a:t>19.11.20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898C-526C-CC4B-9CE2-71385D0F9295}" type="slidenum">
              <a:rPr lang="en-US" smtClean="0"/>
              <a:t>‹#›</a:t>
            </a:fld>
            <a:endParaRPr lang="en-US"/>
          </a:p>
        </p:txBody>
      </p:sp>
    </p:spTree>
    <p:extLst>
      <p:ext uri="{BB962C8B-B14F-4D97-AF65-F5344CB8AC3E}">
        <p14:creationId xmlns:p14="http://schemas.microsoft.com/office/powerpoint/2010/main" val="222475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A11CBF32-3284-4B42-8CCA-9AF8EE30BE82}" type="datetimeFigureOut">
              <a:rPr lang="en-US" smtClean="0"/>
              <a:t>19.11.20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898C-526C-CC4B-9CE2-71385D0F9295}" type="slidenum">
              <a:rPr lang="en-US" smtClean="0"/>
              <a:t>‹#›</a:t>
            </a:fld>
            <a:endParaRPr lang="en-US"/>
          </a:p>
        </p:txBody>
      </p:sp>
    </p:spTree>
    <p:extLst>
      <p:ext uri="{BB962C8B-B14F-4D97-AF65-F5344CB8AC3E}">
        <p14:creationId xmlns:p14="http://schemas.microsoft.com/office/powerpoint/2010/main" val="95212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A11CBF32-3284-4B42-8CCA-9AF8EE30BE82}" type="datetimeFigureOut">
              <a:rPr lang="en-US" smtClean="0"/>
              <a:t>19.11.20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898C-526C-CC4B-9CE2-71385D0F9295}" type="slidenum">
              <a:rPr lang="en-US" smtClean="0"/>
              <a:t>‹#›</a:t>
            </a:fld>
            <a:endParaRPr lang="en-US"/>
          </a:p>
        </p:txBody>
      </p:sp>
    </p:spTree>
    <p:extLst>
      <p:ext uri="{BB962C8B-B14F-4D97-AF65-F5344CB8AC3E}">
        <p14:creationId xmlns:p14="http://schemas.microsoft.com/office/powerpoint/2010/main" val="830982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A11CBF32-3284-4B42-8CCA-9AF8EE30BE82}" type="datetimeFigureOut">
              <a:rPr lang="en-US" smtClean="0"/>
              <a:t>19.11.20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898C-526C-CC4B-9CE2-71385D0F9295}" type="slidenum">
              <a:rPr lang="en-US" smtClean="0"/>
              <a:t>‹#›</a:t>
            </a:fld>
            <a:endParaRPr lang="en-US"/>
          </a:p>
        </p:txBody>
      </p:sp>
    </p:spTree>
    <p:extLst>
      <p:ext uri="{BB962C8B-B14F-4D97-AF65-F5344CB8AC3E}">
        <p14:creationId xmlns:p14="http://schemas.microsoft.com/office/powerpoint/2010/main" val="114695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A11CBF32-3284-4B42-8CCA-9AF8EE30BE82}" type="datetimeFigureOut">
              <a:rPr lang="en-US" smtClean="0"/>
              <a:t>19.11.20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7898C-526C-CC4B-9CE2-71385D0F9295}" type="slidenum">
              <a:rPr lang="en-US" smtClean="0"/>
              <a:t>‹#›</a:t>
            </a:fld>
            <a:endParaRPr lang="en-US"/>
          </a:p>
        </p:txBody>
      </p:sp>
    </p:spTree>
    <p:extLst>
      <p:ext uri="{BB962C8B-B14F-4D97-AF65-F5344CB8AC3E}">
        <p14:creationId xmlns:p14="http://schemas.microsoft.com/office/powerpoint/2010/main" val="195264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A11CBF32-3284-4B42-8CCA-9AF8EE30BE82}" type="datetimeFigureOut">
              <a:rPr lang="en-US" smtClean="0"/>
              <a:t>19.11.20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7898C-526C-CC4B-9CE2-71385D0F9295}" type="slidenum">
              <a:rPr lang="en-US" smtClean="0"/>
              <a:t>‹#›</a:t>
            </a:fld>
            <a:endParaRPr lang="en-US"/>
          </a:p>
        </p:txBody>
      </p:sp>
    </p:spTree>
    <p:extLst>
      <p:ext uri="{BB962C8B-B14F-4D97-AF65-F5344CB8AC3E}">
        <p14:creationId xmlns:p14="http://schemas.microsoft.com/office/powerpoint/2010/main" val="68406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CBF32-3284-4B42-8CCA-9AF8EE30BE82}" type="datetimeFigureOut">
              <a:rPr lang="en-US" smtClean="0"/>
              <a:t>19.11.20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7898C-526C-CC4B-9CE2-71385D0F9295}" type="slidenum">
              <a:rPr lang="en-US" smtClean="0"/>
              <a:t>‹#›</a:t>
            </a:fld>
            <a:endParaRPr lang="en-US"/>
          </a:p>
        </p:txBody>
      </p:sp>
    </p:spTree>
    <p:extLst>
      <p:ext uri="{BB962C8B-B14F-4D97-AF65-F5344CB8AC3E}">
        <p14:creationId xmlns:p14="http://schemas.microsoft.com/office/powerpoint/2010/main" val="321603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11CBF32-3284-4B42-8CCA-9AF8EE30BE82}" type="datetimeFigureOut">
              <a:rPr lang="en-US" smtClean="0"/>
              <a:t>19.11.20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898C-526C-CC4B-9CE2-71385D0F9295}" type="slidenum">
              <a:rPr lang="en-US" smtClean="0"/>
              <a:t>‹#›</a:t>
            </a:fld>
            <a:endParaRPr lang="en-US"/>
          </a:p>
        </p:txBody>
      </p:sp>
    </p:spTree>
    <p:extLst>
      <p:ext uri="{BB962C8B-B14F-4D97-AF65-F5344CB8AC3E}">
        <p14:creationId xmlns:p14="http://schemas.microsoft.com/office/powerpoint/2010/main" val="153428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11CBF32-3284-4B42-8CCA-9AF8EE30BE82}" type="datetimeFigureOut">
              <a:rPr lang="en-US" smtClean="0"/>
              <a:t>19.11.20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898C-526C-CC4B-9CE2-71385D0F9295}" type="slidenum">
              <a:rPr lang="en-US" smtClean="0"/>
              <a:t>‹#›</a:t>
            </a:fld>
            <a:endParaRPr lang="en-US"/>
          </a:p>
        </p:txBody>
      </p:sp>
    </p:spTree>
    <p:extLst>
      <p:ext uri="{BB962C8B-B14F-4D97-AF65-F5344CB8AC3E}">
        <p14:creationId xmlns:p14="http://schemas.microsoft.com/office/powerpoint/2010/main" val="11033158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CBF32-3284-4B42-8CCA-9AF8EE30BE82}" type="datetimeFigureOut">
              <a:rPr lang="en-US" smtClean="0"/>
              <a:t>19.11.20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7898C-526C-CC4B-9CE2-71385D0F9295}" type="slidenum">
              <a:rPr lang="en-US" smtClean="0"/>
              <a:t>‹#›</a:t>
            </a:fld>
            <a:endParaRPr lang="en-US"/>
          </a:p>
        </p:txBody>
      </p:sp>
    </p:spTree>
    <p:extLst>
      <p:ext uri="{BB962C8B-B14F-4D97-AF65-F5344CB8AC3E}">
        <p14:creationId xmlns:p14="http://schemas.microsoft.com/office/powerpoint/2010/main" val="53256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etenayd.wordpress.com/gorsel/toplumsal-yapilar/fasiz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Politics and Social Movements in the 20</a:t>
            </a:r>
            <a:r>
              <a:rPr lang="en-US" baseline="30000" dirty="0" smtClean="0"/>
              <a:t>th</a:t>
            </a:r>
            <a:r>
              <a:rPr lang="en-US" dirty="0" smtClean="0"/>
              <a:t> century </a:t>
            </a:r>
            <a:endParaRPr lang="en-US" dirty="0"/>
          </a:p>
        </p:txBody>
      </p:sp>
      <p:sp>
        <p:nvSpPr>
          <p:cNvPr id="3" name="Subtitle 2"/>
          <p:cNvSpPr>
            <a:spLocks noGrp="1"/>
          </p:cNvSpPr>
          <p:nvPr>
            <p:ph type="subTitle" idx="1"/>
          </p:nvPr>
        </p:nvSpPr>
        <p:spPr/>
        <p:txBody>
          <a:bodyPr>
            <a:normAutofit fontScale="55000" lnSpcReduction="20000"/>
          </a:bodyPr>
          <a:lstStyle/>
          <a:p>
            <a:r>
              <a:rPr lang="en-US" u="sng" dirty="0" smtClean="0"/>
              <a:t>Week 6: Interwar Years and World War II </a:t>
            </a:r>
            <a:r>
              <a:rPr lang="en-US" dirty="0" smtClean="0"/>
              <a:t/>
            </a:r>
            <a:br>
              <a:rPr lang="en-US" dirty="0" smtClean="0"/>
            </a:br>
            <a:r>
              <a:rPr lang="en-US" dirty="0" smtClean="0"/>
              <a:t>CW, Great Depression, “The Rise of Fascist Dictatorship in Italy,” “Hitler and the Third Reich,” “</a:t>
            </a:r>
            <a:r>
              <a:rPr lang="en-US" dirty="0" err="1" smtClean="0"/>
              <a:t>Agression</a:t>
            </a:r>
            <a:r>
              <a:rPr lang="en-US" dirty="0" smtClean="0"/>
              <a:t> and Conquest,” “Racism and Destruction,” “Allied Victory”, “Chronology,” Conclusion </a:t>
            </a:r>
            <a:br>
              <a:rPr lang="en-US" dirty="0" smtClean="0"/>
            </a:br>
            <a:r>
              <a:rPr lang="en-US" dirty="0" smtClean="0"/>
              <a:t>p. 814-820, 823-25, 826-831, 836, 842-851, 853-857, 863. </a:t>
            </a:r>
            <a:br>
              <a:rPr lang="en-US" dirty="0" smtClean="0"/>
            </a:br>
            <a:endParaRPr lang="en-US" dirty="0" smtClean="0"/>
          </a:p>
          <a:p>
            <a:r>
              <a:rPr lang="en-US" dirty="0" smtClean="0"/>
              <a:t>19.11.2020</a:t>
            </a:r>
            <a:endParaRPr lang="en-US" dirty="0"/>
          </a:p>
        </p:txBody>
      </p:sp>
    </p:spTree>
    <p:extLst>
      <p:ext uri="{BB962C8B-B14F-4D97-AF65-F5344CB8AC3E}">
        <p14:creationId xmlns:p14="http://schemas.microsoft.com/office/powerpoint/2010/main" val="228642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Hitler and Third Reich, 1933</a:t>
            </a:r>
          </a:p>
          <a:p>
            <a:r>
              <a:rPr lang="en-US" dirty="0" smtClean="0"/>
              <a:t>Capitalizing on the German “humiliation” led by the Treaty of Versailles and the Great Depression, he </a:t>
            </a:r>
            <a:r>
              <a:rPr lang="en-US" dirty="0"/>
              <a:t>promised a way out of economic </a:t>
            </a:r>
            <a:r>
              <a:rPr lang="en-US" dirty="0" smtClean="0"/>
              <a:t>hardship </a:t>
            </a:r>
            <a:r>
              <a:rPr lang="en-US" dirty="0"/>
              <a:t>and the reassertion of Germany's claim to status as a world power. </a:t>
            </a:r>
            <a:endParaRPr lang="en-US" dirty="0" smtClean="0"/>
          </a:p>
          <a:p>
            <a:r>
              <a:rPr lang="en-US" dirty="0"/>
              <a:t>Within two months after Hitler came to office, Germany was a </a:t>
            </a:r>
            <a:r>
              <a:rPr lang="en-US" dirty="0" smtClean="0"/>
              <a:t>police </a:t>
            </a:r>
            <a:r>
              <a:rPr lang="en-US" dirty="0"/>
              <a:t>state and Hitler was a "legal" dictator who could issue his own laws without having to gain the consent of either the Reichstag or the president. </a:t>
            </a:r>
            <a:endParaRPr lang="en-US" dirty="0" smtClean="0"/>
          </a:p>
          <a:p>
            <a:endParaRPr lang="en-US" dirty="0" smtClean="0"/>
          </a:p>
          <a:p>
            <a:endParaRPr lang="en-US" dirty="0"/>
          </a:p>
        </p:txBody>
      </p:sp>
    </p:spTree>
    <p:extLst>
      <p:ext uri="{BB962C8B-B14F-4D97-AF65-F5344CB8AC3E}">
        <p14:creationId xmlns:p14="http://schemas.microsoft.com/office/powerpoint/2010/main" val="223274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Hitler identified three organizing goals for the Nazi state: </a:t>
            </a:r>
            <a:r>
              <a:rPr lang="en-US" i="1" dirty="0"/>
              <a:t>Lebensraum </a:t>
            </a:r>
            <a:r>
              <a:rPr lang="en-US" dirty="0"/>
              <a:t>(living space), rearmament, and economic </a:t>
            </a:r>
            <a:r>
              <a:rPr lang="en-US" dirty="0" smtClean="0"/>
              <a:t>recovery</a:t>
            </a:r>
            <a:r>
              <a:rPr lang="en-US" dirty="0"/>
              <a:t>. </a:t>
            </a:r>
            <a:endParaRPr lang="en-US" dirty="0" smtClean="0"/>
          </a:p>
          <a:p>
            <a:r>
              <a:rPr lang="en-US" dirty="0"/>
              <a:t>Propaganda, Racism, and </a:t>
            </a:r>
            <a:r>
              <a:rPr lang="en-US" dirty="0" smtClean="0"/>
              <a:t>Culture </a:t>
            </a:r>
          </a:p>
          <a:p>
            <a:r>
              <a:rPr lang="en-US" dirty="0" smtClean="0"/>
              <a:t>Triumph of the Will by </a:t>
            </a:r>
            <a:r>
              <a:rPr lang="en-US" dirty="0" err="1" smtClean="0"/>
              <a:t>Leni</a:t>
            </a:r>
            <a:r>
              <a:rPr lang="en-US" dirty="0" smtClean="0"/>
              <a:t> Riefenstahl</a:t>
            </a:r>
          </a:p>
          <a:p>
            <a:pPr marL="0" indent="0">
              <a:buNone/>
            </a:pPr>
            <a:r>
              <a:rPr lang="en-US" dirty="0" smtClean="0"/>
              <a:t>Available on </a:t>
            </a:r>
          </a:p>
          <a:p>
            <a:pPr marL="0" indent="0">
              <a:buNone/>
            </a:pPr>
            <a:r>
              <a:rPr lang="en-US" dirty="0" smtClean="0"/>
              <a:t>https://</a:t>
            </a:r>
            <a:r>
              <a:rPr lang="en-US" dirty="0" err="1" smtClean="0"/>
              <a:t>www.dailymotion.com</a:t>
            </a:r>
            <a:r>
              <a:rPr lang="en-US" dirty="0" smtClean="0"/>
              <a:t>/video/x6uajey</a:t>
            </a:r>
            <a:endParaRPr lang="en-US" dirty="0"/>
          </a:p>
        </p:txBody>
      </p:sp>
    </p:spTree>
    <p:extLst>
      <p:ext uri="{BB962C8B-B14F-4D97-AF65-F5344CB8AC3E}">
        <p14:creationId xmlns:p14="http://schemas.microsoft.com/office/powerpoint/2010/main" val="94085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Enemies of the state </a:t>
            </a:r>
            <a:r>
              <a:rPr lang="mr-IN" dirty="0" smtClean="0"/>
              <a:t>–</a:t>
            </a:r>
            <a:r>
              <a:rPr lang="en-US" dirty="0" smtClean="0"/>
              <a:t> concentration camps</a:t>
            </a:r>
            <a:endParaRPr lang="en-US" dirty="0"/>
          </a:p>
          <a:p>
            <a:r>
              <a:rPr lang="en-US" dirty="0" smtClean="0"/>
              <a:t>Scapegoating Jews, Nuremberg Laws in 1935</a:t>
            </a:r>
          </a:p>
          <a:p>
            <a:r>
              <a:rPr lang="en-US" dirty="0"/>
              <a:t>Racism was nothing new in European culture, nor was its particular variant, anti-Semitism- hatred of Jews- the </a:t>
            </a:r>
            <a:r>
              <a:rPr lang="en-US" dirty="0" smtClean="0"/>
              <a:t>creation </a:t>
            </a:r>
            <a:r>
              <a:rPr lang="en-US" dirty="0"/>
              <a:t>of the Third Reich. </a:t>
            </a:r>
            <a:endParaRPr lang="en-US" dirty="0" smtClean="0"/>
          </a:p>
          <a:p>
            <a:r>
              <a:rPr lang="en-US" dirty="0" smtClean="0"/>
              <a:t>Mechanisms of euthanasia, sterilization </a:t>
            </a:r>
            <a:r>
              <a:rPr lang="tr-TR" dirty="0" err="1" smtClean="0"/>
              <a:t>and</a:t>
            </a:r>
            <a:r>
              <a:rPr lang="tr-TR" dirty="0" smtClean="0"/>
              <a:t> </a:t>
            </a:r>
            <a:r>
              <a:rPr lang="tr-TR" dirty="0" err="1" smtClean="0"/>
              <a:t>the</a:t>
            </a:r>
            <a:r>
              <a:rPr lang="tr-TR" dirty="0" smtClean="0"/>
              <a:t> </a:t>
            </a:r>
            <a:r>
              <a:rPr lang="tr-TR" dirty="0" err="1" smtClean="0"/>
              <a:t>science</a:t>
            </a:r>
            <a:r>
              <a:rPr lang="tr-TR" dirty="0" smtClean="0"/>
              <a:t> of</a:t>
            </a:r>
            <a:r>
              <a:rPr lang="en-US" dirty="0" smtClean="0"/>
              <a:t> eugenics were employed to deal with the enemies, </a:t>
            </a:r>
            <a:r>
              <a:rPr lang="en-US" dirty="0" err="1" smtClean="0"/>
              <a:t>asocials</a:t>
            </a:r>
            <a:r>
              <a:rPr lang="en-US" dirty="0" smtClean="0"/>
              <a:t>, undesirables, community aliens etc. which led to the persecution of these different groups. </a:t>
            </a:r>
            <a:endParaRPr lang="en-US" dirty="0"/>
          </a:p>
        </p:txBody>
      </p:sp>
    </p:spTree>
    <p:extLst>
      <p:ext uri="{BB962C8B-B14F-4D97-AF65-F5344CB8AC3E}">
        <p14:creationId xmlns:p14="http://schemas.microsoft.com/office/powerpoint/2010/main" val="76989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Enforcing Nazi Racial </a:t>
            </a:r>
            <a:r>
              <a:rPr lang="en-US" dirty="0" smtClean="0"/>
              <a:t>Policies</a:t>
            </a:r>
          </a:p>
          <a:p>
            <a:r>
              <a:rPr lang="en-US" dirty="0"/>
              <a:t>The Destruction of Europe's Jews </a:t>
            </a:r>
            <a:endParaRPr lang="en-US" dirty="0" smtClean="0"/>
          </a:p>
          <a:p>
            <a:r>
              <a:rPr lang="en-US" dirty="0" smtClean="0"/>
              <a:t> T</a:t>
            </a:r>
            <a:r>
              <a:rPr lang="en-US" b="1" dirty="0" smtClean="0"/>
              <a:t>he </a:t>
            </a:r>
            <a:r>
              <a:rPr lang="en-US" b="1" dirty="0"/>
              <a:t>"Final Solution." </a:t>
            </a:r>
            <a:r>
              <a:rPr lang="en-US" dirty="0"/>
              <a:t>Confinement in urban ghettos was the beginning </a:t>
            </a:r>
            <a:r>
              <a:rPr lang="en-US" dirty="0" smtClean="0"/>
              <a:t>of a </a:t>
            </a:r>
            <a:r>
              <a:rPr lang="en-US" dirty="0"/>
              <a:t>policy </a:t>
            </a:r>
            <a:r>
              <a:rPr lang="en-US" dirty="0" smtClean="0"/>
              <a:t>of concentration </a:t>
            </a:r>
            <a:r>
              <a:rPr lang="en-US" dirty="0"/>
              <a:t>that ended in </a:t>
            </a:r>
            <a:r>
              <a:rPr lang="en-US" dirty="0" smtClean="0"/>
              <a:t>annihilation</a:t>
            </a:r>
            <a:r>
              <a:rPr lang="en-US" dirty="0"/>
              <a:t>. </a:t>
            </a:r>
            <a:r>
              <a:rPr lang="mr-IN" dirty="0" smtClean="0"/>
              <a:t>–</a:t>
            </a:r>
            <a:r>
              <a:rPr lang="en-US" dirty="0" smtClean="0"/>
              <a:t> gas chambers </a:t>
            </a:r>
          </a:p>
          <a:p>
            <a:r>
              <a:rPr lang="en-US" dirty="0"/>
              <a:t>The camps practiced systematic extermination for the savage destruction of those groups deemed racially inferior, sexually deviant, or politically dangerous. The term holocaust has been used to describe the mass slaughter of European Jews, most of which took place in the five major killing centers in </a:t>
            </a:r>
            <a:r>
              <a:rPr lang="en-US" dirty="0" smtClean="0"/>
              <a:t>what </a:t>
            </a:r>
            <a:r>
              <a:rPr lang="en-US" dirty="0"/>
              <a:t>is now Polish </a:t>
            </a:r>
            <a:r>
              <a:rPr lang="en-US" dirty="0" smtClean="0"/>
              <a:t>territory </a:t>
            </a:r>
            <a:r>
              <a:rPr lang="en-US" dirty="0"/>
              <a:t>- </a:t>
            </a:r>
            <a:r>
              <a:rPr lang="en-US" dirty="0" err="1"/>
              <a:t>Chelmno</a:t>
            </a:r>
            <a:r>
              <a:rPr lang="en-US" dirty="0"/>
              <a:t>, </a:t>
            </a:r>
            <a:r>
              <a:rPr lang="en-US" dirty="0" err="1"/>
              <a:t>Belzec</a:t>
            </a:r>
            <a:r>
              <a:rPr lang="en-US" dirty="0"/>
              <a:t>, </a:t>
            </a:r>
            <a:r>
              <a:rPr lang="en-US" dirty="0" err="1"/>
              <a:t>Sobibor</a:t>
            </a:r>
            <a:r>
              <a:rPr lang="en-US" dirty="0"/>
              <a:t>, Treblinka, and Auschwitz. </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2061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all, </a:t>
            </a:r>
            <a:r>
              <a:rPr lang="en-US" dirty="0" smtClean="0"/>
              <a:t>11 </a:t>
            </a:r>
            <a:r>
              <a:rPr lang="en-US" dirty="0"/>
              <a:t>million people died by the extermination process- 6 million Jews and almost as many non-Jews, including children, the aged, homosexuals, Slavic slave laborers, Soviet prisoners of war, Communists, members of the Polish and Soviet leadership, various resistance </a:t>
            </a:r>
            <a:r>
              <a:rPr lang="en-US" dirty="0" smtClean="0"/>
              <a:t>elements</a:t>
            </a:r>
            <a:r>
              <a:rPr lang="en-US" dirty="0"/>
              <a:t>, gypsies, and Jehovah's Witnesses. </a:t>
            </a:r>
            <a:endParaRPr lang="en-US" dirty="0" smtClean="0"/>
          </a:p>
          <a:p>
            <a:endParaRPr lang="en-US" dirty="0"/>
          </a:p>
        </p:txBody>
      </p:sp>
    </p:spTree>
    <p:extLst>
      <p:ext uri="{BB962C8B-B14F-4D97-AF65-F5344CB8AC3E}">
        <p14:creationId xmlns:p14="http://schemas.microsoft.com/office/powerpoint/2010/main" val="29784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Multiple mechanisms of espionage that also includes the ordinary citizens</a:t>
            </a:r>
          </a:p>
          <a:p>
            <a:r>
              <a:rPr lang="en-US" dirty="0" smtClean="0"/>
              <a:t>A state party, a party state?</a:t>
            </a:r>
          </a:p>
          <a:p>
            <a:r>
              <a:rPr lang="en-US" dirty="0" smtClean="0"/>
              <a:t>Cult of the leadership</a:t>
            </a:r>
          </a:p>
          <a:p>
            <a:r>
              <a:rPr lang="en-US" dirty="0" smtClean="0"/>
              <a:t>An endless list of enemies </a:t>
            </a:r>
          </a:p>
          <a:p>
            <a:r>
              <a:rPr lang="en-US" dirty="0" smtClean="0"/>
              <a:t>An eclectic ideology fed by the votes of ordinary people on the street </a:t>
            </a:r>
          </a:p>
          <a:p>
            <a:pPr marL="0" indent="0">
              <a:buNone/>
            </a:pPr>
            <a:endParaRPr lang="en-US" dirty="0" smtClean="0"/>
          </a:p>
          <a:p>
            <a:endParaRPr lang="en-US" dirty="0"/>
          </a:p>
        </p:txBody>
      </p:sp>
    </p:spTree>
    <p:extLst>
      <p:ext uri="{BB962C8B-B14F-4D97-AF65-F5344CB8AC3E}">
        <p14:creationId xmlns:p14="http://schemas.microsoft.com/office/powerpoint/2010/main" val="149331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Appeasement policy indicating the </a:t>
            </a:r>
            <a:r>
              <a:rPr lang="en-US" dirty="0"/>
              <a:t>willingness to concede to </a:t>
            </a:r>
            <a:r>
              <a:rPr lang="en-US" dirty="0" smtClean="0"/>
              <a:t>Hitler’s demands </a:t>
            </a:r>
            <a:r>
              <a:rPr lang="en-US" dirty="0"/>
              <a:t>in order to preserve peace. </a:t>
            </a:r>
            <a:endParaRPr lang="en-US" dirty="0" smtClean="0"/>
          </a:p>
          <a:p>
            <a:r>
              <a:rPr lang="en-US" dirty="0" smtClean="0"/>
              <a:t>The </a:t>
            </a:r>
            <a:r>
              <a:rPr lang="en-US" dirty="0"/>
              <a:t>war that </a:t>
            </a:r>
            <a:r>
              <a:rPr lang="en-US" dirty="0" smtClean="0"/>
              <a:t>began </a:t>
            </a:r>
            <a:r>
              <a:rPr lang="en-US" dirty="0"/>
              <a:t>in Europe in 1939 eventually became a global conflict that pitted Germany, Italy, and Japan- the Axis Powers- against the British Empire, the Soviet Union, and the United States- the Grand Alliance. </a:t>
            </a:r>
            <a:endParaRPr lang="en-US" dirty="0" smtClean="0"/>
          </a:p>
          <a:p>
            <a:r>
              <a:rPr lang="en-US" dirty="0" smtClean="0"/>
              <a:t>Annexation of Austria, occupation of Czechoslovakia by Nazi Germany </a:t>
            </a:r>
          </a:p>
          <a:p>
            <a:endParaRPr lang="en-US" dirty="0" smtClean="0"/>
          </a:p>
          <a:p>
            <a:endParaRPr lang="en-US" dirty="0"/>
          </a:p>
        </p:txBody>
      </p:sp>
    </p:spTree>
    <p:extLst>
      <p:ext uri="{BB962C8B-B14F-4D97-AF65-F5344CB8AC3E}">
        <p14:creationId xmlns:p14="http://schemas.microsoft.com/office/powerpoint/2010/main" val="3052843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Pact of Steel with Italy</a:t>
            </a:r>
          </a:p>
          <a:p>
            <a:r>
              <a:rPr lang="en-US" dirty="0" smtClean="0"/>
              <a:t>Non-aggression Pact with Soviet Union (1939)</a:t>
            </a:r>
          </a:p>
          <a:p>
            <a:r>
              <a:rPr lang="en-US" dirty="0" smtClean="0"/>
              <a:t>Occupation of Poland (September 1, 1939)</a:t>
            </a:r>
          </a:p>
          <a:p>
            <a:endParaRPr lang="en-US" dirty="0"/>
          </a:p>
          <a:p>
            <a:r>
              <a:rPr lang="en-US" dirty="0"/>
              <a:t>By the middle of 1941, Hitler controlled a vast continental empire that stretched from the Baltic to the Black Sea and from the </a:t>
            </a:r>
            <a:r>
              <a:rPr lang="en-US" dirty="0" smtClean="0"/>
              <a:t>Atlantic </a:t>
            </a:r>
            <a:r>
              <a:rPr lang="en-US" dirty="0"/>
              <a:t>Ocean to the Russian </a:t>
            </a:r>
            <a:r>
              <a:rPr lang="en-US" dirty="0" smtClean="0"/>
              <a:t>border</a:t>
            </a:r>
            <a:r>
              <a:rPr lang="en-US" dirty="0"/>
              <a:t> </a:t>
            </a:r>
            <a:r>
              <a:rPr lang="en-US" dirty="0" smtClean="0"/>
              <a:t>by </a:t>
            </a:r>
            <a:r>
              <a:rPr lang="en-US" dirty="0"/>
              <a:t>either occupation or collaboration. </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30647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11-19 at 05.10.43.png"/>
          <p:cNvPicPr>
            <a:picLocks noGrp="1" noChangeAspect="1"/>
          </p:cNvPicPr>
          <p:nvPr>
            <p:ph idx="1"/>
          </p:nvPr>
        </p:nvPicPr>
        <p:blipFill>
          <a:blip r:embed="rId2">
            <a:extLst>
              <a:ext uri="{28A0092B-C50C-407E-A947-70E740481C1C}">
                <a14:useLocalDpi xmlns:a14="http://schemas.microsoft.com/office/drawing/2010/main" val="0"/>
              </a:ext>
            </a:extLst>
          </a:blip>
          <a:srcRect l="-50265" r="-50265"/>
          <a:stretch>
            <a:fillRect/>
          </a:stretch>
        </p:blipFill>
        <p:spPr>
          <a:xfrm>
            <a:off x="-1276381" y="0"/>
            <a:ext cx="12469964" cy="6858000"/>
          </a:xfrm>
        </p:spPr>
      </p:pic>
    </p:spTree>
    <p:extLst>
      <p:ext uri="{BB962C8B-B14F-4D97-AF65-F5344CB8AC3E}">
        <p14:creationId xmlns:p14="http://schemas.microsoft.com/office/powerpoint/2010/main" val="228512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20-03-22 at 15.47.02.png"/>
          <p:cNvPicPr>
            <a:picLocks noGrp="1" noChangeAspect="1"/>
          </p:cNvPicPr>
          <p:nvPr>
            <p:ph idx="1"/>
          </p:nvPr>
        </p:nvPicPr>
        <p:blipFill>
          <a:blip r:embed="rId2">
            <a:extLst>
              <a:ext uri="{28A0092B-C50C-407E-A947-70E740481C1C}">
                <a14:useLocalDpi xmlns:a14="http://schemas.microsoft.com/office/drawing/2010/main" val="0"/>
              </a:ext>
            </a:extLst>
          </a:blip>
          <a:srcRect l="-19866" r="-19866"/>
          <a:stretch>
            <a:fillRect/>
          </a:stretch>
        </p:blipFill>
        <p:spPr>
          <a:xfrm>
            <a:off x="-1385970" y="-216159"/>
            <a:ext cx="11951704" cy="6572977"/>
          </a:xfrm>
        </p:spPr>
      </p:pic>
    </p:spTree>
    <p:extLst>
      <p:ext uri="{BB962C8B-B14F-4D97-AF65-F5344CB8AC3E}">
        <p14:creationId xmlns:p14="http://schemas.microsoft.com/office/powerpoint/2010/main" val="277532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Interwar Years</a:t>
            </a:r>
          </a:p>
          <a:p>
            <a:pPr marL="0" indent="0">
              <a:buNone/>
            </a:pPr>
            <a:r>
              <a:rPr lang="en-US" dirty="0" smtClean="0"/>
              <a:t> </a:t>
            </a:r>
          </a:p>
          <a:p>
            <a:pPr lvl="0"/>
            <a:r>
              <a:rPr lang="en-US" dirty="0" smtClean="0"/>
              <a:t>The Great Depression </a:t>
            </a:r>
          </a:p>
          <a:p>
            <a:pPr marL="0" indent="0">
              <a:buNone/>
            </a:pPr>
            <a:r>
              <a:rPr lang="en-US" dirty="0" smtClean="0"/>
              <a:t> </a:t>
            </a:r>
          </a:p>
          <a:p>
            <a:pPr lvl="0"/>
            <a:r>
              <a:rPr lang="en-US" dirty="0" smtClean="0"/>
              <a:t>The rise of fascism</a:t>
            </a:r>
          </a:p>
          <a:p>
            <a:pPr marL="0" indent="0">
              <a:buNone/>
            </a:pPr>
            <a:r>
              <a:rPr lang="en-US" dirty="0" smtClean="0"/>
              <a:t> </a:t>
            </a:r>
          </a:p>
          <a:p>
            <a:pPr marL="0" indent="0">
              <a:buNone/>
            </a:pPr>
            <a:r>
              <a:rPr lang="en-US" dirty="0" smtClean="0">
                <a:hlinkClick r:id="rId2"/>
              </a:rPr>
              <a:t>https://setenayd.wordpress.com/gorsel/toplumsal-yapilar/fasizm/</a:t>
            </a:r>
            <a:endParaRPr lang="en-US" dirty="0" smtClean="0"/>
          </a:p>
          <a:p>
            <a:pPr marL="0" indent="0">
              <a:buNone/>
            </a:pPr>
            <a:endParaRPr lang="en-US" dirty="0" smtClean="0"/>
          </a:p>
          <a:p>
            <a:pPr marL="0" indent="0">
              <a:buNone/>
            </a:pPr>
            <a:r>
              <a:rPr lang="en-US" dirty="0" smtClean="0"/>
              <a:t>Suggested: Hitler’s Children + Triumph of the Will </a:t>
            </a:r>
          </a:p>
          <a:p>
            <a:pPr marL="0" indent="0">
              <a:buNone/>
            </a:pPr>
            <a:r>
              <a:rPr lang="en-US" dirty="0" smtClean="0"/>
              <a:t> </a:t>
            </a:r>
          </a:p>
          <a:p>
            <a:pPr lvl="0"/>
            <a:r>
              <a:rPr lang="en-US" dirty="0" smtClean="0"/>
              <a:t>The withdrawal of democracy </a:t>
            </a:r>
          </a:p>
          <a:p>
            <a:endParaRPr lang="en-US" dirty="0"/>
          </a:p>
        </p:txBody>
      </p:sp>
    </p:spTree>
    <p:extLst>
      <p:ext uri="{BB962C8B-B14F-4D97-AF65-F5344CB8AC3E}">
        <p14:creationId xmlns:p14="http://schemas.microsoft.com/office/powerpoint/2010/main" val="255290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With the war in eastern Europe, anti-Semitism changed from a policy of persecution and expropriation in the 1930s into a program of systematic extermination beginning in 1941. </a:t>
            </a:r>
            <a:endParaRPr lang="en-US" dirty="0" smtClean="0"/>
          </a:p>
          <a:p>
            <a:r>
              <a:rPr lang="en-US" dirty="0"/>
              <a:t>The Soviet Union sacrificed 10 percent of its population to the war effort, incurring more than 50 percent of all the </a:t>
            </a:r>
            <a:r>
              <a:rPr lang="en-US" dirty="0" smtClean="0"/>
              <a:t>deaths </a:t>
            </a:r>
            <a:r>
              <a:rPr lang="en-US" dirty="0"/>
              <a:t>and casualties of the war. </a:t>
            </a:r>
            <a:endParaRPr lang="en-US" dirty="0" smtClean="0"/>
          </a:p>
          <a:p>
            <a:r>
              <a:rPr lang="en-US" dirty="0"/>
              <a:t>With the defeat of Germany and Japan, the United States and the Soviet Union stood as the undisputed giants in world politics. </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1153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The International Context</a:t>
            </a:r>
          </a:p>
          <a:p>
            <a:pPr marL="0" indent="0">
              <a:buNone/>
            </a:pPr>
            <a:endParaRPr lang="en-US" dirty="0" smtClean="0"/>
          </a:p>
          <a:p>
            <a:pPr lvl="0"/>
            <a:r>
              <a:rPr lang="en-US" dirty="0" smtClean="0"/>
              <a:t>League of Nations </a:t>
            </a:r>
          </a:p>
          <a:p>
            <a:pPr lvl="0"/>
            <a:r>
              <a:rPr lang="en-US" dirty="0" smtClean="0"/>
              <a:t>Appeasement policy </a:t>
            </a:r>
          </a:p>
          <a:p>
            <a:pPr marL="0" indent="0">
              <a:buNone/>
            </a:pPr>
            <a:endParaRPr lang="en-US" dirty="0"/>
          </a:p>
        </p:txBody>
      </p:sp>
    </p:spTree>
    <p:extLst>
      <p:ext uri="{BB962C8B-B14F-4D97-AF65-F5344CB8AC3E}">
        <p14:creationId xmlns:p14="http://schemas.microsoft.com/office/powerpoint/2010/main" val="32817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 1929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collapse of the </a:t>
            </a:r>
            <a:r>
              <a:rPr lang="en-US" dirty="0"/>
              <a:t>stock market in the United </a:t>
            </a:r>
            <a:r>
              <a:rPr lang="en-US" dirty="0" smtClean="0"/>
              <a:t>States -- the </a:t>
            </a:r>
            <a:r>
              <a:rPr lang="en-US" dirty="0"/>
              <a:t>beginning of a long period of worldwide </a:t>
            </a:r>
            <a:r>
              <a:rPr lang="en-US" dirty="0" smtClean="0"/>
              <a:t>economic </a:t>
            </a:r>
            <a:r>
              <a:rPr lang="en-US" dirty="0"/>
              <a:t>stagnation and </a:t>
            </a:r>
            <a:r>
              <a:rPr lang="en-US" dirty="0" smtClean="0"/>
              <a:t>depression</a:t>
            </a:r>
          </a:p>
          <a:p>
            <a:r>
              <a:rPr lang="en-US" dirty="0" smtClean="0"/>
              <a:t>Unemployment, high rates of inflation</a:t>
            </a:r>
          </a:p>
          <a:p>
            <a:r>
              <a:rPr lang="en-US" dirty="0" smtClean="0"/>
              <a:t>Protectionist measures by the governments </a:t>
            </a:r>
            <a:r>
              <a:rPr lang="mr-IN" dirty="0" smtClean="0"/>
              <a:t>–</a:t>
            </a:r>
            <a:r>
              <a:rPr lang="en-US" dirty="0" smtClean="0"/>
              <a:t> different </a:t>
            </a:r>
            <a:r>
              <a:rPr lang="en-US" dirty="0" err="1" smtClean="0"/>
              <a:t>statisms</a:t>
            </a:r>
            <a:endParaRPr lang="en-US" dirty="0" smtClean="0"/>
          </a:p>
          <a:p>
            <a:r>
              <a:rPr lang="en-US" dirty="0" smtClean="0"/>
              <a:t>Loss of </a:t>
            </a:r>
            <a:r>
              <a:rPr lang="en-US" dirty="0"/>
              <a:t>confidence in a self-adjusting economy, an "invisible </a:t>
            </a:r>
            <a:r>
              <a:rPr lang="en-US" dirty="0" smtClean="0"/>
              <a:t>hand”</a:t>
            </a:r>
          </a:p>
          <a:p>
            <a:r>
              <a:rPr lang="en-US" dirty="0" smtClean="0"/>
              <a:t>Political instability </a:t>
            </a:r>
          </a:p>
          <a:p>
            <a:endParaRPr lang="en-US" dirty="0"/>
          </a:p>
        </p:txBody>
      </p:sp>
    </p:spTree>
    <p:extLst>
      <p:ext uri="{BB962C8B-B14F-4D97-AF65-F5344CB8AC3E}">
        <p14:creationId xmlns:p14="http://schemas.microsoft.com/office/powerpoint/2010/main" val="113386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SOVIET UNION'S </a:t>
            </a:r>
            <a:r>
              <a:rPr lang="en-US" dirty="0" smtClean="0"/>
              <a:t/>
            </a:r>
            <a:br>
              <a:rPr lang="en-US" dirty="0" smtClean="0"/>
            </a:br>
            <a:r>
              <a:rPr lang="en-US" dirty="0"/>
              <a:t>SEPARATE PATH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fi-FI" dirty="0"/>
              <a:t>Joseph Stalin </a:t>
            </a:r>
            <a:r>
              <a:rPr lang="fi-FI" dirty="0" smtClean="0"/>
              <a:t>(1879</a:t>
            </a:r>
            <a:r>
              <a:rPr lang="fi-FI" dirty="0"/>
              <a:t>- 1953</a:t>
            </a:r>
            <a:r>
              <a:rPr lang="fi-FI" dirty="0" smtClean="0"/>
              <a:t>) </a:t>
            </a:r>
            <a:r>
              <a:rPr lang="fi-FI" dirty="0"/>
              <a:t>general </a:t>
            </a:r>
            <a:r>
              <a:rPr lang="fi-FI" dirty="0" err="1"/>
              <a:t>secretary</a:t>
            </a:r>
            <a:r>
              <a:rPr lang="fi-FI" dirty="0"/>
              <a:t> of the Central </a:t>
            </a:r>
            <a:r>
              <a:rPr lang="fi-FI" dirty="0" err="1"/>
              <a:t>Committee</a:t>
            </a:r>
            <a:r>
              <a:rPr lang="fi-FI" dirty="0"/>
              <a:t> of the </a:t>
            </a:r>
            <a:r>
              <a:rPr lang="fi-FI" dirty="0" err="1"/>
              <a:t>Communist</a:t>
            </a:r>
            <a:r>
              <a:rPr lang="fi-FI" dirty="0"/>
              <a:t> party (1922-</a:t>
            </a:r>
            <a:r>
              <a:rPr lang="fi-FI" dirty="0" smtClean="0"/>
              <a:t>1953). </a:t>
            </a:r>
          </a:p>
          <a:p>
            <a:r>
              <a:rPr lang="fi-FI" dirty="0"/>
              <a:t>the </a:t>
            </a:r>
            <a:r>
              <a:rPr lang="fi-FI" dirty="0" err="1"/>
              <a:t>end</a:t>
            </a:r>
            <a:r>
              <a:rPr lang="fi-FI" dirty="0"/>
              <a:t> of the </a:t>
            </a:r>
            <a:r>
              <a:rPr lang="fi-FI" dirty="0" err="1"/>
              <a:t>civil</a:t>
            </a:r>
            <a:r>
              <a:rPr lang="fi-FI" dirty="0"/>
              <a:t> </a:t>
            </a:r>
            <a:r>
              <a:rPr lang="fi-FI" dirty="0" err="1"/>
              <a:t>war</a:t>
            </a:r>
            <a:r>
              <a:rPr lang="fi-FI" dirty="0"/>
              <a:t> in </a:t>
            </a:r>
            <a:r>
              <a:rPr lang="fi-FI" dirty="0" smtClean="0"/>
              <a:t>1921</a:t>
            </a:r>
          </a:p>
          <a:p>
            <a:r>
              <a:rPr lang="fi-FI" dirty="0" smtClean="0"/>
              <a:t> </a:t>
            </a:r>
            <a:r>
              <a:rPr lang="fi-FI" i="1" dirty="0" err="1" smtClean="0"/>
              <a:t>Under</a:t>
            </a:r>
            <a:r>
              <a:rPr lang="fi-FI" i="1" dirty="0" smtClean="0"/>
              <a:t> </a:t>
            </a:r>
            <a:r>
              <a:rPr lang="fi-FI" i="1" dirty="0"/>
              <a:t>Joseph </a:t>
            </a:r>
            <a:r>
              <a:rPr lang="fi-FI" i="1" dirty="0" smtClean="0"/>
              <a:t>Stalin </a:t>
            </a:r>
            <a:r>
              <a:rPr lang="fi-FI" i="1" dirty="0"/>
              <a:t>the </a:t>
            </a:r>
            <a:r>
              <a:rPr lang="fi-FI" i="1" dirty="0" err="1"/>
              <a:t>Soviet</a:t>
            </a:r>
            <a:r>
              <a:rPr lang="fi-FI" i="1" dirty="0"/>
              <a:t> </a:t>
            </a:r>
            <a:r>
              <a:rPr lang="fi-FI" i="1" dirty="0" smtClean="0"/>
              <a:t>Union </a:t>
            </a:r>
            <a:r>
              <a:rPr lang="fi-FI" i="1" dirty="0" err="1"/>
              <a:t>embarked</a:t>
            </a:r>
            <a:r>
              <a:rPr lang="fi-FI" i="1" dirty="0"/>
              <a:t> </a:t>
            </a:r>
            <a:r>
              <a:rPr lang="fi-FI" i="1" dirty="0" smtClean="0"/>
              <a:t>on a </a:t>
            </a:r>
            <a:r>
              <a:rPr lang="fi-FI" i="1" dirty="0" err="1"/>
              <a:t>rapid</a:t>
            </a:r>
            <a:r>
              <a:rPr lang="fi-FI" i="1" dirty="0"/>
              <a:t> </a:t>
            </a:r>
            <a:r>
              <a:rPr lang="fi-FI" i="1" dirty="0" err="1" smtClean="0"/>
              <a:t>industrialization</a:t>
            </a:r>
            <a:r>
              <a:rPr lang="fi-FI" i="1" dirty="0" smtClean="0"/>
              <a:t> </a:t>
            </a:r>
            <a:r>
              <a:rPr lang="fi-FI" i="1" dirty="0" err="1" smtClean="0"/>
              <a:t>that</a:t>
            </a:r>
            <a:r>
              <a:rPr lang="fi-FI" i="1" dirty="0" smtClean="0"/>
              <a:t> </a:t>
            </a:r>
            <a:r>
              <a:rPr lang="fi-FI" i="1" dirty="0" err="1" smtClean="0"/>
              <a:t>trallsformed</a:t>
            </a:r>
            <a:r>
              <a:rPr lang="fi-FI" i="1" dirty="0" smtClean="0"/>
              <a:t> </a:t>
            </a:r>
            <a:r>
              <a:rPr lang="fi-FI" i="1" dirty="0"/>
              <a:t>the </a:t>
            </a:r>
            <a:r>
              <a:rPr lang="fi-FI" i="1" dirty="0" err="1"/>
              <a:t>peasant-based</a:t>
            </a:r>
            <a:r>
              <a:rPr lang="fi-FI" i="1" dirty="0"/>
              <a:t> </a:t>
            </a:r>
            <a:r>
              <a:rPr lang="fi-FI" i="1" dirty="0" err="1" smtClean="0"/>
              <a:t>economy</a:t>
            </a:r>
            <a:r>
              <a:rPr lang="fi-FI" i="1" dirty="0" smtClean="0"/>
              <a:t> into </a:t>
            </a:r>
            <a:r>
              <a:rPr lang="fi-FI" i="1" dirty="0"/>
              <a:t>a </a:t>
            </a:r>
            <a:r>
              <a:rPr lang="fi-FI" i="1" dirty="0" err="1"/>
              <a:t>leading</a:t>
            </a:r>
            <a:r>
              <a:rPr lang="fi-FI" i="1" dirty="0"/>
              <a:t> </a:t>
            </a:r>
            <a:r>
              <a:rPr lang="fi-FI" dirty="0" err="1"/>
              <a:t>iron</a:t>
            </a:r>
            <a:r>
              <a:rPr lang="fi-FI" dirty="0"/>
              <a:t> </a:t>
            </a:r>
            <a:r>
              <a:rPr lang="fi-FI" i="1" dirty="0"/>
              <a:t>and </a:t>
            </a:r>
            <a:r>
              <a:rPr lang="fi-FI" i="1" dirty="0" err="1"/>
              <a:t>steel</a:t>
            </a:r>
            <a:r>
              <a:rPr lang="fi-FI" i="1" dirty="0"/>
              <a:t> </a:t>
            </a:r>
            <a:r>
              <a:rPr lang="fi-FI" i="1" dirty="0" err="1"/>
              <a:t>producer</a:t>
            </a:r>
            <a:r>
              <a:rPr lang="fi-FI" i="1" dirty="0"/>
              <a:t>. </a:t>
            </a:r>
            <a:endParaRPr lang="fi-FI" i="1" dirty="0" smtClean="0"/>
          </a:p>
          <a:p>
            <a:r>
              <a:rPr lang="fi-FI" i="1" dirty="0" err="1" smtClean="0"/>
              <a:t>Political</a:t>
            </a:r>
            <a:r>
              <a:rPr lang="fi-FI" i="1" dirty="0" smtClean="0"/>
              <a:t> </a:t>
            </a:r>
            <a:r>
              <a:rPr lang="fi-FI" i="1" dirty="0" err="1" smtClean="0"/>
              <a:t>purges</a:t>
            </a:r>
            <a:r>
              <a:rPr lang="fi-FI" i="1" dirty="0" smtClean="0"/>
              <a:t> </a:t>
            </a:r>
            <a:r>
              <a:rPr lang="fi-FI" i="1" dirty="0" err="1" smtClean="0"/>
              <a:t>against</a:t>
            </a:r>
            <a:r>
              <a:rPr lang="fi-FI" i="1" dirty="0" smtClean="0"/>
              <a:t> </a:t>
            </a:r>
            <a:r>
              <a:rPr lang="fi-FI" i="1" dirty="0" err="1" smtClean="0"/>
              <a:t>his</a:t>
            </a:r>
            <a:r>
              <a:rPr lang="fi-FI" i="1" dirty="0" smtClean="0"/>
              <a:t> </a:t>
            </a:r>
            <a:r>
              <a:rPr lang="fi-FI" i="1" dirty="0" err="1" smtClean="0"/>
              <a:t>rivals</a:t>
            </a:r>
            <a:r>
              <a:rPr lang="fi-FI" i="1" dirty="0" smtClean="0"/>
              <a:t> </a:t>
            </a:r>
          </a:p>
          <a:p>
            <a:r>
              <a:rPr lang="fi-FI" dirty="0"/>
              <a:t>Stalin </a:t>
            </a:r>
            <a:r>
              <a:rPr lang="fi-FI" dirty="0" err="1"/>
              <a:t>shrewdly</a:t>
            </a:r>
            <a:r>
              <a:rPr lang="fi-FI" dirty="0"/>
              <a:t> </a:t>
            </a:r>
            <a:r>
              <a:rPr lang="fi-FI" dirty="0" err="1"/>
              <a:t>bolstered</a:t>
            </a:r>
            <a:r>
              <a:rPr lang="fi-FI" dirty="0"/>
              <a:t> </a:t>
            </a:r>
            <a:r>
              <a:rPr lang="fi-FI" dirty="0" err="1"/>
              <a:t>his</a:t>
            </a:r>
            <a:r>
              <a:rPr lang="fi-FI" dirty="0"/>
              <a:t> </a:t>
            </a:r>
            <a:r>
              <a:rPr lang="fi-FI" dirty="0" err="1"/>
              <a:t>own</a:t>
            </a:r>
            <a:r>
              <a:rPr lang="fi-FI" dirty="0"/>
              <a:t> </a:t>
            </a:r>
            <a:r>
              <a:rPr lang="fi-FI" dirty="0" err="1"/>
              <a:t>reputation</a:t>
            </a:r>
            <a:r>
              <a:rPr lang="fi-FI" dirty="0"/>
              <a:t> </a:t>
            </a:r>
            <a:r>
              <a:rPr lang="fi-FI" dirty="0" err="1"/>
              <a:t>by</a:t>
            </a:r>
            <a:r>
              <a:rPr lang="fi-FI" dirty="0"/>
              <a:t> </a:t>
            </a:r>
            <a:r>
              <a:rPr lang="fi-FI" dirty="0" err="1"/>
              <a:t>orchestrating</a:t>
            </a:r>
            <a:r>
              <a:rPr lang="fi-FI" dirty="0"/>
              <a:t> </a:t>
            </a:r>
            <a:r>
              <a:rPr lang="fi-FI" dirty="0" err="1"/>
              <a:t>cult</a:t>
            </a:r>
            <a:r>
              <a:rPr lang="fi-FI" dirty="0"/>
              <a:t> </a:t>
            </a:r>
            <a:r>
              <a:rPr lang="fi-FI" dirty="0" err="1"/>
              <a:t>worship</a:t>
            </a:r>
            <a:r>
              <a:rPr lang="fi-FI" dirty="0"/>
              <a:t> of Lenin. </a:t>
            </a:r>
            <a:endParaRPr lang="fi-FI" dirty="0" smtClean="0"/>
          </a:p>
          <a:p>
            <a:endParaRPr lang="fi-FI" dirty="0" smtClean="0"/>
          </a:p>
          <a:p>
            <a:endParaRPr lang="fi-FI" dirty="0" smtClean="0"/>
          </a:p>
          <a:p>
            <a:endParaRPr lang="fi-FI" dirty="0"/>
          </a:p>
        </p:txBody>
      </p:sp>
    </p:spTree>
    <p:extLst>
      <p:ext uri="{BB962C8B-B14F-4D97-AF65-F5344CB8AC3E}">
        <p14:creationId xmlns:p14="http://schemas.microsoft.com/office/powerpoint/2010/main" val="129857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Fascism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After 1929, fascism </a:t>
            </a:r>
            <a:r>
              <a:rPr lang="en-US" dirty="0"/>
              <a:t>promised what liberal democratic societies failed to deliver- a way out of the economic and political morass. </a:t>
            </a:r>
            <a:endParaRPr lang="en-US" dirty="0" smtClean="0"/>
          </a:p>
          <a:p>
            <a:r>
              <a:rPr lang="en-US" dirty="0"/>
              <a:t>I</a:t>
            </a:r>
            <a:r>
              <a:rPr lang="en-US" dirty="0" smtClean="0"/>
              <a:t>n </a:t>
            </a:r>
            <a:r>
              <a:rPr lang="en-US" dirty="0"/>
              <a:t>all three cases, fascist rule meant dictatorship by </a:t>
            </a:r>
            <a:r>
              <a:rPr lang="en-US" dirty="0" smtClean="0"/>
              <a:t>“a </a:t>
            </a:r>
            <a:r>
              <a:rPr lang="en-US" dirty="0"/>
              <a:t>strong, charismatic leader</a:t>
            </a:r>
            <a:r>
              <a:rPr lang="en-US" dirty="0" smtClean="0"/>
              <a:t>.” </a:t>
            </a:r>
          </a:p>
          <a:p>
            <a:r>
              <a:rPr lang="en-US" dirty="0"/>
              <a:t>a totalitarian political system that glorifies the state and totally subordinates the individual to the state's </a:t>
            </a:r>
            <a:r>
              <a:rPr lang="en-US" dirty="0" smtClean="0"/>
              <a:t>needs</a:t>
            </a:r>
          </a:p>
          <a:p>
            <a:r>
              <a:rPr lang="en-US" dirty="0" smtClean="0"/>
              <a:t>scapegoats </a:t>
            </a:r>
            <a:r>
              <a:rPr lang="en-US" dirty="0"/>
              <a:t>for failed economic and national </a:t>
            </a:r>
            <a:r>
              <a:rPr lang="en-US" dirty="0" smtClean="0"/>
              <a:t>ambitions</a:t>
            </a:r>
          </a:p>
          <a:p>
            <a:r>
              <a:rPr lang="en-US" dirty="0"/>
              <a:t>Fascism was ultranationalist, and the use of force was central to its appeal. </a:t>
            </a:r>
            <a:r>
              <a:rPr lang="en-US" dirty="0" smtClean="0"/>
              <a:t>Militarism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56435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The word </a:t>
            </a:r>
            <a:r>
              <a:rPr lang="en-US" sz="1400" i="1" dirty="0"/>
              <a:t>fascism </a:t>
            </a:r>
            <a:r>
              <a:rPr lang="en-US" sz="1400" dirty="0"/>
              <a:t>is derived from the Latin </a:t>
            </a:r>
            <a:r>
              <a:rPr lang="en-US" sz="1400" i="1" dirty="0"/>
              <a:t>fasces, </a:t>
            </a:r>
            <a:r>
              <a:rPr lang="en-US" sz="1400" dirty="0"/>
              <a:t>the name for the bundle of rods with ax head carried by the magistrates of the Roman Empire. </a:t>
            </a:r>
            <a:r>
              <a:rPr lang="en-US" sz="1400" dirty="0" smtClean="0"/>
              <a:t/>
            </a:r>
            <a:br>
              <a:rPr lang="en-US" sz="1400" dirty="0" smtClean="0"/>
            </a:br>
            <a:endParaRPr lang="en-US" sz="1400" dirty="0"/>
          </a:p>
        </p:txBody>
      </p:sp>
      <p:pic>
        <p:nvPicPr>
          <p:cNvPr id="4" name="Content Placeholder 3" descr="Fasces.jpg"/>
          <p:cNvPicPr>
            <a:picLocks noGrp="1" noChangeAspect="1"/>
          </p:cNvPicPr>
          <p:nvPr>
            <p:ph idx="1"/>
          </p:nvPr>
        </p:nvPicPr>
        <p:blipFill>
          <a:blip r:embed="rId2">
            <a:extLst>
              <a:ext uri="{28A0092B-C50C-407E-A947-70E740481C1C}">
                <a14:useLocalDpi xmlns:a14="http://schemas.microsoft.com/office/drawing/2010/main" val="0"/>
              </a:ext>
            </a:extLst>
          </a:blip>
          <a:srcRect l="-134133" r="-134133"/>
          <a:stretch>
            <a:fillRect/>
          </a:stretch>
        </p:blipFill>
        <p:spPr/>
      </p:pic>
    </p:spTree>
    <p:extLst>
      <p:ext uri="{BB962C8B-B14F-4D97-AF65-F5344CB8AC3E}">
        <p14:creationId xmlns:p14="http://schemas.microsoft.com/office/powerpoint/2010/main" val="289117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Mussolini's Italy </a:t>
            </a:r>
            <a:r>
              <a:rPr lang="en-US" dirty="0" smtClean="0"/>
              <a:t>-- </a:t>
            </a:r>
            <a:r>
              <a:rPr lang="en-US" dirty="0"/>
              <a:t>Although Italy was one of the </a:t>
            </a:r>
            <a:r>
              <a:rPr lang="en-US" dirty="0" err="1"/>
              <a:t>victori</a:t>
            </a:r>
            <a:r>
              <a:rPr lang="en-US" dirty="0"/>
              <a:t>- </a:t>
            </a:r>
            <a:r>
              <a:rPr lang="en-US" dirty="0" err="1"/>
              <a:t>ous</a:t>
            </a:r>
            <a:r>
              <a:rPr lang="en-US" dirty="0"/>
              <a:t> Allies in World War I, Italians believed that their country had been betrayed by the peace settlement of 1919 by being denied the territory and status it deserved. </a:t>
            </a:r>
            <a:endParaRPr lang="en-US" dirty="0" smtClean="0"/>
          </a:p>
          <a:p>
            <a:r>
              <a:rPr lang="en-US" dirty="0" smtClean="0"/>
              <a:t>Building on anticommunism, coming from a veteran background </a:t>
            </a:r>
          </a:p>
          <a:p>
            <a:r>
              <a:rPr lang="en-US" dirty="0"/>
              <a:t>Near civil war erupted as Italian Communists and Fascists clashed violently in street battles in the early 1920s. </a:t>
            </a:r>
            <a:endParaRPr lang="en-US" dirty="0" smtClean="0"/>
          </a:p>
          <a:p>
            <a:r>
              <a:rPr lang="en-US" dirty="0" smtClean="0"/>
              <a:t>March on </a:t>
            </a:r>
            <a:r>
              <a:rPr lang="en-US" dirty="0"/>
              <a:t>R</a:t>
            </a:r>
            <a:r>
              <a:rPr lang="en-US" dirty="0" smtClean="0"/>
              <a:t>ome, 1922</a:t>
            </a:r>
          </a:p>
          <a:p>
            <a:r>
              <a:rPr lang="en-US" dirty="0"/>
              <a:t>Destruction and violence, not the ballot box, became </a:t>
            </a:r>
            <a:r>
              <a:rPr lang="en-US" dirty="0" smtClean="0"/>
              <a:t>fascism's </a:t>
            </a:r>
            <a:r>
              <a:rPr lang="en-US" dirty="0"/>
              <a:t>most successful </a:t>
            </a:r>
            <a:r>
              <a:rPr lang="en-US" dirty="0" smtClean="0"/>
              <a:t>tools for securing </a:t>
            </a:r>
            <a:r>
              <a:rPr lang="en-US" dirty="0"/>
              <a:t>political power. </a:t>
            </a:r>
            <a:r>
              <a:rPr lang="en-US" dirty="0" err="1"/>
              <a:t>Squadristi</a:t>
            </a:r>
            <a:r>
              <a:rPr lang="en-US" dirty="0"/>
              <a:t>- armed bands of Fascist thugs- attacked their </a:t>
            </a:r>
            <a:r>
              <a:rPr lang="en-US" dirty="0" smtClean="0"/>
              <a:t>political </a:t>
            </a:r>
            <a:r>
              <a:rPr lang="en-US" dirty="0"/>
              <a:t>enemies (both Catholic and Socialist), destroyed private </a:t>
            </a:r>
            <a:r>
              <a:rPr lang="en-US" dirty="0" smtClean="0"/>
              <a:t>property, dismantled the printing presses of adversary groups</a:t>
            </a:r>
            <a:r>
              <a:rPr lang="en-US" dirty="0"/>
              <a:t>, and generally terrorized both rural and urban </a:t>
            </a:r>
            <a:r>
              <a:rPr lang="en-US" dirty="0" smtClean="0"/>
              <a:t>populations. </a:t>
            </a:r>
          </a:p>
          <a:p>
            <a:endParaRPr lang="en-US" dirty="0"/>
          </a:p>
          <a:p>
            <a:endParaRPr lang="en-US" dirty="0"/>
          </a:p>
        </p:txBody>
      </p:sp>
    </p:spTree>
    <p:extLst>
      <p:ext uri="{BB962C8B-B14F-4D97-AF65-F5344CB8AC3E}">
        <p14:creationId xmlns:p14="http://schemas.microsoft.com/office/powerpoint/2010/main" val="138770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Within two years, Fascists were firmly in control, </a:t>
            </a:r>
            <a:r>
              <a:rPr lang="en-US" dirty="0" smtClean="0"/>
              <a:t>monopolizing </a:t>
            </a:r>
            <a:r>
              <a:rPr lang="en-US" dirty="0"/>
              <a:t>politics, suppressing a free press, creating a secret police force, and transforming social and economic policies. Mussolini destroyed political parties and made Italy into a one-party dictatorship. </a:t>
            </a:r>
            <a:endParaRPr lang="en-US" dirty="0" smtClean="0"/>
          </a:p>
          <a:p>
            <a:r>
              <a:rPr lang="en-US" dirty="0" smtClean="0"/>
              <a:t>Il Duce (the leader) </a:t>
            </a:r>
          </a:p>
          <a:p>
            <a:endParaRPr lang="en-US" dirty="0"/>
          </a:p>
        </p:txBody>
      </p:sp>
    </p:spTree>
    <p:extLst>
      <p:ext uri="{BB962C8B-B14F-4D97-AF65-F5344CB8AC3E}">
        <p14:creationId xmlns:p14="http://schemas.microsoft.com/office/powerpoint/2010/main" val="420729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747</TotalTime>
  <Words>1094</Words>
  <Application>Microsoft Macintosh PowerPoint</Application>
  <PresentationFormat>On-screen Show (4:3)</PresentationFormat>
  <Paragraphs>83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Politics and Social Movements in the 20th century </vt:lpstr>
      <vt:lpstr>PowerPoint Presentation</vt:lpstr>
      <vt:lpstr>PowerPoint Presentation</vt:lpstr>
      <vt:lpstr>Great Depression 1929 </vt:lpstr>
      <vt:lpstr>THE SOVIET UNION'S  SEPARATE PATH  </vt:lpstr>
      <vt:lpstr>The Rise of Fascism </vt:lpstr>
      <vt:lpstr>The word fascism is derived from the Latin fasces, the name for the bundle of rods with ax head carried by the magistrates of the Roman Empire.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setenay nil dogan</dc:creator>
  <cp:lastModifiedBy>setenay nil dogan</cp:lastModifiedBy>
  <cp:revision>22</cp:revision>
  <dcterms:created xsi:type="dcterms:W3CDTF">2020-11-18T23:07:09Z</dcterms:created>
  <dcterms:modified xsi:type="dcterms:W3CDTF">2020-11-19T11:34:28Z</dcterms:modified>
</cp:coreProperties>
</file>