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8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0082"/>
          </a:xfrm>
        </p:spPr>
        <p:txBody>
          <a:bodyPr>
            <a:normAutofit/>
          </a:bodyPr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7" name="Picture 6" descr="Screen Shot 2020-04-08 at 08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4" y="2590752"/>
            <a:ext cx="5828300" cy="39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Food for Thought: </a:t>
            </a:r>
            <a:r>
              <a:rPr lang="en-US" sz="3600" dirty="0" err="1" smtClean="0"/>
              <a:t>Kemalist</a:t>
            </a:r>
            <a:r>
              <a:rPr lang="en-US" sz="3600" dirty="0" smtClean="0"/>
              <a:t> Nationalism</a:t>
            </a:r>
            <a:endParaRPr lang="en-US" dirty="0"/>
          </a:p>
        </p:txBody>
      </p:sp>
      <p:pic>
        <p:nvPicPr>
          <p:cNvPr id="4" name="Content Placeholder 3" descr="IMG_49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59" t="-6757" r="9610" b="-2584"/>
          <a:stretch/>
        </p:blipFill>
        <p:spPr>
          <a:xfrm rot="5400000">
            <a:off x="948564" y="-681118"/>
            <a:ext cx="7277673" cy="6748410"/>
          </a:xfrm>
        </p:spPr>
      </p:pic>
    </p:spTree>
    <p:extLst>
      <p:ext uri="{BB962C8B-B14F-4D97-AF65-F5344CB8AC3E}">
        <p14:creationId xmlns:p14="http://schemas.microsoft.com/office/powerpoint/2010/main" val="200775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49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8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94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Turkish History Thesis </a:t>
            </a:r>
          </a:p>
          <a:p>
            <a:endParaRPr lang="en-US" dirty="0"/>
          </a:p>
          <a:p>
            <a:r>
              <a:rPr lang="en-US" dirty="0" smtClean="0"/>
              <a:t>Writing national history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“we” remember? What do “we” forget?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3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 smtClean="0"/>
              <a:t>Food for Thought: Turkish Higher Education Law, 1981</a:t>
            </a:r>
            <a:endParaRPr lang="en-US" sz="2600" dirty="0"/>
          </a:p>
        </p:txBody>
      </p:sp>
      <p:pic>
        <p:nvPicPr>
          <p:cNvPr id="4" name="Content Placeholder 3" descr="Screen Shot 2020-04-08 at 09.04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23" r="-62323"/>
          <a:stretch>
            <a:fillRect/>
          </a:stretch>
        </p:blipFill>
        <p:spPr>
          <a:xfrm>
            <a:off x="-665484" y="914400"/>
            <a:ext cx="10671843" cy="5682545"/>
          </a:xfrm>
        </p:spPr>
      </p:pic>
    </p:spTree>
    <p:extLst>
      <p:ext uri="{BB962C8B-B14F-4D97-AF65-F5344CB8AC3E}">
        <p14:creationId xmlns:p14="http://schemas.microsoft.com/office/powerpoint/2010/main" val="17687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Nascio</a:t>
            </a:r>
            <a:r>
              <a:rPr lang="en-US" dirty="0" smtClean="0"/>
              <a:t> , </a:t>
            </a:r>
            <a:r>
              <a:rPr lang="en-US" dirty="0" err="1" smtClean="0"/>
              <a:t>natio</a:t>
            </a:r>
            <a:endParaRPr lang="en-US" dirty="0" smtClean="0"/>
          </a:p>
          <a:p>
            <a:r>
              <a:rPr lang="en-US" dirty="0" smtClean="0"/>
              <a:t>1789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mr-IN" dirty="0" smtClean="0"/>
              <a:t>–</a:t>
            </a:r>
            <a:r>
              <a:rPr lang="en-US" dirty="0" smtClean="0"/>
              <a:t> politicization of the term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Waves of nationalism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WWI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Anticolonial nationalist uprisings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End of Cold War </a:t>
            </a:r>
            <a:r>
              <a:rPr lang="mr-IN" dirty="0" smtClean="0"/>
              <a:t>–</a:t>
            </a:r>
            <a:r>
              <a:rPr lang="en-US" dirty="0" smtClean="0"/>
              <a:t> the rise of </a:t>
            </a:r>
            <a:r>
              <a:rPr lang="en-US" dirty="0" err="1" smtClean="0"/>
              <a:t>ethnonationalism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demands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Nation-state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National culture and identity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Economic sovereignty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7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 ≠ Nation-state ≠ Nation </a:t>
            </a:r>
          </a:p>
          <a:p>
            <a:pPr marL="0" indent="0">
              <a:buNone/>
            </a:pPr>
            <a:r>
              <a:rPr lang="en-US" dirty="0" smtClean="0"/>
              <a:t>(ideology, movement) ≠(political entity) ≠collectivity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Janus-face of nationalism: “nationalism </a:t>
            </a:r>
            <a:r>
              <a:rPr lang="en-US" dirty="0"/>
              <a:t>has a schizophrenic political character. At different times, nationalism has been progressive and reactionary, democratic and authoritarian, rational and irrational, and left-wing and right-wing. 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8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Themes: 1. The 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“On the most basic level, nations are cultural entities, collections of people bound together by shared values and traditions, in particular a common language, religion and history, and usually occupying the same geographical area.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 criteria: common language, religion, ethnicity, race, culture, common shared history, geography</a:t>
            </a:r>
            <a:endParaRPr lang="en-US" dirty="0"/>
          </a:p>
          <a:p>
            <a:r>
              <a:rPr lang="en-US" dirty="0"/>
              <a:t>Subjective criteria: (</a:t>
            </a:r>
            <a:r>
              <a:rPr lang="en-US" dirty="0" smtClean="0"/>
              <a:t>only to be </a:t>
            </a:r>
            <a:r>
              <a:rPr lang="en-US" dirty="0"/>
              <a:t>defined ‘subjectively’, by their members, not by any set of external factors</a:t>
            </a:r>
            <a:r>
              <a:rPr lang="en-US" dirty="0" smtClean="0"/>
              <a:t>.) </a:t>
            </a:r>
            <a:r>
              <a:rPr lang="en-US" dirty="0"/>
              <a:t>In this sense, the nation is a psycho-political entity, a group of people who regard themselves as a natural political community and are distinguished by shared loyalty or affection in the form </a:t>
            </a:r>
            <a:r>
              <a:rPr lang="en-US" dirty="0" smtClean="0"/>
              <a:t>patriotism. Common will. (“Nation as a daily plebiscite” as Ernest Renan put it.)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37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Themes: 2. Organic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 as an organic community, a fundamental category </a:t>
            </a:r>
          </a:p>
          <a:p>
            <a:r>
              <a:rPr lang="en-US" dirty="0" smtClean="0"/>
              <a:t>National identity as fundamental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Nationalism theories and national identity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q"/>
            </a:pPr>
            <a:r>
              <a:rPr lang="en-US" dirty="0" err="1" smtClean="0"/>
              <a:t>Primordialist</a:t>
            </a:r>
            <a:r>
              <a:rPr lang="en-US" dirty="0" smtClean="0"/>
              <a:t> theories: National identity as a </a:t>
            </a:r>
            <a:r>
              <a:rPr lang="en-US" dirty="0" err="1" smtClean="0"/>
              <a:t>seminatural</a:t>
            </a:r>
            <a:r>
              <a:rPr lang="en-US" dirty="0" smtClean="0"/>
              <a:t> fact. National identities as given. </a:t>
            </a:r>
          </a:p>
          <a:p>
            <a:pPr marL="0" indent="0">
              <a:buNone/>
            </a:pPr>
            <a:r>
              <a:rPr lang="en-US" dirty="0" smtClean="0"/>
              <a:t>(“Sleeping Beauty model”: sleeping beauty is the nation and the prince is the nationalist intellectuals.)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Modernist theories (Constructionist) </a:t>
            </a:r>
          </a:p>
          <a:p>
            <a:pPr marL="0" indent="0">
              <a:buNone/>
            </a:pPr>
            <a:r>
              <a:rPr lang="en-US" dirty="0" smtClean="0"/>
              <a:t>Nationalism as modern, with a life of two or three centuries </a:t>
            </a:r>
          </a:p>
          <a:p>
            <a:pPr marL="0" indent="0">
              <a:buNone/>
            </a:pPr>
            <a:r>
              <a:rPr lang="en-US" dirty="0" smtClean="0"/>
              <a:t>Nationalism as constructing the nation </a:t>
            </a:r>
          </a:p>
          <a:p>
            <a:pPr marL="0" indent="0">
              <a:buNone/>
            </a:pPr>
            <a:r>
              <a:rPr lang="en-US" dirty="0" smtClean="0"/>
              <a:t>(“</a:t>
            </a:r>
            <a:r>
              <a:rPr lang="en-US" dirty="0" err="1" smtClean="0"/>
              <a:t>Frankestein</a:t>
            </a:r>
            <a:r>
              <a:rPr lang="en-US" dirty="0" smtClean="0"/>
              <a:t> model”: scientist is the nationalist intellectuals and </a:t>
            </a:r>
            <a:r>
              <a:rPr lang="en-US" dirty="0" err="1" smtClean="0"/>
              <a:t>Frankestein</a:t>
            </a:r>
            <a:r>
              <a:rPr lang="en-US" dirty="0" smtClean="0"/>
              <a:t> is nationalism.)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Themes: </a:t>
            </a:r>
            <a:r>
              <a:rPr lang="en-US" dirty="0" smtClean="0"/>
              <a:t>3. Self-determination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In </a:t>
            </a:r>
            <a:r>
              <a:rPr lang="en-US" dirty="0" smtClean="0"/>
              <a:t>the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/>
              <a:t>tradition of nationalism, nationhood and statehood are intrinsically linked. </a:t>
            </a:r>
            <a:endParaRPr lang="en-US" dirty="0" smtClean="0"/>
          </a:p>
          <a:p>
            <a:r>
              <a:rPr lang="en-US" dirty="0" smtClean="0"/>
              <a:t>Wilson’s principles </a:t>
            </a:r>
          </a:p>
          <a:p>
            <a:r>
              <a:rPr lang="en-US" dirty="0" smtClean="0"/>
              <a:t>The nation’s right to self-determination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Themes: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nationalism x political nationalism (Herder X Rousseau) </a:t>
            </a:r>
          </a:p>
          <a:p>
            <a:r>
              <a:rPr lang="en-US" dirty="0" err="1" smtClean="0"/>
              <a:t>culturalism</a:t>
            </a:r>
            <a:r>
              <a:rPr lang="en-US" dirty="0" smtClean="0"/>
              <a:t>: the </a:t>
            </a:r>
            <a:r>
              <a:rPr lang="en-US" dirty="0"/>
              <a:t>role of nationalism is to develop an awareness and appreciation of national traditions and collective memories rather than to provide the basis for an overtly political quest for statehood. </a:t>
            </a:r>
          </a:p>
        </p:txBody>
      </p:sp>
    </p:spTree>
    <p:extLst>
      <p:ext uri="{BB962C8B-B14F-4D97-AF65-F5344CB8AC3E}">
        <p14:creationId xmlns:p14="http://schemas.microsoft.com/office/powerpoint/2010/main" val="46479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 nationalism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Ethnic nationalism X </a:t>
            </a:r>
            <a:r>
              <a:rPr lang="en-US" dirty="0"/>
              <a:t>C</a:t>
            </a:r>
            <a:r>
              <a:rPr lang="en-US" dirty="0" smtClean="0"/>
              <a:t>ivic nationalism (German Italian x English French nationalism)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CIVIC NATIONALISM: A </a:t>
            </a:r>
            <a:r>
              <a:rPr lang="en-US" dirty="0"/>
              <a:t>form of nationalism that emphasizes political allegiance based on a vision of a community of equal citizens, allowing for significant levels of ethnic and cultural diversity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ETHNIC </a:t>
            </a:r>
            <a:r>
              <a:rPr lang="en-US" dirty="0"/>
              <a:t>NATIONALISM: </a:t>
            </a:r>
            <a:r>
              <a:rPr lang="en-US" dirty="0" smtClean="0"/>
              <a:t>A </a:t>
            </a:r>
            <a:r>
              <a:rPr lang="en-US" dirty="0"/>
              <a:t>form of nationalism that is fuelled primarily by a keen sense of ethnic distinctiveness and the desire to preserve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491</TotalTime>
  <Words>550</Words>
  <Application>Microsoft Macintosh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POLITICAL IDEOLOGIES</vt:lpstr>
      <vt:lpstr>PowerPoint Presentation</vt:lpstr>
      <vt:lpstr>PowerPoint Presentation</vt:lpstr>
      <vt:lpstr>PowerPoint Presentation</vt:lpstr>
      <vt:lpstr>Core Themes: 1. The Nation </vt:lpstr>
      <vt:lpstr>Core Themes: 2. Organic community </vt:lpstr>
      <vt:lpstr>Core Themes: 3. Self-determination </vt:lpstr>
      <vt:lpstr>Core Themes: 4. </vt:lpstr>
      <vt:lpstr>Types of  nationalism </vt:lpstr>
      <vt:lpstr>Food for Thought: Kemalist Nationalism</vt:lpstr>
      <vt:lpstr>PowerPoint Presentation</vt:lpstr>
      <vt:lpstr>PowerPoint Presentation</vt:lpstr>
      <vt:lpstr>Food for Thought: Turkish Higher Education Law, 1981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IDEOLOGIES</dc:title>
  <dc:creator>setenay nil dogan</dc:creator>
  <cp:lastModifiedBy>setenay nil dogan</cp:lastModifiedBy>
  <cp:revision>17</cp:revision>
  <dcterms:created xsi:type="dcterms:W3CDTF">2020-04-08T04:39:02Z</dcterms:created>
  <dcterms:modified xsi:type="dcterms:W3CDTF">2020-04-08T12:50:38Z</dcterms:modified>
</cp:coreProperties>
</file>