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94" r:id="rId9"/>
    <p:sldId id="293" r:id="rId10"/>
    <p:sldId id="295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97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76" r:id="rId33"/>
    <p:sldId id="287" r:id="rId34"/>
    <p:sldId id="284" r:id="rId35"/>
    <p:sldId id="285" r:id="rId36"/>
    <p:sldId id="286" r:id="rId37"/>
    <p:sldId id="288" r:id="rId38"/>
    <p:sldId id="289" r:id="rId39"/>
    <p:sldId id="290" r:id="rId40"/>
    <p:sldId id="291" r:id="rId41"/>
    <p:sldId id="292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7711" autoAdjust="0"/>
  </p:normalViewPr>
  <p:slideViewPr>
    <p:cSldViewPr snapToGrid="0" snapToObjects="1">
      <p:cViewPr>
        <p:scale>
          <a:sx n="90" d="100"/>
          <a:sy n="90" d="100"/>
        </p:scale>
        <p:origin x="-2176" y="-9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6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3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0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5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35D3-B114-5046-8D0E-33CFFD87912D}" type="datetimeFigureOut">
              <a:rPr lang="en-US" smtClean="0"/>
              <a:t>30.10.20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5ED3F-DDA3-4444-B031-B6057971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Batı’nın</a:t>
            </a:r>
            <a:r>
              <a:rPr lang="en-US" dirty="0" smtClean="0"/>
              <a:t> </a:t>
            </a:r>
            <a:r>
              <a:rPr lang="en-US" dirty="0" err="1" smtClean="0"/>
              <a:t>Coğrafi</a:t>
            </a:r>
            <a:r>
              <a:rPr lang="en-US" dirty="0" smtClean="0"/>
              <a:t> </a:t>
            </a:r>
            <a:r>
              <a:rPr lang="en-US" dirty="0" err="1" smtClean="0"/>
              <a:t>Yayılması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21.10.2020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0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https://</a:t>
            </a:r>
            <a:r>
              <a:rPr lang="en-US" sz="2200" dirty="0" err="1"/>
              <a:t>www.theguardian.com</a:t>
            </a:r>
            <a:r>
              <a:rPr lang="en-US" sz="2200" dirty="0"/>
              <a:t>/world/2017/</a:t>
            </a:r>
            <a:r>
              <a:rPr lang="en-US" sz="2200" dirty="0" err="1"/>
              <a:t>oct</a:t>
            </a:r>
            <a:r>
              <a:rPr lang="en-US" sz="2200" dirty="0"/>
              <a:t>/08/dove-apologises-for-ad-showing-black-woman-turning-into-white-one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Screen Shot 2020-10-30 at 13.46.4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77" r="-33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294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RÖNESANS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Rönesans</a:t>
            </a:r>
            <a:r>
              <a:rPr lang="en-US" dirty="0" smtClean="0"/>
              <a:t> (14.-16.yy) </a:t>
            </a:r>
          </a:p>
          <a:p>
            <a:pPr lvl="1"/>
            <a:r>
              <a:rPr lang="en-US" dirty="0" err="1" smtClean="0"/>
              <a:t>Başlangıç</a:t>
            </a:r>
            <a:r>
              <a:rPr lang="en-US" dirty="0" smtClean="0"/>
              <a:t> </a:t>
            </a:r>
            <a:r>
              <a:rPr lang="en-US" dirty="0" err="1" smtClean="0"/>
              <a:t>noktası</a:t>
            </a:r>
            <a:r>
              <a:rPr lang="en-US" dirty="0" smtClean="0"/>
              <a:t>: </a:t>
            </a:r>
            <a:r>
              <a:rPr lang="en-US" dirty="0" err="1" smtClean="0"/>
              <a:t>İtalyan</a:t>
            </a:r>
            <a:r>
              <a:rPr lang="en-US" dirty="0" smtClean="0"/>
              <a:t> 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devletleri</a:t>
            </a:r>
            <a:endParaRPr lang="en-US" dirty="0" smtClean="0"/>
          </a:p>
          <a:p>
            <a:pPr lvl="1"/>
            <a:r>
              <a:rPr lang="en-US" dirty="0" err="1" smtClean="0"/>
              <a:t>Resim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Dürer</a:t>
            </a:r>
            <a:r>
              <a:rPr lang="en-US" dirty="0" smtClean="0"/>
              <a:t>, Botticelli, </a:t>
            </a:r>
            <a:r>
              <a:rPr lang="en-US" dirty="0" err="1" smtClean="0"/>
              <a:t>Michalengelo</a:t>
            </a:r>
            <a:r>
              <a:rPr lang="en-US" dirty="0" smtClean="0"/>
              <a:t>, Raphael, Da Vinci</a:t>
            </a:r>
          </a:p>
          <a:p>
            <a:pPr lvl="1"/>
            <a:r>
              <a:rPr lang="en-US" dirty="0" err="1" smtClean="0"/>
              <a:t>Edebiyat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Cervantes, </a:t>
            </a:r>
            <a:r>
              <a:rPr lang="en-US" dirty="0" err="1" smtClean="0"/>
              <a:t>Petrarca</a:t>
            </a:r>
            <a:r>
              <a:rPr lang="en-US" dirty="0" smtClean="0"/>
              <a:t>, Shakespeare</a:t>
            </a:r>
          </a:p>
          <a:p>
            <a:pPr lvl="1"/>
            <a:r>
              <a:rPr lang="en-US" dirty="0" err="1" smtClean="0"/>
              <a:t>Politika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Machiavelli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Dayandığı</a:t>
            </a:r>
            <a:r>
              <a:rPr lang="en-US" dirty="0" smtClean="0"/>
              <a:t> </a:t>
            </a:r>
            <a:r>
              <a:rPr lang="en-US" dirty="0" err="1" smtClean="0"/>
              <a:t>Anlayışlar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Yeryüzü</a:t>
            </a:r>
            <a:r>
              <a:rPr lang="en-US" dirty="0" smtClean="0"/>
              <a:t> </a:t>
            </a:r>
            <a:r>
              <a:rPr lang="en-US" dirty="0" err="1" smtClean="0"/>
              <a:t>ilgi</a:t>
            </a:r>
            <a:r>
              <a:rPr lang="en-US" dirty="0" smtClean="0"/>
              <a:t> </a:t>
            </a:r>
            <a:r>
              <a:rPr lang="en-US" dirty="0" err="1" smtClean="0"/>
              <a:t>çekici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yerdir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araştırılmaya</a:t>
            </a:r>
            <a:r>
              <a:rPr lang="en-US" dirty="0" smtClean="0"/>
              <a:t> </a:t>
            </a:r>
            <a:r>
              <a:rPr lang="en-US" dirty="0" err="1" smtClean="0"/>
              <a:t>değerdir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İnsan</a:t>
            </a:r>
            <a:r>
              <a:rPr lang="en-US" dirty="0" smtClean="0"/>
              <a:t> </a:t>
            </a:r>
            <a:r>
              <a:rPr lang="en-US" dirty="0" err="1" smtClean="0"/>
              <a:t>güçlüdür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başarılar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edebilir</a:t>
            </a:r>
            <a:r>
              <a:rPr lang="en-US" dirty="0" smtClean="0"/>
              <a:t>. </a:t>
            </a:r>
            <a:r>
              <a:rPr lang="en-US" dirty="0" err="1" smtClean="0"/>
              <a:t>Hümanizm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İnsanın</a:t>
            </a:r>
            <a:r>
              <a:rPr lang="en-US" dirty="0" smtClean="0"/>
              <a:t> </a:t>
            </a:r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faal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güzel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şeydir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güzeldir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İtalya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İtalyan</a:t>
            </a:r>
            <a:r>
              <a:rPr lang="en-US" dirty="0" smtClean="0"/>
              <a:t> 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devletleri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6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İtalya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İtalyan</a:t>
            </a:r>
            <a:r>
              <a:rPr lang="en-US" dirty="0"/>
              <a:t> </a:t>
            </a:r>
            <a:r>
              <a:rPr lang="en-US" dirty="0" err="1"/>
              <a:t>şehir</a:t>
            </a:r>
            <a:r>
              <a:rPr lang="en-US" dirty="0"/>
              <a:t> </a:t>
            </a:r>
            <a:r>
              <a:rPr lang="en-US" dirty="0" err="1"/>
              <a:t>devletleri</a:t>
            </a:r>
            <a:r>
              <a:rPr lang="en-US" dirty="0"/>
              <a:t>? </a:t>
            </a:r>
          </a:p>
          <a:p>
            <a:pPr lvl="1"/>
            <a:r>
              <a:rPr lang="en-US" dirty="0" err="1" smtClean="0"/>
              <a:t>Roma’nın</a:t>
            </a:r>
            <a:r>
              <a:rPr lang="en-US" dirty="0" smtClean="0"/>
              <a:t> </a:t>
            </a:r>
            <a:r>
              <a:rPr lang="en-US" dirty="0" err="1" smtClean="0"/>
              <a:t>mirasçısı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İtalyan</a:t>
            </a:r>
            <a:r>
              <a:rPr lang="en-US" dirty="0" smtClean="0"/>
              <a:t> 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devletlerinin</a:t>
            </a:r>
            <a:r>
              <a:rPr lang="en-US" dirty="0" smtClean="0"/>
              <a:t> </a:t>
            </a:r>
            <a:r>
              <a:rPr lang="en-US" dirty="0" err="1" smtClean="0"/>
              <a:t>ekonomik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siyasi</a:t>
            </a:r>
            <a:r>
              <a:rPr lang="en-US" dirty="0" smtClean="0"/>
              <a:t> </a:t>
            </a:r>
            <a:r>
              <a:rPr lang="en-US" dirty="0" err="1" smtClean="0"/>
              <a:t>durumu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sermaye</a:t>
            </a:r>
            <a:r>
              <a:rPr lang="en-US" dirty="0" smtClean="0"/>
              <a:t> </a:t>
            </a:r>
            <a:r>
              <a:rPr lang="en-US" dirty="0" err="1" smtClean="0"/>
              <a:t>birikimi</a:t>
            </a:r>
            <a:r>
              <a:rPr lang="en-US" dirty="0" smtClean="0"/>
              <a:t> </a:t>
            </a:r>
            <a:r>
              <a:rPr lang="en-US" dirty="0" err="1" smtClean="0"/>
              <a:t>arka</a:t>
            </a:r>
            <a:r>
              <a:rPr lang="en-US" dirty="0" smtClean="0"/>
              <a:t> </a:t>
            </a:r>
            <a:r>
              <a:rPr lang="en-US" dirty="0" err="1" smtClean="0"/>
              <a:t>planı</a:t>
            </a:r>
            <a:r>
              <a:rPr lang="en-US" dirty="0" smtClean="0"/>
              <a:t> </a:t>
            </a:r>
            <a:r>
              <a:rPr lang="en-US" dirty="0" err="1" smtClean="0"/>
              <a:t>oluşturuyor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Patronaj</a:t>
            </a:r>
            <a:r>
              <a:rPr lang="en-US" dirty="0" smtClean="0"/>
              <a:t> </a:t>
            </a:r>
            <a:r>
              <a:rPr lang="en-US" dirty="0" err="1" smtClean="0"/>
              <a:t>sağlayan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sanat</a:t>
            </a:r>
            <a:r>
              <a:rPr lang="en-US" dirty="0" smtClean="0"/>
              <a:t> </a:t>
            </a:r>
            <a:r>
              <a:rPr lang="en-US" dirty="0" err="1" smtClean="0"/>
              <a:t>üzerinden</a:t>
            </a:r>
            <a:r>
              <a:rPr lang="en-US" dirty="0" smtClean="0"/>
              <a:t> </a:t>
            </a:r>
            <a:r>
              <a:rPr lang="en-US" dirty="0" err="1" smtClean="0"/>
              <a:t>rekabet</a:t>
            </a:r>
            <a:r>
              <a:rPr lang="en-US" dirty="0" smtClean="0"/>
              <a:t> </a:t>
            </a:r>
            <a:r>
              <a:rPr lang="en-US" dirty="0" err="1" smtClean="0"/>
              <a:t>eden</a:t>
            </a:r>
            <a:r>
              <a:rPr lang="en-US" dirty="0" smtClean="0"/>
              <a:t> </a:t>
            </a:r>
            <a:r>
              <a:rPr lang="en-US" dirty="0" err="1" smtClean="0"/>
              <a:t>zengin</a:t>
            </a:r>
            <a:r>
              <a:rPr lang="en-US" dirty="0" smtClean="0"/>
              <a:t> </a:t>
            </a:r>
            <a:r>
              <a:rPr lang="en-US" dirty="0" err="1" smtClean="0"/>
              <a:t>tüccar</a:t>
            </a:r>
            <a:r>
              <a:rPr lang="en-US" dirty="0" smtClean="0"/>
              <a:t> </a:t>
            </a:r>
            <a:r>
              <a:rPr lang="en-US" dirty="0" err="1" smtClean="0"/>
              <a:t>aileler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koleksiyonculuk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bankacılıkla</a:t>
            </a:r>
            <a:r>
              <a:rPr lang="en-US" dirty="0" smtClean="0"/>
              <a:t> </a:t>
            </a:r>
            <a:r>
              <a:rPr lang="en-US" dirty="0" err="1" smtClean="0"/>
              <a:t>meşguller</a:t>
            </a:r>
            <a:r>
              <a:rPr lang="en-US" dirty="0" smtClean="0"/>
              <a:t> (</a:t>
            </a:r>
            <a:r>
              <a:rPr lang="en-US" dirty="0" err="1" smtClean="0"/>
              <a:t>Milanolu</a:t>
            </a:r>
            <a:r>
              <a:rPr lang="en-US" dirty="0" smtClean="0"/>
              <a:t> </a:t>
            </a:r>
            <a:r>
              <a:rPr lang="en-US" dirty="0" err="1" smtClean="0"/>
              <a:t>Viscontiler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Sforzalar</a:t>
            </a:r>
            <a:r>
              <a:rPr lang="en-US" dirty="0" smtClean="0"/>
              <a:t>, </a:t>
            </a:r>
            <a:r>
              <a:rPr lang="en-US" dirty="0" err="1" smtClean="0"/>
              <a:t>Floransalı</a:t>
            </a:r>
            <a:r>
              <a:rPr lang="en-US" dirty="0" smtClean="0"/>
              <a:t> </a:t>
            </a:r>
            <a:r>
              <a:rPr lang="en-US" dirty="0" err="1" smtClean="0"/>
              <a:t>Mediciler</a:t>
            </a:r>
            <a:r>
              <a:rPr lang="en-US" dirty="0" smtClean="0"/>
              <a:t>, </a:t>
            </a:r>
            <a:r>
              <a:rPr lang="en-US" dirty="0" err="1" smtClean="0"/>
              <a:t>Ferrara’da</a:t>
            </a:r>
            <a:r>
              <a:rPr lang="en-US" dirty="0" smtClean="0"/>
              <a:t> </a:t>
            </a:r>
            <a:r>
              <a:rPr lang="en-US" dirty="0" err="1" smtClean="0"/>
              <a:t>Esteler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Mantua’da</a:t>
            </a:r>
            <a:r>
              <a:rPr lang="en-US" dirty="0" smtClean="0"/>
              <a:t> </a:t>
            </a:r>
            <a:r>
              <a:rPr lang="en-US" dirty="0" err="1" smtClean="0"/>
              <a:t>Gonzagalar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3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Ortaçağ</a:t>
            </a:r>
            <a:r>
              <a:rPr lang="en-US" dirty="0" smtClean="0"/>
              <a:t> </a:t>
            </a:r>
            <a:r>
              <a:rPr lang="en-US" dirty="0" err="1" smtClean="0"/>
              <a:t>Sanatı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(Giotto, Madonna and Child) </a:t>
            </a:r>
            <a:endParaRPr lang="en-US" sz="2000" dirty="0"/>
          </a:p>
        </p:txBody>
      </p:sp>
      <p:pic>
        <p:nvPicPr>
          <p:cNvPr id="4" name="Content Placeholder 3" descr="giotto-madonnaandchil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48" r="-94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096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Tympanum of The Last Judgeme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0" r="-78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84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central panel of Duccio's huge Maestà altarpiece for Siena Cathedral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4" b="-5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698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yzantine monumental Church mosaics are one of the great achievements of medieval art. These are from Monreale in Sicily from the late 12th century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20" r="-64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2327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church of San Vitale, in Ravenna, Saint Lazare’s exterior-giselbert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8" r="-14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950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478017-Metropolitan_Museum_of_Art-New_York_C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81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Nam-</a:t>
            </a:r>
            <a:r>
              <a:rPr lang="en-US" dirty="0" err="1" smtClean="0"/>
              <a:t>ı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“</a:t>
            </a:r>
            <a:r>
              <a:rPr lang="en-US" dirty="0" err="1" smtClean="0"/>
              <a:t>Coğrafi</a:t>
            </a:r>
            <a:r>
              <a:rPr lang="en-US" dirty="0" smtClean="0"/>
              <a:t> </a:t>
            </a:r>
            <a:r>
              <a:rPr lang="en-US" dirty="0" err="1" smtClean="0"/>
              <a:t>Keşifler</a:t>
            </a:r>
            <a:r>
              <a:rPr lang="en-US" dirty="0" smtClean="0"/>
              <a:t>” </a:t>
            </a:r>
            <a:r>
              <a:rPr lang="mr-IN" dirty="0" smtClean="0"/>
              <a:t>–</a:t>
            </a:r>
            <a:r>
              <a:rPr lang="en-US" dirty="0" smtClean="0"/>
              <a:t> 15. </a:t>
            </a:r>
            <a:r>
              <a:rPr lang="en-US" dirty="0" err="1" smtClean="0"/>
              <a:t>yy’ın</a:t>
            </a:r>
            <a:r>
              <a:rPr lang="en-US" dirty="0" smtClean="0"/>
              <a:t> 2. </a:t>
            </a:r>
            <a:r>
              <a:rPr lang="en-US" dirty="0" err="1" smtClean="0"/>
              <a:t>yarısı</a:t>
            </a:r>
            <a:r>
              <a:rPr lang="en-US" dirty="0" smtClean="0"/>
              <a:t> 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tur</a:t>
            </a:r>
            <a:r>
              <a:rPr lang="en-US" dirty="0" smtClean="0"/>
              <a:t> </a:t>
            </a:r>
            <a:r>
              <a:rPr lang="en-US" dirty="0" err="1" smtClean="0"/>
              <a:t>kaşif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İtalyan</a:t>
            </a:r>
            <a:r>
              <a:rPr lang="en-US" dirty="0" smtClean="0"/>
              <a:t> 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devletleri</a:t>
            </a:r>
            <a:r>
              <a:rPr lang="en-US" dirty="0"/>
              <a:t> </a:t>
            </a:r>
            <a:r>
              <a:rPr lang="en-US" dirty="0" smtClean="0"/>
              <a:t>(13.-15. </a:t>
            </a:r>
            <a:r>
              <a:rPr lang="en-US" dirty="0" err="1" smtClean="0"/>
              <a:t>yy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Portekiz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İspanya</a:t>
            </a:r>
            <a:r>
              <a:rPr lang="en-US" dirty="0"/>
              <a:t> </a:t>
            </a:r>
            <a:r>
              <a:rPr lang="en-US" dirty="0" smtClean="0"/>
              <a:t>(1500-1600) </a:t>
            </a:r>
            <a:r>
              <a:rPr lang="mr-IN" dirty="0" smtClean="0"/>
              <a:t>–</a:t>
            </a:r>
            <a:r>
              <a:rPr lang="en-US" dirty="0" err="1" smtClean="0"/>
              <a:t>Hollanda</a:t>
            </a:r>
            <a:r>
              <a:rPr lang="en-US" dirty="0" smtClean="0"/>
              <a:t>, </a:t>
            </a:r>
            <a:r>
              <a:rPr lang="en-US" dirty="0" err="1" smtClean="0"/>
              <a:t>İngiltere</a:t>
            </a:r>
            <a:r>
              <a:rPr lang="en-US" dirty="0" smtClean="0"/>
              <a:t>, </a:t>
            </a:r>
            <a:r>
              <a:rPr lang="en-US" dirty="0" err="1" smtClean="0"/>
              <a:t>Fransa</a:t>
            </a:r>
            <a:endParaRPr lang="en-US" dirty="0" smtClean="0"/>
          </a:p>
          <a:p>
            <a:r>
              <a:rPr lang="en-US" dirty="0" smtClean="0"/>
              <a:t>16.yy’ın </a:t>
            </a:r>
            <a:r>
              <a:rPr lang="en-US" dirty="0" err="1" smtClean="0"/>
              <a:t>sonuna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496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in-qimg-78c3f528c9f1199a76defd3b48f1099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97" r="-20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4603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in-qimg-26da930de2a009ef3f1f7e42e6a600bb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46" r="-30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8185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Ugolino</a:t>
            </a:r>
            <a:r>
              <a:rPr lang="en-US" sz="2000" dirty="0"/>
              <a:t> di </a:t>
            </a:r>
            <a:r>
              <a:rPr lang="en-US" sz="2000" dirty="0" err="1"/>
              <a:t>Nerio's</a:t>
            </a:r>
            <a:r>
              <a:rPr lang="en-US" sz="2000" dirty="0"/>
              <a:t> depiction of The Last Supper from 1324-05</a:t>
            </a:r>
          </a:p>
        </p:txBody>
      </p:sp>
      <p:pic>
        <p:nvPicPr>
          <p:cNvPr id="4" name="Content Placeholder 3" descr="Ugolino di Nerio's depiction of The Last Supper from 1324-0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 b="8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954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Rönesans</a:t>
            </a:r>
            <a:r>
              <a:rPr lang="en-US" dirty="0" smtClean="0"/>
              <a:t> </a:t>
            </a:r>
            <a:r>
              <a:rPr lang="en-US" dirty="0" err="1" smtClean="0"/>
              <a:t>Sanatı</a:t>
            </a:r>
            <a:r>
              <a:rPr lang="en-US" dirty="0"/>
              <a:t> </a:t>
            </a:r>
            <a:br>
              <a:rPr lang="en-US" dirty="0"/>
            </a:br>
            <a:r>
              <a:rPr lang="en-US" sz="1700" dirty="0"/>
              <a:t>Raphael, The School of Athens, 1509-11. fresco. Italian</a:t>
            </a:r>
          </a:p>
        </p:txBody>
      </p:sp>
      <p:pic>
        <p:nvPicPr>
          <p:cNvPr id="4" name="Content Placeholder 3" descr="Raphael, The School of Athens, 1509-11. fresco. Itali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5" r="-13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00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Sofonisba</a:t>
            </a:r>
            <a:r>
              <a:rPr lang="en-US" sz="1800" dirty="0"/>
              <a:t> </a:t>
            </a:r>
            <a:r>
              <a:rPr lang="en-US" sz="1800" dirty="0" err="1"/>
              <a:t>Anguissola</a:t>
            </a:r>
            <a:r>
              <a:rPr lang="en-US" sz="1800" dirty="0"/>
              <a:t>, The Chess Game, 1555. oil on canvas. Italian.</a:t>
            </a:r>
          </a:p>
        </p:txBody>
      </p:sp>
      <p:pic>
        <p:nvPicPr>
          <p:cNvPr id="4" name="Content Placeholder 3" descr="Sofonisba Anguissola, The Chess Game, 1555. oil on canvas. Italian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4" r="-18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800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Donatello </a:t>
            </a:r>
            <a:r>
              <a:rPr lang="mr-IN" sz="1800" dirty="0" smtClean="0"/>
              <a:t>–</a:t>
            </a:r>
            <a:r>
              <a:rPr lang="en-US" sz="1800" dirty="0" smtClean="0"/>
              <a:t> David (</a:t>
            </a:r>
            <a:r>
              <a:rPr lang="en-US" sz="1800" dirty="0" err="1" smtClean="0"/>
              <a:t>Davut</a:t>
            </a:r>
            <a:r>
              <a:rPr lang="en-US" sz="1800" dirty="0" smtClean="0"/>
              <a:t>) </a:t>
            </a:r>
            <a:r>
              <a:rPr lang="mr-IN" sz="1800" dirty="0" smtClean="0"/>
              <a:t>–</a:t>
            </a:r>
            <a:r>
              <a:rPr lang="en-US" sz="1800" dirty="0" smtClean="0"/>
              <a:t> 1430-1440</a:t>
            </a:r>
            <a:endParaRPr lang="en-US" sz="1800" dirty="0"/>
          </a:p>
        </p:txBody>
      </p:sp>
      <p:pic>
        <p:nvPicPr>
          <p:cNvPr id="6" name="Content Placeholder 5" descr="david-donatel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01" r="-86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011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Michelangelo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Davut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1501-1504</a:t>
            </a:r>
            <a:endParaRPr lang="en-US" sz="1800" dirty="0"/>
          </a:p>
        </p:txBody>
      </p:sp>
      <p:pic>
        <p:nvPicPr>
          <p:cNvPr id="4" name="Content Placeholder 3" descr="'David'_by_Michelangelo_Fir_JBU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135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Boticelli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Venüs’ün</a:t>
            </a:r>
            <a:r>
              <a:rPr lang="en-US" sz="1800" dirty="0" smtClean="0"/>
              <a:t> </a:t>
            </a:r>
            <a:r>
              <a:rPr lang="en-US" sz="1800" dirty="0" err="1" smtClean="0"/>
              <a:t>Doğuşu</a:t>
            </a:r>
            <a:r>
              <a:rPr lang="en-US" sz="1800" dirty="0" smtClean="0"/>
              <a:t> (1484) </a:t>
            </a:r>
            <a:endParaRPr lang="en-US" sz="1800" dirty="0"/>
          </a:p>
        </p:txBody>
      </p:sp>
      <p:pic>
        <p:nvPicPr>
          <p:cNvPr id="4" name="Content Placeholder 3" descr="125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6" r="-60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4150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Da Vinci </a:t>
            </a:r>
            <a:r>
              <a:rPr lang="mr-IN" sz="1800" dirty="0" smtClean="0"/>
              <a:t>–</a:t>
            </a:r>
            <a:r>
              <a:rPr lang="en-US" sz="1800" dirty="0" smtClean="0"/>
              <a:t> Mona Lisa</a:t>
            </a:r>
            <a:endParaRPr lang="en-US" sz="1800" dirty="0"/>
          </a:p>
        </p:txBody>
      </p:sp>
      <p:pic>
        <p:nvPicPr>
          <p:cNvPr id="4" name="Content Placeholder 3" descr="mona-lisa-painting.1503-15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87" r="-81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696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Jan Van Eyck </a:t>
            </a:r>
            <a:r>
              <a:rPr lang="mr-IN" sz="1800" dirty="0" smtClean="0"/>
              <a:t>–</a:t>
            </a:r>
            <a:r>
              <a:rPr lang="en-US" sz="1800" dirty="0" smtClean="0"/>
              <a:t> The </a:t>
            </a:r>
            <a:r>
              <a:rPr lang="en-US" sz="1800" dirty="0" err="1" smtClean="0"/>
              <a:t>Arnolfini</a:t>
            </a:r>
            <a:r>
              <a:rPr lang="en-US" sz="1800" dirty="0" smtClean="0"/>
              <a:t> Portrait (1434) </a:t>
            </a:r>
            <a:endParaRPr lang="en-US" sz="1800" dirty="0"/>
          </a:p>
        </p:txBody>
      </p:sp>
      <p:pic>
        <p:nvPicPr>
          <p:cNvPr id="4" name="Content Placeholder 3" descr="Portrait of Giovanni Arnolfini and wife-JanVanEyck-14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45" r="-73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008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Motivasyonlar</a:t>
            </a:r>
            <a:r>
              <a:rPr lang="en-US" dirty="0" smtClean="0"/>
              <a:t>: </a:t>
            </a:r>
            <a:r>
              <a:rPr lang="en-US" dirty="0" err="1" smtClean="0"/>
              <a:t>ticaret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altın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baharat</a:t>
            </a:r>
            <a:r>
              <a:rPr lang="en-US" dirty="0" smtClean="0"/>
              <a:t>), </a:t>
            </a:r>
            <a:r>
              <a:rPr lang="en-US" dirty="0" err="1" smtClean="0"/>
              <a:t>aç</a:t>
            </a:r>
            <a:r>
              <a:rPr lang="en-US" dirty="0" smtClean="0"/>
              <a:t> </a:t>
            </a:r>
            <a:r>
              <a:rPr lang="en-US" dirty="0" err="1" smtClean="0"/>
              <a:t>gözlülük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merak</a:t>
            </a:r>
            <a:r>
              <a:rPr lang="en-US" dirty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Haçlı</a:t>
            </a:r>
            <a:r>
              <a:rPr lang="en-US" dirty="0" smtClean="0"/>
              <a:t> </a:t>
            </a:r>
            <a:r>
              <a:rPr lang="en-US" dirty="0" err="1" smtClean="0"/>
              <a:t>geleneği</a:t>
            </a:r>
            <a:r>
              <a:rPr lang="en-US" dirty="0" smtClean="0"/>
              <a:t> (“</a:t>
            </a:r>
            <a:r>
              <a:rPr lang="en-US" dirty="0" err="1" smtClean="0"/>
              <a:t>Altın</a:t>
            </a:r>
            <a:r>
              <a:rPr lang="en-US" dirty="0" smtClean="0"/>
              <a:t>, </a:t>
            </a:r>
            <a:r>
              <a:rPr lang="en-US" dirty="0" err="1" smtClean="0"/>
              <a:t>Tanrı</a:t>
            </a:r>
            <a:r>
              <a:rPr lang="en-US" dirty="0" smtClean="0"/>
              <a:t>, </a:t>
            </a:r>
            <a:r>
              <a:rPr lang="en-US" dirty="0" err="1" smtClean="0"/>
              <a:t>Şan</a:t>
            </a:r>
            <a:r>
              <a:rPr lang="en-US" dirty="0" smtClean="0"/>
              <a:t>”)</a:t>
            </a:r>
          </a:p>
          <a:p>
            <a:endParaRPr lang="en-US" dirty="0"/>
          </a:p>
          <a:p>
            <a:r>
              <a:rPr lang="en-US" dirty="0" err="1" smtClean="0"/>
              <a:t>Batı’nın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medeniyetlerle</a:t>
            </a:r>
            <a:r>
              <a:rPr lang="en-US" dirty="0" smtClean="0"/>
              <a:t> </a:t>
            </a:r>
            <a:r>
              <a:rPr lang="en-US" dirty="0" err="1" smtClean="0"/>
              <a:t>karşılaşması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eşit</a:t>
            </a:r>
            <a:r>
              <a:rPr lang="en-US" dirty="0" smtClean="0"/>
              <a:t> </a:t>
            </a:r>
            <a:r>
              <a:rPr lang="en-US" dirty="0" err="1" smtClean="0"/>
              <a:t>olmayan</a:t>
            </a:r>
            <a:r>
              <a:rPr lang="en-US" dirty="0" smtClean="0"/>
              <a:t> </a:t>
            </a:r>
            <a:r>
              <a:rPr lang="en-US" dirty="0" err="1" smtClean="0"/>
              <a:t>ilişkiler</a:t>
            </a:r>
            <a:r>
              <a:rPr lang="en-US" dirty="0" smtClean="0"/>
              <a:t> </a:t>
            </a:r>
            <a:r>
              <a:rPr lang="en-US" dirty="0" err="1" smtClean="0"/>
              <a:t>kurması</a:t>
            </a:r>
            <a:r>
              <a:rPr lang="en-US" dirty="0" smtClean="0"/>
              <a:t> --- </a:t>
            </a:r>
            <a:r>
              <a:rPr lang="en-US" dirty="0" err="1" smtClean="0"/>
              <a:t>sömürgecilik</a:t>
            </a:r>
            <a:r>
              <a:rPr lang="en-US" dirty="0" smtClean="0"/>
              <a:t>, </a:t>
            </a:r>
            <a:r>
              <a:rPr lang="en-US" dirty="0" err="1" smtClean="0"/>
              <a:t>emperyalizm</a:t>
            </a:r>
            <a:r>
              <a:rPr lang="en-US" dirty="0" smtClean="0"/>
              <a:t> --- 1. </a:t>
            </a:r>
            <a:r>
              <a:rPr lang="en-US" dirty="0" err="1" smtClean="0"/>
              <a:t>Dünya</a:t>
            </a:r>
            <a:r>
              <a:rPr lang="en-US" dirty="0" smtClean="0"/>
              <a:t> </a:t>
            </a:r>
            <a:r>
              <a:rPr lang="en-US" dirty="0" err="1" smtClean="0"/>
              <a:t>Savaşı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2737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Da Vinci </a:t>
            </a:r>
            <a:r>
              <a:rPr lang="mr-IN" sz="1800" dirty="0" smtClean="0"/>
              <a:t>–</a:t>
            </a:r>
            <a:r>
              <a:rPr lang="en-US" sz="1800" dirty="0" smtClean="0"/>
              <a:t> Son </a:t>
            </a:r>
            <a:r>
              <a:rPr lang="en-US" sz="1800" dirty="0" err="1" smtClean="0"/>
              <a:t>Yemek</a:t>
            </a:r>
            <a:endParaRPr lang="en-US" sz="1800" dirty="0"/>
          </a:p>
        </p:txBody>
      </p:sp>
      <p:pic>
        <p:nvPicPr>
          <p:cNvPr id="4" name="Content Placeholder 3" descr="leo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3" r="-15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879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Michelangelo </a:t>
            </a:r>
            <a:r>
              <a:rPr lang="mr-IN" sz="1800" dirty="0" smtClean="0"/>
              <a:t>–</a:t>
            </a:r>
            <a:r>
              <a:rPr lang="en-US" sz="1800" dirty="0" smtClean="0"/>
              <a:t> Sistine </a:t>
            </a:r>
            <a:r>
              <a:rPr lang="en-US" sz="1800" dirty="0" err="1" smtClean="0"/>
              <a:t>şapeli</a:t>
            </a:r>
            <a:r>
              <a:rPr lang="en-US" sz="1800" dirty="0" smtClean="0"/>
              <a:t> (1508-1512)</a:t>
            </a:r>
            <a:endParaRPr lang="en-US" sz="1800" dirty="0"/>
          </a:p>
        </p:txBody>
      </p:sp>
      <p:pic>
        <p:nvPicPr>
          <p:cNvPr id="4" name="Content Placeholder 3" descr="micsis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7" r="-12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161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Leonardo Da Vinci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eskizler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Content Placeholder 3" descr="Koldaki kasların hareketini gösteren anatomik çalışması (1510 dolaylarında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02" r="-8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62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2627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Ortaçağ</a:t>
            </a:r>
            <a:r>
              <a:rPr lang="en-US" sz="2800" dirty="0" smtClean="0"/>
              <a:t> </a:t>
            </a:r>
            <a:r>
              <a:rPr lang="en-US" sz="2800" dirty="0" err="1" smtClean="0"/>
              <a:t>Sanatı</a:t>
            </a:r>
            <a:r>
              <a:rPr lang="en-US" sz="2800" dirty="0" smtClean="0"/>
              <a:t> </a:t>
            </a:r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Rönesans</a:t>
            </a:r>
            <a:r>
              <a:rPr lang="en-US" sz="2800" dirty="0" smtClean="0"/>
              <a:t> </a:t>
            </a:r>
            <a:r>
              <a:rPr lang="en-US" sz="2800" dirty="0" err="1" smtClean="0"/>
              <a:t>Sanatı</a:t>
            </a:r>
            <a:r>
              <a:rPr lang="en-US" sz="2800" dirty="0" smtClean="0"/>
              <a:t> </a:t>
            </a:r>
            <a:r>
              <a:rPr lang="en-US" sz="2800" dirty="0" err="1" smtClean="0"/>
              <a:t>Karşılaştırma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Temalar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dini</a:t>
            </a:r>
            <a:r>
              <a:rPr lang="en-US" dirty="0" smtClean="0"/>
              <a:t> </a:t>
            </a:r>
            <a:r>
              <a:rPr lang="en-US" dirty="0" err="1" smtClean="0"/>
              <a:t>temalar</a:t>
            </a:r>
            <a:r>
              <a:rPr lang="en-US" dirty="0" smtClean="0"/>
              <a:t> + </a:t>
            </a:r>
            <a:r>
              <a:rPr lang="en-US" dirty="0" err="1" smtClean="0"/>
              <a:t>dünyevi</a:t>
            </a:r>
            <a:r>
              <a:rPr lang="en-US" dirty="0" smtClean="0"/>
              <a:t> </a:t>
            </a:r>
            <a:r>
              <a:rPr lang="en-US" dirty="0" err="1" smtClean="0"/>
              <a:t>temalar</a:t>
            </a:r>
            <a:r>
              <a:rPr lang="en-US" dirty="0" smtClean="0"/>
              <a:t> (</a:t>
            </a:r>
            <a:r>
              <a:rPr lang="en-US" dirty="0" err="1" smtClean="0"/>
              <a:t>Sanatın</a:t>
            </a:r>
            <a:r>
              <a:rPr lang="en-US" dirty="0" smtClean="0"/>
              <a:t> 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müşterileri</a:t>
            </a:r>
            <a:r>
              <a:rPr lang="en-US" dirty="0" smtClean="0"/>
              <a:t> </a:t>
            </a:r>
            <a:r>
              <a:rPr lang="en-US" dirty="0" err="1" smtClean="0"/>
              <a:t>fani</a:t>
            </a:r>
            <a:r>
              <a:rPr lang="en-US" dirty="0" smtClean="0"/>
              <a:t> </a:t>
            </a:r>
            <a:r>
              <a:rPr lang="en-US" dirty="0" err="1" smtClean="0"/>
              <a:t>temalara</a:t>
            </a:r>
            <a:r>
              <a:rPr lang="en-US" dirty="0" smtClean="0"/>
              <a:t> da </a:t>
            </a:r>
            <a:r>
              <a:rPr lang="en-US" dirty="0" err="1" smtClean="0"/>
              <a:t>himaye</a:t>
            </a:r>
            <a:r>
              <a:rPr lang="en-US" dirty="0" smtClean="0"/>
              <a:t> </a:t>
            </a:r>
            <a:r>
              <a:rPr lang="en-US" dirty="0" err="1" smtClean="0"/>
              <a:t>sağlar</a:t>
            </a:r>
            <a:r>
              <a:rPr lang="en-US" dirty="0" smtClean="0"/>
              <a:t> </a:t>
            </a:r>
            <a:r>
              <a:rPr lang="en-US" dirty="0" err="1" smtClean="0"/>
              <a:t>olmuştur</a:t>
            </a:r>
            <a:r>
              <a:rPr lang="en-US" dirty="0" smtClean="0"/>
              <a:t>.) </a:t>
            </a:r>
          </a:p>
          <a:p>
            <a:r>
              <a:rPr lang="en-US" dirty="0" err="1" smtClean="0"/>
              <a:t>Rönesansla</a:t>
            </a:r>
            <a:r>
              <a:rPr lang="en-US" dirty="0" smtClean="0"/>
              <a:t> </a:t>
            </a:r>
            <a:r>
              <a:rPr lang="en-US" dirty="0" err="1" smtClean="0"/>
              <a:t>birlikte</a:t>
            </a:r>
            <a:r>
              <a:rPr lang="en-US" dirty="0" smtClean="0"/>
              <a:t> </a:t>
            </a:r>
            <a:r>
              <a:rPr lang="en-US" dirty="0" err="1" smtClean="0"/>
              <a:t>perspektif</a:t>
            </a:r>
            <a:r>
              <a:rPr lang="en-US" dirty="0" smtClean="0"/>
              <a:t>, </a:t>
            </a:r>
            <a:r>
              <a:rPr lang="en-US" dirty="0" err="1" smtClean="0"/>
              <a:t>portreler</a:t>
            </a:r>
            <a:r>
              <a:rPr lang="en-US" dirty="0" smtClean="0"/>
              <a:t> + </a:t>
            </a:r>
            <a:r>
              <a:rPr lang="en-US" dirty="0" err="1" smtClean="0"/>
              <a:t>müzikte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seslilik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Anatomi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insan</a:t>
            </a:r>
            <a:r>
              <a:rPr lang="en-US" dirty="0" smtClean="0"/>
              <a:t> </a:t>
            </a:r>
            <a:r>
              <a:rPr lang="en-US" dirty="0" err="1" smtClean="0"/>
              <a:t>vücudu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çıplaklık</a:t>
            </a:r>
            <a:endParaRPr lang="en-US" dirty="0" smtClean="0"/>
          </a:p>
          <a:p>
            <a:r>
              <a:rPr lang="en-US" dirty="0" err="1" smtClean="0"/>
              <a:t>Ortaçağ</a:t>
            </a:r>
            <a:r>
              <a:rPr lang="en-US" dirty="0" smtClean="0"/>
              <a:t> </a:t>
            </a:r>
            <a:r>
              <a:rPr lang="en-US" dirty="0" err="1" smtClean="0"/>
              <a:t>hiyerarşisi</a:t>
            </a:r>
            <a:r>
              <a:rPr lang="en-US" dirty="0" smtClean="0"/>
              <a:t>  X “</a:t>
            </a:r>
            <a:r>
              <a:rPr lang="en-US" dirty="0" err="1" smtClean="0"/>
              <a:t>Gerçek</a:t>
            </a:r>
            <a:r>
              <a:rPr lang="en-US" dirty="0" smtClean="0"/>
              <a:t>” </a:t>
            </a:r>
            <a:r>
              <a:rPr lang="en-US" dirty="0" err="1" smtClean="0"/>
              <a:t>oranlar</a:t>
            </a:r>
            <a:r>
              <a:rPr lang="en-US" dirty="0" smtClean="0"/>
              <a:t>, </a:t>
            </a:r>
            <a:r>
              <a:rPr lang="en-US" dirty="0" err="1" smtClean="0"/>
              <a:t>gerçeğe</a:t>
            </a:r>
            <a:r>
              <a:rPr lang="en-US" dirty="0" smtClean="0"/>
              <a:t> </a:t>
            </a:r>
            <a:r>
              <a:rPr lang="en-US" dirty="0" err="1" smtClean="0"/>
              <a:t>uygun</a:t>
            </a:r>
            <a:r>
              <a:rPr lang="en-US" dirty="0" smtClean="0"/>
              <a:t> </a:t>
            </a:r>
            <a:r>
              <a:rPr lang="en-US" dirty="0" err="1" smtClean="0"/>
              <a:t>resim</a:t>
            </a:r>
            <a:r>
              <a:rPr lang="en-US" dirty="0" smtClean="0"/>
              <a:t> </a:t>
            </a:r>
            <a:r>
              <a:rPr lang="en-US" dirty="0" err="1" smtClean="0"/>
              <a:t>yapmak</a:t>
            </a:r>
            <a:r>
              <a:rPr lang="en-US" dirty="0" smtClean="0"/>
              <a:t>, “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Mekandan</a:t>
            </a:r>
            <a:r>
              <a:rPr lang="en-US" dirty="0" smtClean="0"/>
              <a:t> </a:t>
            </a:r>
            <a:r>
              <a:rPr lang="en-US" dirty="0" err="1" smtClean="0"/>
              <a:t>bağımsız</a:t>
            </a:r>
            <a:r>
              <a:rPr lang="en-US" dirty="0" smtClean="0"/>
              <a:t> </a:t>
            </a:r>
            <a:r>
              <a:rPr lang="en-US" dirty="0" err="1" smtClean="0"/>
              <a:t>duran</a:t>
            </a:r>
            <a:r>
              <a:rPr lang="en-US" dirty="0" smtClean="0"/>
              <a:t> </a:t>
            </a:r>
            <a:r>
              <a:rPr lang="en-US" dirty="0" err="1" smtClean="0"/>
              <a:t>insan</a:t>
            </a:r>
            <a:r>
              <a:rPr lang="en-US" dirty="0" smtClean="0"/>
              <a:t> </a:t>
            </a:r>
            <a:r>
              <a:rPr lang="en-US" dirty="0" err="1" smtClean="0"/>
              <a:t>heykelleri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misal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avut</a:t>
            </a:r>
            <a:r>
              <a:rPr lang="en-US" dirty="0" smtClean="0"/>
              <a:t> </a:t>
            </a:r>
            <a:r>
              <a:rPr lang="en-US" dirty="0" err="1" smtClean="0"/>
              <a:t>heykelleri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0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Machiavelli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Prens</a:t>
            </a:r>
            <a:r>
              <a:rPr lang="en-US" dirty="0" smtClean="0"/>
              <a:t> (</a:t>
            </a:r>
            <a:r>
              <a:rPr lang="en-US" dirty="0" err="1" smtClean="0"/>
              <a:t>Hükümdar</a:t>
            </a:r>
            <a:r>
              <a:rPr lang="en-US" dirty="0" smtClean="0"/>
              <a:t>) - 1513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Modern </a:t>
            </a:r>
            <a:r>
              <a:rPr lang="en-US" dirty="0" err="1" smtClean="0"/>
              <a:t>siyaset</a:t>
            </a:r>
            <a:r>
              <a:rPr lang="en-US" dirty="0" smtClean="0"/>
              <a:t> </a:t>
            </a:r>
            <a:r>
              <a:rPr lang="en-US" dirty="0" err="1" smtClean="0"/>
              <a:t>biliminin</a:t>
            </a:r>
            <a:r>
              <a:rPr lang="en-US" dirty="0" smtClean="0"/>
              <a:t> </a:t>
            </a:r>
            <a:r>
              <a:rPr lang="en-US" dirty="0" err="1" smtClean="0"/>
              <a:t>başlangıç</a:t>
            </a:r>
            <a:r>
              <a:rPr lang="en-US" dirty="0" smtClean="0"/>
              <a:t> </a:t>
            </a:r>
            <a:r>
              <a:rPr lang="en-US" dirty="0" err="1" smtClean="0"/>
              <a:t>noktası</a:t>
            </a:r>
            <a:r>
              <a:rPr lang="en-US" dirty="0" smtClean="0"/>
              <a:t>. İlk </a:t>
            </a:r>
            <a:r>
              <a:rPr lang="en-US" dirty="0" err="1" smtClean="0"/>
              <a:t>güç</a:t>
            </a:r>
            <a:r>
              <a:rPr lang="en-US" dirty="0" smtClean="0"/>
              <a:t> </a:t>
            </a:r>
            <a:r>
              <a:rPr lang="en-US" dirty="0" err="1" smtClean="0"/>
              <a:t>analisti</a:t>
            </a:r>
            <a:r>
              <a:rPr lang="en-US" dirty="0" smtClean="0"/>
              <a:t>. </a:t>
            </a:r>
            <a:r>
              <a:rPr lang="en-US" dirty="0" err="1" smtClean="0"/>
              <a:t>Prense</a:t>
            </a:r>
            <a:r>
              <a:rPr lang="en-US" dirty="0" smtClean="0"/>
              <a:t> </a:t>
            </a:r>
            <a:r>
              <a:rPr lang="en-US" dirty="0" err="1" smtClean="0"/>
              <a:t>tavsiyeler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Makyavelizm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İtalya’yı</a:t>
            </a:r>
            <a:r>
              <a:rPr lang="en-US" dirty="0" smtClean="0"/>
              <a:t> </a:t>
            </a:r>
            <a:r>
              <a:rPr lang="en-US" dirty="0" err="1" smtClean="0"/>
              <a:t>birleştirmesi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Lorenzo </a:t>
            </a:r>
            <a:r>
              <a:rPr lang="en-US" dirty="0" err="1" smtClean="0"/>
              <a:t>Medici’ye</a:t>
            </a:r>
            <a:r>
              <a:rPr lang="en-US" dirty="0" smtClean="0"/>
              <a:t> </a:t>
            </a:r>
            <a:r>
              <a:rPr lang="en-US" dirty="0" err="1" smtClean="0"/>
              <a:t>ithafen</a:t>
            </a:r>
            <a:r>
              <a:rPr lang="en-US" dirty="0" smtClean="0"/>
              <a:t>. (</a:t>
            </a:r>
            <a:r>
              <a:rPr lang="en-US" dirty="0" err="1" smtClean="0"/>
              <a:t>İthafen</a:t>
            </a:r>
            <a:r>
              <a:rPr lang="en-US" dirty="0" smtClean="0"/>
              <a:t> </a:t>
            </a:r>
            <a:r>
              <a:rPr lang="en-US" dirty="0" err="1" smtClean="0"/>
              <a:t>derken</a:t>
            </a:r>
            <a:r>
              <a:rPr lang="mr-IN" dirty="0" smtClean="0"/>
              <a:t>…</a:t>
            </a:r>
            <a:r>
              <a:rPr lang="tr-TR" dirty="0"/>
              <a:t> </a:t>
            </a:r>
            <a:r>
              <a:rPr lang="tr-TR" dirty="0" smtClean="0"/>
              <a:t>matbaadan önce hep üst sınıflardan birilerine </a:t>
            </a:r>
            <a:r>
              <a:rPr lang="tr-TR" dirty="0" err="1" smtClean="0"/>
              <a:t>ithafen</a:t>
            </a:r>
            <a:r>
              <a:rPr lang="tr-TR" dirty="0" smtClean="0"/>
              <a:t> yazılmıştır. Anonim okur, erken modern dönemden sonra, çok sonra 18.-19.yyda, </a:t>
            </a:r>
            <a:r>
              <a:rPr lang="tr-TR" dirty="0" err="1" smtClean="0"/>
              <a:t>kitlelelerin</a:t>
            </a:r>
            <a:r>
              <a:rPr lang="tr-TR" dirty="0" smtClean="0"/>
              <a:t> okur yazar olmasıyla söz konusu olmuştur.)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20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6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250507" y="1141880"/>
            <a:ext cx="82296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Bottom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7176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287051" y="1111996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274778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402508" y="118677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34209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4" r="-18629"/>
          <a:stretch/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6122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Avrupalılar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tr-TR" dirty="0" smtClean="0"/>
              <a:t>mevcut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medeniyetler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r>
              <a:rPr lang="en-US" dirty="0" smtClean="0"/>
              <a:t>- “</a:t>
            </a:r>
            <a:r>
              <a:rPr lang="en-US" dirty="0" err="1" smtClean="0"/>
              <a:t>keşfetme</a:t>
            </a:r>
            <a:r>
              <a:rPr lang="en-US" dirty="0" smtClean="0"/>
              <a:t>” </a:t>
            </a:r>
            <a:r>
              <a:rPr lang="en-US" dirty="0" err="1" smtClean="0"/>
              <a:t>yolundalar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konomik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ucuz</a:t>
            </a:r>
            <a:r>
              <a:rPr lang="en-US" dirty="0" smtClean="0"/>
              <a:t> </a:t>
            </a:r>
            <a:r>
              <a:rPr lang="en-US" dirty="0" err="1" smtClean="0"/>
              <a:t>ticaret</a:t>
            </a:r>
            <a:r>
              <a:rPr lang="en-US" dirty="0" smtClean="0"/>
              <a:t> </a:t>
            </a:r>
            <a:r>
              <a:rPr lang="en-US" dirty="0" err="1" smtClean="0"/>
              <a:t>yolu</a:t>
            </a:r>
            <a:r>
              <a:rPr lang="en-US" dirty="0" smtClean="0"/>
              <a:t> </a:t>
            </a:r>
            <a:r>
              <a:rPr lang="en-US" dirty="0" err="1" smtClean="0"/>
              <a:t>arayışı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Teknik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gemiler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Kültürel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eylemci</a:t>
            </a:r>
            <a:r>
              <a:rPr lang="en-US" dirty="0" smtClean="0"/>
              <a:t> </a:t>
            </a:r>
            <a:r>
              <a:rPr lang="en-US" dirty="0" err="1" smtClean="0"/>
              <a:t>bireycilik</a:t>
            </a:r>
            <a:endParaRPr lang="en-US" dirty="0" smtClean="0"/>
          </a:p>
          <a:p>
            <a:pPr lvl="1"/>
            <a:r>
              <a:rPr lang="en-US" dirty="0" err="1" smtClean="0"/>
              <a:t>Politik</a:t>
            </a:r>
            <a:r>
              <a:rPr lang="en-US" dirty="0" smtClean="0"/>
              <a:t>: </a:t>
            </a:r>
            <a:r>
              <a:rPr lang="en-US" dirty="0" err="1" smtClean="0"/>
              <a:t>rekabet</a:t>
            </a:r>
            <a:r>
              <a:rPr lang="en-US" dirty="0" smtClean="0"/>
              <a:t> (“</a:t>
            </a:r>
            <a:r>
              <a:rPr lang="en-US" dirty="0" err="1" smtClean="0"/>
              <a:t>sıçan</a:t>
            </a:r>
            <a:r>
              <a:rPr lang="en-US" dirty="0" smtClean="0"/>
              <a:t> </a:t>
            </a:r>
            <a:r>
              <a:rPr lang="en-US" dirty="0" err="1" smtClean="0"/>
              <a:t>yarışı”na</a:t>
            </a:r>
            <a:r>
              <a:rPr lang="en-US" dirty="0" smtClean="0"/>
              <a:t> </a:t>
            </a:r>
            <a:r>
              <a:rPr lang="en-US" dirty="0" err="1" smtClean="0"/>
              <a:t>dönecek</a:t>
            </a:r>
            <a:r>
              <a:rPr lang="en-US" dirty="0" smtClean="0"/>
              <a:t> 19. </a:t>
            </a:r>
            <a:r>
              <a:rPr lang="en-US" dirty="0" err="1" smtClean="0"/>
              <a:t>yyda</a:t>
            </a:r>
            <a:r>
              <a:rPr lang="en-US" dirty="0" smtClean="0"/>
              <a:t>) </a:t>
            </a:r>
          </a:p>
          <a:p>
            <a:pPr lvl="1"/>
            <a:r>
              <a:rPr lang="en-US" dirty="0" err="1" smtClean="0"/>
              <a:t>Kültürel</a:t>
            </a:r>
            <a:r>
              <a:rPr lang="en-US" dirty="0" smtClean="0"/>
              <a:t>: </a:t>
            </a:r>
            <a:r>
              <a:rPr lang="en-US" dirty="0" err="1" smtClean="0"/>
              <a:t>Hristiyanlık</a:t>
            </a:r>
            <a:r>
              <a:rPr lang="en-US" dirty="0" smtClean="0"/>
              <a:t> </a:t>
            </a:r>
            <a:r>
              <a:rPr lang="en-US" dirty="0" err="1" smtClean="0"/>
              <a:t>genişlemeci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din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87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372125" y="124759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89777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457199" y="129027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23238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Beyin</a:t>
            </a:r>
            <a:r>
              <a:rPr lang="en-US" sz="2400" dirty="0" smtClean="0"/>
              <a:t> </a:t>
            </a:r>
            <a:r>
              <a:rPr lang="en-US" sz="2400" dirty="0" err="1" smtClean="0"/>
              <a:t>yakan</a:t>
            </a:r>
            <a:r>
              <a:rPr lang="en-US" sz="2400" dirty="0" smtClean="0"/>
              <a:t> </a:t>
            </a:r>
            <a:r>
              <a:rPr lang="en-US" sz="2400" dirty="0" err="1" smtClean="0"/>
              <a:t>sorumuz</a:t>
            </a:r>
            <a:r>
              <a:rPr lang="en-US" sz="2400" dirty="0" smtClean="0"/>
              <a:t>: Aziz </a:t>
            </a:r>
            <a:r>
              <a:rPr lang="en-US" sz="2400" dirty="0" err="1" smtClean="0"/>
              <a:t>Nesin’in</a:t>
            </a:r>
            <a:r>
              <a:rPr lang="en-US" sz="2400" dirty="0" smtClean="0"/>
              <a:t> </a:t>
            </a:r>
            <a:r>
              <a:rPr lang="en-US" sz="2400" dirty="0" err="1" smtClean="0"/>
              <a:t>Zübük’ü</a:t>
            </a:r>
            <a:r>
              <a:rPr lang="en-US" sz="2400" dirty="0" smtClean="0"/>
              <a:t> </a:t>
            </a:r>
            <a:r>
              <a:rPr lang="en-US" sz="2400" dirty="0" err="1" smtClean="0"/>
              <a:t>ile</a:t>
            </a:r>
            <a:r>
              <a:rPr lang="en-US" sz="2400" dirty="0" smtClean="0"/>
              <a:t> </a:t>
            </a:r>
            <a:r>
              <a:rPr lang="en-US" sz="2400" dirty="0" err="1" smtClean="0"/>
              <a:t>Machiavelli’nin</a:t>
            </a:r>
            <a:r>
              <a:rPr lang="en-US" sz="2400" dirty="0" smtClean="0"/>
              <a:t> </a:t>
            </a:r>
            <a:r>
              <a:rPr lang="en-US" sz="2400" dirty="0" err="1" smtClean="0"/>
              <a:t>Prens’i</a:t>
            </a:r>
            <a:r>
              <a:rPr lang="en-US" sz="2400" dirty="0" smtClean="0"/>
              <a:t> </a:t>
            </a:r>
            <a:r>
              <a:rPr lang="en-US" sz="2400" dirty="0" err="1" smtClean="0"/>
              <a:t>arasındaki</a:t>
            </a:r>
            <a:r>
              <a:rPr lang="en-US" sz="2400" dirty="0" smtClean="0"/>
              <a:t> </a:t>
            </a:r>
            <a:r>
              <a:rPr lang="en-US" sz="2400" dirty="0" err="1" smtClean="0"/>
              <a:t>fark</a:t>
            </a:r>
            <a:r>
              <a:rPr lang="en-US" sz="2400" dirty="0" smtClean="0"/>
              <a:t> </a:t>
            </a:r>
            <a:r>
              <a:rPr lang="en-US" sz="2400" dirty="0" err="1" smtClean="0"/>
              <a:t>nedir</a:t>
            </a:r>
            <a:r>
              <a:rPr lang="en-US" sz="2400" dirty="0" smtClean="0"/>
              <a:t>? </a:t>
            </a:r>
            <a:r>
              <a:rPr lang="en-US" sz="2400" dirty="0" err="1" smtClean="0"/>
              <a:t>Ya</a:t>
            </a:r>
            <a:r>
              <a:rPr lang="en-US" sz="2400" dirty="0" smtClean="0"/>
              <a:t> da </a:t>
            </a:r>
            <a:r>
              <a:rPr lang="en-US" sz="2400" dirty="0" err="1"/>
              <a:t>f</a:t>
            </a:r>
            <a:r>
              <a:rPr lang="en-US" sz="2400" dirty="0" err="1" smtClean="0"/>
              <a:t>ark</a:t>
            </a:r>
            <a:r>
              <a:rPr lang="en-US" sz="2400" dirty="0" smtClean="0"/>
              <a:t> </a:t>
            </a:r>
            <a:r>
              <a:rPr lang="en-US" sz="2400" dirty="0" err="1" smtClean="0"/>
              <a:t>var</a:t>
            </a:r>
            <a:r>
              <a:rPr lang="en-US" sz="2400" dirty="0" smtClean="0"/>
              <a:t> </a:t>
            </a:r>
            <a:r>
              <a:rPr lang="en-US" sz="2400" dirty="0" err="1" smtClean="0"/>
              <a:t>mıdır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68514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Arka</a:t>
            </a:r>
            <a:r>
              <a:rPr lang="en-US" dirty="0" smtClean="0"/>
              <a:t> plan: </a:t>
            </a:r>
            <a:r>
              <a:rPr lang="en-US" dirty="0" err="1" smtClean="0"/>
              <a:t>Avrupa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16. </a:t>
            </a:r>
            <a:r>
              <a:rPr lang="en-US" dirty="0" err="1" smtClean="0"/>
              <a:t>yy</a:t>
            </a:r>
            <a:r>
              <a:rPr lang="en-US" dirty="0" smtClean="0"/>
              <a:t> </a:t>
            </a:r>
            <a:r>
              <a:rPr lang="en-US" dirty="0" err="1" smtClean="0"/>
              <a:t>ticari</a:t>
            </a:r>
            <a:r>
              <a:rPr lang="en-US" dirty="0" smtClean="0"/>
              <a:t> </a:t>
            </a:r>
            <a:r>
              <a:rPr lang="en-US" dirty="0" err="1" smtClean="0"/>
              <a:t>canlılık</a:t>
            </a:r>
            <a:r>
              <a:rPr lang="en-US" dirty="0" smtClean="0"/>
              <a:t> </a:t>
            </a:r>
            <a:r>
              <a:rPr lang="en-US" dirty="0" err="1" smtClean="0"/>
              <a:t>yüzyılı</a:t>
            </a:r>
            <a:r>
              <a:rPr lang="en-US" dirty="0" smtClean="0"/>
              <a:t> 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İnanılmaz</a:t>
            </a:r>
            <a:r>
              <a:rPr lang="en-US" dirty="0" smtClean="0"/>
              <a:t> </a:t>
            </a:r>
            <a:r>
              <a:rPr lang="en-US" dirty="0" err="1" smtClean="0"/>
              <a:t>başarılar</a:t>
            </a:r>
            <a:r>
              <a:rPr lang="en-US" dirty="0" smtClean="0"/>
              <a:t>” </a:t>
            </a:r>
            <a:r>
              <a:rPr lang="mr-IN" dirty="0" smtClean="0"/>
              <a:t>–</a:t>
            </a:r>
            <a:r>
              <a:rPr lang="en-US" dirty="0" smtClean="0"/>
              <a:t> 1532 Peru </a:t>
            </a:r>
            <a:r>
              <a:rPr lang="mr-IN" dirty="0" smtClean="0"/>
              <a:t>–</a:t>
            </a:r>
            <a:r>
              <a:rPr lang="en-US" dirty="0" smtClean="0"/>
              <a:t> 168 </a:t>
            </a:r>
            <a:r>
              <a:rPr lang="en-US" dirty="0" err="1" smtClean="0"/>
              <a:t>İspanyol</a:t>
            </a:r>
            <a:r>
              <a:rPr lang="en-US" dirty="0" smtClean="0"/>
              <a:t> </a:t>
            </a:r>
            <a:r>
              <a:rPr lang="en-US" dirty="0" err="1" smtClean="0"/>
              <a:t>askeri</a:t>
            </a:r>
            <a:r>
              <a:rPr lang="en-US" dirty="0" smtClean="0"/>
              <a:t>, 80.000 </a:t>
            </a:r>
            <a:r>
              <a:rPr lang="en-US" dirty="0" err="1" smtClean="0"/>
              <a:t>kişilik</a:t>
            </a:r>
            <a:r>
              <a:rPr lang="en-US" dirty="0" smtClean="0"/>
              <a:t> </a:t>
            </a:r>
            <a:r>
              <a:rPr lang="en-US" dirty="0" err="1" smtClean="0"/>
              <a:t>İnka</a:t>
            </a:r>
            <a:r>
              <a:rPr lang="en-US" dirty="0" smtClean="0"/>
              <a:t> </a:t>
            </a:r>
            <a:r>
              <a:rPr lang="en-US" dirty="0" err="1" smtClean="0"/>
              <a:t>ordusu</a:t>
            </a:r>
            <a:r>
              <a:rPr lang="en-US" dirty="0" smtClean="0"/>
              <a:t> (</a:t>
            </a:r>
            <a:r>
              <a:rPr lang="en-US" dirty="0" err="1" smtClean="0"/>
              <a:t>Tüfek</a:t>
            </a:r>
            <a:r>
              <a:rPr lang="en-US" dirty="0" smtClean="0"/>
              <a:t>, </a:t>
            </a:r>
            <a:r>
              <a:rPr lang="en-US" dirty="0" err="1" smtClean="0"/>
              <a:t>Mikrop</a:t>
            </a:r>
            <a:r>
              <a:rPr lang="en-US" dirty="0" smtClean="0"/>
              <a:t>, </a:t>
            </a:r>
            <a:r>
              <a:rPr lang="en-US" dirty="0" err="1" smtClean="0"/>
              <a:t>Çelik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Jared Diamond) </a:t>
            </a:r>
          </a:p>
          <a:p>
            <a:pPr marL="0" indent="0">
              <a:buNone/>
            </a:pPr>
            <a:r>
              <a:rPr lang="en-US" dirty="0" smtClean="0"/>
              <a:t>-- </a:t>
            </a:r>
            <a:r>
              <a:rPr lang="en-US" dirty="0" err="1" smtClean="0"/>
              <a:t>yazılı</a:t>
            </a:r>
            <a:r>
              <a:rPr lang="en-US" dirty="0" smtClean="0"/>
              <a:t> </a:t>
            </a:r>
            <a:r>
              <a:rPr lang="en-US" dirty="0" err="1" smtClean="0"/>
              <a:t>bilginin</a:t>
            </a:r>
            <a:r>
              <a:rPr lang="en-US" dirty="0" smtClean="0"/>
              <a:t> </a:t>
            </a:r>
            <a:r>
              <a:rPr lang="en-US" dirty="0" err="1" smtClean="0"/>
              <a:t>avantajı</a:t>
            </a:r>
            <a:r>
              <a:rPr lang="en-US" dirty="0" smtClean="0"/>
              <a:t> + </a:t>
            </a:r>
            <a:r>
              <a:rPr lang="en-US" dirty="0" err="1" smtClean="0"/>
              <a:t>askeri</a:t>
            </a:r>
            <a:r>
              <a:rPr lang="en-US" dirty="0" smtClean="0"/>
              <a:t> </a:t>
            </a:r>
            <a:r>
              <a:rPr lang="en-US" dirty="0" err="1" smtClean="0"/>
              <a:t>teknoloji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Kim </a:t>
            </a:r>
            <a:r>
              <a:rPr lang="en-US" dirty="0" err="1" smtClean="0"/>
              <a:t>finanse</a:t>
            </a:r>
            <a:r>
              <a:rPr lang="en-US" dirty="0" smtClean="0"/>
              <a:t> </a:t>
            </a:r>
            <a:r>
              <a:rPr lang="en-US" dirty="0" err="1" smtClean="0"/>
              <a:t>ediyor</a:t>
            </a:r>
            <a:r>
              <a:rPr lang="en-US" dirty="0" smtClean="0"/>
              <a:t>? </a:t>
            </a:r>
            <a:r>
              <a:rPr lang="en-US" dirty="0" err="1" smtClean="0"/>
              <a:t>Merkezi</a:t>
            </a:r>
            <a:r>
              <a:rPr lang="en-US" dirty="0" smtClean="0"/>
              <a:t> </a:t>
            </a:r>
            <a:r>
              <a:rPr lang="en-US" dirty="0" err="1" smtClean="0"/>
              <a:t>devletler</a:t>
            </a:r>
            <a:r>
              <a:rPr lang="en-US" dirty="0" smtClean="0"/>
              <a:t>, </a:t>
            </a:r>
            <a:r>
              <a:rPr lang="en-US" dirty="0" err="1" smtClean="0"/>
              <a:t>krallar</a:t>
            </a:r>
            <a:r>
              <a:rPr lang="en-US" dirty="0" smtClean="0"/>
              <a:t>, </a:t>
            </a:r>
            <a:r>
              <a:rPr lang="en-US" dirty="0" err="1" smtClean="0"/>
              <a:t>kraliçeler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kilise</a:t>
            </a:r>
            <a:r>
              <a:rPr lang="en-US" dirty="0" smtClean="0"/>
              <a:t> </a:t>
            </a:r>
            <a:r>
              <a:rPr lang="en-US" dirty="0" err="1" smtClean="0"/>
              <a:t>ideolojik</a:t>
            </a:r>
            <a:r>
              <a:rPr lang="en-US" dirty="0" smtClean="0"/>
              <a:t> </a:t>
            </a:r>
            <a:r>
              <a:rPr lang="en-US" dirty="0" err="1" smtClean="0"/>
              <a:t>destek</a:t>
            </a:r>
            <a:r>
              <a:rPr lang="en-US" dirty="0" smtClean="0"/>
              <a:t> </a:t>
            </a:r>
            <a:r>
              <a:rPr lang="en-US" dirty="0" err="1" smtClean="0"/>
              <a:t>sağlıyor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737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Sonuçlar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Öteki”yle</a:t>
            </a:r>
            <a:r>
              <a:rPr lang="en-US" dirty="0" smtClean="0"/>
              <a:t> </a:t>
            </a:r>
            <a:r>
              <a:rPr lang="en-US" dirty="0" err="1" smtClean="0"/>
              <a:t>karşılaşma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Sömürgecilik</a:t>
            </a:r>
            <a:r>
              <a:rPr lang="en-US" dirty="0" smtClean="0"/>
              <a:t>, </a:t>
            </a:r>
            <a:r>
              <a:rPr lang="en-US" dirty="0" err="1" smtClean="0"/>
              <a:t>emperyalizm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Avrupa’nın</a:t>
            </a:r>
            <a:r>
              <a:rPr lang="en-US" dirty="0" smtClean="0"/>
              <a:t> </a:t>
            </a:r>
            <a:r>
              <a:rPr lang="en-US" dirty="0" err="1" smtClean="0"/>
              <a:t>hegemonlaşması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Ticaretin</a:t>
            </a:r>
            <a:r>
              <a:rPr lang="en-US" dirty="0" smtClean="0"/>
              <a:t> </a:t>
            </a:r>
            <a:r>
              <a:rPr lang="en-US" dirty="0" err="1" smtClean="0"/>
              <a:t>canlanması</a:t>
            </a:r>
            <a:r>
              <a:rPr lang="en-US" dirty="0" smtClean="0"/>
              <a:t> (</a:t>
            </a:r>
            <a:r>
              <a:rPr lang="en-US" dirty="0" err="1" smtClean="0"/>
              <a:t>köle</a:t>
            </a:r>
            <a:r>
              <a:rPr lang="en-US" dirty="0" smtClean="0"/>
              <a:t> </a:t>
            </a:r>
            <a:r>
              <a:rPr lang="en-US" dirty="0" err="1" smtClean="0"/>
              <a:t>ticareti</a:t>
            </a:r>
            <a:r>
              <a:rPr lang="en-US" dirty="0" smtClean="0"/>
              <a:t>, </a:t>
            </a:r>
            <a:r>
              <a:rPr lang="en-US" dirty="0" err="1" smtClean="0"/>
              <a:t>fiyat</a:t>
            </a:r>
            <a:r>
              <a:rPr lang="en-US" dirty="0" smtClean="0"/>
              <a:t> </a:t>
            </a:r>
            <a:r>
              <a:rPr lang="en-US" dirty="0" err="1" smtClean="0"/>
              <a:t>devrimi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mr-IN" dirty="0" smtClean="0"/>
              <a:t>…</a:t>
            </a:r>
            <a:r>
              <a:rPr lang="tr-TR" dirty="0" smtClean="0"/>
              <a:t>) </a:t>
            </a:r>
            <a:endParaRPr lang="en-US" dirty="0" smtClean="0"/>
          </a:p>
          <a:p>
            <a:pPr lvl="1"/>
            <a:r>
              <a:rPr lang="en-US" dirty="0" err="1" smtClean="0"/>
              <a:t>Kültürel</a:t>
            </a:r>
            <a:r>
              <a:rPr lang="en-US" dirty="0" smtClean="0"/>
              <a:t> </a:t>
            </a:r>
            <a:r>
              <a:rPr lang="en-US" dirty="0" err="1" smtClean="0"/>
              <a:t>değişiklikler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3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65" y="-296862"/>
            <a:ext cx="8229600" cy="1143000"/>
          </a:xfrm>
        </p:spPr>
        <p:txBody>
          <a:bodyPr/>
          <a:lstStyle/>
          <a:p>
            <a:r>
              <a:rPr lang="en-US" sz="2400" dirty="0" smtClean="0"/>
              <a:t>30.10.2020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24" y="851128"/>
            <a:ext cx="8229600" cy="52750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b="1" u="sng" dirty="0" err="1"/>
              <a:t>Beyaz</a:t>
            </a:r>
            <a:r>
              <a:rPr lang="en-US" sz="1400" b="1" u="sng" dirty="0"/>
              <a:t> </a:t>
            </a:r>
            <a:r>
              <a:rPr lang="en-US" sz="1400" b="1" u="sng" dirty="0" err="1"/>
              <a:t>Adamın</a:t>
            </a:r>
            <a:r>
              <a:rPr lang="en-US" sz="1400" b="1" u="sng" dirty="0"/>
              <a:t> </a:t>
            </a:r>
            <a:r>
              <a:rPr lang="en-US" sz="1400" b="1" u="sng" dirty="0" err="1"/>
              <a:t>Yükü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r>
              <a:rPr lang="en-US" sz="1400" dirty="0" err="1" smtClean="0"/>
              <a:t>Beyaz</a:t>
            </a:r>
            <a:r>
              <a:rPr lang="en-US" sz="1400" dirty="0" smtClean="0"/>
              <a:t> </a:t>
            </a:r>
            <a:r>
              <a:rPr lang="en-US" sz="1400" dirty="0" err="1"/>
              <a:t>adamın</a:t>
            </a:r>
            <a:r>
              <a:rPr lang="en-US" sz="1400" dirty="0"/>
              <a:t> </a:t>
            </a:r>
            <a:r>
              <a:rPr lang="en-US" sz="1400" dirty="0" err="1"/>
              <a:t>yükünü</a:t>
            </a:r>
            <a:r>
              <a:rPr lang="en-US" sz="1400" dirty="0"/>
              <a:t> </a:t>
            </a:r>
            <a:r>
              <a:rPr lang="en-US" sz="1400" dirty="0" err="1"/>
              <a:t>omuzla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Yetiştirdiklerinin</a:t>
            </a:r>
            <a:r>
              <a:rPr lang="en-US" sz="1400" dirty="0" smtClean="0"/>
              <a:t> </a:t>
            </a:r>
            <a:r>
              <a:rPr lang="en-US" sz="1400" dirty="0"/>
              <a:t>en </a:t>
            </a:r>
            <a:r>
              <a:rPr lang="en-US" sz="1400" dirty="0" err="1"/>
              <a:t>iyilerini</a:t>
            </a:r>
            <a:r>
              <a:rPr lang="en-US" sz="1400" dirty="0"/>
              <a:t> </a:t>
            </a:r>
            <a:r>
              <a:rPr lang="en-US" sz="1400" dirty="0" err="1"/>
              <a:t>yolla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Sürgün</a:t>
            </a:r>
            <a:r>
              <a:rPr lang="en-US" sz="1400" dirty="0" smtClean="0"/>
              <a:t> </a:t>
            </a:r>
            <a:r>
              <a:rPr lang="en-US" sz="1400" dirty="0" err="1"/>
              <a:t>kader</a:t>
            </a:r>
            <a:r>
              <a:rPr lang="en-US" sz="1400" dirty="0"/>
              <a:t> </a:t>
            </a:r>
            <a:r>
              <a:rPr lang="en-US" sz="1400" dirty="0" err="1"/>
              <a:t>olsun</a:t>
            </a:r>
            <a:r>
              <a:rPr lang="en-US" sz="1400" dirty="0"/>
              <a:t> </a:t>
            </a:r>
            <a:r>
              <a:rPr lang="en-US" sz="1400" dirty="0" err="1"/>
              <a:t>oğulların</a:t>
            </a:r>
            <a:r>
              <a:rPr lang="en-US" sz="1400" dirty="0"/>
              <a:t> </a:t>
            </a:r>
            <a:r>
              <a:rPr lang="en-US" sz="1400" dirty="0" err="1"/>
              <a:t>için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Senin</a:t>
            </a:r>
            <a:r>
              <a:rPr lang="en-US" sz="1400" dirty="0" smtClean="0"/>
              <a:t> </a:t>
            </a:r>
            <a:r>
              <a:rPr lang="en-US" sz="1400" dirty="0" err="1"/>
              <a:t>tutsaklarına</a:t>
            </a:r>
            <a:r>
              <a:rPr lang="en-US" sz="1400" dirty="0"/>
              <a:t> </a:t>
            </a:r>
            <a:r>
              <a:rPr lang="en-US" sz="1400" dirty="0" err="1"/>
              <a:t>hizmet</a:t>
            </a:r>
            <a:r>
              <a:rPr lang="en-US" sz="1400" dirty="0"/>
              <a:t> </a:t>
            </a:r>
            <a:r>
              <a:rPr lang="en-US" sz="1400" dirty="0" err="1"/>
              <a:t>için</a:t>
            </a:r>
            <a:r>
              <a:rPr lang="en-US" sz="1400" dirty="0"/>
              <a:t>;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Ağır</a:t>
            </a:r>
            <a:r>
              <a:rPr lang="en-US" sz="1400" dirty="0" smtClean="0"/>
              <a:t> </a:t>
            </a:r>
            <a:r>
              <a:rPr lang="en-US" sz="1400" dirty="0" err="1"/>
              <a:t>işlerin</a:t>
            </a:r>
            <a:r>
              <a:rPr lang="en-US" sz="1400" dirty="0"/>
              <a:t> </a:t>
            </a:r>
            <a:r>
              <a:rPr lang="en-US" sz="1400" dirty="0" err="1"/>
              <a:t>başında</a:t>
            </a:r>
            <a:r>
              <a:rPr lang="en-US" sz="1400" dirty="0"/>
              <a:t> </a:t>
            </a:r>
            <a:r>
              <a:rPr lang="en-US" sz="1400" dirty="0" err="1"/>
              <a:t>bekle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Telaşlı</a:t>
            </a:r>
            <a:r>
              <a:rPr lang="en-US" sz="1400" dirty="0" smtClean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vahşi</a:t>
            </a:r>
            <a:r>
              <a:rPr lang="en-US" sz="1400" dirty="0"/>
              <a:t> </a:t>
            </a:r>
            <a:r>
              <a:rPr lang="en-US" sz="1400" dirty="0" err="1"/>
              <a:t>halklar</a:t>
            </a:r>
            <a:r>
              <a:rPr lang="en-US" sz="1400" dirty="0"/>
              <a:t> </a:t>
            </a:r>
            <a:r>
              <a:rPr lang="en-US" sz="1400" dirty="0" err="1"/>
              <a:t>üzerinde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Yeni</a:t>
            </a:r>
            <a:r>
              <a:rPr lang="en-US" sz="1400" dirty="0" smtClean="0"/>
              <a:t> </a:t>
            </a:r>
            <a:r>
              <a:rPr lang="en-US" sz="1400" dirty="0" err="1"/>
              <a:t>ele</a:t>
            </a:r>
            <a:r>
              <a:rPr lang="en-US" sz="1400" dirty="0"/>
              <a:t> </a:t>
            </a:r>
            <a:r>
              <a:rPr lang="en-US" sz="1400" dirty="0" err="1"/>
              <a:t>geçirdiğin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suratı</a:t>
            </a:r>
            <a:r>
              <a:rPr lang="en-US" sz="1400" dirty="0"/>
              <a:t> </a:t>
            </a:r>
            <a:r>
              <a:rPr lang="en-US" sz="1400" dirty="0" err="1"/>
              <a:t>asık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Yarı</a:t>
            </a:r>
            <a:r>
              <a:rPr lang="en-US" sz="1400" dirty="0" smtClean="0"/>
              <a:t> </a:t>
            </a:r>
            <a:r>
              <a:rPr lang="en-US" sz="1400" dirty="0" err="1"/>
              <a:t>şeytan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yarı</a:t>
            </a:r>
            <a:r>
              <a:rPr lang="en-US" sz="1400" dirty="0"/>
              <a:t> </a:t>
            </a:r>
            <a:r>
              <a:rPr lang="en-US" sz="1400" dirty="0" err="1"/>
              <a:t>çocuk</a:t>
            </a:r>
            <a:r>
              <a:rPr lang="en-US" sz="1400" dirty="0"/>
              <a:t>. </a:t>
            </a:r>
            <a:endParaRPr lang="en-US" sz="1400" dirty="0" smtClean="0"/>
          </a:p>
          <a:p>
            <a:pPr marL="0" indent="0" algn="ctr">
              <a:buNone/>
            </a:pP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Yüklen</a:t>
            </a:r>
            <a:r>
              <a:rPr lang="en-US" sz="1400" dirty="0" smtClean="0"/>
              <a:t> </a:t>
            </a:r>
            <a:r>
              <a:rPr lang="en-US" sz="1400" dirty="0" err="1"/>
              <a:t>Beyaz</a:t>
            </a:r>
            <a:r>
              <a:rPr lang="en-US" sz="1400" dirty="0"/>
              <a:t> </a:t>
            </a:r>
            <a:r>
              <a:rPr lang="en-US" sz="1400" dirty="0" err="1"/>
              <a:t>Adamın</a:t>
            </a:r>
            <a:r>
              <a:rPr lang="en-US" sz="1400" dirty="0"/>
              <a:t> </a:t>
            </a:r>
            <a:r>
              <a:rPr lang="en-US" sz="1400" dirty="0" err="1" smtClean="0"/>
              <a:t>yükünü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smtClean="0"/>
              <a:t>– </a:t>
            </a:r>
            <a:r>
              <a:rPr lang="en-US" sz="1400" dirty="0" err="1"/>
              <a:t>Vahşidir</a:t>
            </a:r>
            <a:r>
              <a:rPr lang="en-US" sz="1400" dirty="0"/>
              <a:t> </a:t>
            </a:r>
            <a:r>
              <a:rPr lang="en-US" sz="1400" dirty="0" err="1"/>
              <a:t>barışın</a:t>
            </a:r>
            <a:r>
              <a:rPr lang="en-US" sz="1400" dirty="0"/>
              <a:t> </a:t>
            </a:r>
            <a:r>
              <a:rPr lang="en-US" sz="1400" dirty="0" err="1"/>
              <a:t>savaşları</a:t>
            </a:r>
            <a:r>
              <a:rPr lang="en-US" sz="1400" dirty="0"/>
              <a:t>–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Doldur</a:t>
            </a:r>
            <a:r>
              <a:rPr lang="en-US" sz="1400" dirty="0" smtClean="0"/>
              <a:t> </a:t>
            </a:r>
            <a:r>
              <a:rPr lang="en-US" sz="1400" dirty="0" err="1"/>
              <a:t>tıkabasa</a:t>
            </a:r>
            <a:r>
              <a:rPr lang="en-US" sz="1400" dirty="0"/>
              <a:t> </a:t>
            </a:r>
            <a:r>
              <a:rPr lang="en-US" sz="1400" dirty="0" err="1"/>
              <a:t>Açlığın</a:t>
            </a:r>
            <a:r>
              <a:rPr lang="en-US" sz="1400" dirty="0"/>
              <a:t> </a:t>
            </a:r>
            <a:r>
              <a:rPr lang="en-US" sz="1400" dirty="0" err="1"/>
              <a:t>ağzını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Ve</a:t>
            </a:r>
            <a:r>
              <a:rPr lang="en-US" sz="1400" dirty="0" smtClean="0"/>
              <a:t> </a:t>
            </a:r>
            <a:r>
              <a:rPr lang="en-US" sz="1400" dirty="0" err="1"/>
              <a:t>emret</a:t>
            </a:r>
            <a:r>
              <a:rPr lang="en-US" sz="1400" dirty="0"/>
              <a:t> </a:t>
            </a:r>
            <a:r>
              <a:rPr lang="en-US" sz="1400" dirty="0" err="1"/>
              <a:t>hastalığa</a:t>
            </a:r>
            <a:r>
              <a:rPr lang="en-US" sz="1400" dirty="0"/>
              <a:t> </a:t>
            </a:r>
            <a:r>
              <a:rPr lang="en-US" sz="1400" dirty="0" err="1"/>
              <a:t>durmasını</a:t>
            </a:r>
            <a:r>
              <a:rPr lang="en-US" sz="1400" dirty="0"/>
              <a:t>;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Sen</a:t>
            </a:r>
            <a:r>
              <a:rPr lang="en-US" sz="1400" dirty="0" smtClean="0"/>
              <a:t> </a:t>
            </a:r>
            <a:r>
              <a:rPr lang="en-US" sz="1400" dirty="0" err="1"/>
              <a:t>hedefine</a:t>
            </a:r>
            <a:r>
              <a:rPr lang="en-US" sz="1400" dirty="0"/>
              <a:t> en </a:t>
            </a:r>
            <a:r>
              <a:rPr lang="en-US" sz="1400" dirty="0" err="1"/>
              <a:t>yakın</a:t>
            </a:r>
            <a:r>
              <a:rPr lang="en-US" sz="1400" dirty="0"/>
              <a:t> </a:t>
            </a:r>
            <a:r>
              <a:rPr lang="en-US" sz="1400" dirty="0" err="1"/>
              <a:t>olduğunda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Sona</a:t>
            </a:r>
            <a:r>
              <a:rPr lang="en-US" sz="1400" dirty="0" smtClean="0"/>
              <a:t> </a:t>
            </a:r>
            <a:r>
              <a:rPr lang="en-US" sz="1400" dirty="0" err="1"/>
              <a:t>erer</a:t>
            </a:r>
            <a:r>
              <a:rPr lang="en-US" sz="1400" dirty="0"/>
              <a:t> </a:t>
            </a:r>
            <a:r>
              <a:rPr lang="en-US" sz="1400" dirty="0" err="1"/>
              <a:t>ötekilerin</a:t>
            </a:r>
            <a:r>
              <a:rPr lang="en-US" sz="1400" dirty="0"/>
              <a:t> </a:t>
            </a:r>
            <a:r>
              <a:rPr lang="en-US" sz="1400" dirty="0" err="1"/>
              <a:t>arayışı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Tembelden</a:t>
            </a:r>
            <a:r>
              <a:rPr lang="en-US" sz="1400" dirty="0" smtClean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budala</a:t>
            </a:r>
            <a:r>
              <a:rPr lang="en-US" sz="1400" dirty="0"/>
              <a:t> </a:t>
            </a:r>
            <a:r>
              <a:rPr lang="en-US" sz="1400" dirty="0" err="1"/>
              <a:t>kafirden</a:t>
            </a:r>
            <a:r>
              <a:rPr lang="en-US" sz="1400" dirty="0"/>
              <a:t> </a:t>
            </a:r>
            <a:r>
              <a:rPr lang="en-US" sz="1400" dirty="0" err="1"/>
              <a:t>gözünü</a:t>
            </a:r>
            <a:r>
              <a:rPr lang="en-US" sz="1400" dirty="0"/>
              <a:t> </a:t>
            </a:r>
            <a:r>
              <a:rPr lang="en-US" sz="1400" dirty="0" err="1"/>
              <a:t>ayırma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400" dirty="0" err="1" smtClean="0"/>
              <a:t>Düşürür</a:t>
            </a:r>
            <a:r>
              <a:rPr lang="en-US" sz="1400" dirty="0" smtClean="0"/>
              <a:t> </a:t>
            </a:r>
            <a:r>
              <a:rPr lang="en-US" sz="1400" dirty="0" err="1"/>
              <a:t>senin</a:t>
            </a:r>
            <a:r>
              <a:rPr lang="en-US" sz="1400" dirty="0"/>
              <a:t> </a:t>
            </a:r>
            <a:r>
              <a:rPr lang="en-US" sz="1400" dirty="0" err="1"/>
              <a:t>bütün</a:t>
            </a:r>
            <a:r>
              <a:rPr lang="en-US" sz="1400" dirty="0"/>
              <a:t> </a:t>
            </a:r>
            <a:r>
              <a:rPr lang="en-US" sz="1400" dirty="0" err="1"/>
              <a:t>umutlarını</a:t>
            </a:r>
            <a:r>
              <a:rPr lang="en-US" sz="1400" dirty="0"/>
              <a:t> </a:t>
            </a:r>
            <a:r>
              <a:rPr lang="en-US" sz="1400" dirty="0" err="1"/>
              <a:t>suya</a:t>
            </a:r>
            <a:r>
              <a:rPr lang="en-US" sz="1400" dirty="0"/>
              <a:t> ….. </a:t>
            </a:r>
            <a:endParaRPr lang="en-US" sz="1400" dirty="0" smtClean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err="1" smtClean="0"/>
              <a:t>Ruyard</a:t>
            </a:r>
            <a:r>
              <a:rPr lang="en-US" sz="1400" dirty="0" smtClean="0"/>
              <a:t> </a:t>
            </a:r>
            <a:r>
              <a:rPr lang="en-US" sz="1400" dirty="0"/>
              <a:t>Kipling 1899                                                                                                                  </a:t>
            </a:r>
            <a:endParaRPr lang="en-US" sz="1400" dirty="0" smtClean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smtClean="0"/>
              <a:t>(</a:t>
            </a:r>
            <a:r>
              <a:rPr lang="en-US" sz="1400" dirty="0" err="1"/>
              <a:t>Şiirin</a:t>
            </a:r>
            <a:r>
              <a:rPr lang="en-US" sz="1400" dirty="0"/>
              <a:t> </a:t>
            </a:r>
            <a:r>
              <a:rPr lang="en-US" sz="1400" dirty="0" err="1"/>
              <a:t>orjinali</a:t>
            </a:r>
            <a:r>
              <a:rPr lang="en-US" sz="1400" dirty="0"/>
              <a:t> </a:t>
            </a:r>
            <a:r>
              <a:rPr lang="en-US" sz="1400" dirty="0" err="1"/>
              <a:t>için</a:t>
            </a:r>
            <a:r>
              <a:rPr lang="en-US" sz="1400" dirty="0"/>
              <a:t> http://</a:t>
            </a:r>
            <a:r>
              <a:rPr lang="en-US" sz="1400" dirty="0" err="1"/>
              <a:t>www.fordham.edu</a:t>
            </a:r>
            <a:r>
              <a:rPr lang="en-US" sz="1400" dirty="0"/>
              <a:t>/</a:t>
            </a:r>
            <a:r>
              <a:rPr lang="en-US" sz="1400" dirty="0" err="1"/>
              <a:t>halsall</a:t>
            </a:r>
            <a:r>
              <a:rPr lang="en-US" sz="1400" dirty="0"/>
              <a:t>/mod/</a:t>
            </a:r>
            <a:r>
              <a:rPr lang="en-US" sz="1400" dirty="0" err="1" smtClean="0"/>
              <a:t>Kipling.html</a:t>
            </a:r>
            <a:r>
              <a:rPr lang="en-US" sz="1400" dirty="0" smtClean="0"/>
              <a:t>) + </a:t>
            </a:r>
            <a:r>
              <a:rPr lang="en-US" sz="1400" u="sng" dirty="0">
                <a:solidFill>
                  <a:srgbClr val="0000D4"/>
                </a:solidFill>
                <a:ea typeface="Calibri"/>
                <a:cs typeface="Calibri"/>
              </a:rPr>
              <a:t>https://</a:t>
            </a:r>
            <a:r>
              <a:rPr lang="en-US" sz="1400" u="sng" dirty="0" err="1">
                <a:solidFill>
                  <a:srgbClr val="0000D4"/>
                </a:solidFill>
                <a:ea typeface="Calibri"/>
                <a:cs typeface="Calibri"/>
              </a:rPr>
              <a:t>setenayd.wordpress.com</a:t>
            </a:r>
            <a:r>
              <a:rPr lang="en-US" sz="1400" u="sng" dirty="0">
                <a:solidFill>
                  <a:srgbClr val="0000D4"/>
                </a:solidFill>
                <a:ea typeface="Calibri"/>
                <a:cs typeface="Calibri"/>
              </a:rPr>
              <a:t>/</a:t>
            </a:r>
            <a:r>
              <a:rPr lang="en-US" sz="1400" u="sng" dirty="0" err="1">
                <a:solidFill>
                  <a:srgbClr val="0000D4"/>
                </a:solidFill>
                <a:ea typeface="Calibri"/>
                <a:cs typeface="Calibri"/>
              </a:rPr>
              <a:t>gorsel</a:t>
            </a:r>
            <a:r>
              <a:rPr lang="en-US" sz="1400" u="sng" dirty="0">
                <a:solidFill>
                  <a:srgbClr val="0000D4"/>
                </a:solidFill>
                <a:ea typeface="Calibri"/>
                <a:cs typeface="Calibri"/>
              </a:rPr>
              <a:t>/</a:t>
            </a:r>
            <a:r>
              <a:rPr lang="en-US" sz="1400" u="sng" dirty="0" err="1">
                <a:solidFill>
                  <a:srgbClr val="0000D4"/>
                </a:solidFill>
                <a:ea typeface="Calibri"/>
                <a:cs typeface="Calibri"/>
              </a:rPr>
              <a:t>toplumsal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88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Pears </a:t>
            </a:r>
            <a:r>
              <a:rPr lang="en-US" dirty="0" err="1" smtClean="0"/>
              <a:t>sabunu</a:t>
            </a:r>
            <a:r>
              <a:rPr lang="en-US" dirty="0" smtClean="0"/>
              <a:t> </a:t>
            </a:r>
            <a:r>
              <a:rPr lang="en-US" dirty="0" err="1" smtClean="0"/>
              <a:t>reklamları</a:t>
            </a:r>
            <a:r>
              <a:rPr lang="en-US" dirty="0" smtClean="0"/>
              <a:t> 19.yy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890sc_Pears_Soap_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71" r="-89671"/>
          <a:stretch>
            <a:fillRect/>
          </a:stretch>
        </p:blipFill>
        <p:spPr>
          <a:xfrm>
            <a:off x="551782" y="1991989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2286000" y="9559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Pears’ Soap advertisement “Lightening the White Man’s Burden.” McClure’s Magazine, Oct. 1899).</a:t>
            </a:r>
          </a:p>
        </p:txBody>
      </p:sp>
    </p:spTree>
    <p:extLst>
      <p:ext uri="{BB962C8B-B14F-4D97-AF65-F5344CB8AC3E}">
        <p14:creationId xmlns:p14="http://schemas.microsoft.com/office/powerpoint/2010/main" val="384178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Kaynak</a:t>
            </a:r>
            <a:r>
              <a:rPr lang="en-US" sz="1800" dirty="0" smtClean="0"/>
              <a:t>: https</a:t>
            </a:r>
            <a:r>
              <a:rPr lang="en-US" sz="1800" dirty="0"/>
              <a:t>://</a:t>
            </a:r>
            <a:r>
              <a:rPr lang="en-US" sz="1800" dirty="0" err="1"/>
              <a:t>esmeesculturalhistory.wordpress.com</a:t>
            </a:r>
            <a:r>
              <a:rPr lang="en-US" sz="1800" dirty="0"/>
              <a:t>/2016/11/28/soap-that-cleans-the-skin/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Content Placeholder 3" descr="pears-soap-cleaning-the-complexion-18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1" r="-16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5849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10292</TotalTime>
  <Words>779</Words>
  <Application>Microsoft Macintosh PowerPoint</Application>
  <PresentationFormat>On-screen Show (4:3)</PresentationFormat>
  <Paragraphs>93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Batı’nın Coğrafi Yayılması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30.10.2020</vt:lpstr>
      <vt:lpstr>Pears sabunu reklamları 19.yy </vt:lpstr>
      <vt:lpstr>Kaynak: https://esmeesculturalhistory.wordpress.com/2016/11/28/soap-that-cleans-the-skin/ </vt:lpstr>
      <vt:lpstr>https://www.theguardian.com/world/2017/oct/08/dove-apologises-for-ad-showing-black-woman-turning-into-white-one </vt:lpstr>
      <vt:lpstr>RÖNESANS</vt:lpstr>
      <vt:lpstr>PowerPoint Presentation</vt:lpstr>
      <vt:lpstr>PowerPoint Presentation</vt:lpstr>
      <vt:lpstr>Ortaçağ Sanatı   (Giotto, Madonna and Child)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Ugolino di Nerio's depiction of The Last Supper from 1324-05</vt:lpstr>
      <vt:lpstr>Rönesans Sanatı  Raphael, The School of Athens, 1509-11. fresco. Italian</vt:lpstr>
      <vt:lpstr>Sofonisba Anguissola, The Chess Game, 1555. oil on canvas. Italian.</vt:lpstr>
      <vt:lpstr>Donatello – David (Davut) – 1430-1440</vt:lpstr>
      <vt:lpstr>Michelangelo – Davut – 1501-1504</vt:lpstr>
      <vt:lpstr>Boticelli – Venüs’ün Doğuşu (1484) </vt:lpstr>
      <vt:lpstr>Da Vinci – Mona Lisa</vt:lpstr>
      <vt:lpstr>Jan Van Eyck – The Arnolfini Portrait (1434) </vt:lpstr>
      <vt:lpstr>Da Vinci – Son Yemek</vt:lpstr>
      <vt:lpstr>Michelangelo – Sistine şapeli (1508-1512)</vt:lpstr>
      <vt:lpstr>Leonardo Da Vinci – eskizler </vt:lpstr>
      <vt:lpstr>PowerPoint Presentation</vt:lpstr>
      <vt:lpstr>Ortaçağ Sanatı ve Rönesans Sanatı Karşılaştırma </vt:lpstr>
      <vt:lpstr>Machiavelli – Prens (Hükümdar) - 1513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Beyin yakan sorumuz: Aziz Nesin’in Zübük’ü ile Machiavelli’nin Prens’i arasındaki fark nedir? Ya da fark var mıdır?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Batı’nın Coğrafi Yayılması </dc:title>
  <dc:creator>setenay nil dogan</dc:creator>
  <cp:lastModifiedBy>setenay nil dogan</cp:lastModifiedBy>
  <cp:revision>22</cp:revision>
  <dcterms:created xsi:type="dcterms:W3CDTF">2020-10-21T09:35:55Z</dcterms:created>
  <dcterms:modified xsi:type="dcterms:W3CDTF">2020-10-30T13:37:45Z</dcterms:modified>
</cp:coreProperties>
</file>