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65" r:id="rId7"/>
    <p:sldId id="259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D766E8-FD27-B14D-9872-6034AF611EC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50D6CC8-3946-EE48-855F-B6F0C9E6EC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emininity" TargetMode="External"/><Relationship Id="rId7" Type="http://schemas.openxmlformats.org/officeDocument/2006/relationships/hyperlink" Target="http://en.wikipedia.org/wiki/Rights" TargetMode="External"/><Relationship Id="rId2" Type="http://schemas.openxmlformats.org/officeDocument/2006/relationships/hyperlink" Target="http://en.wikipedia.org/wiki/Masculin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eteronormativity" TargetMode="External"/><Relationship Id="rId5" Type="http://schemas.openxmlformats.org/officeDocument/2006/relationships/hyperlink" Target="http://en.wikipedia.org/wiki/Nuclear_family" TargetMode="External"/><Relationship Id="rId4" Type="http://schemas.openxmlformats.org/officeDocument/2006/relationships/hyperlink" Target="http://en.wikipedia.org/wiki/Homophobi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LGBT_Onur_Y%C3%BCr%C3%BCy%C3%BC%C5%9F%C3%BC%23cite_note-5" TargetMode="External"/><Relationship Id="rId2" Type="http://schemas.openxmlformats.org/officeDocument/2006/relationships/hyperlink" Target="http://tr.wikipedia.org/w/index.php?title=Velev_ki_ibneyiz!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.wikipedia.org/wiki/LGBT_Onur_Y%C3%BCr%C3%BCy%C3%BC%C5%9F%C3%BC%23cite_note-Maroon-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and Political Movements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New Social Movements and the Legacy of 1968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9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952580"/>
            <a:ext cx="7846205" cy="5173584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/>
              <a:t>Environmentalism </a:t>
            </a:r>
          </a:p>
          <a:p>
            <a:pPr>
              <a:buFontTx/>
              <a:buChar char="-"/>
            </a:pPr>
            <a:r>
              <a:rPr lang="en-US" dirty="0"/>
              <a:t>Late 19</a:t>
            </a:r>
            <a:r>
              <a:rPr lang="en-US" baseline="30000" dirty="0"/>
              <a:t>th</a:t>
            </a:r>
            <a:r>
              <a:rPr lang="en-US" dirty="0"/>
              <a:t> century after the Industrial revolution- Middle class lobbying groups concerned with wildlife protection, nature conservation and pollution. </a:t>
            </a:r>
          </a:p>
          <a:p>
            <a:pPr>
              <a:buFontTx/>
              <a:buChar char="-"/>
            </a:pPr>
            <a:r>
              <a:rPr lang="en-US" dirty="0"/>
              <a:t>1960s </a:t>
            </a:r>
            <a:r>
              <a:rPr lang="mr-IN" dirty="0"/>
              <a:t>–</a:t>
            </a:r>
            <a:r>
              <a:rPr lang="en-US" dirty="0"/>
              <a:t> Green movements, the four of which are </a:t>
            </a:r>
          </a:p>
          <a:p>
            <a:pPr>
              <a:buFontTx/>
              <a:buChar char="-"/>
            </a:pPr>
            <a:r>
              <a:rPr lang="en-US" dirty="0"/>
              <a:t>1.Protection of the environment</a:t>
            </a:r>
          </a:p>
          <a:p>
            <a:pPr marL="0" indent="0">
              <a:buNone/>
            </a:pPr>
            <a:r>
              <a:rPr lang="en-US" dirty="0"/>
              <a:t>2. Grassroots democracy </a:t>
            </a:r>
          </a:p>
          <a:p>
            <a:pPr marL="0" indent="0">
              <a:buNone/>
            </a:pPr>
            <a:r>
              <a:rPr lang="en-US" dirty="0"/>
              <a:t>3. Social justice</a:t>
            </a:r>
          </a:p>
          <a:p>
            <a:pPr marL="0" indent="0">
              <a:buNone/>
            </a:pPr>
            <a:r>
              <a:rPr lang="en-US" dirty="0"/>
              <a:t>4. Nonviolence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Environmentalism in the developed West and less industrialized East </a:t>
            </a:r>
          </a:p>
          <a:p>
            <a:pPr marL="0" indent="0">
              <a:buNone/>
            </a:pPr>
            <a:r>
              <a:rPr lang="en-US" dirty="0"/>
              <a:t>Green parties </a:t>
            </a:r>
          </a:p>
          <a:p>
            <a:pPr marL="0" indent="0">
              <a:buNone/>
            </a:pPr>
            <a:r>
              <a:rPr lang="en-US" dirty="0"/>
              <a:t>By the late 1980s, some environmental nongovernmental organizations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5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2F4D9B-453F-C477-C031-FF97810E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2291C1-622A-90EA-3CD0-E094EFB14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contemporary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movement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self-</a:t>
            </a:r>
            <a:r>
              <a:rPr lang="tr-TR" dirty="0" err="1"/>
              <a:t>consciously</a:t>
            </a:r>
            <a:r>
              <a:rPr lang="tr-TR" dirty="0"/>
              <a:t> </a:t>
            </a:r>
            <a:r>
              <a:rPr lang="tr-TR" dirty="0" err="1"/>
              <a:t>activist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unconventional</a:t>
            </a:r>
            <a:r>
              <a:rPr lang="tr-TR" dirty="0"/>
              <a:t>, </a:t>
            </a:r>
            <a:r>
              <a:rPr lang="tr-TR" dirty="0" err="1"/>
              <a:t>involving</a:t>
            </a:r>
            <a:r>
              <a:rPr lang="tr-TR" dirty="0"/>
              <a:t> </a:t>
            </a:r>
            <a:r>
              <a:rPr lang="tr-TR" dirty="0" err="1"/>
              <a:t>direct</a:t>
            </a:r>
            <a:r>
              <a:rPr lang="tr-TR" dirty="0"/>
              <a:t>-protest </a:t>
            </a:r>
            <a:r>
              <a:rPr lang="tr-TR" dirty="0" err="1"/>
              <a:t>actions</a:t>
            </a:r>
            <a:r>
              <a:rPr lang="tr-TR" dirty="0"/>
              <a:t> </a:t>
            </a:r>
            <a:r>
              <a:rPr lang="tr-TR" dirty="0" err="1"/>
              <a:t>designed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obstruct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draw</a:t>
            </a:r>
            <a:r>
              <a:rPr lang="tr-TR" dirty="0"/>
              <a:t> </a:t>
            </a:r>
            <a:r>
              <a:rPr lang="tr-TR" dirty="0" err="1"/>
              <a:t>attention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environmentally</a:t>
            </a:r>
            <a:r>
              <a:rPr lang="tr-TR" dirty="0"/>
              <a:t> </a:t>
            </a:r>
            <a:r>
              <a:rPr lang="tr-TR" dirty="0" err="1"/>
              <a:t>harmful</a:t>
            </a:r>
            <a:r>
              <a:rPr lang="tr-TR" dirty="0"/>
              <a:t> </a:t>
            </a:r>
            <a:r>
              <a:rPr lang="tr-TR" dirty="0" err="1"/>
              <a:t>policies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.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public-education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campaigns</a:t>
            </a:r>
            <a:r>
              <a:rPr lang="tr-TR" dirty="0"/>
              <a:t>, </a:t>
            </a:r>
            <a:r>
              <a:rPr lang="tr-TR" dirty="0" err="1"/>
              <a:t>communitydirected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conventional</a:t>
            </a:r>
            <a:r>
              <a:rPr lang="tr-TR" dirty="0"/>
              <a:t> </a:t>
            </a:r>
            <a:r>
              <a:rPr lang="tr-TR" dirty="0" err="1"/>
              <a:t>lobbying</a:t>
            </a:r>
            <a:r>
              <a:rPr lang="tr-TR" dirty="0"/>
              <a:t> of </a:t>
            </a:r>
            <a:r>
              <a:rPr lang="tr-TR" dirty="0" err="1"/>
              <a:t>policy</a:t>
            </a:r>
            <a:r>
              <a:rPr lang="tr-TR"/>
              <a:t> makers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representatives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movement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attempted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set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examples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awareness</a:t>
            </a:r>
            <a:r>
              <a:rPr lang="tr-TR" dirty="0"/>
              <a:t> of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sensitivity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issues</a:t>
            </a:r>
            <a:r>
              <a:rPr lang="tr-TR" dirty="0"/>
              <a:t>.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</a:t>
            </a:r>
            <a:r>
              <a:rPr lang="tr-TR" dirty="0" err="1"/>
              <a:t>recycling</a:t>
            </a:r>
            <a:r>
              <a:rPr lang="tr-TR" dirty="0"/>
              <a:t>, </a:t>
            </a:r>
            <a:r>
              <a:rPr lang="tr-TR" dirty="0" err="1"/>
              <a:t>green</a:t>
            </a:r>
            <a:r>
              <a:rPr lang="tr-TR" dirty="0"/>
              <a:t> </a:t>
            </a:r>
            <a:r>
              <a:rPr lang="tr-TR" dirty="0" err="1"/>
              <a:t>consumerism</a:t>
            </a:r>
            <a:r>
              <a:rPr lang="tr-TR" dirty="0"/>
              <a:t> (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as “</a:t>
            </a:r>
            <a:r>
              <a:rPr lang="tr-TR" dirty="0" err="1"/>
              <a:t>buying</a:t>
            </a:r>
            <a:r>
              <a:rPr lang="tr-TR" dirty="0"/>
              <a:t> </a:t>
            </a:r>
            <a:r>
              <a:rPr lang="tr-TR" dirty="0" err="1"/>
              <a:t>green</a:t>
            </a:r>
            <a:r>
              <a:rPr lang="tr-TR" dirty="0"/>
              <a:t>”),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establishment</a:t>
            </a:r>
            <a:r>
              <a:rPr lang="tr-TR" dirty="0"/>
              <a:t> of </a:t>
            </a:r>
            <a:r>
              <a:rPr lang="tr-TR" dirty="0" err="1"/>
              <a:t>alternative</a:t>
            </a:r>
            <a:r>
              <a:rPr lang="tr-TR" dirty="0"/>
              <a:t> </a:t>
            </a:r>
            <a:r>
              <a:rPr lang="tr-TR" dirty="0" err="1"/>
              <a:t>communities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self-</a:t>
            </a:r>
            <a:r>
              <a:rPr lang="tr-TR" dirty="0" err="1"/>
              <a:t>sufficient</a:t>
            </a:r>
            <a:r>
              <a:rPr lang="tr-TR" dirty="0"/>
              <a:t> </a:t>
            </a:r>
            <a:r>
              <a:rPr lang="tr-TR" dirty="0" err="1"/>
              <a:t>farms</a:t>
            </a:r>
            <a:r>
              <a:rPr lang="tr-TR" dirty="0"/>
              <a:t>, </a:t>
            </a:r>
            <a:r>
              <a:rPr lang="tr-TR" dirty="0" err="1"/>
              <a:t>workers</a:t>
            </a:r>
            <a:r>
              <a:rPr lang="tr-TR" dirty="0"/>
              <a:t>’ </a:t>
            </a:r>
            <a:r>
              <a:rPr lang="tr-TR" dirty="0" err="1"/>
              <a:t>cooperatives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cooperative-housing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15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</a:br>
            <a:br>
              <a:rPr lang="en-US" sz="15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</a:br>
            <a:r>
              <a:rPr lang="en-US" sz="1500" b="1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New Social Movements and the Legacy of 1968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student movements – a global phenomenon </a:t>
            </a:r>
          </a:p>
          <a:p>
            <a:pPr lvl="0"/>
            <a:r>
              <a:rPr lang="en-US" dirty="0"/>
              <a:t>Baby boomers born after 1945 </a:t>
            </a:r>
          </a:p>
          <a:p>
            <a:pPr lvl="0"/>
            <a:r>
              <a:rPr lang="en-US" dirty="0"/>
              <a:t>Their predecessors: anarchism, various forms of revolutionary syndicalism, council communism</a:t>
            </a:r>
            <a:r>
              <a:rPr lang="mr-IN" dirty="0"/>
              <a:t>…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of 1848, 1871, 1936...</a:t>
            </a:r>
          </a:p>
          <a:p>
            <a:r>
              <a:rPr lang="en-US" dirty="0"/>
              <a:t>It may be that "lifestyle' activism predominated in advanced, democratic, northern and western Europe, and that 'political' activism was at </a:t>
            </a:r>
            <a:r>
              <a:rPr lang="en-US" dirty="0" err="1"/>
              <a:t>tbe</a:t>
            </a:r>
            <a:r>
              <a:rPr lang="en-US" dirty="0"/>
              <a:t> forefront in less advanced, less democratic southern and Eastern Europe.</a:t>
            </a:r>
            <a:endParaRPr lang="tr-TR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Autogestion</a:t>
            </a:r>
            <a:r>
              <a:rPr lang="en-US" i="1" dirty="0"/>
              <a:t>, </a:t>
            </a:r>
            <a:r>
              <a:rPr lang="en-US" dirty="0"/>
              <a:t>anti-militarism, </a:t>
            </a:r>
            <a:r>
              <a:rPr lang="en-US" dirty="0" err="1"/>
              <a:t>ecologism</a:t>
            </a:r>
            <a:r>
              <a:rPr lang="en-US" dirty="0"/>
              <a:t>, squatters" associations, gay rights and feminism, immigrant organizations, new forms of regionalism and religious activity were among the movements that emerged out of 1968.</a:t>
            </a:r>
            <a:r>
              <a:rPr lang="tr-TR" dirty="0"/>
              <a:t> </a:t>
            </a:r>
          </a:p>
          <a:p>
            <a:pPr lvl="0"/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? A </a:t>
            </a:r>
            <a:r>
              <a:rPr lang="tr-TR" dirty="0" err="1"/>
              <a:t>departure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Orthodox</a:t>
            </a:r>
            <a:r>
              <a:rPr lang="tr-TR" dirty="0"/>
              <a:t> </a:t>
            </a:r>
            <a:r>
              <a:rPr lang="tr-TR" dirty="0" err="1"/>
              <a:t>Marxism</a:t>
            </a:r>
            <a:r>
              <a:rPr lang="tr-TR" dirty="0"/>
              <a:t> + an </a:t>
            </a:r>
            <a:r>
              <a:rPr lang="tr-TR" dirty="0" err="1"/>
              <a:t>emphasis</a:t>
            </a:r>
            <a:r>
              <a:rPr lang="tr-TR" dirty="0"/>
              <a:t> on </a:t>
            </a:r>
            <a:r>
              <a:rPr lang="tr-TR" dirty="0" err="1"/>
              <a:t>decentralized</a:t>
            </a:r>
            <a:r>
              <a:rPr lang="tr-TR" dirty="0"/>
              <a:t> </a:t>
            </a:r>
            <a:r>
              <a:rPr lang="tr-TR" dirty="0" err="1"/>
              <a:t>decision-making</a:t>
            </a:r>
            <a:r>
              <a:rPr lang="tr-TR" dirty="0"/>
              <a:t> + </a:t>
            </a:r>
            <a:r>
              <a:rPr lang="tr-TR" dirty="0" err="1"/>
              <a:t>empowerment</a:t>
            </a:r>
            <a:r>
              <a:rPr lang="tr-TR" dirty="0"/>
              <a:t> of </a:t>
            </a:r>
            <a:r>
              <a:rPr lang="tr-TR" dirty="0" err="1"/>
              <a:t>grassroots</a:t>
            </a:r>
            <a:r>
              <a:rPr lang="tr-TR" dirty="0"/>
              <a:t> </a:t>
            </a:r>
            <a:r>
              <a:rPr lang="tr-TR" dirty="0" err="1"/>
              <a:t>activists</a:t>
            </a:r>
            <a:r>
              <a:rPr lang="tr-TR" dirty="0"/>
              <a:t>. </a:t>
            </a:r>
          </a:p>
          <a:p>
            <a:r>
              <a:rPr lang="en-US" dirty="0"/>
              <a:t>Politics + Counterculture 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8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Feminism </a:t>
            </a:r>
          </a:p>
          <a:p>
            <a:r>
              <a:rPr lang="en-US" dirty="0"/>
              <a:t>Waves of feminism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wave feminism </a:t>
            </a:r>
            <a:r>
              <a:rPr lang="mr-IN" dirty="0"/>
              <a:t>–</a:t>
            </a:r>
            <a:r>
              <a:rPr lang="en-US" dirty="0"/>
              <a:t> equality 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wave feminism </a:t>
            </a:r>
            <a:r>
              <a:rPr lang="mr-IN" dirty="0"/>
              <a:t>–</a:t>
            </a:r>
            <a:r>
              <a:rPr lang="en-US" dirty="0"/>
              <a:t> difference 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wave feminism </a:t>
            </a:r>
            <a:r>
              <a:rPr lang="mr-IN" dirty="0"/>
              <a:t>–</a:t>
            </a:r>
            <a:r>
              <a:rPr lang="en-US" dirty="0"/>
              <a:t> diversity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/>
              <a:t>Core values: </a:t>
            </a:r>
          </a:p>
          <a:p>
            <a:pPr marL="228600" lvl="1" indent="0">
              <a:buNone/>
            </a:pPr>
            <a:r>
              <a:rPr lang="en-US" dirty="0"/>
              <a:t> - redefining the political</a:t>
            </a:r>
          </a:p>
          <a:p>
            <a:pPr marL="228600" lvl="1" indent="0">
              <a:buNone/>
            </a:pPr>
            <a:r>
              <a:rPr lang="en-US" dirty="0"/>
              <a:t>- patriarchy and sexism </a:t>
            </a:r>
          </a:p>
          <a:p>
            <a:pPr lvl="1">
              <a:buFontTx/>
              <a:buChar char="-"/>
            </a:pPr>
            <a:r>
              <a:rPr lang="en-US" dirty="0"/>
              <a:t>Gender and sex</a:t>
            </a:r>
          </a:p>
          <a:p>
            <a:pPr marL="228600" lvl="1" indent="0">
              <a:buNone/>
            </a:pPr>
            <a:r>
              <a:rPr lang="en-US" dirty="0"/>
              <a:t>- Equality and difference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pPr marL="2286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407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0">
              <a:buNone/>
            </a:pPr>
            <a:r>
              <a:rPr lang="en-US" dirty="0"/>
              <a:t>Feminisms </a:t>
            </a:r>
          </a:p>
          <a:p>
            <a:pPr marL="228600" lvl="1" indent="0">
              <a:buNone/>
            </a:pPr>
            <a:endParaRPr lang="en-US"/>
          </a:p>
          <a:p>
            <a:pPr lvl="1"/>
            <a:r>
              <a:rPr lang="en-US" dirty="0"/>
              <a:t>Liberal Feminism </a:t>
            </a:r>
          </a:p>
          <a:p>
            <a:pPr lvl="1"/>
            <a:r>
              <a:rPr lang="en-US" dirty="0"/>
              <a:t>Socialist feminism </a:t>
            </a:r>
          </a:p>
          <a:p>
            <a:pPr lvl="1"/>
            <a:r>
              <a:rPr lang="en-US" dirty="0"/>
              <a:t>Radical feminism </a:t>
            </a:r>
          </a:p>
          <a:p>
            <a:pPr lvl="1"/>
            <a:r>
              <a:rPr lang="en-US" dirty="0" err="1"/>
              <a:t>Transfeminism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Women’s studies emerging as a discipline with institutionalization </a:t>
            </a:r>
          </a:p>
          <a:p>
            <a:r>
              <a:rPr lang="en-US" dirty="0"/>
              <a:t>Masculinity studies in the 1990s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7A1FA8-E4DD-9DD0-5C25-32551DA5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D21804-8858-0720-769A-9339DCC04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err="1"/>
              <a:t>Pacifism</a:t>
            </a:r>
            <a:r>
              <a:rPr lang="tr-TR" u="sng" dirty="0"/>
              <a:t> 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general </a:t>
            </a:r>
            <a:r>
              <a:rPr lang="tr-TR" dirty="0" err="1"/>
              <a:t>approaches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varieties</a:t>
            </a:r>
            <a:r>
              <a:rPr lang="tr-TR" dirty="0"/>
              <a:t> of </a:t>
            </a:r>
            <a:r>
              <a:rPr lang="tr-TR" dirty="0" err="1"/>
              <a:t>pacifist</a:t>
            </a:r>
            <a:r>
              <a:rPr lang="tr-TR" dirty="0"/>
              <a:t> </a:t>
            </a:r>
            <a:r>
              <a:rPr lang="tr-TR" dirty="0" err="1"/>
              <a:t>behaviour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aspirations</a:t>
            </a:r>
            <a:r>
              <a:rPr lang="tr-TR" dirty="0"/>
              <a:t>. 1.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pacifism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err="1"/>
              <a:t>renunciation</a:t>
            </a:r>
            <a:r>
              <a:rPr lang="tr-TR" dirty="0"/>
              <a:t> of </a:t>
            </a:r>
            <a:r>
              <a:rPr lang="tr-TR" dirty="0" err="1"/>
              <a:t>war</a:t>
            </a:r>
            <a:r>
              <a:rPr lang="tr-TR" dirty="0"/>
              <a:t> as a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adopted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nation</a:t>
            </a:r>
            <a:r>
              <a:rPr lang="tr-TR" dirty="0"/>
              <a:t>. 2.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pacifism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conviction</a:t>
            </a:r>
            <a:r>
              <a:rPr lang="tr-TR" dirty="0"/>
              <a:t> of an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his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conscience</a:t>
            </a:r>
            <a:r>
              <a:rPr lang="tr-TR" dirty="0"/>
              <a:t> </a:t>
            </a:r>
            <a:r>
              <a:rPr lang="tr-TR" dirty="0" err="1"/>
              <a:t>forbids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participate</a:t>
            </a:r>
            <a:r>
              <a:rPr lang="tr-TR" dirty="0"/>
              <a:t> in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of </a:t>
            </a:r>
            <a:r>
              <a:rPr lang="tr-TR" dirty="0" err="1"/>
              <a:t>war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perhaps</a:t>
            </a:r>
            <a:r>
              <a:rPr lang="tr-TR" dirty="0"/>
              <a:t> in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of </a:t>
            </a:r>
            <a:r>
              <a:rPr lang="tr-TR" dirty="0" err="1"/>
              <a:t>violence</a:t>
            </a:r>
            <a:r>
              <a:rPr lang="tr-TR" dirty="0"/>
              <a:t> </a:t>
            </a:r>
            <a:r>
              <a:rPr lang="tr-TR" dirty="0" err="1"/>
              <a:t>whatsoever</a:t>
            </a:r>
            <a:r>
              <a:rPr lang="tr-TR" dirty="0"/>
              <a:t>.</a:t>
            </a:r>
          </a:p>
          <a:p>
            <a:r>
              <a:rPr lang="tr-TR" dirty="0" err="1"/>
              <a:t>conscientious</a:t>
            </a:r>
            <a:r>
              <a:rPr lang="tr-TR" dirty="0"/>
              <a:t> </a:t>
            </a:r>
            <a:r>
              <a:rPr lang="tr-TR" dirty="0" err="1"/>
              <a:t>objection</a:t>
            </a:r>
            <a:r>
              <a:rPr lang="tr-TR" dirty="0"/>
              <a:t>. </a:t>
            </a:r>
            <a:r>
              <a:rPr lang="tr-TR" dirty="0" err="1"/>
              <a:t>activism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Vietnam </a:t>
            </a:r>
            <a:r>
              <a:rPr lang="tr-TR" dirty="0" err="1"/>
              <a:t>War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16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79384"/>
            <a:ext cx="7556313" cy="4946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LGBTQ Movement</a:t>
            </a:r>
          </a:p>
          <a:p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goals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(but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) </a:t>
            </a:r>
            <a:r>
              <a:rPr lang="tr-TR" dirty="0" err="1"/>
              <a:t>challenging</a:t>
            </a:r>
            <a:r>
              <a:rPr lang="tr-TR" dirty="0"/>
              <a:t> dominant </a:t>
            </a:r>
            <a:r>
              <a:rPr lang="tr-TR" dirty="0" err="1"/>
              <a:t>constructions</a:t>
            </a:r>
            <a:r>
              <a:rPr lang="tr-TR" dirty="0"/>
              <a:t> of </a:t>
            </a:r>
            <a:r>
              <a:rPr lang="tr-TR" u="sng" dirty="0">
                <a:hlinkClick r:id="rId2" tooltip="Masculinity"/>
              </a:rPr>
              <a:t>masculinity</a:t>
            </a:r>
            <a:r>
              <a:rPr lang="tr-TR" dirty="0"/>
              <a:t> </a:t>
            </a:r>
            <a:r>
              <a:rPr lang="tr-TR" dirty="0" err="1"/>
              <a:t>and</a:t>
            </a:r>
            <a:r>
              <a:rPr lang="tr-TR" dirty="0"/>
              <a:t> </a:t>
            </a:r>
            <a:r>
              <a:rPr lang="tr-TR" u="sng" dirty="0">
                <a:hlinkClick r:id="rId3" tooltip="Femininity"/>
              </a:rPr>
              <a:t>femininity</a:t>
            </a:r>
            <a:r>
              <a:rPr lang="tr-TR" dirty="0"/>
              <a:t>, </a:t>
            </a:r>
            <a:r>
              <a:rPr lang="tr-TR" u="sng" dirty="0">
                <a:hlinkClick r:id="rId4" tooltip="Homophobia"/>
              </a:rPr>
              <a:t>homophobia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primacy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gendered</a:t>
            </a:r>
            <a:r>
              <a:rPr lang="tr-TR" dirty="0"/>
              <a:t> </a:t>
            </a:r>
            <a:r>
              <a:rPr lang="tr-TR" dirty="0" err="1"/>
              <a:t>heterosexual</a:t>
            </a:r>
            <a:r>
              <a:rPr lang="tr-TR" dirty="0"/>
              <a:t> </a:t>
            </a:r>
            <a:r>
              <a:rPr lang="tr-TR" u="sng" dirty="0">
                <a:hlinkClick r:id="rId5" tooltip="Nuclear family"/>
              </a:rPr>
              <a:t>nuclear family</a:t>
            </a:r>
            <a:r>
              <a:rPr lang="tr-TR" dirty="0"/>
              <a:t>(</a:t>
            </a:r>
            <a:r>
              <a:rPr lang="tr-TR" u="sng" dirty="0">
                <a:hlinkClick r:id="rId6" tooltip="Heteronormativity"/>
              </a:rPr>
              <a:t>heteronormativity</a:t>
            </a:r>
            <a:r>
              <a:rPr lang="tr-TR" dirty="0"/>
              <a:t>). </a:t>
            </a:r>
          </a:p>
          <a:p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goals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changing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policies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gain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 </a:t>
            </a:r>
            <a:r>
              <a:rPr lang="tr-TR" u="sng" dirty="0">
                <a:hlinkClick r:id="rId7" tooltip="Rights"/>
              </a:rPr>
              <a:t>rights</a:t>
            </a:r>
            <a:r>
              <a:rPr lang="tr-TR" dirty="0"/>
              <a:t>, </a:t>
            </a:r>
            <a:r>
              <a:rPr lang="tr-TR" dirty="0" err="1"/>
              <a:t>benefits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protections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harm</a:t>
            </a:r>
            <a:r>
              <a:rPr lang="tr-TR" dirty="0"/>
              <a:t>.</a:t>
            </a:r>
          </a:p>
          <a:p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homophile</a:t>
            </a:r>
            <a:r>
              <a:rPr lang="tr-TR" dirty="0"/>
              <a:t> </a:t>
            </a:r>
            <a:r>
              <a:rPr lang="tr-TR" dirty="0" err="1"/>
              <a:t>movement</a:t>
            </a:r>
            <a:r>
              <a:rPr lang="tr-TR" dirty="0"/>
              <a:t> (1945-1969)</a:t>
            </a:r>
          </a:p>
          <a:p>
            <a:r>
              <a:rPr lang="tr-TR" dirty="0" err="1"/>
              <a:t>Gay</a:t>
            </a:r>
            <a:r>
              <a:rPr lang="tr-TR" dirty="0"/>
              <a:t> </a:t>
            </a:r>
            <a:r>
              <a:rPr lang="tr-TR" dirty="0" err="1"/>
              <a:t>Liberation</a:t>
            </a:r>
            <a:r>
              <a:rPr lang="tr-TR" dirty="0"/>
              <a:t> </a:t>
            </a:r>
            <a:r>
              <a:rPr lang="tr-TR" dirty="0" err="1"/>
              <a:t>Movement</a:t>
            </a:r>
            <a:r>
              <a:rPr lang="tr-TR" dirty="0"/>
              <a:t> (1969-1974) </a:t>
            </a:r>
            <a:r>
              <a:rPr lang="mr-IN" dirty="0"/>
              <a:t>–</a:t>
            </a:r>
            <a:r>
              <a:rPr lang="tr-TR" dirty="0"/>
              <a:t> </a:t>
            </a:r>
            <a:r>
              <a:rPr lang="tr-TR" dirty="0" err="1"/>
              <a:t>starting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Stonewall</a:t>
            </a:r>
            <a:r>
              <a:rPr lang="tr-TR" dirty="0"/>
              <a:t> </a:t>
            </a:r>
            <a:r>
              <a:rPr lang="tr-TR" dirty="0" err="1"/>
              <a:t>riot</a:t>
            </a:r>
            <a:r>
              <a:rPr lang="tr-TR" dirty="0"/>
              <a:t> in 1969 NY </a:t>
            </a:r>
          </a:p>
          <a:p>
            <a:r>
              <a:rPr lang="tr-TR" dirty="0" err="1"/>
              <a:t>Organizations</a:t>
            </a:r>
            <a:r>
              <a:rPr lang="tr-TR" dirty="0"/>
              <a:t>, </a:t>
            </a:r>
            <a:r>
              <a:rPr lang="tr-TR" dirty="0" err="1"/>
              <a:t>protests</a:t>
            </a:r>
            <a:r>
              <a:rPr lang="tr-TR" dirty="0"/>
              <a:t>, </a:t>
            </a:r>
            <a:r>
              <a:rPr lang="tr-TR" dirty="0" err="1"/>
              <a:t>parades</a:t>
            </a:r>
            <a:r>
              <a:rPr lang="tr-TR" dirty="0"/>
              <a:t>, </a:t>
            </a:r>
            <a:r>
              <a:rPr lang="tr-TR" dirty="0" err="1"/>
              <a:t>campaigns</a:t>
            </a:r>
            <a:r>
              <a:rPr lang="tr-TR" dirty="0"/>
              <a:t> </a:t>
            </a:r>
          </a:p>
          <a:p>
            <a:r>
              <a:rPr lang="tr-TR" dirty="0"/>
              <a:t>Legal </a:t>
            </a:r>
            <a:r>
              <a:rPr lang="tr-TR" dirty="0" err="1"/>
              <a:t>rights</a:t>
            </a:r>
            <a:r>
              <a:rPr lang="tr-TR" dirty="0"/>
              <a:t>: </a:t>
            </a:r>
            <a:r>
              <a:rPr lang="tr-TR" dirty="0" err="1"/>
              <a:t>same-sex</a:t>
            </a:r>
            <a:r>
              <a:rPr lang="tr-TR" dirty="0"/>
              <a:t> </a:t>
            </a:r>
            <a:r>
              <a:rPr lang="tr-TR" dirty="0" err="1"/>
              <a:t>marriages</a:t>
            </a:r>
            <a:r>
              <a:rPr lang="tr-T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5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4744"/>
            <a:ext cx="7755502" cy="490141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3000" b="1" dirty="0" err="1">
                <a:solidFill>
                  <a:schemeClr val="tx1"/>
                </a:solidFill>
              </a:rPr>
              <a:t>Gay</a:t>
            </a:r>
            <a:r>
              <a:rPr lang="tr-TR" sz="3000" b="1" dirty="0">
                <a:solidFill>
                  <a:schemeClr val="tx1"/>
                </a:solidFill>
              </a:rPr>
              <a:t> </a:t>
            </a:r>
            <a:r>
              <a:rPr lang="tr-TR" sz="3000" b="1" dirty="0" err="1">
                <a:solidFill>
                  <a:schemeClr val="tx1"/>
                </a:solidFill>
              </a:rPr>
              <a:t>pride</a:t>
            </a:r>
            <a:r>
              <a:rPr lang="tr-TR" sz="3000" b="1" dirty="0">
                <a:solidFill>
                  <a:schemeClr val="tx1"/>
                </a:solidFill>
              </a:rPr>
              <a:t> </a:t>
            </a:r>
            <a:r>
              <a:rPr lang="tr-TR" sz="3000" b="1" dirty="0" err="1">
                <a:solidFill>
                  <a:schemeClr val="tx1"/>
                </a:solidFill>
              </a:rPr>
              <a:t>slogans</a:t>
            </a:r>
            <a:r>
              <a:rPr lang="tr-TR" sz="3000" b="1" dirty="0">
                <a:solidFill>
                  <a:schemeClr val="tx1"/>
                </a:solidFill>
              </a:rPr>
              <a:t> in </a:t>
            </a:r>
            <a:r>
              <a:rPr lang="tr-TR" sz="3000" b="1" dirty="0" err="1">
                <a:solidFill>
                  <a:schemeClr val="tx1"/>
                </a:solidFill>
              </a:rPr>
              <a:t>Turkey</a:t>
            </a:r>
            <a:endParaRPr lang="tr-TR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/>
              <a:t> </a:t>
            </a:r>
            <a:endParaRPr lang="en-US" dirty="0"/>
          </a:p>
          <a:p>
            <a:r>
              <a:rPr lang="tr-TR" dirty="0"/>
              <a:t>"</a:t>
            </a:r>
            <a:r>
              <a:rPr lang="tr-TR" dirty="0">
                <a:hlinkClick r:id="rId2" tooltip="Velev ki ibneyiz! (sayfa mevcut değil)"/>
              </a:rPr>
              <a:t>Velev ki ibneyiz!</a:t>
            </a:r>
            <a:r>
              <a:rPr lang="tr-TR" dirty="0"/>
              <a:t>"</a:t>
            </a:r>
            <a:r>
              <a:rPr lang="tr-TR" baseline="30000" dirty="0">
                <a:hlinkClick r:id="rId3"/>
              </a:rPr>
              <a:t>[5]</a:t>
            </a:r>
            <a:endParaRPr lang="en-US" dirty="0"/>
          </a:p>
          <a:p>
            <a:r>
              <a:rPr lang="tr-TR" dirty="0"/>
              <a:t>"Susma haykır, eşcinseller vardır"</a:t>
            </a:r>
            <a:endParaRPr lang="en-US" dirty="0"/>
          </a:p>
          <a:p>
            <a:r>
              <a:rPr lang="tr-TR" dirty="0"/>
              <a:t>"Susma haykır, lezbiyenler vardır"</a:t>
            </a:r>
            <a:r>
              <a:rPr lang="tr-TR" baseline="30000" dirty="0">
                <a:hlinkClick r:id="rId4"/>
              </a:rPr>
              <a:t>[1]</a:t>
            </a:r>
            <a:endParaRPr lang="en-US" dirty="0"/>
          </a:p>
          <a:p>
            <a:r>
              <a:rPr lang="tr-TR" dirty="0"/>
              <a:t>"Eşcinseller susmayacaklar, susmayacaklar, susmayacaklar"</a:t>
            </a:r>
            <a:endParaRPr lang="en-US" dirty="0"/>
          </a:p>
          <a:p>
            <a:r>
              <a:rPr lang="tr-TR" dirty="0"/>
              <a:t>"Ayşe </a:t>
            </a:r>
            <a:r>
              <a:rPr lang="tr-TR" dirty="0" err="1"/>
              <a:t>Fatmayı</a:t>
            </a:r>
            <a:r>
              <a:rPr lang="tr-TR" dirty="0"/>
              <a:t>, Ahmet </a:t>
            </a:r>
            <a:r>
              <a:rPr lang="tr-TR" dirty="0" err="1"/>
              <a:t>Mehmedi</a:t>
            </a:r>
            <a:r>
              <a:rPr lang="tr-TR" dirty="0"/>
              <a:t>; birbirlerini sevebilmeli"</a:t>
            </a:r>
            <a:endParaRPr lang="en-US" dirty="0"/>
          </a:p>
          <a:p>
            <a:r>
              <a:rPr lang="tr-TR" dirty="0"/>
              <a:t>"Teşhirci değil travestiyiz"</a:t>
            </a:r>
            <a:endParaRPr lang="en-US" dirty="0"/>
          </a:p>
          <a:p>
            <a:r>
              <a:rPr lang="tr-TR" dirty="0"/>
              <a:t>"</a:t>
            </a:r>
            <a:r>
              <a:rPr lang="tr-TR" dirty="0" err="1"/>
              <a:t>Okulda,işte,mecliste</a:t>
            </a:r>
            <a:r>
              <a:rPr lang="tr-TR" dirty="0"/>
              <a:t> eşcinseller </a:t>
            </a:r>
            <a:r>
              <a:rPr lang="tr-TR" dirty="0" err="1"/>
              <a:t>heryerde</a:t>
            </a:r>
            <a:r>
              <a:rPr lang="tr-TR" dirty="0"/>
              <a:t>; kabul et ya da etme, eşcinseller </a:t>
            </a:r>
            <a:r>
              <a:rPr lang="tr-TR" dirty="0" err="1"/>
              <a:t>heryerde</a:t>
            </a:r>
            <a:r>
              <a:rPr lang="tr-TR" dirty="0"/>
              <a:t>"</a:t>
            </a:r>
            <a:endParaRPr lang="en-US" dirty="0"/>
          </a:p>
          <a:p>
            <a:r>
              <a:rPr lang="tr-TR" dirty="0"/>
              <a:t>"Çürük değil eşcinsel"</a:t>
            </a:r>
            <a:endParaRPr lang="en-US" dirty="0"/>
          </a:p>
          <a:p>
            <a:r>
              <a:rPr lang="tr-TR" dirty="0"/>
              <a:t>"Kurtuluş yok, tek başına, ya hep beraber, ya hiç birimiz"</a:t>
            </a:r>
            <a:endParaRPr lang="en-US" dirty="0"/>
          </a:p>
          <a:p>
            <a:r>
              <a:rPr lang="tr-TR" dirty="0"/>
              <a:t>"</a:t>
            </a:r>
            <a:r>
              <a:rPr lang="tr-TR" dirty="0" err="1"/>
              <a:t>Nerdesin</a:t>
            </a:r>
            <a:r>
              <a:rPr lang="tr-TR" dirty="0"/>
              <a:t> aşkım? </a:t>
            </a:r>
            <a:r>
              <a:rPr lang="tr-TR" dirty="0" err="1"/>
              <a:t>Burdayım</a:t>
            </a:r>
            <a:r>
              <a:rPr lang="tr-TR" dirty="0"/>
              <a:t> aşkım"</a:t>
            </a:r>
            <a:endParaRPr lang="en-US" dirty="0"/>
          </a:p>
          <a:p>
            <a:r>
              <a:rPr lang="tr-TR" dirty="0"/>
              <a:t>"</a:t>
            </a:r>
            <a:r>
              <a:rPr lang="tr-TR" dirty="0" err="1"/>
              <a:t>Freddie</a:t>
            </a:r>
            <a:r>
              <a:rPr lang="tr-TR" dirty="0"/>
              <a:t> </a:t>
            </a:r>
            <a:r>
              <a:rPr lang="tr-TR" dirty="0" err="1"/>
              <a:t>Mercury'nin</a:t>
            </a:r>
            <a:r>
              <a:rPr lang="tr-TR" dirty="0"/>
              <a:t> askerleriyiz".</a:t>
            </a:r>
            <a:endParaRPr lang="en-US" dirty="0"/>
          </a:p>
          <a:p>
            <a:r>
              <a:rPr lang="tr-TR" dirty="0"/>
              <a:t>"Faşizme karşı bacak omuza"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8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Animal Rights Movement</a:t>
            </a:r>
          </a:p>
          <a:p>
            <a:endParaRPr lang="en-US" dirty="0"/>
          </a:p>
          <a:p>
            <a:r>
              <a:rPr lang="en-US" dirty="0"/>
              <a:t>Peter Singer and Tom Regan </a:t>
            </a:r>
          </a:p>
          <a:p>
            <a:r>
              <a:rPr lang="en-US" dirty="0"/>
              <a:t>Recognition, consideration and protection of the interests of the nonhuman animals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view</a:t>
            </a:r>
            <a:r>
              <a:rPr lang="tr-TR" dirty="0"/>
              <a:t> of </a:t>
            </a:r>
            <a:r>
              <a:rPr lang="tr-TR" dirty="0" err="1"/>
              <a:t>animal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advocates</a:t>
            </a:r>
            <a:r>
              <a:rPr lang="tr-TR" dirty="0"/>
              <a:t>,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interests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animals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moral </a:t>
            </a:r>
            <a:r>
              <a:rPr lang="tr-TR" dirty="0" err="1"/>
              <a:t>and</a:t>
            </a:r>
            <a:r>
              <a:rPr lang="tr-TR" dirty="0"/>
              <a:t> legal </a:t>
            </a:r>
            <a:r>
              <a:rPr lang="tr-TR" dirty="0" err="1"/>
              <a:t>rights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782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178</TotalTime>
  <Words>704</Words>
  <Application>Microsoft Macintosh PowerPoint</Application>
  <PresentationFormat>Ekran Gösterisi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Lucida Grande</vt:lpstr>
      <vt:lpstr>Rockwell</vt:lpstr>
      <vt:lpstr>Wingdings</vt:lpstr>
      <vt:lpstr>Advantage</vt:lpstr>
      <vt:lpstr>Social and Political Movements </vt:lpstr>
      <vt:lpstr>  New Social Movements and the Legacy of 1968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Political Movements </dc:title>
  <dc:creator>setenay nil dogan</dc:creator>
  <cp:lastModifiedBy>Microsoft Office User</cp:lastModifiedBy>
  <cp:revision>11</cp:revision>
  <dcterms:created xsi:type="dcterms:W3CDTF">2020-04-29T11:26:31Z</dcterms:created>
  <dcterms:modified xsi:type="dcterms:W3CDTF">2022-12-08T22:42:57Z</dcterms:modified>
</cp:coreProperties>
</file>