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0" r:id="rId5"/>
    <p:sldId id="261" r:id="rId6"/>
    <p:sldId id="262" r:id="rId7"/>
    <p:sldId id="263" r:id="rId8"/>
    <p:sldId id="266" r:id="rId9"/>
    <p:sldId id="267" r:id="rId10"/>
    <p:sldId id="265" r:id="rId11"/>
    <p:sldId id="272" r:id="rId12"/>
    <p:sldId id="273" r:id="rId13"/>
    <p:sldId id="269" r:id="rId14"/>
    <p:sldId id="274" r:id="rId15"/>
    <p:sldId id="275" r:id="rId16"/>
    <p:sldId id="276" r:id="rId17"/>
    <p:sldId id="277" r:id="rId18"/>
    <p:sldId id="259" r:id="rId19"/>
    <p:sldId id="260" r:id="rId20"/>
    <p:sldId id="268" r:id="rId21"/>
    <p:sldId id="278" r:id="rId22"/>
    <p:sldId id="279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08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10FBA-DE12-4673-9288-AAE108911240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B1DAF-7055-4BCB-9851-5481B33C38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25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B1DAF-7055-4BCB-9851-5481B33C385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103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866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58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25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76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475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1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078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78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94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62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CF95-AEBE-410B-A8A5-EB8D874BA371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0C369-F6B7-4D9F-B90E-38DDA86607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48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Dr</a:t>
            </a:r>
            <a:r>
              <a:rPr lang="tr-TR" dirty="0" smtClean="0"/>
              <a:t> Salih Karasu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Homogenization</a:t>
            </a:r>
            <a:r>
              <a:rPr lang="tr-TR" sz="3600" dirty="0" smtClean="0"/>
              <a:t> </a:t>
            </a:r>
            <a:r>
              <a:rPr lang="tr-TR" sz="3600" dirty="0" err="1" smtClean="0"/>
              <a:t>and</a:t>
            </a:r>
            <a:r>
              <a:rPr lang="tr-TR" sz="3600" dirty="0" smtClean="0"/>
              <a:t> </a:t>
            </a:r>
            <a:r>
              <a:rPr lang="tr-TR" sz="3600" dirty="0" err="1"/>
              <a:t>M</a:t>
            </a:r>
            <a:r>
              <a:rPr lang="tr-TR" sz="3600" dirty="0" err="1" smtClean="0"/>
              <a:t>ashing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282058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64024" y="641446"/>
            <a:ext cx="1143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3200" b="1" i="0" u="none" strike="noStrike" baseline="0" dirty="0" err="1" smtClean="0">
                <a:solidFill>
                  <a:srgbClr val="131413"/>
                </a:solidFill>
                <a:latin typeface="AdvTT3713a231"/>
              </a:rPr>
              <a:t>Homogenizers</a:t>
            </a:r>
            <a:endParaRPr lang="tr-TR" sz="3200" b="0" i="0" u="none" strike="noStrike" baseline="0" dirty="0" smtClean="0">
              <a:solidFill>
                <a:srgbClr val="131413"/>
              </a:solidFill>
              <a:latin typeface="AdvTT3713a231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0" i="0" u="none" strike="noStrike" baseline="0" dirty="0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Ultra-</a:t>
            </a:r>
            <a:r>
              <a:rPr lang="en-US" sz="3200" b="0" i="0" u="none" strike="noStrike" baseline="0" dirty="0" err="1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Turrax</a:t>
            </a:r>
            <a:r>
              <a:rPr lang="en-US" sz="3200" b="0" i="0" u="none" strike="noStrike" baseline="0" dirty="0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homogenizer, </a:t>
            </a:r>
            <a:endParaRPr lang="tr-TR" sz="3200" dirty="0">
              <a:solidFill>
                <a:srgbClr val="1314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0" i="0" u="none" strike="noStrike" baseline="0" dirty="0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0" i="0" u="none" strike="noStrike" baseline="0" dirty="0" err="1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Polytron</a:t>
            </a:r>
            <a:r>
              <a:rPr lang="en-US" sz="3200" b="0" i="0" u="none" strike="noStrike" baseline="0" dirty="0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 homogenizer,</a:t>
            </a:r>
            <a:endParaRPr lang="tr-TR" sz="3200" b="0" i="0" u="none" strike="noStrike" baseline="0" dirty="0" smtClean="0">
              <a:solidFill>
                <a:srgbClr val="1314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0" i="0" u="none" strike="noStrike" baseline="0" dirty="0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Warring blender, </a:t>
            </a:r>
            <a:endParaRPr lang="tr-TR" sz="3200" dirty="0">
              <a:solidFill>
                <a:srgbClr val="1314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0" i="0" u="none" strike="noStrike" baseline="0" dirty="0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colloidal mills, and</a:t>
            </a:r>
            <a:endParaRPr lang="tr-TR" sz="3200" dirty="0">
              <a:solidFill>
                <a:srgbClr val="13141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0" i="0" u="none" strike="noStrike" baseline="0" dirty="0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highpressure</a:t>
            </a:r>
            <a:r>
              <a:rPr lang="tr-TR" sz="3200" dirty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i="0" u="none" strike="noStrike" baseline="0" dirty="0" smtClean="0">
                <a:solidFill>
                  <a:srgbClr val="13141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valve homogenizers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795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1080"/>
          </a:xfrm>
        </p:spPr>
        <p:txBody>
          <a:bodyPr/>
          <a:lstStyle/>
          <a:p>
            <a:r>
              <a:rPr lang="tr-TR" dirty="0" smtClean="0"/>
              <a:t>Ultra </a:t>
            </a:r>
            <a:r>
              <a:rPr lang="tr-TR" dirty="0" err="1" smtClean="0"/>
              <a:t>Turrax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785" y="1214651"/>
            <a:ext cx="11600597" cy="48258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b="1" dirty="0" err="1" smtClean="0"/>
              <a:t>Princible</a:t>
            </a:r>
            <a:r>
              <a:rPr lang="tr-TR" dirty="0" smtClean="0"/>
              <a:t> is </a:t>
            </a:r>
            <a:r>
              <a:rPr lang="en-US" dirty="0"/>
              <a:t>Rotor-stator </a:t>
            </a:r>
            <a:r>
              <a:rPr lang="en-US" dirty="0" smtClean="0"/>
              <a:t>principle</a:t>
            </a:r>
            <a:r>
              <a:rPr lang="tr-TR" dirty="0" smtClean="0"/>
              <a:t> </a:t>
            </a:r>
            <a:r>
              <a:rPr lang="en-US" dirty="0" smtClean="0"/>
              <a:t>(mixing</a:t>
            </a:r>
            <a:r>
              <a:rPr lang="en-US" dirty="0"/>
              <a:t>, shear,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elongational stresses,</a:t>
            </a:r>
            <a:r>
              <a:rPr lang="tr-TR" dirty="0" smtClean="0"/>
              <a:t> </a:t>
            </a:r>
            <a:r>
              <a:rPr lang="en-US" dirty="0" smtClean="0"/>
              <a:t>turbulence</a:t>
            </a:r>
            <a:r>
              <a:rPr lang="en-US" dirty="0"/>
              <a:t>, and cavitation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/>
              <a:t>Produce emulsions of medium and </a:t>
            </a:r>
            <a:r>
              <a:rPr lang="en-US" dirty="0" smtClean="0"/>
              <a:t>high</a:t>
            </a:r>
            <a:r>
              <a:rPr lang="tr-TR" dirty="0" smtClean="0"/>
              <a:t> </a:t>
            </a:r>
            <a:r>
              <a:rPr lang="en-US" dirty="0" smtClean="0"/>
              <a:t>viscosity</a:t>
            </a:r>
            <a:r>
              <a:rPr lang="en-US" dirty="0"/>
              <a:t>; 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particle </a:t>
            </a:r>
            <a:r>
              <a:rPr lang="en-US" dirty="0"/>
              <a:t>size can be </a:t>
            </a:r>
            <a:r>
              <a:rPr lang="en-US" dirty="0" smtClean="0"/>
              <a:t>reduced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 threshold of ca 4–10 </a:t>
            </a:r>
            <a:r>
              <a:rPr lang="en-US" dirty="0" err="1"/>
              <a:t>μm</a:t>
            </a:r>
            <a:r>
              <a:rPr lang="en-US" dirty="0"/>
              <a:t>; 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often used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food research lab and food </a:t>
            </a:r>
            <a:r>
              <a:rPr lang="en-US" dirty="0" smtClean="0"/>
              <a:t>industry;</a:t>
            </a:r>
            <a:endParaRPr lang="tr-T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shear </a:t>
            </a:r>
            <a:r>
              <a:rPr lang="en-US" dirty="0"/>
              <a:t>rate ranges from 20,000 to 100,000 s</a:t>
            </a:r>
            <a:r>
              <a:rPr lang="en-US" baseline="30000" dirty="0"/>
              <a:t>−</a:t>
            </a:r>
            <a:r>
              <a:rPr lang="en-US" baseline="30000" dirty="0" smtClean="0"/>
              <a:t>1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dirty="0" smtClean="0"/>
              <a:t>residence </a:t>
            </a:r>
            <a:r>
              <a:rPr lang="en-US" dirty="0"/>
              <a:t>time of 10−5–10−4; 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613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Ultra </a:t>
            </a:r>
            <a:r>
              <a:rPr lang="tr-TR" dirty="0" err="1" smtClean="0"/>
              <a:t>Turrax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Avantages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</a:t>
            </a:r>
            <a:r>
              <a:rPr lang="tr-TR" dirty="0" smtClean="0"/>
              <a:t> </a:t>
            </a:r>
            <a:r>
              <a:rPr lang="tr-TR" dirty="0" err="1" smtClean="0"/>
              <a:t>advnatages</a:t>
            </a:r>
            <a:endParaRPr lang="tr-TR" dirty="0"/>
          </a:p>
          <a:p>
            <a:pPr marL="514350" indent="-514350">
              <a:buAutoNum type="arabicParenR"/>
            </a:pPr>
            <a:r>
              <a:rPr lang="en-US" dirty="0" smtClean="0"/>
              <a:t>Difficult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maintain adequate flow and </a:t>
            </a:r>
            <a:r>
              <a:rPr lang="en-US" dirty="0" smtClean="0">
                <a:solidFill>
                  <a:srgbClr val="FF0000"/>
                </a:solidFill>
              </a:rPr>
              <a:t>result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unevenly distributed particle </a:t>
            </a:r>
            <a:r>
              <a:rPr lang="en-US" dirty="0" smtClean="0">
                <a:solidFill>
                  <a:srgbClr val="FF0000"/>
                </a:solidFill>
              </a:rPr>
              <a:t>size</a:t>
            </a:r>
            <a:r>
              <a:rPr lang="tr-TR" dirty="0" smtClean="0"/>
              <a:t> </a:t>
            </a:r>
            <a:r>
              <a:rPr lang="en-US" dirty="0" smtClean="0"/>
              <a:t>when </a:t>
            </a:r>
            <a:r>
              <a:rPr lang="en-US" dirty="0">
                <a:solidFill>
                  <a:srgbClr val="FF0000"/>
                </a:solidFill>
              </a:rPr>
              <a:t>both viscosity of materials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vessel </a:t>
            </a:r>
            <a:r>
              <a:rPr lang="en-US" dirty="0">
                <a:solidFill>
                  <a:srgbClr val="FF0000"/>
                </a:solidFill>
              </a:rPr>
              <a:t>size </a:t>
            </a:r>
            <a:r>
              <a:rPr lang="en-US" dirty="0" smtClean="0">
                <a:solidFill>
                  <a:srgbClr val="FF0000"/>
                </a:solidFill>
              </a:rPr>
              <a:t>increases</a:t>
            </a:r>
            <a:r>
              <a:rPr lang="en-US" dirty="0" smtClean="0"/>
              <a:t>;</a:t>
            </a:r>
            <a:endParaRPr lang="tr-TR" dirty="0"/>
          </a:p>
          <a:p>
            <a:pPr marL="514350" indent="-514350">
              <a:buAutoNum type="arabicParenR"/>
            </a:pPr>
            <a:r>
              <a:rPr lang="en-US" dirty="0" smtClean="0"/>
              <a:t>Uneven</a:t>
            </a:r>
            <a:r>
              <a:rPr lang="tr-TR" dirty="0" smtClean="0"/>
              <a:t> </a:t>
            </a:r>
            <a:r>
              <a:rPr lang="en-US" dirty="0" smtClean="0"/>
              <a:t>distribution </a:t>
            </a:r>
            <a:r>
              <a:rPr lang="en-US" dirty="0"/>
              <a:t>may create zones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localized </a:t>
            </a:r>
            <a:r>
              <a:rPr lang="en-US" dirty="0"/>
              <a:t>heat leading to </a:t>
            </a:r>
            <a:r>
              <a:rPr lang="en-US" dirty="0" smtClean="0"/>
              <a:t>thermal</a:t>
            </a:r>
            <a:r>
              <a:rPr lang="tr-TR" dirty="0" smtClean="0"/>
              <a:t> </a:t>
            </a:r>
            <a:r>
              <a:rPr lang="en-US" dirty="0" smtClean="0"/>
              <a:t>degradation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612852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Ultra </a:t>
            </a:r>
            <a:r>
              <a:rPr lang="tr-TR" dirty="0" err="1" smtClean="0"/>
              <a:t>Turraks</a:t>
            </a: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0855" y="1888808"/>
            <a:ext cx="5869306" cy="3917631"/>
          </a:xfrm>
        </p:spPr>
      </p:pic>
    </p:spTree>
    <p:extLst>
      <p:ext uri="{BB962C8B-B14F-4D97-AF65-F5344CB8AC3E}">
        <p14:creationId xmlns:p14="http://schemas.microsoft.com/office/powerpoint/2010/main" xmlns="" val="2596590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r>
              <a:rPr lang="en-US" dirty="0"/>
              <a:t>Colloid mill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773" y="1201004"/>
            <a:ext cx="11778017" cy="497595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err="1"/>
              <a:t>Produce</a:t>
            </a:r>
            <a:r>
              <a:rPr lang="tr-TR" dirty="0"/>
              <a:t> </a:t>
            </a:r>
            <a:r>
              <a:rPr lang="tr-TR" dirty="0" err="1"/>
              <a:t>emulsions</a:t>
            </a:r>
            <a:r>
              <a:rPr lang="tr-TR" dirty="0"/>
              <a:t> of </a:t>
            </a:r>
            <a:r>
              <a:rPr lang="tr-TR" dirty="0" err="1"/>
              <a:t>medium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 smtClean="0"/>
              <a:t>viscosity</a:t>
            </a:r>
            <a:r>
              <a:rPr lang="tr-TR" dirty="0" smtClean="0"/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err="1" smtClean="0"/>
              <a:t>produce</a:t>
            </a:r>
            <a:r>
              <a:rPr lang="tr-TR" dirty="0" smtClean="0"/>
              <a:t> </a:t>
            </a:r>
            <a:r>
              <a:rPr lang="tr-TR" dirty="0" err="1"/>
              <a:t>emulsions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minimum </a:t>
            </a:r>
            <a:r>
              <a:rPr lang="tr-TR" dirty="0" err="1"/>
              <a:t>droplet</a:t>
            </a:r>
            <a:r>
              <a:rPr lang="tr-TR" dirty="0"/>
              <a:t> size of 1 </a:t>
            </a:r>
            <a:r>
              <a:rPr lang="tr-TR" dirty="0" err="1" smtClean="0"/>
              <a:t>μm</a:t>
            </a:r>
            <a:r>
              <a:rPr lang="tr-TR" dirty="0" smtClean="0"/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/>
              <a:t>used</a:t>
            </a:r>
            <a:r>
              <a:rPr lang="tr-TR" dirty="0"/>
              <a:t> in pilot </a:t>
            </a:r>
            <a:r>
              <a:rPr lang="tr-TR" dirty="0" err="1"/>
              <a:t>plant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industrial</a:t>
            </a:r>
            <a:r>
              <a:rPr lang="tr-TR" dirty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gap</a:t>
            </a:r>
            <a:r>
              <a:rPr lang="tr-TR" dirty="0"/>
              <a:t> </a:t>
            </a:r>
            <a:r>
              <a:rPr lang="tr-TR" dirty="0" err="1"/>
              <a:t>distance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rotor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state</a:t>
            </a:r>
            <a:r>
              <a:rPr lang="tr-TR" dirty="0"/>
              <a:t> can be </a:t>
            </a:r>
            <a:r>
              <a:rPr lang="tr-TR" dirty="0" err="1"/>
              <a:t>adjusted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50 </a:t>
            </a:r>
            <a:r>
              <a:rPr lang="tr-TR" dirty="0" err="1"/>
              <a:t>to</a:t>
            </a:r>
            <a:r>
              <a:rPr lang="tr-TR" dirty="0"/>
              <a:t> 1,000 </a:t>
            </a:r>
            <a:r>
              <a:rPr lang="tr-TR" dirty="0" err="1"/>
              <a:t>μm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intensity</a:t>
            </a:r>
            <a:r>
              <a:rPr lang="tr-TR" dirty="0"/>
              <a:t> of </a:t>
            </a:r>
            <a:r>
              <a:rPr lang="tr-TR" dirty="0" err="1"/>
              <a:t>shear</a:t>
            </a:r>
            <a:r>
              <a:rPr lang="tr-TR" dirty="0"/>
              <a:t> </a:t>
            </a:r>
            <a:r>
              <a:rPr lang="tr-TR" dirty="0" err="1" smtClean="0"/>
              <a:t>stress</a:t>
            </a:r>
            <a:r>
              <a:rPr lang="tr-TR" dirty="0" smtClean="0"/>
              <a:t>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flow</a:t>
            </a:r>
            <a:r>
              <a:rPr lang="tr-TR" dirty="0"/>
              <a:t> rate can be </a:t>
            </a:r>
            <a:r>
              <a:rPr lang="tr-TR" dirty="0" err="1"/>
              <a:t>varied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4 </a:t>
            </a:r>
            <a:r>
              <a:rPr lang="tr-TR" dirty="0" err="1"/>
              <a:t>and</a:t>
            </a:r>
            <a:r>
              <a:rPr lang="tr-TR" dirty="0"/>
              <a:t> 20,000 </a:t>
            </a:r>
            <a:r>
              <a:rPr lang="tr-TR" dirty="0" smtClean="0"/>
              <a:t>Lh</a:t>
            </a:r>
            <a:r>
              <a:rPr lang="tr-TR" baseline="30000" dirty="0"/>
              <a:t>−1</a:t>
            </a:r>
            <a:r>
              <a:rPr lang="tr-TR" dirty="0"/>
              <a:t>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627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Do </a:t>
            </a:r>
            <a:r>
              <a:rPr lang="en-US" dirty="0"/>
              <a:t>not have issue above such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uneven </a:t>
            </a:r>
            <a:r>
              <a:rPr lang="en-US" dirty="0"/>
              <a:t>distribution of particle </a:t>
            </a:r>
            <a:r>
              <a:rPr lang="en-US" dirty="0" smtClean="0"/>
              <a:t>size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degradation (materials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continuously </a:t>
            </a:r>
            <a:r>
              <a:rPr lang="en-US" dirty="0"/>
              <a:t>fed into colloid mill</a:t>
            </a:r>
            <a:r>
              <a:rPr lang="en-US" dirty="0" smtClean="0"/>
              <a:t>);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liquids to be </a:t>
            </a:r>
            <a:r>
              <a:rPr lang="en-US" dirty="0" smtClean="0"/>
              <a:t>homogenized</a:t>
            </a:r>
            <a:r>
              <a:rPr lang="tr-TR" dirty="0" smtClean="0"/>
              <a:t> </a:t>
            </a:r>
            <a:r>
              <a:rPr lang="en-US" dirty="0" smtClean="0"/>
              <a:t>usually </a:t>
            </a:r>
            <a:r>
              <a:rPr lang="en-US" dirty="0"/>
              <a:t>are fed in the form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coarse </a:t>
            </a:r>
            <a:r>
              <a:rPr lang="en-US" dirty="0"/>
              <a:t>emulsion</a:t>
            </a:r>
          </a:p>
        </p:txBody>
      </p:sp>
    </p:spTree>
    <p:extLst>
      <p:ext uri="{BB962C8B-B14F-4D97-AF65-F5344CB8AC3E}">
        <p14:creationId xmlns:p14="http://schemas.microsoft.com/office/powerpoint/2010/main" xmlns="" val="4199587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Warring </a:t>
            </a:r>
            <a:r>
              <a:rPr lang="en-US" dirty="0" smtClean="0"/>
              <a:t>blender,</a:t>
            </a:r>
            <a:r>
              <a:rPr lang="tr-TR" dirty="0" smtClean="0"/>
              <a:t> </a:t>
            </a:r>
            <a:r>
              <a:rPr lang="en-US" dirty="0" smtClean="0"/>
              <a:t>turbines and</a:t>
            </a:r>
            <a:r>
              <a:rPr lang="tr-TR" dirty="0" smtClean="0"/>
              <a:t> </a:t>
            </a:r>
            <a:r>
              <a:rPr lang="en-US" dirty="0" smtClean="0"/>
              <a:t>propeller-type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stirrers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Produce </a:t>
            </a:r>
            <a:r>
              <a:rPr lang="en-US" dirty="0"/>
              <a:t>emulsions of low or </a:t>
            </a:r>
            <a:r>
              <a:rPr lang="en-US" dirty="0" smtClean="0"/>
              <a:t>intermediate</a:t>
            </a:r>
            <a:r>
              <a:rPr lang="tr-TR" dirty="0" smtClean="0"/>
              <a:t> </a:t>
            </a:r>
            <a:r>
              <a:rPr lang="en-US" dirty="0" smtClean="0"/>
              <a:t>viscosity</a:t>
            </a:r>
            <a:r>
              <a:rPr lang="en-US" dirty="0"/>
              <a:t>; 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produce </a:t>
            </a:r>
            <a:r>
              <a:rPr lang="en-US" dirty="0"/>
              <a:t>emulsion with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minimum </a:t>
            </a:r>
            <a:r>
              <a:rPr lang="en-US" dirty="0"/>
              <a:t>droplet size of 2 </a:t>
            </a:r>
            <a:r>
              <a:rPr lang="en-US" dirty="0" err="1"/>
              <a:t>μm</a:t>
            </a:r>
            <a:r>
              <a:rPr lang="en-US" dirty="0"/>
              <a:t>; </a:t>
            </a:r>
            <a:r>
              <a:rPr lang="en-US" dirty="0" smtClean="0"/>
              <a:t>residence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(undefined); 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blades</a:t>
            </a:r>
            <a:r>
              <a:rPr lang="en-US" dirty="0"/>
              <a:t>, </a:t>
            </a:r>
            <a:r>
              <a:rPr lang="en-US" dirty="0" smtClean="0"/>
              <a:t>propellers,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turbines are common stirrers </a:t>
            </a:r>
            <a:r>
              <a:rPr lang="en-US" dirty="0" smtClean="0"/>
              <a:t>used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  <a:p>
            <a:pPr marL="0" indent="0">
              <a:buNone/>
            </a:pPr>
            <a:r>
              <a:rPr lang="en-US" dirty="0"/>
              <a:t>May generate localized heat </a:t>
            </a:r>
            <a:r>
              <a:rPr lang="en-US" dirty="0" err="1" smtClean="0"/>
              <a:t>whic</a:t>
            </a:r>
            <a:r>
              <a:rPr lang="tr-TR" dirty="0" smtClean="0"/>
              <a:t>h </a:t>
            </a:r>
            <a:r>
              <a:rPr lang="en-US" dirty="0" smtClean="0"/>
              <a:t>could </a:t>
            </a:r>
            <a:r>
              <a:rPr lang="en-US" dirty="0"/>
              <a:t>result in thermal </a:t>
            </a:r>
            <a:r>
              <a:rPr lang="en-US" dirty="0" smtClean="0"/>
              <a:t>degradation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emulsion samples</a:t>
            </a:r>
          </a:p>
        </p:txBody>
      </p:sp>
    </p:spTree>
    <p:extLst>
      <p:ext uri="{BB962C8B-B14F-4D97-AF65-F5344CB8AC3E}">
        <p14:creationId xmlns:p14="http://schemas.microsoft.com/office/powerpoint/2010/main" xmlns="" val="2209943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</a:t>
            </a:r>
            <a:r>
              <a:rPr lang="en-US" dirty="0" smtClean="0"/>
              <a:t>pressure</a:t>
            </a:r>
            <a:r>
              <a:rPr lang="tr-TR" dirty="0" smtClean="0"/>
              <a:t> </a:t>
            </a:r>
            <a:r>
              <a:rPr lang="en-US" dirty="0" smtClean="0"/>
              <a:t>valve </a:t>
            </a:r>
            <a:r>
              <a:rPr lang="en-US" dirty="0"/>
              <a:t>homogenizer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98580"/>
            <a:ext cx="10515600" cy="33059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Intense shear, </a:t>
            </a:r>
            <a:r>
              <a:rPr lang="en-US" dirty="0" smtClean="0"/>
              <a:t>cavitation,</a:t>
            </a:r>
            <a:r>
              <a:rPr lang="tr-TR" dirty="0" smtClean="0"/>
              <a:t> </a:t>
            </a:r>
            <a:r>
              <a:rPr lang="en-US" dirty="0" smtClean="0"/>
              <a:t>turbulent</a:t>
            </a:r>
            <a:r>
              <a:rPr lang="en-US" dirty="0"/>
              <a:t>, and </a:t>
            </a:r>
            <a:r>
              <a:rPr lang="en-US" dirty="0" smtClean="0"/>
              <a:t>laminar</a:t>
            </a:r>
            <a:r>
              <a:rPr lang="tr-TR" dirty="0" smtClean="0"/>
              <a:t> </a:t>
            </a:r>
            <a:r>
              <a:rPr lang="en-US" dirty="0" smtClean="0"/>
              <a:t>flow</a:t>
            </a:r>
            <a:endParaRPr lang="tr-T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Produce </a:t>
            </a:r>
            <a:r>
              <a:rPr lang="en-US" dirty="0"/>
              <a:t>emulsions of low or </a:t>
            </a:r>
            <a:r>
              <a:rPr lang="en-US" dirty="0" smtClean="0"/>
              <a:t>intermediate</a:t>
            </a:r>
            <a:r>
              <a:rPr lang="tr-TR" dirty="0" smtClean="0"/>
              <a:t> </a:t>
            </a:r>
            <a:r>
              <a:rPr lang="en-US" dirty="0" smtClean="0"/>
              <a:t>viscosity;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produce emulsions </a:t>
            </a:r>
            <a:r>
              <a:rPr lang="en-US" dirty="0"/>
              <a:t>with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minimum </a:t>
            </a:r>
            <a:r>
              <a:rPr lang="en-US" dirty="0"/>
              <a:t>droplet size of 0.1 </a:t>
            </a:r>
            <a:r>
              <a:rPr lang="en-US" dirty="0" err="1"/>
              <a:t>μm</a:t>
            </a:r>
            <a:r>
              <a:rPr lang="en-US" dirty="0"/>
              <a:t>; residence</a:t>
            </a:r>
          </a:p>
          <a:p>
            <a:pPr marL="0" indent="0">
              <a:buNone/>
            </a:pPr>
            <a:r>
              <a:rPr lang="en-US" dirty="0"/>
              <a:t>time in the range of </a:t>
            </a:r>
            <a:r>
              <a:rPr lang="en-US" dirty="0" smtClean="0"/>
              <a:t>milliseconds</a:t>
            </a: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one-stage</a:t>
            </a:r>
            <a:r>
              <a:rPr lang="tr-TR" dirty="0" smtClean="0"/>
              <a:t> </a:t>
            </a:r>
            <a:r>
              <a:rPr lang="en-US" dirty="0" smtClean="0"/>
              <a:t>valve </a:t>
            </a:r>
            <a:r>
              <a:rPr lang="en-US" dirty="0"/>
              <a:t>and two-stage valve homogenizers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types of high pressure homogenizers used</a:t>
            </a:r>
          </a:p>
        </p:txBody>
      </p:sp>
    </p:spTree>
    <p:extLst>
      <p:ext uri="{BB962C8B-B14F-4D97-AF65-F5344CB8AC3E}">
        <p14:creationId xmlns:p14="http://schemas.microsoft.com/office/powerpoint/2010/main" xmlns="" val="94112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70560"/>
            <a:ext cx="12192000" cy="522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9468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750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Size </a:t>
            </a:r>
            <a:r>
              <a:rPr lang="tr-TR" dirty="0" err="1" smtClean="0"/>
              <a:t>reduction</a:t>
            </a:r>
            <a:r>
              <a:rPr lang="tr-TR" dirty="0" smtClean="0"/>
              <a:t> in Semi-</a:t>
            </a:r>
            <a:r>
              <a:rPr lang="tr-TR" dirty="0" err="1" smtClean="0"/>
              <a:t>solid</a:t>
            </a:r>
            <a:r>
              <a:rPr lang="tr-TR" dirty="0" smtClean="0"/>
              <a:t> </a:t>
            </a:r>
            <a:r>
              <a:rPr lang="tr-TR" dirty="0" err="1" smtClean="0"/>
              <a:t>food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35489" y="1825625"/>
            <a:ext cx="709114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Different size reduction process were applied,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Homogenization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Crushing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dirty="0" smtClean="0"/>
              <a:t>Mashing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7013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6794" y="594360"/>
            <a:ext cx="8818272" cy="559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7942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Dairy</a:t>
            </a:r>
            <a:r>
              <a:rPr lang="tr-TR" dirty="0" smtClean="0"/>
              <a:t> </a:t>
            </a:r>
            <a:r>
              <a:rPr lang="tr-TR" dirty="0" err="1"/>
              <a:t>i</a:t>
            </a:r>
            <a:r>
              <a:rPr lang="tr-TR" dirty="0" err="1" smtClean="0"/>
              <a:t>ndustry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tr-TR" dirty="0" err="1" smtClean="0"/>
              <a:t>Partial</a:t>
            </a:r>
            <a:r>
              <a:rPr lang="tr-TR" dirty="0" smtClean="0"/>
              <a:t> </a:t>
            </a:r>
            <a:r>
              <a:rPr lang="tr-TR" dirty="0" err="1" smtClean="0"/>
              <a:t>homogenization</a:t>
            </a:r>
            <a:r>
              <a:rPr lang="tr-TR" dirty="0" smtClean="0"/>
              <a:t> (</a:t>
            </a:r>
            <a:r>
              <a:rPr lang="tr-TR" dirty="0" err="1" smtClean="0"/>
              <a:t>cream</a:t>
            </a:r>
            <a:r>
              <a:rPr lang="tr-TR" dirty="0" smtClean="0"/>
              <a:t> </a:t>
            </a:r>
            <a:r>
              <a:rPr lang="tr-TR" dirty="0" err="1" smtClean="0"/>
              <a:t>homogenization</a:t>
            </a:r>
            <a:r>
              <a:rPr lang="tr-TR" dirty="0" smtClean="0"/>
              <a:t>)</a:t>
            </a:r>
          </a:p>
          <a:p>
            <a:pPr marL="0" indent="0">
              <a:buFont typeface="Wingdings" pitchFamily="2" charset="2"/>
              <a:buChar char="v"/>
            </a:pP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milk</a:t>
            </a:r>
            <a:r>
              <a:rPr lang="tr-TR" dirty="0" smtClean="0"/>
              <a:t> </a:t>
            </a:r>
            <a:r>
              <a:rPr lang="tr-TR" dirty="0" err="1" smtClean="0"/>
              <a:t>homogenization</a:t>
            </a:r>
            <a:endParaRPr lang="tr-TR" dirty="0" smtClean="0"/>
          </a:p>
          <a:p>
            <a:pPr marL="0" indent="0">
              <a:buFont typeface="Wingdings" pitchFamily="2" charset="2"/>
              <a:buChar char="v"/>
            </a:pPr>
            <a:r>
              <a:rPr lang="tr-TR" dirty="0" err="1" smtClean="0"/>
              <a:t>Advantages</a:t>
            </a:r>
            <a:endParaRPr lang="tr-TR" dirty="0" smtClean="0"/>
          </a:p>
          <a:p>
            <a:pPr marL="457200" lvl="1" indent="0">
              <a:buFont typeface="Wingdings" pitchFamily="2" charset="2"/>
              <a:buChar char="q"/>
            </a:pPr>
            <a:r>
              <a:rPr lang="tr-TR" dirty="0" smtClean="0"/>
              <a:t>	</a:t>
            </a:r>
            <a:r>
              <a:rPr lang="tr-TR" dirty="0" err="1" smtClean="0"/>
              <a:t>sensory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endParaRPr lang="tr-TR" dirty="0" smtClean="0"/>
          </a:p>
          <a:p>
            <a:pPr marL="457200" lvl="1" indent="0">
              <a:buFont typeface="Wingdings" pitchFamily="2" charset="2"/>
              <a:buChar char="q"/>
            </a:pP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fat</a:t>
            </a:r>
            <a:r>
              <a:rPr lang="tr-TR" dirty="0" smtClean="0"/>
              <a:t> in </a:t>
            </a:r>
            <a:r>
              <a:rPr lang="tr-TR" dirty="0" err="1" smtClean="0"/>
              <a:t>whey</a:t>
            </a:r>
            <a:endParaRPr lang="tr-TR" dirty="0" smtClean="0"/>
          </a:p>
          <a:p>
            <a:pPr marL="457200" lvl="1" indent="0">
              <a:buFont typeface="Wingdings" pitchFamily="2" charset="2"/>
              <a:buChar char="q"/>
            </a:pPr>
            <a:r>
              <a:rPr lang="tr-TR" dirty="0" err="1" smtClean="0"/>
              <a:t>I</a:t>
            </a:r>
            <a:r>
              <a:rPr lang="tr-TR" dirty="0" err="1" smtClean="0"/>
              <a:t>ncrease</a:t>
            </a:r>
            <a:r>
              <a:rPr lang="tr-TR" dirty="0" smtClean="0"/>
              <a:t> </a:t>
            </a:r>
            <a:r>
              <a:rPr lang="tr-TR" dirty="0" err="1" smtClean="0"/>
              <a:t>viscosity</a:t>
            </a:r>
            <a:endParaRPr lang="tr-TR" dirty="0" smtClean="0"/>
          </a:p>
          <a:p>
            <a:pPr marL="0" indent="0">
              <a:buFont typeface="Wingdings" pitchFamily="2" charset="2"/>
              <a:buChar char="v"/>
            </a:pPr>
            <a:r>
              <a:rPr lang="tr-TR" dirty="0" err="1" smtClean="0"/>
              <a:t>Disadvantages</a:t>
            </a:r>
            <a:endParaRPr lang="tr-TR" dirty="0" smtClean="0"/>
          </a:p>
          <a:p>
            <a:pPr marL="457200" lvl="1" indent="0">
              <a:buFont typeface="Wingdings" pitchFamily="2" charset="2"/>
              <a:buChar char="q"/>
            </a:pP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stability</a:t>
            </a:r>
            <a:r>
              <a:rPr lang="tr-TR" dirty="0" smtClean="0"/>
              <a:t> (</a:t>
            </a:r>
            <a:r>
              <a:rPr lang="tr-TR" dirty="0" err="1" smtClean="0"/>
              <a:t>microbial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oxidation</a:t>
            </a:r>
            <a:r>
              <a:rPr lang="tr-TR" dirty="0" smtClean="0"/>
              <a:t>).</a:t>
            </a:r>
          </a:p>
          <a:p>
            <a:pPr marL="457200" lvl="1" indent="0">
              <a:buFont typeface="Wingdings" pitchFamily="2" charset="2"/>
              <a:buChar char="q"/>
            </a:pPr>
            <a:r>
              <a:rPr lang="tr-TR" dirty="0" err="1" smtClean="0"/>
              <a:t>Soft</a:t>
            </a:r>
            <a:r>
              <a:rPr lang="tr-TR" dirty="0" smtClean="0"/>
              <a:t> </a:t>
            </a:r>
            <a:r>
              <a:rPr lang="tr-TR" dirty="0" err="1" smtClean="0"/>
              <a:t>curd</a:t>
            </a:r>
            <a:endParaRPr lang="tr-TR" dirty="0" smtClean="0"/>
          </a:p>
          <a:p>
            <a:pPr marL="457200" lvl="1" indent="0">
              <a:buFont typeface="Wingdings" pitchFamily="2" charset="2"/>
              <a:buChar char="q"/>
            </a:pP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heat</a:t>
            </a:r>
            <a:r>
              <a:rPr lang="tr-TR" dirty="0" smtClean="0"/>
              <a:t> </a:t>
            </a:r>
            <a:r>
              <a:rPr lang="tr-TR" dirty="0" err="1" smtClean="0"/>
              <a:t>stability</a:t>
            </a:r>
            <a:r>
              <a:rPr lang="tr-TR" dirty="0" smtClean="0"/>
              <a:t> of 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8497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Mashing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crushing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Mashing applied is a process  in which size of the semi solids and semi solid food were reduced to increase surface area, preparation of process condition and facilitate process.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Mashing</a:t>
            </a:r>
            <a:r>
              <a:rPr lang="tr-TR" dirty="0" smtClean="0"/>
              <a:t> is </a:t>
            </a:r>
            <a:r>
              <a:rPr lang="tr-TR" dirty="0" err="1" smtClean="0"/>
              <a:t>aplied</a:t>
            </a:r>
            <a:r>
              <a:rPr lang="tr-TR" dirty="0" smtClean="0"/>
              <a:t> in </a:t>
            </a:r>
            <a:r>
              <a:rPr lang="tr-TR" dirty="0" err="1" smtClean="0"/>
              <a:t>processing</a:t>
            </a:r>
            <a:r>
              <a:rPr lang="tr-TR" dirty="0" smtClean="0"/>
              <a:t> of </a:t>
            </a:r>
            <a:r>
              <a:rPr lang="tr-TR" dirty="0" err="1" smtClean="0"/>
              <a:t>beer</a:t>
            </a:r>
            <a:r>
              <a:rPr lang="tr-TR" dirty="0" smtClean="0"/>
              <a:t>, </a:t>
            </a:r>
            <a:r>
              <a:rPr lang="tr-TR" dirty="0" err="1" smtClean="0"/>
              <a:t>fruit</a:t>
            </a:r>
            <a:r>
              <a:rPr lang="tr-TR" dirty="0" smtClean="0"/>
              <a:t> </a:t>
            </a:r>
            <a:r>
              <a:rPr lang="tr-TR" dirty="0" err="1" smtClean="0"/>
              <a:t>juice</a:t>
            </a:r>
            <a:r>
              <a:rPr lang="tr-TR" dirty="0" smtClean="0"/>
              <a:t>, </a:t>
            </a:r>
            <a:r>
              <a:rPr lang="tr-TR" dirty="0" err="1" smtClean="0"/>
              <a:t>paste</a:t>
            </a:r>
            <a:r>
              <a:rPr lang="tr-TR" dirty="0" smtClean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xmlns="" val="179119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Homogenization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Homogenization </a:t>
            </a:r>
            <a:r>
              <a:rPr lang="en-US" dirty="0"/>
              <a:t>is the process of </a:t>
            </a:r>
            <a:r>
              <a:rPr lang="en-US" dirty="0" smtClean="0"/>
              <a:t>converting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immiscible liquids into an emulsion or of </a:t>
            </a:r>
            <a:r>
              <a:rPr lang="en-US" dirty="0" smtClean="0">
                <a:solidFill>
                  <a:srgbClr val="FF0000"/>
                </a:solidFill>
              </a:rPr>
              <a:t>reducing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size </a:t>
            </a:r>
            <a:r>
              <a:rPr lang="en-US" dirty="0"/>
              <a:t>of the droplets in an existing </a:t>
            </a:r>
            <a:r>
              <a:rPr lang="en-US" dirty="0" smtClean="0"/>
              <a:t>emulsion.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dirty="0">
                <a:solidFill>
                  <a:srgbClr val="FF0000"/>
                </a:solidFill>
              </a:rPr>
              <a:t>mechanical device known as a homogenizer </a:t>
            </a:r>
            <a:r>
              <a:rPr lang="en-US" dirty="0"/>
              <a:t>is </a:t>
            </a:r>
            <a:r>
              <a:rPr lang="en-US" dirty="0" smtClean="0"/>
              <a:t>used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achieve homogenization by applying intense </a:t>
            </a:r>
            <a:r>
              <a:rPr lang="en-US" dirty="0" smtClean="0"/>
              <a:t>energy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order to disrupt and mix the oil and water phases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722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20240" y="1844040"/>
            <a:ext cx="8122920" cy="3330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Homogenization is mostly  applied in ;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dirty="0" smtClean="0"/>
              <a:t>milk and dairy ındustry,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dirty="0" smtClean="0"/>
              <a:t>sauce,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dirty="0" smtClean="0"/>
              <a:t>mayonnaise and, dressing type emulsion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43795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Physical stability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main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homogenization</a:t>
            </a:r>
            <a:r>
              <a:rPr lang="tr-TR" dirty="0" smtClean="0"/>
              <a:t> is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phsical</a:t>
            </a:r>
            <a:r>
              <a:rPr lang="tr-TR" dirty="0" smtClean="0"/>
              <a:t> </a:t>
            </a:r>
            <a:r>
              <a:rPr lang="tr-TR" dirty="0" err="1" smtClean="0"/>
              <a:t>stability</a:t>
            </a:r>
            <a:r>
              <a:rPr lang="tr-TR" dirty="0" smtClean="0"/>
              <a:t> of </a:t>
            </a:r>
            <a:r>
              <a:rPr lang="tr-TR" dirty="0" err="1" smtClean="0"/>
              <a:t>emulsion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dispersion</a:t>
            </a:r>
            <a:r>
              <a:rPr lang="tr-TR" dirty="0" smtClean="0"/>
              <a:t>.  </a:t>
            </a:r>
          </a:p>
          <a:p>
            <a:pPr marL="0" indent="0">
              <a:buNone/>
            </a:pPr>
            <a:r>
              <a:rPr lang="tr-TR" dirty="0" err="1" smtClean="0"/>
              <a:t>Phsical</a:t>
            </a:r>
            <a:r>
              <a:rPr lang="tr-TR" dirty="0" smtClean="0"/>
              <a:t> </a:t>
            </a:r>
            <a:r>
              <a:rPr lang="tr-TR" dirty="0" err="1" smtClean="0"/>
              <a:t>stability</a:t>
            </a:r>
            <a:r>
              <a:rPr lang="tr-TR" dirty="0" smtClean="0"/>
              <a:t> can be </a:t>
            </a:r>
            <a:r>
              <a:rPr lang="tr-TR" dirty="0" err="1" smtClean="0"/>
              <a:t>explained</a:t>
            </a:r>
            <a:r>
              <a:rPr lang="tr-TR" dirty="0" smtClean="0"/>
              <a:t> as </a:t>
            </a:r>
            <a:r>
              <a:rPr lang="tr-TR" dirty="0"/>
              <a:t>a</a:t>
            </a:r>
            <a:r>
              <a:rPr lang="en-US" dirty="0" err="1" smtClean="0"/>
              <a:t>bility</a:t>
            </a:r>
            <a:r>
              <a:rPr lang="en-US" dirty="0" smtClean="0"/>
              <a:t> </a:t>
            </a:r>
            <a:r>
              <a:rPr lang="en-US" dirty="0"/>
              <a:t>to resist changes in spatial </a:t>
            </a:r>
            <a:r>
              <a:rPr lang="en-US" dirty="0" smtClean="0"/>
              <a:t>distribution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ingredients over time</a:t>
            </a:r>
          </a:p>
          <a:p>
            <a:pPr marL="0" indent="0">
              <a:buNone/>
            </a:pPr>
            <a:r>
              <a:rPr lang="tr-TR" i="1" dirty="0" smtClean="0"/>
              <a:t>(</a:t>
            </a:r>
            <a:r>
              <a:rPr lang="en-US" i="1" dirty="0" smtClean="0"/>
              <a:t>- </a:t>
            </a:r>
            <a:r>
              <a:rPr lang="en-US" i="1" dirty="0"/>
              <a:t>e.g., creaming, flocculation, </a:t>
            </a:r>
            <a:r>
              <a:rPr lang="en-US" i="1" dirty="0" smtClean="0"/>
              <a:t>coalescence</a:t>
            </a:r>
            <a:r>
              <a:rPr lang="tr-TR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2165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417" y="263193"/>
            <a:ext cx="11390243" cy="657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440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3569" y="746761"/>
            <a:ext cx="7892800" cy="581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396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7163" y="487680"/>
            <a:ext cx="9135117" cy="582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0946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888" y="777239"/>
            <a:ext cx="8490072" cy="547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855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552</Words>
  <Application>Microsoft Office PowerPoint</Application>
  <PresentationFormat>Özel</PresentationFormat>
  <Paragraphs>78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Office Teması</vt:lpstr>
      <vt:lpstr>Dr Salih Karasu</vt:lpstr>
      <vt:lpstr>Size reduction in Semi-solid food</vt:lpstr>
      <vt:lpstr>Homogenization</vt:lpstr>
      <vt:lpstr>Slayt 4</vt:lpstr>
      <vt:lpstr>Physical stability</vt:lpstr>
      <vt:lpstr>Slayt 6</vt:lpstr>
      <vt:lpstr>Slayt 7</vt:lpstr>
      <vt:lpstr>Slayt 8</vt:lpstr>
      <vt:lpstr>Slayt 9</vt:lpstr>
      <vt:lpstr>Slayt 10</vt:lpstr>
      <vt:lpstr>Ultra Turrax</vt:lpstr>
      <vt:lpstr>Ultra Turrax</vt:lpstr>
      <vt:lpstr>Ultra Turraks</vt:lpstr>
      <vt:lpstr>Colloid mill</vt:lpstr>
      <vt:lpstr>Slayt 15</vt:lpstr>
      <vt:lpstr>Warring blender, turbines and propeller-type stirrers</vt:lpstr>
      <vt:lpstr>High pressure valve homogenizer</vt:lpstr>
      <vt:lpstr>Slayt 18</vt:lpstr>
      <vt:lpstr>Slayt 19</vt:lpstr>
      <vt:lpstr>Slayt 20</vt:lpstr>
      <vt:lpstr>Milk and Dairy industry</vt:lpstr>
      <vt:lpstr>Mashing and crushing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PENCERE-PC</dc:creator>
  <cp:lastModifiedBy>salih karasu 66</cp:lastModifiedBy>
  <cp:revision>14</cp:revision>
  <dcterms:created xsi:type="dcterms:W3CDTF">2018-03-04T17:03:43Z</dcterms:created>
  <dcterms:modified xsi:type="dcterms:W3CDTF">2018-03-05T11:08:07Z</dcterms:modified>
</cp:coreProperties>
</file>