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76" r:id="rId15"/>
    <p:sldId id="270" r:id="rId16"/>
    <p:sldId id="273" r:id="rId17"/>
    <p:sldId id="274" r:id="rId18"/>
    <p:sldId id="275" r:id="rId19"/>
    <p:sldId id="277" r:id="rId20"/>
    <p:sldId id="271" r:id="rId21"/>
    <p:sldId id="272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Crystallization</a:t>
            </a:r>
            <a:endParaRPr lang="en-US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Salih KARASU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smtClean="0"/>
              <a:t>Finally, </a:t>
            </a:r>
            <a:r>
              <a:rPr lang="en-US" u="sng" dirty="0" smtClean="0">
                <a:solidFill>
                  <a:srgbClr val="FF0000"/>
                </a:solidFill>
              </a:rPr>
              <a:t>the</a:t>
            </a:r>
            <a:r>
              <a:rPr lang="tr-TR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recrystallization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step naturally takes place by the reorganization</a:t>
            </a:r>
            <a:r>
              <a:rPr lang="tr-TR" dirty="0" smtClean="0"/>
              <a:t> </a:t>
            </a:r>
            <a:r>
              <a:rPr lang="en-US" dirty="0" smtClean="0"/>
              <a:t>of the crystalline structure to a low-energy state.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21392"/>
            <a:ext cx="8229600" cy="3483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268760"/>
            <a:ext cx="6353798" cy="76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350" y="1738313"/>
            <a:ext cx="73533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</a:t>
            </a:r>
            <a:r>
              <a:rPr lang="en-US" dirty="0" err="1" smtClean="0"/>
              <a:t>quipment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equipment used for </a:t>
            </a:r>
            <a:r>
              <a:rPr lang="en-US" dirty="0" err="1" smtClean="0"/>
              <a:t>crystallisation</a:t>
            </a:r>
            <a:r>
              <a:rPr lang="en-US" dirty="0" smtClean="0"/>
              <a:t> is called a</a:t>
            </a:r>
            <a:r>
              <a:rPr lang="tr-TR" dirty="0" smtClean="0"/>
              <a:t> </a:t>
            </a:r>
            <a:r>
              <a:rPr lang="en-US" dirty="0" smtClean="0"/>
              <a:t>crystallizer or pan. Pans can crystallize in batch or continuous</a:t>
            </a:r>
            <a:r>
              <a:rPr lang="tr-TR" dirty="0" smtClean="0"/>
              <a:t> </a:t>
            </a:r>
            <a:r>
              <a:rPr lang="en-US" dirty="0" smtClean="0"/>
              <a:t>mode.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 They can be equipped with a vacuum or be</a:t>
            </a:r>
            <a:r>
              <a:rPr lang="tr-TR" dirty="0" smtClean="0"/>
              <a:t> </a:t>
            </a:r>
            <a:r>
              <a:rPr lang="en-US" dirty="0" smtClean="0"/>
              <a:t>vented, and </a:t>
            </a:r>
            <a:r>
              <a:rPr lang="en-US" b="1" u="sng" dirty="0" smtClean="0">
                <a:solidFill>
                  <a:srgbClr val="FF0000"/>
                </a:solidFill>
              </a:rPr>
              <a:t>generally include a heat exchanger as well</a:t>
            </a:r>
            <a:r>
              <a:rPr lang="tr-TR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as an agitation device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tankonyvtar.hu/en/tartalom/tamop412A/2011-0016_01_the_theory_and_practise_of_pharmaceutical_technology/images/image3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052736"/>
            <a:ext cx="4536504" cy="5179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8125"/>
            <a:ext cx="8077200" cy="638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Sucrose</a:t>
            </a:r>
            <a:r>
              <a:rPr lang="tr-TR" dirty="0" smtClean="0"/>
              <a:t> </a:t>
            </a:r>
            <a:r>
              <a:rPr lang="tr-TR" dirty="0" err="1" smtClean="0"/>
              <a:t>Production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 obtain</a:t>
            </a:r>
            <a:r>
              <a:rPr lang="tr-TR" dirty="0" smtClean="0"/>
              <a:t> </a:t>
            </a:r>
            <a:r>
              <a:rPr lang="en-US" dirty="0" smtClean="0"/>
              <a:t>sucrose, sugar must be removed from sugar canes or sugar</a:t>
            </a:r>
            <a:r>
              <a:rPr lang="tr-TR" dirty="0" smtClean="0"/>
              <a:t> </a:t>
            </a:r>
            <a:r>
              <a:rPr lang="en-US" dirty="0" smtClean="0"/>
              <a:t>beets to produce a diluted liquid which is then clarified to</a:t>
            </a:r>
            <a:r>
              <a:rPr lang="tr-TR" dirty="0" smtClean="0"/>
              <a:t> </a:t>
            </a:r>
            <a:r>
              <a:rPr lang="en-US" dirty="0" smtClean="0"/>
              <a:t>remove impurities (</a:t>
            </a:r>
            <a:r>
              <a:rPr lang="en-US" dirty="0" err="1" smtClean="0"/>
              <a:t>i.e.minerals</a:t>
            </a:r>
            <a:r>
              <a:rPr lang="tr-TR" dirty="0" smtClean="0"/>
              <a:t>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err="1" smtClean="0"/>
              <a:t>organicmatters</a:t>
            </a:r>
            <a:r>
              <a:rPr lang="en-US" dirty="0" smtClean="0"/>
              <a:t>)</a:t>
            </a:r>
            <a:r>
              <a:rPr lang="tr-TR" dirty="0" smtClean="0"/>
              <a:t>  </a:t>
            </a:r>
            <a:r>
              <a:rPr lang="en-US" dirty="0" smtClean="0"/>
              <a:t>before</a:t>
            </a:r>
            <a:r>
              <a:rPr lang="tr-TR" dirty="0" smtClean="0"/>
              <a:t> </a:t>
            </a:r>
            <a:r>
              <a:rPr lang="en-US" dirty="0" smtClean="0"/>
              <a:t>further</a:t>
            </a:r>
            <a:r>
              <a:rPr lang="tr-TR" dirty="0" smtClean="0"/>
              <a:t> </a:t>
            </a:r>
            <a:r>
              <a:rPr lang="en-US" dirty="0" smtClean="0"/>
              <a:t>concentration, commonly by evaporation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sucrose syrup</a:t>
            </a:r>
            <a:r>
              <a:rPr lang="tr-TR" smtClean="0"/>
              <a:t> </a:t>
            </a:r>
            <a:r>
              <a:rPr lang="en-US" smtClean="0"/>
              <a:t>obtainedis</a:t>
            </a:r>
            <a:r>
              <a:rPr lang="en-US" dirty="0" smtClean="0"/>
              <a:t> </a:t>
            </a:r>
            <a:r>
              <a:rPr lang="en-US" dirty="0" err="1" smtClean="0"/>
              <a:t>thensubjectedto</a:t>
            </a:r>
            <a:r>
              <a:rPr lang="en-US" dirty="0" smtClean="0"/>
              <a:t> a controlled</a:t>
            </a:r>
            <a:r>
              <a:rPr lang="tr-TR" dirty="0" smtClean="0"/>
              <a:t> </a:t>
            </a:r>
            <a:r>
              <a:rPr lang="en-US" dirty="0" smtClean="0"/>
              <a:t>crystallization</a:t>
            </a:r>
            <a:r>
              <a:rPr lang="tr-TR" dirty="0" smtClean="0"/>
              <a:t> </a:t>
            </a:r>
            <a:r>
              <a:rPr lang="en-US" dirty="0" smtClean="0"/>
              <a:t>process using a vacuum</a:t>
            </a:r>
            <a:r>
              <a:rPr lang="tr-TR" dirty="0" smtClean="0"/>
              <a:t> </a:t>
            </a:r>
            <a:r>
              <a:rPr lang="en-US" dirty="0" smtClean="0"/>
              <a:t>evaporator pan, allowing</a:t>
            </a:r>
            <a:r>
              <a:rPr lang="tr-TR" dirty="0" smtClean="0"/>
              <a:t> </a:t>
            </a:r>
            <a:r>
              <a:rPr lang="en-US" dirty="0" smtClean="0"/>
              <a:t>for the sucrose to separate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51520" y="119675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Since sucrose solubility in water</a:t>
            </a:r>
            <a:r>
              <a:rPr lang="tr-TR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is high, multiple steps are necessary </a:t>
            </a:r>
            <a:r>
              <a:rPr lang="en-US" sz="3200" dirty="0" smtClean="0"/>
              <a:t>to remove as much of</a:t>
            </a:r>
          </a:p>
          <a:p>
            <a:r>
              <a:rPr lang="en-US" sz="3200" dirty="0" smtClean="0"/>
              <a:t>the sucrose in the solution as possible. </a:t>
            </a:r>
            <a:endParaRPr lang="tr-TR" sz="3200" dirty="0" smtClean="0"/>
          </a:p>
          <a:p>
            <a:endParaRPr lang="tr-TR" sz="3200" dirty="0" smtClean="0"/>
          </a:p>
          <a:p>
            <a:r>
              <a:rPr lang="en-US" sz="3200" dirty="0" smtClean="0"/>
              <a:t>Last, sucrose crystals</a:t>
            </a:r>
            <a:r>
              <a:rPr lang="tr-TR" sz="3200" dirty="0" smtClean="0"/>
              <a:t> </a:t>
            </a:r>
            <a:r>
              <a:rPr lang="en-US" sz="3200" dirty="0" smtClean="0"/>
              <a:t>are removed from the mother liquor </a:t>
            </a:r>
            <a:r>
              <a:rPr lang="en-US" sz="3200" b="1" u="sng" dirty="0" smtClean="0">
                <a:solidFill>
                  <a:srgbClr val="FF0000"/>
                </a:solidFill>
              </a:rPr>
              <a:t>using centrifugation</a:t>
            </a:r>
            <a:r>
              <a:rPr lang="en-US" sz="3200" dirty="0" smtClean="0"/>
              <a:t>.</a:t>
            </a:r>
          </a:p>
          <a:p>
            <a:endParaRPr lang="tr-TR" sz="3200" dirty="0" smtClean="0"/>
          </a:p>
          <a:p>
            <a:r>
              <a:rPr lang="en-US" sz="3200" dirty="0" smtClean="0"/>
              <a:t>This liquor contains a low amount of sucrose and a high</a:t>
            </a:r>
            <a:r>
              <a:rPr lang="tr-TR" sz="3200" dirty="0" smtClean="0"/>
              <a:t> </a:t>
            </a:r>
            <a:r>
              <a:rPr lang="en-US" sz="3200" dirty="0" smtClean="0"/>
              <a:t>concentration of impurities and is further evaporated to</a:t>
            </a:r>
            <a:r>
              <a:rPr lang="tr-TR" sz="3200" dirty="0" smtClean="0"/>
              <a:t> </a:t>
            </a:r>
            <a:r>
              <a:rPr lang="en-US" sz="3200" dirty="0" smtClean="0"/>
              <a:t>obtain molasses</a:t>
            </a:r>
            <a:r>
              <a:rPr lang="tr-TR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50" y="119063"/>
            <a:ext cx="7124700" cy="661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Crystallization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just">
              <a:buNone/>
            </a:pPr>
            <a:r>
              <a:rPr lang="en-US" sz="3600" b="1" u="sng" dirty="0" smtClean="0"/>
              <a:t>Crystallization is the process </a:t>
            </a:r>
            <a:r>
              <a:rPr lang="en-US" sz="3600" b="1" u="sng" dirty="0" smtClean="0">
                <a:solidFill>
                  <a:srgbClr val="FF0000"/>
                </a:solidFill>
              </a:rPr>
              <a:t>by which solid crystals</a:t>
            </a:r>
            <a:r>
              <a:rPr lang="en-US" sz="3600" b="1" u="sng" dirty="0" smtClean="0"/>
              <a:t>, of</a:t>
            </a:r>
            <a:r>
              <a:rPr lang="tr-TR" sz="3600" b="1" u="sng" dirty="0" smtClean="0"/>
              <a:t> </a:t>
            </a:r>
            <a:r>
              <a:rPr lang="en-US" sz="3600" b="1" u="sng" dirty="0" smtClean="0"/>
              <a:t>a solute, </a:t>
            </a:r>
            <a:r>
              <a:rPr lang="en-US" sz="3600" b="1" u="sng" dirty="0" smtClean="0">
                <a:solidFill>
                  <a:srgbClr val="FF0000"/>
                </a:solidFill>
              </a:rPr>
              <a:t>are formed from a solution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8" y="909638"/>
            <a:ext cx="820102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7738" y="795338"/>
            <a:ext cx="7248525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the food industry, products such as </a:t>
            </a:r>
            <a:r>
              <a:rPr lang="en-US" dirty="0" smtClean="0">
                <a:solidFill>
                  <a:srgbClr val="FF0000"/>
                </a:solidFill>
              </a:rPr>
              <a:t>sugar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lactose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glucose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salt </a:t>
            </a:r>
            <a:r>
              <a:rPr lang="en-US" dirty="0" smtClean="0"/>
              <a:t>are obtained by this process.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It may also be used</a:t>
            </a:r>
            <a:r>
              <a:rPr lang="tr-TR" dirty="0" smtClean="0"/>
              <a:t> </a:t>
            </a:r>
            <a:r>
              <a:rPr lang="en-US" dirty="0" smtClean="0"/>
              <a:t>to remove undesirable products. For example, edible</a:t>
            </a:r>
            <a:r>
              <a:rPr lang="tr-TR" dirty="0" smtClean="0"/>
              <a:t> </a:t>
            </a:r>
            <a:r>
              <a:rPr lang="en-US" dirty="0" smtClean="0"/>
              <a:t>oils may be </a:t>
            </a:r>
            <a:r>
              <a:rPr lang="en-US" b="1" u="sng" dirty="0" smtClean="0">
                <a:solidFill>
                  <a:srgbClr val="FF0000"/>
                </a:solidFill>
              </a:rPr>
              <a:t>cooled to crystallize high melting-point</a:t>
            </a:r>
            <a:r>
              <a:rPr lang="tr-TR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components by a process called winterizi</a:t>
            </a:r>
            <a:r>
              <a:rPr lang="en-US" b="1" dirty="0" smtClean="0">
                <a:solidFill>
                  <a:srgbClr val="FF0000"/>
                </a:solidFill>
              </a:rPr>
              <a:t>ng.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Crystallization generally involves four distinctive steps:</a:t>
            </a:r>
          </a:p>
          <a:p>
            <a:pPr marL="514350" indent="-514350">
              <a:buAutoNum type="arabicParenBoth"/>
            </a:pPr>
            <a:r>
              <a:rPr lang="en-US" dirty="0" smtClean="0"/>
              <a:t>the generation of a supersaturated state, </a:t>
            </a:r>
            <a:endParaRPr lang="tr-TR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 nucleation,</a:t>
            </a:r>
          </a:p>
          <a:p>
            <a:pPr>
              <a:buNone/>
            </a:pPr>
            <a:r>
              <a:rPr lang="en-US" dirty="0" smtClean="0"/>
              <a:t>(3) crystal growth, and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(4) </a:t>
            </a:r>
            <a:r>
              <a:rPr lang="en-US" dirty="0" err="1" smtClean="0"/>
              <a:t>recrystallization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supersaturated solution is generated</a:t>
            </a:r>
            <a:r>
              <a:rPr lang="tr-TR" dirty="0" smtClean="0"/>
              <a:t> </a:t>
            </a:r>
            <a:r>
              <a:rPr lang="en-US" dirty="0" smtClean="0"/>
              <a:t>when a solution has reached the solute’s maximum concentration</a:t>
            </a:r>
            <a:r>
              <a:rPr lang="tr-TR" dirty="0" smtClean="0"/>
              <a:t> </a:t>
            </a:r>
            <a:r>
              <a:rPr lang="en-US" dirty="0" smtClean="0"/>
              <a:t>and is then further concentrated, </a:t>
            </a:r>
            <a:r>
              <a:rPr lang="en-US" b="1" u="sng" dirty="0" smtClean="0">
                <a:solidFill>
                  <a:srgbClr val="FF0000"/>
                </a:solidFill>
              </a:rPr>
              <a:t>usually by</a:t>
            </a:r>
            <a:r>
              <a:rPr lang="tr-TR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evaporation</a:t>
            </a:r>
            <a:r>
              <a:rPr lang="en-US" dirty="0" smtClean="0"/>
              <a:t>, or </a:t>
            </a:r>
            <a:r>
              <a:rPr lang="en-US" b="1" u="sng" dirty="0" smtClean="0">
                <a:solidFill>
                  <a:srgbClr val="FF0000"/>
                </a:solidFill>
              </a:rPr>
              <a:t>cooled down slowly</a:t>
            </a:r>
            <a:r>
              <a:rPr lang="tr-TR" b="1" u="sng" dirty="0" smtClean="0">
                <a:solidFill>
                  <a:srgbClr val="FF0000"/>
                </a:solidFill>
              </a:rPr>
              <a:t>,</a:t>
            </a:r>
          </a:p>
          <a:p>
            <a:pPr>
              <a:buNone/>
            </a:pPr>
            <a:endParaRPr lang="tr-TR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first step is the </a:t>
            </a:r>
            <a:r>
              <a:rPr lang="en-US" b="1" u="sng" dirty="0" smtClean="0">
                <a:solidFill>
                  <a:srgbClr val="FF0000"/>
                </a:solidFill>
              </a:rPr>
              <a:t>driving force for crystallization</a:t>
            </a:r>
            <a:r>
              <a:rPr lang="en-US" dirty="0" smtClean="0"/>
              <a:t> by which</a:t>
            </a:r>
            <a:r>
              <a:rPr lang="tr-TR" dirty="0" smtClean="0"/>
              <a:t> </a:t>
            </a:r>
            <a:r>
              <a:rPr lang="en-US" dirty="0" smtClean="0"/>
              <a:t>the system lowers its energy state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Then nucleation takes</a:t>
            </a:r>
            <a:r>
              <a:rPr lang="tr-TR" dirty="0" smtClean="0"/>
              <a:t> </a:t>
            </a:r>
            <a:r>
              <a:rPr lang="en-US" dirty="0" smtClean="0"/>
              <a:t>place as solutes aggregate to form orderly “</a:t>
            </a:r>
            <a:r>
              <a:rPr lang="en-US" b="1" dirty="0" smtClean="0">
                <a:solidFill>
                  <a:srgbClr val="FF0000"/>
                </a:solidFill>
              </a:rPr>
              <a:t>clusters</a:t>
            </a:r>
            <a:r>
              <a:rPr lang="en-US" dirty="0" smtClean="0"/>
              <a:t>” or</a:t>
            </a:r>
            <a:r>
              <a:rPr lang="tr-TR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nuclei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There are two kinds of nucleation</a:t>
            </a:r>
            <a:r>
              <a:rPr lang="en-US" dirty="0" smtClean="0"/>
              <a:t>: </a:t>
            </a:r>
            <a:endParaRPr lang="tr-TR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homogeneous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tr-TR" dirty="0" smtClean="0"/>
              <a:t>,</a:t>
            </a:r>
          </a:p>
          <a:p>
            <a:pPr marL="514350" indent="-514350">
              <a:buAutoNum type="arabicParenBoth"/>
            </a:pPr>
            <a:r>
              <a:rPr lang="en-US" dirty="0" smtClean="0"/>
              <a:t> heterogeneous.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first occurs without the</a:t>
            </a:r>
            <a:r>
              <a:rPr lang="tr-TR" dirty="0" smtClean="0"/>
              <a:t> </a:t>
            </a:r>
            <a:r>
              <a:rPr lang="en-US" dirty="0" smtClean="0"/>
              <a:t>presence of foreign particles and the second, more common,</a:t>
            </a:r>
            <a:r>
              <a:rPr lang="tr-TR" dirty="0" smtClean="0"/>
              <a:t> </a:t>
            </a:r>
            <a:r>
              <a:rPr lang="en-US" dirty="0" smtClean="0"/>
              <a:t>is aided by the presence of foreign particles in the</a:t>
            </a:r>
            <a:r>
              <a:rPr lang="tr-TR" dirty="0" smtClean="0"/>
              <a:t> </a:t>
            </a:r>
            <a:r>
              <a:rPr lang="en-US" dirty="0" smtClean="0"/>
              <a:t>solution.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subsequent binding of solute molecules to</a:t>
            </a:r>
          </a:p>
          <a:p>
            <a:pPr>
              <a:buNone/>
            </a:pPr>
            <a:r>
              <a:rPr lang="en-US" dirty="0" smtClean="0"/>
              <a:t>existing nuclei, thus increasing crystal size, is called crystal</a:t>
            </a:r>
            <a:r>
              <a:rPr lang="tr-TR" dirty="0" smtClean="0"/>
              <a:t> </a:t>
            </a:r>
            <a:r>
              <a:rPr lang="en-US" dirty="0" smtClean="0"/>
              <a:t>growth</a:t>
            </a:r>
            <a:r>
              <a:rPr lang="tr-T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smtClean="0"/>
              <a:t>This reaction stops as an equilibrium state is</a:t>
            </a:r>
          </a:p>
          <a:p>
            <a:pPr>
              <a:buNone/>
            </a:pPr>
            <a:r>
              <a:rPr lang="en-US" dirty="0" smtClean="0"/>
              <a:t>reached, if the solution is not kept in a supersaturated</a:t>
            </a:r>
            <a:r>
              <a:rPr lang="tr-TR" dirty="0" smtClean="0"/>
              <a:t> </a:t>
            </a:r>
            <a:r>
              <a:rPr lang="en-US" dirty="0" smtClean="0"/>
              <a:t>state by the constant removal of solvent, usually through</a:t>
            </a:r>
            <a:r>
              <a:rPr lang="tr-TR" dirty="0" smtClean="0"/>
              <a:t> </a:t>
            </a:r>
            <a:r>
              <a:rPr lang="en-US" dirty="0" smtClean="0"/>
              <a:t>constant solvent evaporation</a:t>
            </a:r>
            <a:r>
              <a:rPr lang="tr-T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Ekran Gösterisi (4:3)</PresentationFormat>
  <Paragraphs>40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Crystallization</vt:lpstr>
      <vt:lpstr>Crystallization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Equipment</vt:lpstr>
      <vt:lpstr>Slayt 14</vt:lpstr>
      <vt:lpstr>Slayt 15</vt:lpstr>
      <vt:lpstr>Sucrose Production</vt:lpstr>
      <vt:lpstr>Slayt 17</vt:lpstr>
      <vt:lpstr>Slayt 18</vt:lpstr>
      <vt:lpstr>Slayt 19</vt:lpstr>
      <vt:lpstr>Slayt 20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Crystallization</dc:title>
  <dc:creator>salih karasu 66</dc:creator>
  <cp:lastModifiedBy>salih karasu 66</cp:lastModifiedBy>
  <cp:revision>2</cp:revision>
  <dcterms:created xsi:type="dcterms:W3CDTF">2018-04-16T07:57:22Z</dcterms:created>
  <dcterms:modified xsi:type="dcterms:W3CDTF">2018-04-16T11:21:41Z</dcterms:modified>
</cp:coreProperties>
</file>