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3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6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09.02.2018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6001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chemeClr val="accent2">
                    <a:lumMod val="75000"/>
                  </a:schemeClr>
                </a:solidFill>
              </a:rPr>
              <a:t>POPULATION TRENDS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7772400" cy="3657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701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Fertility</a:t>
            </a:r>
            <a:r>
              <a:rPr lang="tr-TR" b="1" dirty="0" smtClean="0">
                <a:solidFill>
                  <a:srgbClr val="FF0000"/>
                </a:solidFill>
              </a:rPr>
              <a:t> Rate in </a:t>
            </a:r>
            <a:r>
              <a:rPr lang="tr-TR" b="1" dirty="0" err="1" smtClean="0">
                <a:solidFill>
                  <a:srgbClr val="FF0000"/>
                </a:solidFill>
              </a:rPr>
              <a:t>Turkey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In </a:t>
            </a:r>
            <a:r>
              <a:rPr lang="en-US" sz="3300" b="1" dirty="0"/>
              <a:t>2016 the province having the highest total </a:t>
            </a:r>
            <a:r>
              <a:rPr lang="en-US" sz="3300" b="1" dirty="0" smtClean="0"/>
              <a:t>fertility </a:t>
            </a:r>
            <a:r>
              <a:rPr lang="en-US" sz="3300" b="1" dirty="0"/>
              <a:t>rate was </a:t>
            </a:r>
            <a:r>
              <a:rPr lang="en-US" sz="3300" b="1" dirty="0" err="1"/>
              <a:t>Şanlıurfa</a:t>
            </a:r>
            <a:r>
              <a:rPr lang="en-US" sz="3300" b="1" dirty="0"/>
              <a:t> with 4.33 children. </a:t>
            </a:r>
            <a:endParaRPr lang="tr-TR" sz="3300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02919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3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Paragraph</a:t>
            </a:r>
            <a:r>
              <a:rPr lang="tr-TR" b="1" dirty="0" smtClean="0">
                <a:solidFill>
                  <a:srgbClr val="FF0000"/>
                </a:solidFill>
              </a:rPr>
              <a:t> 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How </a:t>
            </a:r>
            <a:r>
              <a:rPr lang="tr-TR" b="1" dirty="0" err="1" smtClean="0"/>
              <a:t>did</a:t>
            </a:r>
            <a:r>
              <a:rPr lang="tr-TR" b="1" dirty="0" smtClean="0"/>
              <a:t> </a:t>
            </a:r>
            <a:r>
              <a:rPr lang="tr-TR" b="1" dirty="0" err="1" smtClean="0"/>
              <a:t>countries</a:t>
            </a:r>
            <a:r>
              <a:rPr lang="tr-TR" b="1" dirty="0" smtClean="0"/>
              <a:t> </a:t>
            </a:r>
            <a:r>
              <a:rPr lang="tr-TR" b="1" dirty="0" err="1" smtClean="0"/>
              <a:t>such</a:t>
            </a:r>
            <a:r>
              <a:rPr lang="tr-TR" b="1" dirty="0" smtClean="0"/>
              <a:t> as </a:t>
            </a:r>
            <a:r>
              <a:rPr lang="tr-TR" b="1" dirty="0" err="1" smtClean="0"/>
              <a:t>China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India</a:t>
            </a:r>
            <a:r>
              <a:rPr lang="tr-TR" b="1" dirty="0" smtClean="0"/>
              <a:t> </a:t>
            </a:r>
            <a:r>
              <a:rPr lang="tr-TR" b="1" dirty="0" err="1" smtClean="0"/>
              <a:t>control</a:t>
            </a:r>
            <a:r>
              <a:rPr lang="tr-TR" b="1" dirty="0" smtClean="0"/>
              <a:t> </a:t>
            </a:r>
            <a:r>
              <a:rPr lang="tr-TR" b="1" dirty="0" err="1" smtClean="0"/>
              <a:t>their</a:t>
            </a:r>
            <a:r>
              <a:rPr lang="tr-TR" b="1" dirty="0" smtClean="0"/>
              <a:t> </a:t>
            </a:r>
            <a:r>
              <a:rPr lang="tr-TR" b="1" dirty="0" err="1" smtClean="0"/>
              <a:t>population</a:t>
            </a:r>
            <a:r>
              <a:rPr lang="tr-TR" b="1" dirty="0" smtClean="0"/>
              <a:t> </a:t>
            </a:r>
            <a:r>
              <a:rPr lang="tr-TR" b="1" dirty="0" err="1" smtClean="0"/>
              <a:t>growth</a:t>
            </a:r>
            <a:r>
              <a:rPr lang="tr-TR" b="1" dirty="0" smtClean="0"/>
              <a:t> in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past</a:t>
            </a:r>
            <a:r>
              <a:rPr lang="tr-TR" b="1" dirty="0" smtClean="0"/>
              <a:t>?</a:t>
            </a:r>
          </a:p>
          <a:p>
            <a:endParaRPr lang="tr-TR" b="1" dirty="0"/>
          </a:p>
          <a:p>
            <a:r>
              <a:rPr lang="tr-TR" b="1" dirty="0" err="1" smtClean="0"/>
              <a:t>China</a:t>
            </a:r>
            <a:r>
              <a:rPr lang="tr-TR" b="1" dirty="0" smtClean="0"/>
              <a:t>: ….</a:t>
            </a:r>
          </a:p>
          <a:p>
            <a:r>
              <a:rPr lang="tr-TR" b="1" dirty="0" err="1" smtClean="0"/>
              <a:t>India</a:t>
            </a:r>
            <a:r>
              <a:rPr lang="tr-TR" b="1" dirty="0" smtClean="0"/>
              <a:t>: 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789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China</a:t>
            </a:r>
            <a:r>
              <a:rPr lang="tr-TR" b="1" dirty="0" smtClean="0">
                <a:solidFill>
                  <a:srgbClr val="FF0000"/>
                </a:solidFill>
              </a:rPr>
              <a:t> – 1980s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58156"/>
            <a:ext cx="59055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16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Population</a:t>
            </a:r>
            <a:r>
              <a:rPr lang="tr-TR" b="1" dirty="0" smtClean="0">
                <a:solidFill>
                  <a:srgbClr val="FF0000"/>
                </a:solidFill>
              </a:rPr>
              <a:t> Control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1"/>
            <a:ext cx="3505200" cy="33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495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2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Paragraph</a:t>
            </a:r>
            <a:r>
              <a:rPr lang="tr-TR" b="1" dirty="0" smtClean="0">
                <a:solidFill>
                  <a:srgbClr val="FF0000"/>
                </a:solidFill>
              </a:rPr>
              <a:t> 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/>
              <a:t>In</a:t>
            </a:r>
            <a:r>
              <a:rPr lang="tr-TR" b="1" dirty="0" smtClean="0"/>
              <a:t> </a:t>
            </a:r>
            <a:r>
              <a:rPr lang="tr-TR" b="1" dirty="0" err="1" smtClean="0"/>
              <a:t>which</a:t>
            </a:r>
            <a:r>
              <a:rPr lang="tr-TR" b="1" dirty="0" smtClean="0"/>
              <a:t> </a:t>
            </a:r>
            <a:r>
              <a:rPr lang="tr-TR" b="1" dirty="0" err="1" smtClean="0"/>
              <a:t>part</a:t>
            </a:r>
            <a:r>
              <a:rPr lang="tr-TR" b="1" dirty="0" smtClean="0"/>
              <a:t> of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world</a:t>
            </a:r>
            <a:r>
              <a:rPr lang="tr-TR" b="1" dirty="0" smtClean="0"/>
              <a:t> is </a:t>
            </a:r>
            <a:r>
              <a:rPr lang="tr-TR" b="1" dirty="0" err="1" smtClean="0"/>
              <a:t>population</a:t>
            </a:r>
            <a:r>
              <a:rPr lang="tr-TR" b="1" dirty="0" smtClean="0"/>
              <a:t> </a:t>
            </a:r>
            <a:r>
              <a:rPr lang="tr-TR" b="1" dirty="0" err="1" smtClean="0"/>
              <a:t>growing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fastest</a:t>
            </a:r>
            <a:r>
              <a:rPr lang="tr-TR" b="1" dirty="0" smtClean="0"/>
              <a:t>?</a:t>
            </a:r>
          </a:p>
          <a:p>
            <a:endParaRPr lang="tr-TR" b="1" dirty="0"/>
          </a:p>
          <a:p>
            <a:r>
              <a:rPr lang="tr-TR" b="1" dirty="0" err="1" smtClean="0"/>
              <a:t>What</a:t>
            </a:r>
            <a:r>
              <a:rPr lang="tr-TR" b="1" dirty="0"/>
              <a:t> </a:t>
            </a:r>
            <a:r>
              <a:rPr lang="tr-TR" b="1" dirty="0" smtClean="0"/>
              <a:t>is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concern</a:t>
            </a:r>
            <a:r>
              <a:rPr lang="tr-TR" b="1" dirty="0" smtClean="0"/>
              <a:t> of </a:t>
            </a:r>
            <a:r>
              <a:rPr lang="tr-TR" b="1" dirty="0" err="1" smtClean="0"/>
              <a:t>many</a:t>
            </a:r>
            <a:r>
              <a:rPr lang="tr-TR" b="1" dirty="0" smtClean="0"/>
              <a:t> </a:t>
            </a:r>
            <a:r>
              <a:rPr lang="tr-TR" b="1" dirty="0" err="1" smtClean="0"/>
              <a:t>experts</a:t>
            </a:r>
            <a:r>
              <a:rPr lang="tr-TR" b="1" dirty="0" smtClean="0"/>
              <a:t> </a:t>
            </a:r>
            <a:r>
              <a:rPr lang="tr-TR" b="1" dirty="0" err="1" smtClean="0"/>
              <a:t>about</a:t>
            </a:r>
            <a:r>
              <a:rPr lang="tr-TR" b="1" dirty="0" smtClean="0"/>
              <a:t> </a:t>
            </a:r>
            <a:r>
              <a:rPr lang="tr-TR" b="1" dirty="0" err="1" smtClean="0"/>
              <a:t>this</a:t>
            </a:r>
            <a:r>
              <a:rPr lang="tr-TR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25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Paragraph</a:t>
            </a:r>
            <a:r>
              <a:rPr lang="tr-TR" b="1" dirty="0" smtClean="0">
                <a:solidFill>
                  <a:srgbClr val="FF0000"/>
                </a:solidFill>
              </a:rPr>
              <a:t>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/>
              <a:t>In</a:t>
            </a:r>
            <a:r>
              <a:rPr lang="tr-TR" b="1" dirty="0" smtClean="0"/>
              <a:t> </a:t>
            </a:r>
            <a:r>
              <a:rPr lang="tr-TR" b="1" dirty="0" err="1" smtClean="0"/>
              <a:t>which</a:t>
            </a:r>
            <a:r>
              <a:rPr lang="tr-TR" b="1" dirty="0" smtClean="0"/>
              <a:t> </a:t>
            </a:r>
            <a:r>
              <a:rPr lang="tr-TR" b="1" dirty="0" err="1" smtClean="0"/>
              <a:t>countries</a:t>
            </a:r>
            <a:r>
              <a:rPr lang="tr-TR" b="1" dirty="0" smtClean="0"/>
              <a:t> </a:t>
            </a:r>
            <a:r>
              <a:rPr lang="tr-TR" b="1" dirty="0" err="1" smtClean="0"/>
              <a:t>there</a:t>
            </a:r>
            <a:r>
              <a:rPr lang="tr-TR" b="1" dirty="0" smtClean="0"/>
              <a:t> is a </a:t>
            </a:r>
            <a:r>
              <a:rPr lang="tr-TR" b="1" dirty="0" err="1" smtClean="0"/>
              <a:t>decline</a:t>
            </a:r>
            <a:r>
              <a:rPr lang="tr-TR" b="1" dirty="0" smtClean="0"/>
              <a:t> in </a:t>
            </a:r>
            <a:r>
              <a:rPr lang="tr-TR" b="1" dirty="0" err="1" smtClean="0"/>
              <a:t>population</a:t>
            </a:r>
            <a:r>
              <a:rPr lang="tr-TR" b="1" dirty="0" smtClean="0"/>
              <a:t>?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b="1" dirty="0" err="1" smtClean="0"/>
              <a:t>Why</a:t>
            </a:r>
            <a:r>
              <a:rPr lang="tr-TR" b="1" dirty="0" smtClean="0"/>
              <a:t> is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falling</a:t>
            </a:r>
            <a:r>
              <a:rPr lang="tr-TR" b="1" dirty="0" smtClean="0"/>
              <a:t> </a:t>
            </a:r>
            <a:r>
              <a:rPr lang="tr-TR" b="1" dirty="0" err="1" smtClean="0"/>
              <a:t>fertility</a:t>
            </a:r>
            <a:r>
              <a:rPr lang="tr-TR" b="1" dirty="0" smtClean="0"/>
              <a:t> rate a problem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some</a:t>
            </a:r>
            <a:r>
              <a:rPr lang="tr-TR" b="1" dirty="0" smtClean="0"/>
              <a:t> </a:t>
            </a:r>
            <a:r>
              <a:rPr lang="tr-TR" b="1" dirty="0" err="1" smtClean="0"/>
              <a:t>countries</a:t>
            </a:r>
            <a:r>
              <a:rPr lang="tr-TR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501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Falling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Fertility</a:t>
            </a:r>
            <a:r>
              <a:rPr lang="tr-TR" b="1" dirty="0" smtClean="0">
                <a:solidFill>
                  <a:srgbClr val="FF0000"/>
                </a:solidFill>
              </a:rPr>
              <a:t> Rate in Europe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10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Paragraph</a:t>
            </a:r>
            <a:r>
              <a:rPr lang="tr-TR" b="1" dirty="0" smtClean="0">
                <a:solidFill>
                  <a:srgbClr val="FF0000"/>
                </a:solidFill>
              </a:rPr>
              <a:t> 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How </a:t>
            </a:r>
            <a:r>
              <a:rPr lang="tr-TR" b="1" dirty="0" err="1" smtClean="0"/>
              <a:t>does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government</a:t>
            </a:r>
            <a:r>
              <a:rPr lang="tr-TR" b="1" dirty="0" smtClean="0"/>
              <a:t> </a:t>
            </a:r>
            <a:r>
              <a:rPr lang="tr-TR" b="1" dirty="0" err="1" smtClean="0"/>
              <a:t>encourage</a:t>
            </a:r>
            <a:r>
              <a:rPr lang="tr-TR" b="1" dirty="0" smtClean="0"/>
              <a:t> </a:t>
            </a:r>
            <a:r>
              <a:rPr lang="tr-TR" b="1" dirty="0" err="1" smtClean="0"/>
              <a:t>people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have</a:t>
            </a:r>
            <a:r>
              <a:rPr lang="tr-TR" b="1" dirty="0" smtClean="0"/>
              <a:t> </a:t>
            </a:r>
            <a:r>
              <a:rPr lang="tr-TR" b="1" dirty="0" err="1" smtClean="0"/>
              <a:t>more</a:t>
            </a:r>
            <a:r>
              <a:rPr lang="tr-TR" b="1" dirty="0" smtClean="0"/>
              <a:t> </a:t>
            </a:r>
            <a:r>
              <a:rPr lang="tr-TR" b="1" dirty="0" err="1" smtClean="0"/>
              <a:t>children</a:t>
            </a:r>
            <a:r>
              <a:rPr lang="tr-TR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6648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u="sng" dirty="0" smtClean="0">
                <a:solidFill>
                  <a:srgbClr val="C00000"/>
                </a:solidFill>
              </a:rPr>
              <a:t>TARGET VOCABULARY</a:t>
            </a:r>
            <a:br>
              <a:rPr lang="tr-TR" b="1" u="sng" dirty="0" smtClean="0">
                <a:solidFill>
                  <a:srgbClr val="C00000"/>
                </a:solidFill>
              </a:rPr>
            </a:br>
            <a:r>
              <a:rPr lang="tr-TR" b="1" dirty="0" err="1" smtClean="0">
                <a:solidFill>
                  <a:srgbClr val="C00000"/>
                </a:solidFill>
              </a:rPr>
              <a:t>according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to</a:t>
            </a:r>
            <a:r>
              <a:rPr lang="tr-TR" b="1" dirty="0" smtClean="0">
                <a:solidFill>
                  <a:srgbClr val="C00000"/>
                </a:solidFill>
              </a:rPr>
              <a:t> (</a:t>
            </a:r>
            <a:r>
              <a:rPr lang="tr-TR" b="1" dirty="0" err="1" smtClean="0">
                <a:solidFill>
                  <a:srgbClr val="C00000"/>
                </a:solidFill>
              </a:rPr>
              <a:t>phr</a:t>
            </a:r>
            <a:r>
              <a:rPr lang="tr-TR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915400" cy="452596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a</a:t>
            </a:r>
            <a:r>
              <a:rPr lang="tr-TR" b="1" dirty="0" smtClean="0"/>
              <a:t>s </a:t>
            </a:r>
            <a:r>
              <a:rPr lang="tr-TR" b="1" dirty="0" err="1" smtClean="0"/>
              <a:t>stated</a:t>
            </a:r>
            <a:r>
              <a:rPr lang="tr-TR" b="1" dirty="0" smtClean="0"/>
              <a:t>/</a:t>
            </a:r>
            <a:r>
              <a:rPr lang="tr-TR" b="1" dirty="0" err="1" smtClean="0"/>
              <a:t>reported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,</a:t>
            </a:r>
          </a:p>
          <a:p>
            <a:r>
              <a:rPr lang="tr-TR" b="1" dirty="0"/>
              <a:t>i</a:t>
            </a:r>
            <a:r>
              <a:rPr lang="tr-TR" b="1" dirty="0" smtClean="0"/>
              <a:t>n a </a:t>
            </a:r>
            <a:r>
              <a:rPr lang="tr-TR" b="1" dirty="0" err="1" smtClean="0"/>
              <a:t>way</a:t>
            </a:r>
            <a:r>
              <a:rPr lang="tr-TR" b="1" dirty="0" smtClean="0"/>
              <a:t> </a:t>
            </a:r>
            <a:r>
              <a:rPr lang="tr-TR" b="1" dirty="0" err="1" smtClean="0"/>
              <a:t>that</a:t>
            </a:r>
            <a:r>
              <a:rPr lang="tr-TR" b="1" dirty="0" smtClean="0"/>
              <a:t> is </a:t>
            </a:r>
            <a:r>
              <a:rPr lang="tr-TR" b="1" dirty="0" err="1" smtClean="0"/>
              <a:t>based</a:t>
            </a:r>
            <a:r>
              <a:rPr lang="tr-TR" b="1" dirty="0" smtClean="0"/>
              <a:t> on </a:t>
            </a:r>
            <a:r>
              <a:rPr lang="tr-TR" b="1" dirty="0" err="1" smtClean="0"/>
              <a:t>stg</a:t>
            </a:r>
            <a:endParaRPr lang="tr-TR" b="1" dirty="0" smtClean="0"/>
          </a:p>
          <a:p>
            <a:r>
              <a:rPr lang="en-US" b="1" dirty="0"/>
              <a:t>in agreement </a:t>
            </a:r>
            <a:r>
              <a:rPr lang="en-US" b="1" dirty="0" smtClean="0"/>
              <a:t>with</a:t>
            </a: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r>
              <a:rPr lang="en-US" b="1" dirty="0">
                <a:solidFill>
                  <a:srgbClr val="C00000"/>
                </a:solidFill>
              </a:rPr>
              <a:t>According to</a:t>
            </a:r>
            <a:r>
              <a:rPr lang="en-US" b="1" dirty="0"/>
              <a:t> the weather report, it's going to rain</a:t>
            </a:r>
            <a:r>
              <a:rPr lang="en-US" b="1" dirty="0" smtClean="0"/>
              <a:t>.</a:t>
            </a:r>
            <a:endParaRPr lang="tr-TR" b="1" dirty="0" smtClean="0"/>
          </a:p>
          <a:p>
            <a:pPr>
              <a:buNone/>
            </a:pPr>
            <a:r>
              <a:rPr lang="en-US" b="1" dirty="0"/>
              <a:t> </a:t>
            </a:r>
            <a:endParaRPr lang="tr-TR" b="1" dirty="0" smtClean="0"/>
          </a:p>
          <a:p>
            <a:r>
              <a:rPr lang="en-US" b="1" dirty="0" smtClean="0"/>
              <a:t>World population is expected to reach 8 billion people in 2023 </a:t>
            </a:r>
            <a:r>
              <a:rPr lang="en-US" b="1" dirty="0" smtClean="0">
                <a:solidFill>
                  <a:srgbClr val="FF0000"/>
                </a:solidFill>
              </a:rPr>
              <a:t>according to </a:t>
            </a:r>
            <a:r>
              <a:rPr lang="en-US" b="1" dirty="0" smtClean="0"/>
              <a:t>the United Nations (in 2026 according to the U.S. Census Bureau).</a:t>
            </a:r>
            <a:endParaRPr lang="en-US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732240" y="1600200"/>
            <a:ext cx="2304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53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agriculture</a:t>
            </a:r>
            <a:r>
              <a:rPr lang="tr-TR" b="1" dirty="0" smtClean="0">
                <a:solidFill>
                  <a:srgbClr val="C00000"/>
                </a:solidFill>
              </a:rPr>
              <a:t> (n)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the </a:t>
            </a:r>
            <a:r>
              <a:rPr lang="en-US" b="1" dirty="0" smtClean="0"/>
              <a:t>science</a:t>
            </a:r>
            <a:r>
              <a:rPr lang="tr-TR" b="1" dirty="0" smtClean="0"/>
              <a:t> </a:t>
            </a:r>
            <a:r>
              <a:rPr lang="en-US" b="1" dirty="0" smtClean="0"/>
              <a:t>or </a:t>
            </a:r>
            <a:r>
              <a:rPr lang="en-US" b="1" dirty="0"/>
              <a:t>practice of cultivating the soil, producing </a:t>
            </a:r>
            <a:r>
              <a:rPr lang="en-US" b="1" dirty="0" smtClean="0"/>
              <a:t>crops</a:t>
            </a:r>
            <a:endParaRPr lang="tr-TR" b="1" dirty="0" smtClean="0"/>
          </a:p>
          <a:p>
            <a:endParaRPr lang="tr-TR" b="1" dirty="0"/>
          </a:p>
          <a:p>
            <a:r>
              <a:rPr lang="en-US" b="1" dirty="0"/>
              <a:t> </a:t>
            </a:r>
            <a:r>
              <a:rPr lang="tr-TR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forest was cut down, and the land given over to </a:t>
            </a:r>
            <a:r>
              <a:rPr lang="en-US" b="1" dirty="0" smtClean="0">
                <a:solidFill>
                  <a:srgbClr val="C00000"/>
                </a:solidFill>
              </a:rPr>
              <a:t>agriculture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6004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43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Discuss: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How has the world’s population been changing in the last 50 years …</a:t>
            </a:r>
          </a:p>
          <a:p>
            <a:pPr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In the developing countries?</a:t>
            </a:r>
          </a:p>
          <a:p>
            <a:pPr lvl="1"/>
            <a:r>
              <a:rPr lang="en-US" b="1" dirty="0" smtClean="0"/>
              <a:t>In the developed countries?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might</a:t>
            </a:r>
            <a:r>
              <a:rPr lang="tr-TR" b="1" dirty="0" smtClean="0"/>
              <a:t> be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reasons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this</a:t>
            </a:r>
            <a:r>
              <a:rPr lang="tr-TR" b="1" dirty="0" smtClean="0"/>
              <a:t>?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child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care</a:t>
            </a:r>
            <a:r>
              <a:rPr lang="tr-TR" b="1" dirty="0" smtClean="0">
                <a:solidFill>
                  <a:srgbClr val="C00000"/>
                </a:solidFill>
              </a:rPr>
              <a:t> (n)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5976664" cy="45259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 smtClean="0"/>
              <a:t>care</a:t>
            </a:r>
            <a:r>
              <a:rPr lang="tr-TR" b="1" dirty="0"/>
              <a:t> </a:t>
            </a:r>
            <a:r>
              <a:rPr lang="en-US" b="1" dirty="0" smtClean="0"/>
              <a:t>of</a:t>
            </a:r>
            <a:r>
              <a:rPr lang="en-US" b="1" dirty="0"/>
              <a:t> </a:t>
            </a:r>
            <a:r>
              <a:rPr lang="tr-TR" b="1" dirty="0" err="1" smtClean="0"/>
              <a:t>children</a:t>
            </a:r>
            <a:r>
              <a:rPr lang="en-US" b="1" dirty="0"/>
              <a:t> especially as a service while parents are </a:t>
            </a:r>
            <a:r>
              <a:rPr lang="en-US" b="1" dirty="0" smtClean="0"/>
              <a:t>working</a:t>
            </a: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 err="1" smtClean="0"/>
              <a:t>It</a:t>
            </a:r>
            <a:r>
              <a:rPr lang="tr-TR" b="1" dirty="0" smtClean="0"/>
              <a:t> is </a:t>
            </a:r>
            <a:r>
              <a:rPr lang="tr-TR" b="1" dirty="0" err="1" smtClean="0"/>
              <a:t>generally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w</a:t>
            </a:r>
            <a:r>
              <a:rPr lang="en-US" b="1" dirty="0" smtClean="0"/>
              <a:t>omen who </a:t>
            </a:r>
            <a:r>
              <a:rPr lang="en-US" b="1" dirty="0"/>
              <a:t>overwhelmingly make and </a:t>
            </a:r>
            <a:r>
              <a:rPr lang="tr-TR" b="1" dirty="0" err="1" smtClean="0"/>
              <a:t>maintain</a:t>
            </a:r>
            <a:r>
              <a:rPr lang="en-US" b="1" dirty="0"/>
              <a:t> </a:t>
            </a:r>
            <a:r>
              <a:rPr lang="en-US" b="1" dirty="0" smtClean="0">
                <a:solidFill>
                  <a:srgbClr val="C00000"/>
                </a:solidFill>
              </a:rPr>
              <a:t>child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care</a:t>
            </a:r>
            <a:r>
              <a:rPr lang="en-US" b="1" dirty="0"/>
              <a:t> </a:t>
            </a:r>
            <a:r>
              <a:rPr lang="tr-TR" b="1" dirty="0" err="1" smtClean="0"/>
              <a:t>arrangements</a:t>
            </a:r>
            <a:r>
              <a:rPr lang="tr-TR" b="1" dirty="0" smtClean="0"/>
              <a:t>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5306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249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demography</a:t>
            </a:r>
            <a:r>
              <a:rPr lang="tr-TR" b="1" dirty="0" smtClean="0">
                <a:solidFill>
                  <a:srgbClr val="C00000"/>
                </a:solidFill>
              </a:rPr>
              <a:t> (n)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968552" cy="4525963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/>
              <a:t>the study of changes (such as the number of births, deaths, marriages, and illnesses) that occur over a period of time in human </a:t>
            </a:r>
            <a:r>
              <a:rPr lang="en-US" b="1" dirty="0" smtClean="0"/>
              <a:t>populations</a:t>
            </a:r>
            <a:r>
              <a:rPr lang="tr-TR" b="1" dirty="0" smtClean="0"/>
              <a:t>.</a:t>
            </a:r>
          </a:p>
          <a:p>
            <a:endParaRPr lang="tr-TR" b="1" dirty="0"/>
          </a:p>
          <a:p>
            <a:r>
              <a:rPr lang="en-US" b="1" dirty="0"/>
              <a:t>As a result of more immigrants coming into the city, the </a:t>
            </a:r>
            <a:r>
              <a:rPr lang="en-US" b="1" dirty="0">
                <a:solidFill>
                  <a:srgbClr val="C00000"/>
                </a:solidFill>
              </a:rPr>
              <a:t>demography</a:t>
            </a:r>
            <a:r>
              <a:rPr lang="en-US" b="1" dirty="0"/>
              <a:t> of the area is changing.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6004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40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effort</a:t>
            </a:r>
            <a:r>
              <a:rPr lang="tr-TR" b="1" dirty="0" smtClean="0">
                <a:solidFill>
                  <a:srgbClr val="C00000"/>
                </a:solidFill>
              </a:rPr>
              <a:t> (n)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work done by the mind or </a:t>
            </a:r>
            <a:r>
              <a:rPr lang="en-US" b="1" dirty="0" smtClean="0"/>
              <a:t>body</a:t>
            </a:r>
            <a:r>
              <a:rPr lang="tr-TR" b="1" dirty="0" smtClean="0"/>
              <a:t>,</a:t>
            </a:r>
          </a:p>
          <a:p>
            <a:r>
              <a:rPr lang="en-US" b="1" dirty="0" smtClean="0"/>
              <a:t>energy </a:t>
            </a:r>
            <a:r>
              <a:rPr lang="en-US" b="1" dirty="0"/>
              <a:t>used to do </a:t>
            </a:r>
            <a:r>
              <a:rPr lang="en-US" b="1" dirty="0" smtClean="0"/>
              <a:t>something</a:t>
            </a:r>
            <a:endParaRPr lang="tr-TR" b="1" dirty="0" smtClean="0"/>
          </a:p>
          <a:p>
            <a:endParaRPr lang="tr-TR" b="1" dirty="0"/>
          </a:p>
          <a:p>
            <a:r>
              <a:rPr lang="en-US" b="1" dirty="0"/>
              <a:t>He put a lot of </a:t>
            </a:r>
            <a:r>
              <a:rPr lang="en-US" b="1" dirty="0">
                <a:solidFill>
                  <a:srgbClr val="C00000"/>
                </a:solidFill>
              </a:rPr>
              <a:t>effort</a:t>
            </a:r>
            <a:r>
              <a:rPr lang="en-US" b="1" dirty="0"/>
              <a:t> into finishing the project on time.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1"/>
            <a:ext cx="4038600" cy="347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077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existing</a:t>
            </a:r>
            <a:r>
              <a:rPr lang="tr-TR" b="1" dirty="0" smtClean="0">
                <a:solidFill>
                  <a:srgbClr val="C00000"/>
                </a:solidFill>
              </a:rPr>
              <a:t> (</a:t>
            </a:r>
            <a:r>
              <a:rPr lang="tr-TR" b="1" dirty="0" err="1" smtClean="0">
                <a:solidFill>
                  <a:srgbClr val="C00000"/>
                </a:solidFill>
              </a:rPr>
              <a:t>adj</a:t>
            </a:r>
            <a:r>
              <a:rPr lang="tr-TR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tr-TR" b="1" dirty="0" err="1" smtClean="0"/>
              <a:t>current</a:t>
            </a:r>
            <a:r>
              <a:rPr lang="tr-TR" b="1" dirty="0" smtClean="0"/>
              <a:t>, </a:t>
            </a:r>
            <a:r>
              <a:rPr lang="tr-TR" b="1" dirty="0" err="1" smtClean="0"/>
              <a:t>present</a:t>
            </a:r>
            <a:endParaRPr lang="tr-TR" b="1" dirty="0" smtClean="0"/>
          </a:p>
          <a:p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r>
              <a:rPr lang="tr-TR" b="1" dirty="0" err="1" smtClean="0"/>
              <a:t>exist</a:t>
            </a:r>
            <a:r>
              <a:rPr lang="tr-TR" b="1" dirty="0" smtClean="0"/>
              <a:t> (v)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have</a:t>
            </a:r>
            <a:r>
              <a:rPr lang="tr-TR" b="1" dirty="0" smtClean="0"/>
              <a:t> </a:t>
            </a:r>
            <a:r>
              <a:rPr lang="tr-TR" b="1" dirty="0" err="1" smtClean="0"/>
              <a:t>real</a:t>
            </a:r>
            <a:r>
              <a:rPr lang="tr-TR" b="1" dirty="0" smtClean="0"/>
              <a:t> </a:t>
            </a:r>
            <a:r>
              <a:rPr lang="tr-TR" b="1" dirty="0" err="1" smtClean="0"/>
              <a:t>being</a:t>
            </a:r>
            <a:endParaRPr lang="tr-TR" b="1" dirty="0" smtClean="0"/>
          </a:p>
          <a:p>
            <a:r>
              <a:rPr lang="tr-TR" b="1" dirty="0" err="1" smtClean="0"/>
              <a:t>existence</a:t>
            </a:r>
            <a:r>
              <a:rPr lang="tr-TR" b="1" dirty="0" smtClean="0"/>
              <a:t> (n)</a:t>
            </a:r>
          </a:p>
          <a:p>
            <a:r>
              <a:rPr lang="tr-TR" b="1" dirty="0" err="1" smtClean="0"/>
              <a:t>existent</a:t>
            </a:r>
            <a:r>
              <a:rPr lang="tr-TR" b="1" dirty="0" smtClean="0"/>
              <a:t> (</a:t>
            </a:r>
            <a:r>
              <a:rPr lang="tr-TR" b="1" dirty="0" err="1" smtClean="0"/>
              <a:t>adj</a:t>
            </a:r>
            <a:r>
              <a:rPr lang="tr-TR" b="1" dirty="0" smtClean="0"/>
              <a:t>)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32737"/>
            <a:ext cx="4618856" cy="366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991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explosion</a:t>
            </a:r>
            <a:r>
              <a:rPr lang="tr-TR" b="1" dirty="0" smtClean="0">
                <a:solidFill>
                  <a:srgbClr val="C00000"/>
                </a:solidFill>
              </a:rPr>
              <a:t> (n)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tr-TR" b="1" dirty="0" smtClean="0"/>
              <a:t>A </a:t>
            </a:r>
            <a:r>
              <a:rPr lang="tr-TR" b="1" dirty="0" err="1" smtClean="0"/>
              <a:t>large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sudden</a:t>
            </a:r>
            <a:r>
              <a:rPr lang="tr-TR" b="1" dirty="0" smtClean="0"/>
              <a:t> </a:t>
            </a:r>
            <a:r>
              <a:rPr lang="tr-TR" b="1" dirty="0" err="1" smtClean="0"/>
              <a:t>increase</a:t>
            </a:r>
            <a:endParaRPr lang="tr-TR" b="1" dirty="0" smtClean="0"/>
          </a:p>
          <a:p>
            <a:endParaRPr lang="tr-TR" b="1" dirty="0"/>
          </a:p>
          <a:p>
            <a:pPr marL="0" indent="0">
              <a:buNone/>
            </a:pPr>
            <a:r>
              <a:rPr lang="en-US" b="1" dirty="0"/>
              <a:t>His comments prompted an </a:t>
            </a:r>
            <a:r>
              <a:rPr lang="en-US" b="1" dirty="0">
                <a:solidFill>
                  <a:srgbClr val="C00000"/>
                </a:solidFill>
              </a:rPr>
              <a:t>explosion</a:t>
            </a:r>
            <a:r>
              <a:rPr lang="en-US" b="1" dirty="0"/>
              <a:t> of laughter from the crowd.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8164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763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fertility</a:t>
            </a:r>
            <a:r>
              <a:rPr lang="tr-TR" b="1" dirty="0" smtClean="0">
                <a:solidFill>
                  <a:srgbClr val="C00000"/>
                </a:solidFill>
              </a:rPr>
              <a:t> rate (n)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average</a:t>
            </a:r>
            <a:r>
              <a:rPr lang="tr-TR" b="1" dirty="0" smtClean="0"/>
              <a:t> </a:t>
            </a:r>
            <a:r>
              <a:rPr lang="tr-TR" b="1" dirty="0" err="1" smtClean="0"/>
              <a:t>number</a:t>
            </a:r>
            <a:r>
              <a:rPr lang="tr-TR" b="1" dirty="0" smtClean="0"/>
              <a:t> of </a:t>
            </a:r>
            <a:r>
              <a:rPr lang="tr-TR" b="1" dirty="0" err="1" smtClean="0"/>
              <a:t>children</a:t>
            </a:r>
            <a:r>
              <a:rPr lang="tr-TR" b="1" dirty="0" smtClean="0"/>
              <a:t> </a:t>
            </a:r>
            <a:r>
              <a:rPr lang="tr-TR" b="1" dirty="0" err="1" smtClean="0"/>
              <a:t>per</a:t>
            </a:r>
            <a:r>
              <a:rPr lang="tr-TR" b="1" dirty="0" smtClean="0"/>
              <a:t> </a:t>
            </a:r>
            <a:r>
              <a:rPr lang="tr-TR" b="1" dirty="0" err="1" smtClean="0"/>
              <a:t>woman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US" b="1" dirty="0"/>
              <a:t>In the developed world, most nations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en-US" b="1" dirty="0" smtClean="0"/>
              <a:t>deeply </a:t>
            </a:r>
            <a:r>
              <a:rPr lang="en-US" b="1" dirty="0"/>
              <a:t>concerned about low </a:t>
            </a:r>
            <a:r>
              <a:rPr lang="en-US" b="1" dirty="0">
                <a:solidFill>
                  <a:srgbClr val="C00000"/>
                </a:solidFill>
              </a:rPr>
              <a:t>fertility rates.</a:t>
            </a: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r>
              <a:rPr lang="tr-TR" b="1" dirty="0" err="1" smtClean="0"/>
              <a:t>fertile</a:t>
            </a:r>
            <a:r>
              <a:rPr lang="tr-TR" b="1" dirty="0" smtClean="0"/>
              <a:t> (</a:t>
            </a:r>
            <a:r>
              <a:rPr lang="tr-TR" b="1" dirty="0" err="1" smtClean="0"/>
              <a:t>adj</a:t>
            </a:r>
            <a:r>
              <a:rPr lang="tr-TR" b="1" dirty="0" smtClean="0"/>
              <a:t>) </a:t>
            </a:r>
            <a:r>
              <a:rPr lang="tr-TR" b="1" dirty="0" err="1" smtClean="0"/>
              <a:t>productive</a:t>
            </a:r>
            <a:r>
              <a:rPr lang="tr-TR" b="1" dirty="0" smtClean="0"/>
              <a:t>, </a:t>
            </a:r>
            <a:r>
              <a:rPr lang="tr-TR" b="1" dirty="0" err="1" smtClean="0"/>
              <a:t>rich</a:t>
            </a:r>
            <a:endParaRPr lang="tr-TR" b="1" dirty="0" smtClean="0"/>
          </a:p>
          <a:p>
            <a:endParaRPr lang="tr-TR" b="1" dirty="0"/>
          </a:p>
          <a:p>
            <a:r>
              <a:rPr lang="tr-TR" b="1" dirty="0" err="1" smtClean="0"/>
              <a:t>mortality</a:t>
            </a:r>
            <a:r>
              <a:rPr lang="tr-TR" b="1" dirty="0" smtClean="0"/>
              <a:t> rate: </a:t>
            </a:r>
            <a:r>
              <a:rPr lang="tr-TR" b="1" dirty="0" err="1" smtClean="0"/>
              <a:t>death</a:t>
            </a:r>
            <a:r>
              <a:rPr lang="tr-TR" b="1" dirty="0" smtClean="0"/>
              <a:t> rate</a:t>
            </a:r>
            <a:endParaRPr lang="en-U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02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743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figure</a:t>
            </a:r>
            <a:r>
              <a:rPr lang="tr-TR" b="1" dirty="0" smtClean="0">
                <a:solidFill>
                  <a:srgbClr val="C00000"/>
                </a:solidFill>
              </a:rPr>
              <a:t> (n)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tr-TR" b="1" dirty="0" smtClean="0"/>
              <a:t>a </a:t>
            </a:r>
            <a:r>
              <a:rPr lang="tr-TR" b="1" dirty="0" err="1" smtClean="0"/>
              <a:t>number</a:t>
            </a:r>
            <a:endParaRPr lang="tr-TR" b="1" dirty="0" smtClean="0"/>
          </a:p>
          <a:p>
            <a:r>
              <a:rPr lang="tr-TR" b="1" dirty="0" smtClean="0"/>
              <a:t>a </a:t>
            </a:r>
            <a:r>
              <a:rPr lang="tr-TR" b="1" dirty="0" err="1" smtClean="0"/>
              <a:t>numbered</a:t>
            </a:r>
            <a:r>
              <a:rPr lang="tr-TR" b="1" dirty="0" smtClean="0"/>
              <a:t> </a:t>
            </a:r>
            <a:r>
              <a:rPr lang="tr-TR" b="1" dirty="0" err="1" smtClean="0"/>
              <a:t>drawing</a:t>
            </a:r>
            <a:r>
              <a:rPr lang="tr-TR" b="1" dirty="0" smtClean="0"/>
              <a:t> in a </a:t>
            </a:r>
            <a:r>
              <a:rPr lang="tr-TR" b="1" dirty="0" err="1" smtClean="0"/>
              <a:t>book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r>
              <a:rPr lang="en-US" b="1" dirty="0"/>
              <a:t>The company had yearly sales </a:t>
            </a:r>
            <a:r>
              <a:rPr lang="en-US" b="1" dirty="0">
                <a:solidFill>
                  <a:srgbClr val="C00000"/>
                </a:solidFill>
              </a:rPr>
              <a:t>figures</a:t>
            </a:r>
            <a:r>
              <a:rPr lang="en-US" b="1" dirty="0"/>
              <a:t> of half a million units.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1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financial</a:t>
            </a:r>
            <a:r>
              <a:rPr lang="tr-TR" b="1" dirty="0" smtClean="0">
                <a:solidFill>
                  <a:srgbClr val="C00000"/>
                </a:solidFill>
              </a:rPr>
              <a:t> (</a:t>
            </a:r>
            <a:r>
              <a:rPr lang="tr-TR" b="1" dirty="0" err="1" smtClean="0">
                <a:solidFill>
                  <a:srgbClr val="C00000"/>
                </a:solidFill>
              </a:rPr>
              <a:t>adj</a:t>
            </a:r>
            <a:r>
              <a:rPr lang="tr-TR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5832648" cy="452596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tr-TR" b="1" dirty="0" err="1" smtClean="0"/>
              <a:t>having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do </a:t>
            </a:r>
            <a:r>
              <a:rPr lang="tr-TR" b="1" dirty="0" err="1" smtClean="0"/>
              <a:t>with</a:t>
            </a:r>
            <a:r>
              <a:rPr lang="tr-TR" b="1" dirty="0" smtClean="0"/>
              <a:t> </a:t>
            </a:r>
            <a:r>
              <a:rPr lang="tr-TR" b="1" dirty="0" err="1" smtClean="0"/>
              <a:t>money</a:t>
            </a: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US" b="1" dirty="0" smtClean="0"/>
              <a:t>He</a:t>
            </a:r>
            <a:r>
              <a:rPr lang="en-US" b="1" dirty="0"/>
              <a:t> makes an annual </a:t>
            </a:r>
            <a:r>
              <a:rPr lang="en-US" b="1" dirty="0" smtClean="0"/>
              <a:t>report,</a:t>
            </a:r>
            <a:r>
              <a:rPr lang="tr-TR" b="1" dirty="0" smtClean="0"/>
              <a:t> </a:t>
            </a:r>
            <a:r>
              <a:rPr lang="en-US" b="1" dirty="0" smtClean="0"/>
              <a:t>showing</a:t>
            </a:r>
            <a:r>
              <a:rPr lang="tr-TR" b="1" dirty="0" smtClean="0"/>
              <a:t> </a:t>
            </a:r>
            <a:r>
              <a:rPr lang="en-US" b="1" dirty="0" smtClean="0"/>
              <a:t>the</a:t>
            </a:r>
            <a:r>
              <a:rPr lang="en-US" b="1" dirty="0"/>
              <a:t> </a:t>
            </a:r>
            <a:r>
              <a:rPr lang="en-US" b="1" dirty="0">
                <a:solidFill>
                  <a:srgbClr val="C00000"/>
                </a:solidFill>
              </a:rPr>
              <a:t>financial</a:t>
            </a:r>
            <a:r>
              <a:rPr lang="en-US" b="1" dirty="0"/>
              <a:t> condition of </a:t>
            </a:r>
            <a:r>
              <a:rPr lang="en-US" b="1" dirty="0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company</a:t>
            </a:r>
            <a:r>
              <a:rPr lang="tr-TR" b="1" dirty="0" smtClean="0"/>
              <a:t>.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b="1" dirty="0" err="1" smtClean="0"/>
              <a:t>finance</a:t>
            </a:r>
            <a:r>
              <a:rPr lang="tr-TR" b="1" dirty="0" smtClean="0"/>
              <a:t> (n)</a:t>
            </a:r>
            <a:endParaRPr 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03468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596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hygiene</a:t>
            </a:r>
            <a:r>
              <a:rPr lang="tr-TR" b="1" dirty="0" smtClean="0">
                <a:solidFill>
                  <a:srgbClr val="C00000"/>
                </a:solidFill>
              </a:rPr>
              <a:t> (n)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129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err="1" smtClean="0"/>
              <a:t>cleanliness</a:t>
            </a:r>
            <a:r>
              <a:rPr lang="tr-TR" b="1" dirty="0" smtClean="0"/>
              <a:t>, </a:t>
            </a:r>
            <a:r>
              <a:rPr lang="tr-TR" b="1" dirty="0" err="1" smtClean="0"/>
              <a:t>sanitaiton</a:t>
            </a: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en-US" b="1" dirty="0"/>
              <a:t>Good </a:t>
            </a:r>
            <a:r>
              <a:rPr lang="en-US" b="1" dirty="0">
                <a:solidFill>
                  <a:srgbClr val="C00000"/>
                </a:solidFill>
              </a:rPr>
              <a:t>hygiene</a:t>
            </a:r>
            <a:r>
              <a:rPr lang="en-US" b="1" dirty="0"/>
              <a:t> is an </a:t>
            </a:r>
            <a:r>
              <a:rPr lang="tr-TR" b="1" dirty="0" err="1" smtClean="0"/>
              <a:t>essential</a:t>
            </a:r>
            <a:r>
              <a:rPr lang="en-US" b="1" dirty="0"/>
              <a:t> part of the </a:t>
            </a:r>
            <a:r>
              <a:rPr lang="tr-TR" b="1" dirty="0" err="1" smtClean="0"/>
              <a:t>defense</a:t>
            </a:r>
            <a:r>
              <a:rPr lang="en-US" b="1" dirty="0"/>
              <a:t> against </a:t>
            </a:r>
            <a:r>
              <a:rPr lang="tr-TR" b="1" dirty="0" err="1" smtClean="0"/>
              <a:t>flu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600200"/>
            <a:ext cx="35535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711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life </a:t>
            </a:r>
            <a:r>
              <a:rPr lang="tr-TR" b="1" dirty="0" err="1" smtClean="0">
                <a:solidFill>
                  <a:srgbClr val="C00000"/>
                </a:solidFill>
              </a:rPr>
              <a:t>expectancy</a:t>
            </a:r>
            <a:r>
              <a:rPr lang="tr-TR" b="1" dirty="0" smtClean="0">
                <a:solidFill>
                  <a:srgbClr val="C00000"/>
                </a:solidFill>
              </a:rPr>
              <a:t> (n)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5616624" cy="406104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r-TR" b="1" dirty="0"/>
              <a:t>t</a:t>
            </a:r>
            <a:r>
              <a:rPr lang="en-US" b="1" dirty="0" smtClean="0"/>
              <a:t>he</a:t>
            </a:r>
            <a:r>
              <a:rPr lang="tr-TR" b="1" dirty="0" smtClean="0"/>
              <a:t> </a:t>
            </a:r>
            <a:r>
              <a:rPr lang="en-US" b="1" dirty="0" smtClean="0"/>
              <a:t>statistically</a:t>
            </a:r>
            <a:r>
              <a:rPr lang="en-US" b="1" dirty="0"/>
              <a:t> </a:t>
            </a:r>
            <a:r>
              <a:rPr lang="tr-TR" b="1" dirty="0" err="1" smtClean="0"/>
              <a:t>probable</a:t>
            </a:r>
            <a:r>
              <a:rPr lang="en-US" b="1" dirty="0"/>
              <a:t> </a:t>
            </a:r>
            <a:r>
              <a:rPr lang="en-US" b="1" dirty="0" smtClean="0"/>
              <a:t>length </a:t>
            </a:r>
            <a:r>
              <a:rPr lang="en-US" b="1" dirty="0"/>
              <a:t>of time that a </a:t>
            </a:r>
            <a:r>
              <a:rPr lang="tr-TR" b="1" dirty="0" err="1" smtClean="0"/>
              <a:t>typical</a:t>
            </a:r>
            <a:r>
              <a:rPr lang="tr-TR" b="1" dirty="0" smtClean="0"/>
              <a:t> </a:t>
            </a:r>
            <a:r>
              <a:rPr lang="en-US" b="1" dirty="0" smtClean="0"/>
              <a:t>individual </a:t>
            </a:r>
            <a:r>
              <a:rPr lang="en-US" b="1" dirty="0"/>
              <a:t>can be </a:t>
            </a:r>
            <a:r>
              <a:rPr lang="tr-TR" b="1" dirty="0" err="1" smtClean="0"/>
              <a:t>expected</a:t>
            </a:r>
            <a:r>
              <a:rPr lang="en-US" b="1" dirty="0"/>
              <a:t> to </a:t>
            </a:r>
            <a:r>
              <a:rPr lang="en-US" b="1" dirty="0" smtClean="0"/>
              <a:t>live</a:t>
            </a: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C00000"/>
                </a:solidFill>
              </a:rPr>
              <a:t>life expectancy </a:t>
            </a:r>
            <a:r>
              <a:rPr lang="en-US" b="1" dirty="0"/>
              <a:t>of the average </a:t>
            </a:r>
            <a:r>
              <a:rPr lang="tr-TR" b="1" dirty="0" err="1" smtClean="0"/>
              <a:t>male</a:t>
            </a:r>
            <a:r>
              <a:rPr lang="en-US" b="1" dirty="0"/>
              <a:t> has </a:t>
            </a:r>
            <a:r>
              <a:rPr lang="tr-TR" b="1" dirty="0" err="1" smtClean="0"/>
              <a:t>already</a:t>
            </a:r>
            <a:r>
              <a:rPr lang="en-US" b="1" dirty="0"/>
              <a:t> increased by 10 years in the </a:t>
            </a:r>
            <a:r>
              <a:rPr lang="tr-TR" b="1" dirty="0" err="1" smtClean="0"/>
              <a:t>last</a:t>
            </a:r>
            <a:r>
              <a:rPr lang="tr-TR" b="1" dirty="0" smtClean="0"/>
              <a:t> </a:t>
            </a:r>
            <a:r>
              <a:rPr lang="tr-TR" b="1" dirty="0" err="1" smtClean="0"/>
              <a:t>half</a:t>
            </a:r>
            <a:r>
              <a:rPr lang="tr-TR" b="1" dirty="0" smtClean="0"/>
              <a:t> </a:t>
            </a:r>
            <a:r>
              <a:rPr lang="tr-TR" b="1" dirty="0" err="1" smtClean="0"/>
              <a:t>century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800"/>
            <a:ext cx="28194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69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Paragraph</a:t>
            </a:r>
            <a:r>
              <a:rPr lang="tr-TR" b="1" dirty="0" smtClean="0">
                <a:solidFill>
                  <a:srgbClr val="FF0000"/>
                </a:solidFill>
              </a:rPr>
              <a:t>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does</a:t>
            </a:r>
            <a:r>
              <a:rPr lang="tr-TR" b="1" dirty="0" smtClean="0"/>
              <a:t> ‘</a:t>
            </a:r>
            <a:r>
              <a:rPr lang="tr-TR" b="1" dirty="0" err="1" smtClean="0"/>
              <a:t>demography</a:t>
            </a:r>
            <a:r>
              <a:rPr lang="tr-TR" b="1" dirty="0" smtClean="0"/>
              <a:t>’ </a:t>
            </a:r>
            <a:r>
              <a:rPr lang="tr-TR" b="1" dirty="0" err="1" smtClean="0"/>
              <a:t>mean</a:t>
            </a:r>
            <a:r>
              <a:rPr lang="tr-TR" b="1" dirty="0" smtClean="0"/>
              <a:t>?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 err="1" smtClean="0"/>
              <a:t>What</a:t>
            </a:r>
            <a:r>
              <a:rPr lang="tr-TR" b="1" dirty="0" smtClean="0"/>
              <a:t> is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recent</a:t>
            </a:r>
            <a:r>
              <a:rPr lang="tr-TR" b="1" dirty="0" smtClean="0"/>
              <a:t> </a:t>
            </a:r>
            <a:r>
              <a:rPr lang="tr-TR" b="1" dirty="0" err="1" smtClean="0"/>
              <a:t>demographic</a:t>
            </a:r>
            <a:r>
              <a:rPr lang="tr-TR" b="1" dirty="0" smtClean="0"/>
              <a:t> trend in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world</a:t>
            </a:r>
            <a:r>
              <a:rPr lang="tr-TR" b="1" dirty="0" smtClean="0"/>
              <a:t>?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 err="1" smtClean="0"/>
              <a:t>In</a:t>
            </a:r>
            <a:r>
              <a:rPr lang="tr-TR" b="1" dirty="0" smtClean="0"/>
              <a:t> </a:t>
            </a:r>
            <a:r>
              <a:rPr lang="tr-TR" b="1" dirty="0" err="1" smtClean="0"/>
              <a:t>which</a:t>
            </a:r>
            <a:r>
              <a:rPr lang="tr-TR" b="1" dirty="0" smtClean="0"/>
              <a:t> </a:t>
            </a:r>
            <a:r>
              <a:rPr lang="tr-TR" b="1" dirty="0" err="1" smtClean="0"/>
              <a:t>countries</a:t>
            </a:r>
            <a:r>
              <a:rPr lang="tr-TR" b="1" dirty="0" smtClean="0"/>
              <a:t> is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population</a:t>
            </a:r>
            <a:r>
              <a:rPr lang="tr-TR" b="1" dirty="0" smtClean="0"/>
              <a:t> </a:t>
            </a:r>
            <a:r>
              <a:rPr lang="tr-TR" b="1" dirty="0" err="1" smtClean="0"/>
              <a:t>growing</a:t>
            </a:r>
            <a:r>
              <a:rPr lang="tr-TR" b="1" dirty="0" smtClean="0"/>
              <a:t> </a:t>
            </a:r>
            <a:r>
              <a:rPr lang="tr-TR" b="1" dirty="0" err="1" smtClean="0"/>
              <a:t>faster</a:t>
            </a:r>
            <a:r>
              <a:rPr lang="tr-TR" b="1" dirty="0" smtClean="0"/>
              <a:t>? </a:t>
            </a:r>
            <a:r>
              <a:rPr lang="tr-TR" b="1" dirty="0" err="1" smtClean="0"/>
              <a:t>Why</a:t>
            </a:r>
            <a:r>
              <a:rPr lang="tr-TR" b="1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53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maternity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leave</a:t>
            </a:r>
            <a:r>
              <a:rPr lang="tr-TR" b="1" dirty="0" smtClean="0">
                <a:solidFill>
                  <a:srgbClr val="C00000"/>
                </a:solidFill>
              </a:rPr>
              <a:t> (n)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504" y="1600201"/>
            <a:ext cx="4608512" cy="4277072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/>
              <a:t>time off from a job given a mother to take care of a newborn </a:t>
            </a:r>
            <a:r>
              <a:rPr lang="en-US" b="1" dirty="0" smtClean="0"/>
              <a:t>child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/>
              <a:t>In Finland, women are allowed to start </a:t>
            </a:r>
            <a:r>
              <a:rPr lang="en-US" b="1" dirty="0">
                <a:solidFill>
                  <a:srgbClr val="C00000"/>
                </a:solidFill>
              </a:rPr>
              <a:t>maternity leave</a:t>
            </a:r>
            <a:r>
              <a:rPr lang="en-US" b="1" dirty="0"/>
              <a:t> 50 working days at the earliest and 30 working days at the latest before the estimated date of delivery. </a:t>
            </a:r>
            <a:endParaRPr lang="tr-TR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89877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24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penalty</a:t>
            </a:r>
            <a:r>
              <a:rPr lang="tr-TR" b="1" dirty="0" smtClean="0">
                <a:solidFill>
                  <a:srgbClr val="C00000"/>
                </a:solidFill>
              </a:rPr>
              <a:t> (n)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 punishment that </a:t>
            </a:r>
            <a:r>
              <a:rPr lang="en-US" b="1" dirty="0" smtClean="0"/>
              <a:t>s</a:t>
            </a:r>
            <a:r>
              <a:rPr lang="tr-TR" b="1" dirty="0" smtClean="0"/>
              <a:t>/o</a:t>
            </a:r>
            <a:r>
              <a:rPr lang="en-US" b="1" dirty="0" smtClean="0"/>
              <a:t> is </a:t>
            </a:r>
            <a:r>
              <a:rPr lang="en-US" b="1" dirty="0"/>
              <a:t>given for doing something which is against a </a:t>
            </a:r>
            <a:r>
              <a:rPr lang="tr-TR" b="1" dirty="0" err="1" smtClean="0"/>
              <a:t>law</a:t>
            </a:r>
            <a:r>
              <a:rPr lang="tr-TR" b="1" dirty="0" smtClean="0"/>
              <a:t> </a:t>
            </a:r>
            <a:r>
              <a:rPr lang="tr-TR" b="1" dirty="0" err="1" smtClean="0"/>
              <a:t>or</a:t>
            </a:r>
            <a:r>
              <a:rPr lang="tr-TR" b="1" dirty="0" smtClean="0"/>
              <a:t> </a:t>
            </a:r>
            <a:r>
              <a:rPr lang="tr-TR" b="1" dirty="0" err="1" smtClean="0"/>
              <a:t>rule</a:t>
            </a:r>
            <a:r>
              <a:rPr lang="tr-TR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Tom believes that the death </a:t>
            </a:r>
            <a:r>
              <a:rPr lang="en-US" b="1" dirty="0">
                <a:solidFill>
                  <a:srgbClr val="C00000"/>
                </a:solidFill>
              </a:rPr>
              <a:t>penalty</a:t>
            </a:r>
            <a:r>
              <a:rPr lang="en-US" b="1" dirty="0"/>
              <a:t> should be </a:t>
            </a:r>
            <a:r>
              <a:rPr lang="en-US" b="1" dirty="0" smtClean="0"/>
              <a:t>abolished</a:t>
            </a:r>
            <a:r>
              <a:rPr lang="tr-TR" b="1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038600" cy="343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52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population</a:t>
            </a:r>
            <a:r>
              <a:rPr lang="tr-TR" b="1" dirty="0" smtClean="0">
                <a:solidFill>
                  <a:srgbClr val="C00000"/>
                </a:solidFill>
              </a:rPr>
              <a:t> (n)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050904" cy="3629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the whole number of people or inhabitants in a country or </a:t>
            </a:r>
            <a:r>
              <a:rPr lang="en-US" b="1" dirty="0" smtClean="0"/>
              <a:t>region</a:t>
            </a: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endParaRPr lang="tr-TR" b="1" dirty="0" smtClean="0"/>
          </a:p>
          <a:p>
            <a:pPr marL="0" indent="0">
              <a:buNone/>
            </a:pPr>
            <a:r>
              <a:rPr lang="en-US" b="1" dirty="0" smtClean="0"/>
              <a:t>The</a:t>
            </a:r>
            <a:r>
              <a:rPr lang="tr-TR" b="1" dirty="0"/>
              <a:t> </a:t>
            </a:r>
            <a:r>
              <a:rPr lang="en-US" b="1" dirty="0" smtClean="0"/>
              <a:t>world's</a:t>
            </a:r>
            <a:r>
              <a:rPr lang="en-US" b="1" dirty="0"/>
              <a:t> </a:t>
            </a:r>
            <a:r>
              <a:rPr lang="en-US" b="1" dirty="0">
                <a:solidFill>
                  <a:srgbClr val="C00000"/>
                </a:solidFill>
              </a:rPr>
              <a:t>population</a:t>
            </a:r>
            <a:r>
              <a:rPr lang="en-US" b="1" dirty="0"/>
              <a:t> has increased greatly.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800"/>
            <a:ext cx="2819400" cy="354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462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replace</a:t>
            </a:r>
            <a:r>
              <a:rPr lang="tr-TR" b="1" dirty="0" smtClean="0">
                <a:solidFill>
                  <a:srgbClr val="C00000"/>
                </a:solidFill>
              </a:rPr>
              <a:t> (v)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/>
              <a:t>Take the place of,</a:t>
            </a:r>
          </a:p>
          <a:p>
            <a:r>
              <a:rPr lang="en-US" b="1" dirty="0" smtClean="0"/>
              <a:t>Put in place of</a:t>
            </a:r>
          </a:p>
          <a:p>
            <a:endParaRPr lang="en-US" b="1" dirty="0" smtClean="0"/>
          </a:p>
          <a:p>
            <a:r>
              <a:rPr lang="en-US" b="1" dirty="0" smtClean="0"/>
              <a:t>Will computers ever completely </a:t>
            </a:r>
            <a:r>
              <a:rPr lang="en-US" b="1" dirty="0" smtClean="0">
                <a:solidFill>
                  <a:srgbClr val="FF0000"/>
                </a:solidFill>
              </a:rPr>
              <a:t>replace</a:t>
            </a:r>
            <a:r>
              <a:rPr lang="en-US" b="1" dirty="0" smtClean="0"/>
              <a:t> books?</a:t>
            </a:r>
          </a:p>
          <a:p>
            <a:r>
              <a:rPr lang="en-US" b="1" dirty="0" smtClean="0"/>
              <a:t>Paper bags have been largely </a:t>
            </a:r>
            <a:r>
              <a:rPr lang="en-US" b="1" dirty="0" smtClean="0">
                <a:solidFill>
                  <a:srgbClr val="FF0000"/>
                </a:solidFill>
              </a:rPr>
              <a:t>replaced</a:t>
            </a:r>
            <a:r>
              <a:rPr lang="en-US" b="1" dirty="0" smtClean="0"/>
              <a:t> by plastic bags.</a:t>
            </a:r>
          </a:p>
          <a:p>
            <a:r>
              <a:rPr lang="en-US" b="1" dirty="0" smtClean="0"/>
              <a:t>She was hired to </a:t>
            </a:r>
            <a:r>
              <a:rPr lang="en-US" b="1" dirty="0" smtClean="0">
                <a:solidFill>
                  <a:srgbClr val="FF0000"/>
                </a:solidFill>
              </a:rPr>
              <a:t>replace</a:t>
            </a:r>
            <a:r>
              <a:rPr lang="en-US" b="1" dirty="0" smtClean="0"/>
              <a:t> the previous manager.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524000"/>
            <a:ext cx="3048000" cy="334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91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retired</a:t>
            </a:r>
            <a:r>
              <a:rPr lang="tr-TR" b="1" dirty="0" smtClean="0">
                <a:solidFill>
                  <a:srgbClr val="C00000"/>
                </a:solidFill>
              </a:rPr>
              <a:t> (</a:t>
            </a:r>
            <a:r>
              <a:rPr lang="tr-TR" b="1" dirty="0" err="1" smtClean="0">
                <a:solidFill>
                  <a:srgbClr val="C00000"/>
                </a:solidFill>
              </a:rPr>
              <a:t>adj</a:t>
            </a:r>
            <a:r>
              <a:rPr lang="tr-TR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/>
              <a:t>Having withdrawn from active life,</a:t>
            </a:r>
          </a:p>
          <a:p>
            <a:r>
              <a:rPr lang="en-US" b="1" dirty="0" smtClean="0"/>
              <a:t>Done working</a:t>
            </a:r>
          </a:p>
          <a:p>
            <a:endParaRPr lang="en-US" b="1" dirty="0" smtClean="0"/>
          </a:p>
          <a:p>
            <a:r>
              <a:rPr lang="en-US" b="1" dirty="0" smtClean="0"/>
              <a:t>They don’t work anymore. They are </a:t>
            </a:r>
            <a:r>
              <a:rPr lang="en-US" b="1" dirty="0" smtClean="0">
                <a:solidFill>
                  <a:srgbClr val="FF0000"/>
                </a:solidFill>
              </a:rPr>
              <a:t>retired.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retire (v)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retirement (n)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038600" cy="301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1514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trend (n)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flow,</a:t>
            </a:r>
          </a:p>
          <a:p>
            <a:r>
              <a:rPr lang="en-US" b="1" dirty="0" smtClean="0"/>
              <a:t>movement,</a:t>
            </a:r>
          </a:p>
          <a:p>
            <a:r>
              <a:rPr lang="en-US" b="1" dirty="0" smtClean="0"/>
              <a:t>style,</a:t>
            </a:r>
          </a:p>
          <a:p>
            <a:r>
              <a:rPr lang="en-US" b="1" dirty="0" smtClean="0"/>
              <a:t>fashion</a:t>
            </a:r>
          </a:p>
          <a:p>
            <a:endParaRPr lang="en-US" b="1" dirty="0" smtClean="0"/>
          </a:p>
          <a:p>
            <a:r>
              <a:rPr lang="en-US" b="1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trend</a:t>
            </a:r>
            <a:r>
              <a:rPr lang="en-US" b="1" dirty="0" smtClean="0"/>
              <a:t> towards part-time employment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1"/>
            <a:ext cx="4038600" cy="342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485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Paragraph</a:t>
            </a:r>
            <a:r>
              <a:rPr lang="tr-TR" b="1" dirty="0" smtClean="0">
                <a:solidFill>
                  <a:srgbClr val="FF0000"/>
                </a:solidFill>
              </a:rPr>
              <a:t> 2&amp;3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most</a:t>
            </a:r>
            <a:r>
              <a:rPr lang="tr-TR" b="1" dirty="0" smtClean="0"/>
              <a:t> </a:t>
            </a:r>
            <a:r>
              <a:rPr lang="tr-TR" b="1" dirty="0" err="1" smtClean="0"/>
              <a:t>important</a:t>
            </a:r>
            <a:r>
              <a:rPr lang="tr-TR" b="1" dirty="0" smtClean="0"/>
              <a:t> </a:t>
            </a:r>
            <a:r>
              <a:rPr lang="tr-TR" b="1" dirty="0" err="1" smtClean="0"/>
              <a:t>reasons</a:t>
            </a:r>
            <a:r>
              <a:rPr lang="tr-TR" b="1" dirty="0" smtClean="0"/>
              <a:t> </a:t>
            </a:r>
            <a:r>
              <a:rPr lang="tr-TR" b="1" dirty="0" err="1" smtClean="0"/>
              <a:t>why</a:t>
            </a:r>
            <a:r>
              <a:rPr lang="tr-TR" b="1" dirty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world’s</a:t>
            </a:r>
            <a:r>
              <a:rPr lang="tr-TR" b="1" dirty="0" smtClean="0"/>
              <a:t> </a:t>
            </a:r>
            <a:r>
              <a:rPr lang="tr-TR" b="1" dirty="0" err="1" smtClean="0"/>
              <a:t>population</a:t>
            </a:r>
            <a:r>
              <a:rPr lang="tr-TR" b="1" dirty="0" smtClean="0"/>
              <a:t> is </a:t>
            </a:r>
            <a:r>
              <a:rPr lang="tr-TR" b="1" dirty="0" err="1" smtClean="0"/>
              <a:t>growing</a:t>
            </a:r>
            <a:r>
              <a:rPr lang="tr-TR" b="1" dirty="0" smtClean="0"/>
              <a:t> </a:t>
            </a:r>
            <a:r>
              <a:rPr lang="tr-TR" b="1" dirty="0" err="1" smtClean="0"/>
              <a:t>so</a:t>
            </a:r>
            <a:r>
              <a:rPr lang="tr-TR" b="1" dirty="0" smtClean="0"/>
              <a:t> </a:t>
            </a:r>
            <a:r>
              <a:rPr lang="tr-TR" b="1" dirty="0" err="1" smtClean="0"/>
              <a:t>fast</a:t>
            </a:r>
            <a:r>
              <a:rPr lang="tr-TR" b="1" dirty="0" smtClean="0"/>
              <a:t>?</a:t>
            </a:r>
          </a:p>
          <a:p>
            <a:endParaRPr lang="tr-TR" b="1" dirty="0"/>
          </a:p>
          <a:p>
            <a:r>
              <a:rPr lang="tr-TR" dirty="0" smtClean="0"/>
              <a:t>…..</a:t>
            </a:r>
          </a:p>
          <a:p>
            <a:r>
              <a:rPr lang="tr-TR" dirty="0" smtClean="0"/>
              <a:t>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6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Life </a:t>
            </a:r>
            <a:r>
              <a:rPr lang="tr-TR" b="1" dirty="0" err="1" smtClean="0">
                <a:solidFill>
                  <a:srgbClr val="FF0000"/>
                </a:solidFill>
              </a:rPr>
              <a:t>expectancy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tr-TR" b="1" dirty="0" smtClean="0"/>
              <a:t>Do </a:t>
            </a:r>
            <a:r>
              <a:rPr lang="tr-TR" b="1" dirty="0" err="1" smtClean="0"/>
              <a:t>you</a:t>
            </a:r>
            <a:r>
              <a:rPr lang="tr-TR" b="1" dirty="0" smtClean="0"/>
              <a:t> </a:t>
            </a:r>
            <a:r>
              <a:rPr lang="tr-TR" b="1" dirty="0" err="1" smtClean="0"/>
              <a:t>have</a:t>
            </a:r>
            <a:r>
              <a:rPr lang="tr-TR" b="1" dirty="0" smtClean="0"/>
              <a:t> an idea </a:t>
            </a:r>
            <a:r>
              <a:rPr lang="tr-TR" b="1" dirty="0" err="1" smtClean="0"/>
              <a:t>about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average</a:t>
            </a:r>
            <a:r>
              <a:rPr lang="tr-TR" b="1" dirty="0" smtClean="0"/>
              <a:t> life </a:t>
            </a:r>
            <a:r>
              <a:rPr lang="tr-TR" b="1" dirty="0" err="1" smtClean="0"/>
              <a:t>expectancy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men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women</a:t>
            </a:r>
            <a:r>
              <a:rPr lang="tr-TR" b="1" dirty="0" smtClean="0"/>
              <a:t> in </a:t>
            </a:r>
            <a:r>
              <a:rPr lang="tr-TR" b="1" dirty="0" err="1" smtClean="0"/>
              <a:t>Turkey</a:t>
            </a:r>
            <a:r>
              <a:rPr lang="tr-TR" b="1" dirty="0" smtClean="0"/>
              <a:t>?</a:t>
            </a:r>
          </a:p>
          <a:p>
            <a:r>
              <a:rPr lang="tr-TR" b="1" dirty="0" smtClean="0"/>
              <a:t>…</a:t>
            </a:r>
          </a:p>
          <a:p>
            <a:r>
              <a:rPr lang="tr-TR" b="1" dirty="0" smtClean="0"/>
              <a:t>…</a:t>
            </a:r>
          </a:p>
          <a:p>
            <a:r>
              <a:rPr lang="tr-TR" b="1" dirty="0" smtClean="0"/>
              <a:t>Can </a:t>
            </a:r>
            <a:r>
              <a:rPr lang="tr-TR" b="1" dirty="0" err="1" smtClean="0"/>
              <a:t>you</a:t>
            </a:r>
            <a:r>
              <a:rPr lang="tr-TR" b="1" dirty="0" smtClean="0"/>
              <a:t> </a:t>
            </a:r>
            <a:r>
              <a:rPr lang="tr-TR" b="1" dirty="0" err="1" smtClean="0"/>
              <a:t>compare</a:t>
            </a:r>
            <a:r>
              <a:rPr lang="tr-TR" b="1" dirty="0" smtClean="0"/>
              <a:t> </a:t>
            </a:r>
            <a:r>
              <a:rPr lang="tr-TR" b="1" dirty="0" err="1" smtClean="0"/>
              <a:t>these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other</a:t>
            </a:r>
            <a:r>
              <a:rPr lang="tr-TR" b="1" dirty="0" smtClean="0"/>
              <a:t> </a:t>
            </a:r>
            <a:r>
              <a:rPr lang="tr-TR" b="1" dirty="0" err="1" smtClean="0"/>
              <a:t>countries</a:t>
            </a:r>
            <a:r>
              <a:rPr lang="tr-TR" b="1" dirty="0"/>
              <a:t> </a:t>
            </a:r>
            <a:r>
              <a:rPr lang="tr-TR" b="1" dirty="0" err="1" smtClean="0"/>
              <a:t>from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west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east</a:t>
            </a:r>
            <a:r>
              <a:rPr lang="tr-TR" b="1" dirty="0" smtClean="0"/>
              <a:t>?</a:t>
            </a:r>
          </a:p>
          <a:p>
            <a:r>
              <a:rPr lang="tr-TR" b="1" dirty="0" err="1" smtClean="0"/>
              <a:t>Think</a:t>
            </a:r>
            <a:r>
              <a:rPr lang="tr-TR" b="1" dirty="0" smtClean="0"/>
              <a:t> </a:t>
            </a:r>
            <a:r>
              <a:rPr lang="tr-TR" b="1" dirty="0" err="1" smtClean="0"/>
              <a:t>about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possible</a:t>
            </a:r>
            <a:r>
              <a:rPr lang="tr-TR" b="1" dirty="0" smtClean="0"/>
              <a:t> </a:t>
            </a:r>
            <a:r>
              <a:rPr lang="tr-TR" b="1" dirty="0" err="1" smtClean="0"/>
              <a:t>reasons</a:t>
            </a:r>
            <a:r>
              <a:rPr lang="tr-TR" b="1" dirty="0"/>
              <a:t> </a:t>
            </a:r>
            <a:r>
              <a:rPr lang="tr-TR" b="1" dirty="0" err="1" smtClean="0"/>
              <a:t>why</a:t>
            </a:r>
            <a:r>
              <a:rPr lang="tr-TR" b="1" dirty="0" smtClean="0"/>
              <a:t> in </a:t>
            </a:r>
            <a:r>
              <a:rPr lang="tr-TR" b="1" dirty="0" err="1" smtClean="0"/>
              <a:t>some</a:t>
            </a:r>
            <a:r>
              <a:rPr lang="tr-TR" b="1" dirty="0" smtClean="0"/>
              <a:t> </a:t>
            </a:r>
            <a:r>
              <a:rPr lang="tr-TR" b="1" dirty="0" err="1" smtClean="0"/>
              <a:t>places</a:t>
            </a:r>
            <a:r>
              <a:rPr lang="tr-TR" b="1" dirty="0" smtClean="0"/>
              <a:t> </a:t>
            </a:r>
            <a:r>
              <a:rPr lang="tr-TR" b="1" dirty="0" err="1" smtClean="0"/>
              <a:t>people</a:t>
            </a:r>
            <a:r>
              <a:rPr lang="tr-TR" b="1" dirty="0" smtClean="0"/>
              <a:t> </a:t>
            </a:r>
            <a:r>
              <a:rPr lang="tr-TR" b="1" dirty="0" err="1" smtClean="0"/>
              <a:t>live</a:t>
            </a:r>
            <a:r>
              <a:rPr lang="tr-TR" b="1" dirty="0" smtClean="0"/>
              <a:t> </a:t>
            </a:r>
            <a:r>
              <a:rPr lang="tr-TR" b="1" dirty="0" err="1" smtClean="0"/>
              <a:t>longer</a:t>
            </a:r>
            <a:r>
              <a:rPr lang="tr-TR" b="1" dirty="0" smtClean="0"/>
              <a:t>/</a:t>
            </a:r>
            <a:r>
              <a:rPr lang="tr-TR" b="1" dirty="0" err="1" smtClean="0"/>
              <a:t>shorter</a:t>
            </a:r>
            <a:r>
              <a:rPr lang="tr-TR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278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LIFE EXPECTANCY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According to the WHO, global average life expectancy for children born in 2015 was 71.4 years while newborns in 22 others -- all of them in sub-Saharan Africa -- have life expectancy of less than 60 years.</a:t>
            </a:r>
          </a:p>
          <a:p>
            <a:r>
              <a:rPr lang="en-US" b="1" dirty="0"/>
              <a:t>The life-expectancy for children in </a:t>
            </a:r>
            <a:r>
              <a:rPr lang="en-US" b="1" dirty="0">
                <a:solidFill>
                  <a:srgbClr val="FF0000"/>
                </a:solidFill>
              </a:rPr>
              <a:t>Turkey</a:t>
            </a:r>
            <a:r>
              <a:rPr lang="en-US" b="1" dirty="0"/>
              <a:t> born in 2015 was </a:t>
            </a:r>
            <a:r>
              <a:rPr lang="en-US" b="1" dirty="0">
                <a:solidFill>
                  <a:srgbClr val="FF0000"/>
                </a:solidFill>
              </a:rPr>
              <a:t>75.8 years </a:t>
            </a:r>
            <a:r>
              <a:rPr lang="en-US" b="1" dirty="0"/>
              <a:t>(78.9 years for females and 72.6 years for males).</a:t>
            </a:r>
          </a:p>
          <a:p>
            <a:r>
              <a:rPr lang="en-US" b="1" dirty="0">
                <a:solidFill>
                  <a:srgbClr val="FF0000"/>
                </a:solidFill>
              </a:rPr>
              <a:t>Women</a:t>
            </a:r>
            <a:r>
              <a:rPr lang="en-US" b="1" dirty="0"/>
              <a:t> in </a:t>
            </a:r>
            <a:r>
              <a:rPr lang="en-US" b="1" dirty="0">
                <a:solidFill>
                  <a:srgbClr val="FF0000"/>
                </a:solidFill>
              </a:rPr>
              <a:t>Japan</a:t>
            </a:r>
            <a:r>
              <a:rPr lang="en-US" b="1" dirty="0"/>
              <a:t>, with an average of 86.8 years, can expect to live the longest. </a:t>
            </a:r>
            <a:endParaRPr lang="tr-TR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Switzerland</a:t>
            </a:r>
            <a:r>
              <a:rPr lang="en-US" b="1" dirty="0" smtClean="0"/>
              <a:t> </a:t>
            </a:r>
            <a:r>
              <a:rPr lang="en-US" b="1" dirty="0"/>
              <a:t>has the longest average survival for </a:t>
            </a:r>
            <a:r>
              <a:rPr lang="en-US" b="1" dirty="0">
                <a:solidFill>
                  <a:srgbClr val="FF0000"/>
                </a:solidFill>
              </a:rPr>
              <a:t>men</a:t>
            </a:r>
            <a:r>
              <a:rPr lang="en-US" b="1" dirty="0"/>
              <a:t>, at 81.3 years, while people in Sierra Leone have the world’s lowest life expectancy for both sexes: 50.8 years for women and 49.3 years for men.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1"/>
            <a:ext cx="4038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16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JAPAN : LIFE EXPECTANCY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/>
              <a:t>Male	Female</a:t>
            </a:r>
          </a:p>
          <a:p>
            <a:r>
              <a:rPr lang="en-US" b="1" dirty="0"/>
              <a:t>80.5</a:t>
            </a:r>
            <a:r>
              <a:rPr lang="tr-TR" b="1" dirty="0"/>
              <a:t>	</a:t>
            </a:r>
            <a:r>
              <a:rPr lang="en-US" b="1" dirty="0"/>
              <a:t>86.8</a:t>
            </a:r>
          </a:p>
          <a:p>
            <a:r>
              <a:rPr lang="en-US" b="1" dirty="0"/>
              <a:t>According to the latest WHO data published in 2015 life expectancy in Japan is: Male 80.5, female 86.8 and total life expectancy is </a:t>
            </a:r>
            <a:r>
              <a:rPr lang="en-US" b="1" dirty="0" smtClean="0"/>
              <a:t>83.7</a:t>
            </a:r>
            <a:r>
              <a:rPr lang="tr-TR" b="1" dirty="0" smtClean="0"/>
              <a:t>,</a:t>
            </a:r>
            <a:r>
              <a:rPr lang="en-US" b="1" dirty="0" smtClean="0"/>
              <a:t> </a:t>
            </a:r>
            <a:r>
              <a:rPr lang="en-US" b="1" dirty="0"/>
              <a:t>which gives Japan a World Life Expectancy ranking of 1.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58" y="1600200"/>
            <a:ext cx="30858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31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Fertility</a:t>
            </a:r>
            <a:r>
              <a:rPr lang="tr-TR" b="1" dirty="0" smtClean="0">
                <a:solidFill>
                  <a:srgbClr val="FF0000"/>
                </a:solidFill>
              </a:rPr>
              <a:t> Rate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factors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mentioned</a:t>
            </a:r>
            <a:r>
              <a:rPr lang="tr-TR" b="1" dirty="0" smtClean="0"/>
              <a:t> in </a:t>
            </a:r>
            <a:r>
              <a:rPr lang="tr-TR" b="1" dirty="0" err="1" smtClean="0"/>
              <a:t>paragraph</a:t>
            </a:r>
            <a:r>
              <a:rPr lang="tr-TR" b="1" dirty="0" smtClean="0"/>
              <a:t> 3 </a:t>
            </a:r>
            <a:r>
              <a:rPr lang="tr-TR" b="1" dirty="0" err="1" smtClean="0"/>
              <a:t>that</a:t>
            </a:r>
            <a:r>
              <a:rPr lang="tr-TR" b="1" dirty="0" smtClean="0"/>
              <a:t> </a:t>
            </a:r>
            <a:r>
              <a:rPr lang="tr-TR" b="1" dirty="0" err="1" smtClean="0"/>
              <a:t>affect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fertility</a:t>
            </a:r>
            <a:r>
              <a:rPr lang="tr-TR" b="1" dirty="0" smtClean="0"/>
              <a:t> rate in a </a:t>
            </a:r>
            <a:r>
              <a:rPr lang="tr-TR" b="1" dirty="0" err="1" smtClean="0"/>
              <a:t>country</a:t>
            </a:r>
            <a:r>
              <a:rPr lang="tr-TR" b="1" dirty="0" smtClean="0"/>
              <a:t>?</a:t>
            </a:r>
          </a:p>
          <a:p>
            <a:endParaRPr lang="tr-TR" b="1" dirty="0"/>
          </a:p>
          <a:p>
            <a:r>
              <a:rPr lang="tr-TR" b="1" dirty="0" smtClean="0"/>
              <a:t>….</a:t>
            </a:r>
          </a:p>
          <a:p>
            <a:r>
              <a:rPr lang="tr-TR" b="1" dirty="0" smtClean="0"/>
              <a:t>….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77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Fertility</a:t>
            </a:r>
            <a:r>
              <a:rPr lang="tr-TR" b="1" dirty="0" smtClean="0">
                <a:solidFill>
                  <a:srgbClr val="FF0000"/>
                </a:solidFill>
              </a:rPr>
              <a:t> Rate in </a:t>
            </a:r>
            <a:r>
              <a:rPr lang="tr-TR" b="1" dirty="0" err="1" smtClean="0">
                <a:solidFill>
                  <a:srgbClr val="FF0000"/>
                </a:solidFill>
              </a:rPr>
              <a:t>Ethiophia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1"/>
            <a:ext cx="2133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33400" y="2133600"/>
            <a:ext cx="5943600" cy="304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In 2015, fertility rate for Ethiopia was 4.3 births per woman. Fertility rate of Ethiopia fell gradually from 6.9 births per woman in 1966 to 4.3 births per woman in 2015.</a:t>
            </a:r>
          </a:p>
        </p:txBody>
      </p:sp>
    </p:spTree>
    <p:extLst>
      <p:ext uri="{BB962C8B-B14F-4D97-AF65-F5344CB8AC3E}">
        <p14:creationId xmlns:p14="http://schemas.microsoft.com/office/powerpoint/2010/main" val="98452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773</Words>
  <Application>Microsoft Office PowerPoint</Application>
  <PresentationFormat>Ekran Gösterisi (4:3)</PresentationFormat>
  <Paragraphs>167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Ofis Teması</vt:lpstr>
      <vt:lpstr>POPULATION TRENDS</vt:lpstr>
      <vt:lpstr>Discuss:</vt:lpstr>
      <vt:lpstr>Paragraph 1</vt:lpstr>
      <vt:lpstr>Paragraph 2&amp;3</vt:lpstr>
      <vt:lpstr>Life expectancy</vt:lpstr>
      <vt:lpstr>LIFE EXPECTANCY</vt:lpstr>
      <vt:lpstr>JAPAN : LIFE EXPECTANCY </vt:lpstr>
      <vt:lpstr>Fertility Rate</vt:lpstr>
      <vt:lpstr>Fertility Rate in Ethiophia</vt:lpstr>
      <vt:lpstr>Fertility Rate in Turkey</vt:lpstr>
      <vt:lpstr>Paragraph 4</vt:lpstr>
      <vt:lpstr>China – 1980s</vt:lpstr>
      <vt:lpstr>Population Control</vt:lpstr>
      <vt:lpstr>Paragraph 5</vt:lpstr>
      <vt:lpstr>Paragraph 6</vt:lpstr>
      <vt:lpstr>Falling Fertility Rate in Europe</vt:lpstr>
      <vt:lpstr>Paragraph 7</vt:lpstr>
      <vt:lpstr>TARGET VOCABULARY according to (phr)</vt:lpstr>
      <vt:lpstr>agriculture (n)</vt:lpstr>
      <vt:lpstr>child care (n)</vt:lpstr>
      <vt:lpstr>demography (n)</vt:lpstr>
      <vt:lpstr>effort (n)</vt:lpstr>
      <vt:lpstr>existing (adj)</vt:lpstr>
      <vt:lpstr>explosion (n)</vt:lpstr>
      <vt:lpstr>fertility rate (n)</vt:lpstr>
      <vt:lpstr>figure (n)</vt:lpstr>
      <vt:lpstr>financial (adj)</vt:lpstr>
      <vt:lpstr>hygiene (n)</vt:lpstr>
      <vt:lpstr>life expectancy (n)</vt:lpstr>
      <vt:lpstr>maternity leave (n)</vt:lpstr>
      <vt:lpstr>penalty (n)</vt:lpstr>
      <vt:lpstr>population (n)</vt:lpstr>
      <vt:lpstr>replace (v)</vt:lpstr>
      <vt:lpstr>retired (adj)</vt:lpstr>
      <vt:lpstr>trend (n)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TRENDS</dc:title>
  <dc:creator>Administrator</dc:creator>
  <cp:lastModifiedBy>Melda Yalçın </cp:lastModifiedBy>
  <cp:revision>74</cp:revision>
  <dcterms:created xsi:type="dcterms:W3CDTF">2017-02-22T08:21:27Z</dcterms:created>
  <dcterms:modified xsi:type="dcterms:W3CDTF">2018-02-09T18:17:25Z</dcterms:modified>
</cp:coreProperties>
</file>