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57" r:id="rId3"/>
    <p:sldId id="258" r:id="rId4"/>
    <p:sldId id="259" r:id="rId5"/>
    <p:sldId id="260" r:id="rId6"/>
    <p:sldId id="285" r:id="rId7"/>
    <p:sldId id="261" r:id="rId8"/>
    <p:sldId id="262" r:id="rId9"/>
    <p:sldId id="263" r:id="rId10"/>
    <p:sldId id="264" r:id="rId11"/>
    <p:sldId id="265" r:id="rId12"/>
    <p:sldId id="266" r:id="rId13"/>
    <p:sldId id="267" r:id="rId14"/>
    <p:sldId id="268" r:id="rId15"/>
    <p:sldId id="275" r:id="rId16"/>
    <p:sldId id="269" r:id="rId17"/>
    <p:sldId id="270" r:id="rId18"/>
    <p:sldId id="276" r:id="rId19"/>
    <p:sldId id="271" r:id="rId20"/>
    <p:sldId id="272" r:id="rId21"/>
    <p:sldId id="283" r:id="rId22"/>
    <p:sldId id="273" r:id="rId23"/>
    <p:sldId id="284" r:id="rId24"/>
    <p:sldId id="274" r:id="rId25"/>
    <p:sldId id="277" r:id="rId26"/>
    <p:sldId id="278" r:id="rId27"/>
    <p:sldId id="279" r:id="rId28"/>
    <p:sldId id="280" r:id="rId29"/>
    <p:sldId id="281" r:id="rId30"/>
    <p:sldId id="282" r:id="rId3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63" autoAdjust="0"/>
    <p:restoredTop sz="94660"/>
  </p:normalViewPr>
  <p:slideViewPr>
    <p:cSldViewPr snapToGrid="0">
      <p:cViewPr varScale="1">
        <p:scale>
          <a:sx n="110" d="100"/>
          <a:sy n="110" d="100"/>
        </p:scale>
        <p:origin x="608"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tr-TR"/>
              <a:t>Asıl başlık stili için tıklatın</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a:t>Asıl alt başlık stilini düzenlemek için tıklatın</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dirty="0"/>
              <a:t>3/26/24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87157CC2-0FC8-4686-B024-99790E0F5162}" type="datetimeFigureOut">
              <a:rPr lang="en-US" dirty="0"/>
              <a:t>3/26/24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dirty="0"/>
              <a:t>3/26/24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dirty="0"/>
              <a:t>3/26/24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tr-TR"/>
              <a:t>Asıl başlık stili için tıklatın</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a:xfrm>
            <a:off x="8593667" y="6272784"/>
            <a:ext cx="2644309" cy="365125"/>
          </a:xfrm>
        </p:spPr>
        <p:txBody>
          <a:bodyPr/>
          <a:lstStyle/>
          <a:p>
            <a:fld id="{C6F822A4-8DA6-4447-9B1F-C5DB58435268}" type="datetimeFigureOut">
              <a:rPr lang="en-US" dirty="0"/>
              <a:t>3/26/24</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dirty="0"/>
              <a:t>3/26/24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a:t>Asıl başlık stili için tıklatın</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dirty="0"/>
              <a:t>3/26/24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677919A6-33EB-49BD-A62F-1FA56B9F9712}" type="datetimeFigureOut">
              <a:rPr lang="en-US" dirty="0"/>
              <a:t>3/26/24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dirty="0"/>
              <a:t>3/26/24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tr-TR"/>
              <a:t>Asıl başlık stili için tıklatın</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DA16AA21-1863-4931-97CB-99D0A168701B}" type="datetimeFigureOut">
              <a:rPr lang="en-US" dirty="0"/>
              <a:t>3/26/24</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tr-TR"/>
              <a:t>Asıl başlık stili için tıklatın</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3772C379-9A7C-4C87-A116-CBE9F58B04C5}" type="datetimeFigureOut">
              <a:rPr lang="en-US" dirty="0"/>
              <a:t>3/26/24</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tr-TR"/>
              <a:t>Asıl başlık stili için tıklatın</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8664C608-40B1-4030-A28D-5B74BC98ADCE}" type="datetimeFigureOut">
              <a:rPr lang="en-US" dirty="0"/>
              <a:t>3/26/24</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8" Type="http://schemas.openxmlformats.org/officeDocument/2006/relationships/hyperlink" Target="https://tr.wikipedia.org/wiki/Kuzey_Amerika" TargetMode="External"/><Relationship Id="rId3" Type="http://schemas.openxmlformats.org/officeDocument/2006/relationships/hyperlink" Target="https://tr.wikipedia.org/wiki/Amerika_Birle%C5%9Fik_Devletleri" TargetMode="External"/><Relationship Id="rId7" Type="http://schemas.openxmlformats.org/officeDocument/2006/relationships/hyperlink" Target="https://tr.wikipedia.org/wiki/Amerika_Birle%C5%9Fik_Devletleri%27nde_k%C3%B6lelik" TargetMode="External"/><Relationship Id="rId2" Type="http://schemas.openxmlformats.org/officeDocument/2006/relationships/hyperlink" Target="https://tr.wikipedia.org/wiki/G%C3%BCney_eyaletleri" TargetMode="External"/><Relationship Id="rId1" Type="http://schemas.openxmlformats.org/officeDocument/2006/relationships/slideLayout" Target="../slideLayouts/slideLayout3.xml"/><Relationship Id="rId6" Type="http://schemas.openxmlformats.org/officeDocument/2006/relationships/hyperlink" Target="https://tr.wikipedia.org/wiki/%C4%B0%C3%A7_sava%C5%9F" TargetMode="External"/><Relationship Id="rId5" Type="http://schemas.openxmlformats.org/officeDocument/2006/relationships/hyperlink" Target="https://tr.wikipedia.org/wiki/Amerika_Konfedere_Devletleri" TargetMode="External"/><Relationship Id="rId4" Type="http://schemas.openxmlformats.org/officeDocument/2006/relationships/hyperlink" Target="https://tr.wikipedia.org/wiki/Washington,_DC"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sz="8000" dirty="0">
                <a:latin typeface="Arial Narrow" panose="020B0606020202030204" pitchFamily="34" charset="0"/>
              </a:rPr>
              <a:t>Kurumsal iktisat</a:t>
            </a:r>
          </a:p>
        </p:txBody>
      </p:sp>
    </p:spTree>
    <p:extLst>
      <p:ext uri="{BB962C8B-B14F-4D97-AF65-F5344CB8AC3E}">
        <p14:creationId xmlns:p14="http://schemas.microsoft.com/office/powerpoint/2010/main" val="6558351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etin Yer Tutucusu 5"/>
          <p:cNvSpPr>
            <a:spLocks noGrp="1"/>
          </p:cNvSpPr>
          <p:nvPr>
            <p:ph type="body" idx="1"/>
          </p:nvPr>
        </p:nvSpPr>
        <p:spPr>
          <a:xfrm>
            <a:off x="2165774" y="840828"/>
            <a:ext cx="9052560" cy="3993931"/>
          </a:xfrm>
        </p:spPr>
        <p:txBody>
          <a:bodyPr>
            <a:normAutofit/>
          </a:bodyPr>
          <a:lstStyle/>
          <a:p>
            <a:pPr algn="just"/>
            <a:r>
              <a:rPr lang="tr-TR" sz="2800" dirty="0"/>
              <a:t>İkinci yöntem kitlelerin iktisadi şartlarını iyileştirerek kapitalizmi kurmayı amaç edinmekteydi. Kurumsal iktisadın öncüsü </a:t>
            </a:r>
            <a:r>
              <a:rPr lang="tr-TR" sz="2800" dirty="0" err="1"/>
              <a:t>Veblen</a:t>
            </a:r>
            <a:r>
              <a:rPr lang="tr-TR" sz="2800" dirty="0"/>
              <a:t> sosyal hareketleri ve sosyalizmi eleştirerek toplumun radikal biçimde yeniden inşasını savunuyordu. Bu nedenle kurduğu Kurumsal İktisat Okulu reformcu yaklaşımı temsil etmektedir. 1930'lu yıllarda ABD'de uygulanan reformcu New </a:t>
            </a:r>
            <a:r>
              <a:rPr lang="tr-TR" sz="2800" dirty="0" err="1"/>
              <a:t>Deal</a:t>
            </a:r>
            <a:r>
              <a:rPr lang="tr-TR" sz="2800" dirty="0"/>
              <a:t>/ Yeni yaklaşım, Kurumsal iktisat okulunun etkisi altında şekillenmiştir.</a:t>
            </a:r>
          </a:p>
        </p:txBody>
      </p:sp>
    </p:spTree>
    <p:extLst>
      <p:ext uri="{BB962C8B-B14F-4D97-AF65-F5344CB8AC3E}">
        <p14:creationId xmlns:p14="http://schemas.microsoft.com/office/powerpoint/2010/main" val="35270830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etin Yer Tutucusu 5"/>
          <p:cNvSpPr>
            <a:spLocks noGrp="1"/>
          </p:cNvSpPr>
          <p:nvPr>
            <p:ph type="body" idx="1"/>
          </p:nvPr>
        </p:nvSpPr>
        <p:spPr>
          <a:xfrm>
            <a:off x="2165774" y="630622"/>
            <a:ext cx="9052560" cy="4204138"/>
          </a:xfrm>
        </p:spPr>
        <p:txBody>
          <a:bodyPr>
            <a:normAutofit lnSpcReduction="10000"/>
          </a:bodyPr>
          <a:lstStyle/>
          <a:p>
            <a:pPr algn="just"/>
            <a:r>
              <a:rPr lang="tr-TR" sz="2800" dirty="0"/>
              <a:t>New </a:t>
            </a:r>
            <a:r>
              <a:rPr lang="tr-TR" sz="2800" dirty="0" err="1"/>
              <a:t>Deal</a:t>
            </a:r>
            <a:r>
              <a:rPr lang="tr-TR" sz="2800" dirty="0"/>
              <a:t> (Yeni Düzen) 1933-1938</a:t>
            </a:r>
          </a:p>
          <a:p>
            <a:pPr algn="just"/>
            <a:r>
              <a:rPr lang="tr-TR" sz="2800" dirty="0"/>
              <a:t>Ekonomi ağırlıklı bir dizi yerli program. Franklin Roosevelt’in ilk döneminde gerçekleşti. Asıl amacı 1929 Büyük Buhran sonrası ekonomik düzelmeyi sağlamak.</a:t>
            </a:r>
          </a:p>
          <a:p>
            <a:pPr algn="just"/>
            <a:r>
              <a:rPr lang="tr-TR" sz="2800" dirty="0"/>
              <a:t>3R (</a:t>
            </a:r>
            <a:r>
              <a:rPr lang="tr-TR" sz="2800" dirty="0" err="1"/>
              <a:t>Relief</a:t>
            </a:r>
            <a:r>
              <a:rPr lang="tr-TR" sz="2800" dirty="0"/>
              <a:t>, </a:t>
            </a:r>
            <a:r>
              <a:rPr lang="tr-TR" sz="2800" dirty="0" err="1"/>
              <a:t>Recovery</a:t>
            </a:r>
            <a:r>
              <a:rPr lang="tr-TR" sz="2800" dirty="0"/>
              <a:t>, Reform) </a:t>
            </a:r>
          </a:p>
          <a:p>
            <a:pPr algn="just"/>
            <a:r>
              <a:rPr lang="tr-TR" sz="2800" dirty="0"/>
              <a:t>Rahatlama, iyileşme, reform</a:t>
            </a:r>
          </a:p>
          <a:p>
            <a:pPr algn="just"/>
            <a:r>
              <a:rPr lang="tr-TR" sz="2800" dirty="0"/>
              <a:t>İşsiz ve yoksullar için rahatlama, normal seviyelere gelerek ekonominin toparlanması ve tekrar çöküşü önlemek için finansal sistemin reformu.</a:t>
            </a:r>
          </a:p>
        </p:txBody>
      </p:sp>
    </p:spTree>
    <p:extLst>
      <p:ext uri="{BB962C8B-B14F-4D97-AF65-F5344CB8AC3E}">
        <p14:creationId xmlns:p14="http://schemas.microsoft.com/office/powerpoint/2010/main" val="2377094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etin Yer Tutucusu 5"/>
          <p:cNvSpPr>
            <a:spLocks noGrp="1"/>
          </p:cNvSpPr>
          <p:nvPr>
            <p:ph type="body" idx="1"/>
          </p:nvPr>
        </p:nvSpPr>
        <p:spPr>
          <a:xfrm>
            <a:off x="2165774" y="630622"/>
            <a:ext cx="9052560" cy="4204138"/>
          </a:xfrm>
        </p:spPr>
        <p:txBody>
          <a:bodyPr>
            <a:normAutofit lnSpcReduction="10000"/>
          </a:bodyPr>
          <a:lstStyle/>
          <a:p>
            <a:pPr algn="just"/>
            <a:r>
              <a:rPr lang="tr-TR" sz="2800" dirty="0"/>
              <a:t>Alman Tarihçi Okulu’nun Amerikan Kurumsal İktisat Okulu üzerindeki etkisi açıktır. 1885 yılında kurulan Amerikan İktisat Kurumu'nun liderlerinin çoğu Alman Tarihçi Okulunu ve onun yönetimini biliyordu ve savunuyordu. </a:t>
            </a:r>
            <a:r>
              <a:rPr lang="tr-TR" sz="2800" dirty="0" err="1"/>
              <a:t>Veblen'in</a:t>
            </a:r>
            <a:r>
              <a:rPr lang="tr-TR" sz="2800" dirty="0"/>
              <a:t> hocaları Almanya'da yetişmişti. </a:t>
            </a:r>
            <a:r>
              <a:rPr lang="tr-TR" sz="2800" dirty="0" err="1"/>
              <a:t>Veblen'i</a:t>
            </a:r>
            <a:r>
              <a:rPr lang="tr-TR" sz="2800" dirty="0"/>
              <a:t> </a:t>
            </a:r>
            <a:r>
              <a:rPr lang="tr-TR" sz="2800" dirty="0" err="1"/>
              <a:t>Carlton</a:t>
            </a:r>
            <a:r>
              <a:rPr lang="tr-TR" sz="2800" dirty="0"/>
              <a:t> Üniversitesi'nde destekleyen hocası John </a:t>
            </a:r>
            <a:r>
              <a:rPr lang="tr-TR" sz="2800" dirty="0" err="1"/>
              <a:t>Bates</a:t>
            </a:r>
            <a:r>
              <a:rPr lang="tr-TR" sz="2800" dirty="0"/>
              <a:t> </a:t>
            </a:r>
            <a:r>
              <a:rPr lang="tr-TR" sz="2800" dirty="0" err="1"/>
              <a:t>Clark</a:t>
            </a:r>
            <a:r>
              <a:rPr lang="tr-TR" sz="2800" dirty="0"/>
              <a:t> bunlardan biridir. </a:t>
            </a:r>
            <a:r>
              <a:rPr lang="tr-TR" sz="2800" dirty="0" err="1"/>
              <a:t>Clark'ın</a:t>
            </a:r>
            <a:r>
              <a:rPr lang="tr-TR" sz="2800" dirty="0"/>
              <a:t> geliştirdiği </a:t>
            </a:r>
            <a:r>
              <a:rPr lang="tr-TR" sz="2800" dirty="0" err="1"/>
              <a:t>marjinalist</a:t>
            </a:r>
            <a:r>
              <a:rPr lang="tr-TR" sz="2800" dirty="0"/>
              <a:t> teori her ne kadar Alman Tarihçi Okulu ile ortak bir özellik taşımıyor ise de </a:t>
            </a:r>
            <a:r>
              <a:rPr lang="tr-TR" sz="2800" dirty="0" err="1"/>
              <a:t>Clark</a:t>
            </a:r>
            <a:r>
              <a:rPr lang="tr-TR" sz="2800" dirty="0"/>
              <a:t>, Alman reformcu düşüncesinden etkilenen bir Hristiyan iktisadi reformu formüle etmiştir.</a:t>
            </a:r>
          </a:p>
        </p:txBody>
      </p:sp>
    </p:spTree>
    <p:extLst>
      <p:ext uri="{BB962C8B-B14F-4D97-AF65-F5344CB8AC3E}">
        <p14:creationId xmlns:p14="http://schemas.microsoft.com/office/powerpoint/2010/main" val="31923460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etin Yer Tutucusu 5"/>
          <p:cNvSpPr>
            <a:spLocks noGrp="1"/>
          </p:cNvSpPr>
          <p:nvPr>
            <p:ph type="body" idx="1"/>
          </p:nvPr>
        </p:nvSpPr>
        <p:spPr>
          <a:xfrm>
            <a:off x="2165774" y="1734206"/>
            <a:ext cx="9052560" cy="3100553"/>
          </a:xfrm>
        </p:spPr>
        <p:txBody>
          <a:bodyPr>
            <a:normAutofit/>
          </a:bodyPr>
          <a:lstStyle/>
          <a:p>
            <a:pPr algn="just"/>
            <a:r>
              <a:rPr lang="tr-TR" sz="2800" dirty="0"/>
              <a:t>Alman Tarihçi Okulu ile Amerikan Kurumsal İktisat Okulu arasında yöntem bakımından bazı benzerlikler bulunmakla birlikte, Kurumsal İktisat Okulu milliyetçi özellikler taşımaması, daha liberal ve demokratik olması bakımından Alman Tarihçi Okulu’ndan ayrılır. </a:t>
            </a:r>
          </a:p>
        </p:txBody>
      </p:sp>
    </p:spTree>
    <p:extLst>
      <p:ext uri="{BB962C8B-B14F-4D97-AF65-F5344CB8AC3E}">
        <p14:creationId xmlns:p14="http://schemas.microsoft.com/office/powerpoint/2010/main" val="22844262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051560" y="1432223"/>
            <a:ext cx="9966960" cy="1111280"/>
          </a:xfrm>
        </p:spPr>
        <p:txBody>
          <a:bodyPr/>
          <a:lstStyle/>
          <a:p>
            <a:pPr algn="ctr"/>
            <a:br>
              <a:rPr lang="tr-TR" sz="5400" dirty="0">
                <a:latin typeface="Arial" panose="020B0604020202020204" pitchFamily="34" charset="0"/>
                <a:cs typeface="Arial" panose="020B0604020202020204" pitchFamily="34" charset="0"/>
              </a:rPr>
            </a:br>
            <a:br>
              <a:rPr lang="tr-TR" sz="5400" dirty="0">
                <a:latin typeface="Arial" panose="020B0604020202020204" pitchFamily="34" charset="0"/>
                <a:cs typeface="Arial" panose="020B0604020202020204" pitchFamily="34" charset="0"/>
              </a:rPr>
            </a:br>
            <a:r>
              <a:rPr lang="tr-TR" sz="5400" dirty="0">
                <a:latin typeface="Arial" panose="020B0604020202020204" pitchFamily="34" charset="0"/>
                <a:cs typeface="Arial" panose="020B0604020202020204" pitchFamily="34" charset="0"/>
              </a:rPr>
              <a:t>Kurumsal İktisat okulunun temel ilkeleri</a:t>
            </a:r>
          </a:p>
        </p:txBody>
      </p:sp>
      <p:sp>
        <p:nvSpPr>
          <p:cNvPr id="3" name="Alt Başlık 2"/>
          <p:cNvSpPr>
            <a:spLocks noGrp="1"/>
          </p:cNvSpPr>
          <p:nvPr>
            <p:ph type="subTitle" idx="1"/>
          </p:nvPr>
        </p:nvSpPr>
        <p:spPr>
          <a:xfrm>
            <a:off x="1069848" y="4389120"/>
            <a:ext cx="7891272" cy="2305970"/>
          </a:xfrm>
        </p:spPr>
        <p:txBody>
          <a:bodyPr>
            <a:normAutofit fontScale="92500" lnSpcReduction="20000"/>
          </a:bodyPr>
          <a:lstStyle/>
          <a:p>
            <a:pPr marL="457200" indent="-457200">
              <a:buAutoNum type="arabicPeriod"/>
            </a:pPr>
            <a:r>
              <a:rPr lang="tr-TR" dirty="0"/>
              <a:t>Bütüncül Araştırma</a:t>
            </a:r>
          </a:p>
          <a:p>
            <a:pPr marL="457200" indent="-457200">
              <a:buAutoNum type="arabicPeriod"/>
            </a:pPr>
            <a:r>
              <a:rPr lang="tr-TR" dirty="0"/>
              <a:t>Kurumlara Vurgu</a:t>
            </a:r>
          </a:p>
          <a:p>
            <a:pPr marL="457200" indent="-457200">
              <a:buAutoNum type="arabicPeriod"/>
            </a:pPr>
            <a:r>
              <a:rPr lang="tr-TR" dirty="0" err="1"/>
              <a:t>Darwinci</a:t>
            </a:r>
            <a:r>
              <a:rPr lang="tr-TR" dirty="0"/>
              <a:t> Evrimci Yaklaşım</a:t>
            </a:r>
          </a:p>
          <a:p>
            <a:pPr marL="457200" indent="-457200">
              <a:buAutoNum type="arabicPeriod"/>
            </a:pPr>
            <a:r>
              <a:rPr lang="tr-TR" dirty="0"/>
              <a:t>Normal Denge Kavramının Reddi</a:t>
            </a:r>
          </a:p>
          <a:p>
            <a:pPr marL="457200" indent="-457200">
              <a:buAutoNum type="arabicPeriod"/>
            </a:pPr>
            <a:r>
              <a:rPr lang="tr-TR" dirty="0"/>
              <a:t>Çıkar Çatışması</a:t>
            </a:r>
          </a:p>
          <a:p>
            <a:pPr marL="457200" indent="-457200">
              <a:buAutoNum type="arabicPeriod"/>
            </a:pPr>
            <a:r>
              <a:rPr lang="tr-TR" dirty="0"/>
              <a:t>Liberal, Demokratik Reform</a:t>
            </a:r>
          </a:p>
          <a:p>
            <a:endParaRPr lang="tr-TR" dirty="0"/>
          </a:p>
          <a:p>
            <a:pPr marL="457200" indent="-457200">
              <a:buAutoNum type="arabicPeriod"/>
            </a:pPr>
            <a:endParaRPr lang="tr-TR" dirty="0"/>
          </a:p>
          <a:p>
            <a:pPr marL="457200" indent="-457200">
              <a:buAutoNum type="arabicPeriod"/>
            </a:pPr>
            <a:endParaRPr lang="tr-TR" dirty="0"/>
          </a:p>
        </p:txBody>
      </p:sp>
    </p:spTree>
    <p:extLst>
      <p:ext uri="{BB962C8B-B14F-4D97-AF65-F5344CB8AC3E}">
        <p14:creationId xmlns:p14="http://schemas.microsoft.com/office/powerpoint/2010/main" val="7984683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Yer Tutucusu 4"/>
          <p:cNvSpPr>
            <a:spLocks noGrp="1"/>
          </p:cNvSpPr>
          <p:nvPr>
            <p:ph type="body" idx="1"/>
          </p:nvPr>
        </p:nvSpPr>
        <p:spPr>
          <a:xfrm>
            <a:off x="2134244" y="336332"/>
            <a:ext cx="8861706" cy="5477256"/>
          </a:xfrm>
        </p:spPr>
        <p:txBody>
          <a:bodyPr>
            <a:normAutofit/>
          </a:bodyPr>
          <a:lstStyle/>
          <a:p>
            <a:r>
              <a:rPr lang="tr-TR" sz="2400" dirty="0"/>
              <a:t>Bütüncül Araştırma:</a:t>
            </a:r>
          </a:p>
          <a:p>
            <a:pPr algn="just"/>
            <a:r>
              <a:rPr lang="tr-TR" sz="2400" dirty="0"/>
              <a:t>Ekonomi, küçük parçaları bütünden ayırıp yalıtarak ele alan bir yöntemle değil, ekonominin tamamını kapsayan bütüncül bir yöntemle araştırılmalıdır. Sistemi oluşturan küçük parçaların bütünle ilişkisizmiş gibi ele alınması, karmaşık yapıya sahip bütünün doğru anlaşılmasını engeller. İktisadi faaliyetler sadece, maksimum parasal kazanç tarafından motive edilen bireylerin faaliyetlerinin toplamından ibaret değildir. İktisadi faaliyette, parçalarının toplamından daha büyük sonuçlara ulaşan </a:t>
            </a:r>
            <a:r>
              <a:rPr lang="tr-TR" sz="2400" dirty="0" err="1"/>
              <a:t>kollektif</a:t>
            </a:r>
            <a:r>
              <a:rPr lang="tr-TR" sz="2400" dirty="0"/>
              <a:t> faaliyet yapıları da yer almaktadır. </a:t>
            </a:r>
          </a:p>
        </p:txBody>
      </p:sp>
    </p:spTree>
    <p:extLst>
      <p:ext uri="{BB962C8B-B14F-4D97-AF65-F5344CB8AC3E}">
        <p14:creationId xmlns:p14="http://schemas.microsoft.com/office/powerpoint/2010/main" val="9639657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Yer Tutucusu 4"/>
          <p:cNvSpPr>
            <a:spLocks noGrp="1"/>
          </p:cNvSpPr>
          <p:nvPr>
            <p:ph type="body" idx="1"/>
          </p:nvPr>
        </p:nvSpPr>
        <p:spPr>
          <a:xfrm>
            <a:off x="2134243" y="336332"/>
            <a:ext cx="9070051" cy="5477256"/>
          </a:xfrm>
        </p:spPr>
        <p:txBody>
          <a:bodyPr>
            <a:normAutofit/>
          </a:bodyPr>
          <a:lstStyle/>
          <a:p>
            <a:pPr algn="just"/>
            <a:endParaRPr lang="tr-TR" sz="2400" dirty="0"/>
          </a:p>
          <a:p>
            <a:pPr algn="just"/>
            <a:r>
              <a:rPr lang="tr-TR" sz="2400" dirty="0"/>
              <a:t>Mesela bir sendika; bir karakter bir ideoloji ve kendine özgü bir eylem yöntemi inşa eder. Sendikanın özellikleri onun üyelerinin tek tek incelenmesinden elde edilen bilgilerle anlaşılamaz. İktisadi faaliyet kavramının kendisi bile, </a:t>
            </a:r>
            <a:r>
              <a:rPr lang="tr-TR" sz="2400" dirty="0" err="1"/>
              <a:t>kurumcu</a:t>
            </a:r>
            <a:r>
              <a:rPr lang="tr-TR" sz="2400" dirty="0"/>
              <a:t> bakış açısından son derece dar bir kavramdır. </a:t>
            </a:r>
            <a:r>
              <a:rPr lang="tr-TR" sz="2400" dirty="0" err="1"/>
              <a:t>Kurumculara</a:t>
            </a:r>
            <a:r>
              <a:rPr lang="tr-TR" sz="2400" dirty="0"/>
              <a:t> göre iktisat bilimi, siyaset, sosyoloji, hukuk, örf ve adet, ideoloji, gelenek ve insan inancı ve tecrübesinin diğer dalları ile iç içe örtülüdür. Kurumsal İktisat, toplumsal süreçler, toplumsal ilişkiler ve bütün yönleriyle toplumla ilgilidir.</a:t>
            </a:r>
          </a:p>
        </p:txBody>
      </p:sp>
    </p:spTree>
    <p:extLst>
      <p:ext uri="{BB962C8B-B14F-4D97-AF65-F5344CB8AC3E}">
        <p14:creationId xmlns:p14="http://schemas.microsoft.com/office/powerpoint/2010/main" val="22468151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Yer Tutucusu 4"/>
          <p:cNvSpPr>
            <a:spLocks noGrp="1"/>
          </p:cNvSpPr>
          <p:nvPr>
            <p:ph type="body" idx="1"/>
          </p:nvPr>
        </p:nvSpPr>
        <p:spPr>
          <a:xfrm>
            <a:off x="2134243" y="336332"/>
            <a:ext cx="9046901" cy="5477256"/>
          </a:xfrm>
        </p:spPr>
        <p:txBody>
          <a:bodyPr>
            <a:normAutofit/>
          </a:bodyPr>
          <a:lstStyle/>
          <a:p>
            <a:r>
              <a:rPr lang="tr-TR" sz="2400" dirty="0"/>
              <a:t>Kurumlara Vurgu:</a:t>
            </a:r>
          </a:p>
          <a:p>
            <a:pPr algn="just"/>
            <a:r>
              <a:rPr lang="tr-TR" sz="2400" dirty="0"/>
              <a:t>Kurumsal İktisat iktisadi hayatta kurumların oynadığı role büyük önem verir. Bir kurum; okul, hapishane, sendika, federal rezerv bankası gibi belirli bir amacın gerçekleştirilmesi iyileştirilmesi ve teşvik edilmesi için tesis edilmiş bir örgüt veya kuruluş değildir. Kurum, grup davranışlarının örgütlü yapısını da temsil eder. Kurum; adetleri, sosyal alışkanlıkları, kanunları, düşünme yollarını ve hayat tarzlarını kapsar. Kölelik ve köleliğe inanç birer kurumdur. Laissez-faire'e, sendikalara, kamu sosyal güvenlik sistemine olan inanç ve güven birer kurumdur. Yeni yıla girerken eğlenmek gürültü patırtı yapmak bir kurum olduğu gibi, Sovyetler Birliği döneminde kapitalizm karşıtlığı ve Amerika'da komünizm karşıtlığı birer kurumdur. </a:t>
            </a:r>
          </a:p>
        </p:txBody>
      </p:sp>
    </p:spTree>
    <p:extLst>
      <p:ext uri="{BB962C8B-B14F-4D97-AF65-F5344CB8AC3E}">
        <p14:creationId xmlns:p14="http://schemas.microsoft.com/office/powerpoint/2010/main" val="2208079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Yer Tutucusu 4"/>
          <p:cNvSpPr>
            <a:spLocks noGrp="1"/>
          </p:cNvSpPr>
          <p:nvPr>
            <p:ph type="body" idx="1"/>
          </p:nvPr>
        </p:nvSpPr>
        <p:spPr>
          <a:xfrm>
            <a:off x="2134243" y="336332"/>
            <a:ext cx="9104775" cy="5477256"/>
          </a:xfrm>
        </p:spPr>
        <p:txBody>
          <a:bodyPr>
            <a:normAutofit/>
          </a:bodyPr>
          <a:lstStyle/>
          <a:p>
            <a:pPr algn="just"/>
            <a:endParaRPr lang="tr-TR" sz="2400" dirty="0"/>
          </a:p>
          <a:p>
            <a:pPr algn="just"/>
            <a:endParaRPr lang="tr-TR" sz="2400" dirty="0"/>
          </a:p>
          <a:p>
            <a:pPr algn="just"/>
            <a:r>
              <a:rPr lang="tr-TR" sz="2400" dirty="0" err="1"/>
              <a:t>Kurumsalcılara</a:t>
            </a:r>
            <a:r>
              <a:rPr lang="tr-TR" sz="2400" dirty="0"/>
              <a:t> göre iktisadi hayat, iktisat yasaları tarafından değil iktisat kurumları tarafından düzenlenir. Grupların sosyal davranışları ve bu sosyal davranışları etkileyen düşünceler iktisat bilimine </a:t>
            </a:r>
            <a:r>
              <a:rPr lang="tr-TR" sz="2400" dirty="0" err="1"/>
              <a:t>marjinalizm</a:t>
            </a:r>
            <a:r>
              <a:rPr lang="tr-TR" sz="2400" dirty="0"/>
              <a:t> teorisinde vurgulanan bireycilikten daha yakındır. Kurumsalcılar özellikle kredi, tekel, kolektif sahiplik, işçi-işveren ilişkileri, sosyal güvenlik ve gelir dağılımı kurumlarının analizine ve bu kurumlarda yapılacak reformlara büyük ağırlık verirler. İktisadi planlamayı ve konjonktür dalgalarının salınımlarının azaltılmasını savunurlar.</a:t>
            </a:r>
          </a:p>
        </p:txBody>
      </p:sp>
    </p:spTree>
    <p:extLst>
      <p:ext uri="{BB962C8B-B14F-4D97-AF65-F5344CB8AC3E}">
        <p14:creationId xmlns:p14="http://schemas.microsoft.com/office/powerpoint/2010/main" val="11492045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Yer Tutucusu 4"/>
          <p:cNvSpPr>
            <a:spLocks noGrp="1"/>
          </p:cNvSpPr>
          <p:nvPr>
            <p:ph type="body" idx="1"/>
          </p:nvPr>
        </p:nvSpPr>
        <p:spPr>
          <a:xfrm>
            <a:off x="2134243" y="336332"/>
            <a:ext cx="9952654" cy="5477256"/>
          </a:xfrm>
        </p:spPr>
        <p:txBody>
          <a:bodyPr>
            <a:normAutofit/>
          </a:bodyPr>
          <a:lstStyle/>
          <a:p>
            <a:pPr algn="just"/>
            <a:r>
              <a:rPr lang="tr-TR" sz="2400" dirty="0" err="1"/>
              <a:t>Darwinci</a:t>
            </a:r>
            <a:r>
              <a:rPr lang="tr-TR" sz="2400" dirty="0"/>
              <a:t> Evrimci Yaklaşım:</a:t>
            </a:r>
          </a:p>
          <a:p>
            <a:pPr algn="just"/>
            <a:r>
              <a:rPr lang="tr-TR" sz="2400" dirty="0"/>
              <a:t>Ekonomi ve ekonominin kurumları sürekli olarak değiştiği için iktisadi analizde evrimci yaklaşım kullanılmalıdır. Kurumsalcılar zaman ve mekandaki farklılıkları sürekli olarak oluşan değişmeleri dikkate almaksızın sadece iktisadın değişmez gerçeklerini/yasalarını aramayı hedefleyen statik yaklaşımı benimsemez. "Bu nedir?" sorusu yerine "buraya nasıl geldik?" ve "nereye gidiyoruz?" sorusunun sorulması gerektiğini ileri sürer. İktisadi kurumların evrimi ve işleyişi iktisat biliminin ana konusu olmalıdır. Bu yaklaşım sadece iktisat bilgisini değil, tarih, kültürel antropoloji, siyaset bilimi, sosyoloji, felsefe ve psikoloji bilgisini de gerektirir.</a:t>
            </a:r>
          </a:p>
        </p:txBody>
      </p:sp>
    </p:spTree>
    <p:extLst>
      <p:ext uri="{BB962C8B-B14F-4D97-AF65-F5344CB8AC3E}">
        <p14:creationId xmlns:p14="http://schemas.microsoft.com/office/powerpoint/2010/main" val="34515992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etin Yer Tutucusu 6"/>
          <p:cNvSpPr>
            <a:spLocks noGrp="1"/>
          </p:cNvSpPr>
          <p:nvPr>
            <p:ph type="body" idx="1"/>
          </p:nvPr>
        </p:nvSpPr>
        <p:spPr>
          <a:xfrm>
            <a:off x="2165774" y="1639614"/>
            <a:ext cx="9052560" cy="3237186"/>
          </a:xfrm>
        </p:spPr>
        <p:txBody>
          <a:bodyPr>
            <a:normAutofit/>
          </a:bodyPr>
          <a:lstStyle/>
          <a:p>
            <a:pPr algn="just"/>
            <a:r>
              <a:rPr lang="tr-TR" sz="3200" dirty="0"/>
              <a:t>«Tarihin her hangi bir kültürel aşamasında olduğu gibi bugün de hükümet ve savaş, hiç olmazsa kısmen, hükümet etmeye ve savaşmaya girişenlerin parasal kazançları için yürütülür.»   </a:t>
            </a:r>
          </a:p>
          <a:p>
            <a:pPr algn="r"/>
            <a:r>
              <a:rPr lang="tr-TR" sz="3200" dirty="0"/>
              <a:t>Thorstein </a:t>
            </a:r>
            <a:r>
              <a:rPr lang="tr-TR" sz="3200" dirty="0" err="1"/>
              <a:t>Bunde</a:t>
            </a:r>
            <a:r>
              <a:rPr lang="tr-TR" sz="3200" dirty="0"/>
              <a:t> VEBLEN</a:t>
            </a:r>
          </a:p>
        </p:txBody>
      </p:sp>
    </p:spTree>
    <p:extLst>
      <p:ext uri="{BB962C8B-B14F-4D97-AF65-F5344CB8AC3E}">
        <p14:creationId xmlns:p14="http://schemas.microsoft.com/office/powerpoint/2010/main" val="19903081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Yer Tutucusu 4"/>
          <p:cNvSpPr>
            <a:spLocks noGrp="1"/>
          </p:cNvSpPr>
          <p:nvPr>
            <p:ph type="body" idx="1"/>
          </p:nvPr>
        </p:nvSpPr>
        <p:spPr>
          <a:xfrm>
            <a:off x="2134243" y="336332"/>
            <a:ext cx="8896430" cy="5477256"/>
          </a:xfrm>
        </p:spPr>
        <p:txBody>
          <a:bodyPr>
            <a:normAutofit/>
          </a:bodyPr>
          <a:lstStyle/>
          <a:p>
            <a:pPr algn="just"/>
            <a:r>
              <a:rPr lang="tr-TR" sz="2400" dirty="0"/>
              <a:t>Normal Denge Kavramının Reddi:</a:t>
            </a:r>
          </a:p>
          <a:p>
            <a:pPr algn="just"/>
            <a:r>
              <a:rPr lang="tr-TR" sz="2400" dirty="0" err="1"/>
              <a:t>Kurumsalcılar</a:t>
            </a:r>
            <a:r>
              <a:rPr lang="tr-TR" sz="2400" dirty="0"/>
              <a:t> denge kavramı yerine iktisadi ve sosyal amaçların gerçekleştirilmesini hem yardımcı hem de engel olan birikimli değişim ve devresel muhakeme ilkesini benimserler. İktisadi hayattaki yanlış ayarlamalar (arz-talep uyumsuzlukları), normal dengeden kopuş durumları olmayıp yanlış ayarlamaların varlığı normal durumdur. Yani denge diye bir normal durum yoktur. II. Dünya Savaşı'ndan önceki en önemli yanlış ayarlanma iktisadi krizler yani ekonomik durgunluk idi. Bu nedenle iktisadi kalkınma dikkatlerin ilgi odağı haline geldi. </a:t>
            </a:r>
          </a:p>
        </p:txBody>
      </p:sp>
    </p:spTree>
    <p:extLst>
      <p:ext uri="{BB962C8B-B14F-4D97-AF65-F5344CB8AC3E}">
        <p14:creationId xmlns:p14="http://schemas.microsoft.com/office/powerpoint/2010/main" val="1312152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Yer Tutucusu 4"/>
          <p:cNvSpPr>
            <a:spLocks noGrp="1"/>
          </p:cNvSpPr>
          <p:nvPr>
            <p:ph type="body" idx="1"/>
          </p:nvPr>
        </p:nvSpPr>
        <p:spPr>
          <a:xfrm>
            <a:off x="2134243" y="336332"/>
            <a:ext cx="8896430" cy="5477256"/>
          </a:xfrm>
        </p:spPr>
        <p:txBody>
          <a:bodyPr>
            <a:normAutofit/>
          </a:bodyPr>
          <a:lstStyle/>
          <a:p>
            <a:pPr algn="just"/>
            <a:endParaRPr lang="tr-TR" sz="2400" dirty="0"/>
          </a:p>
          <a:p>
            <a:pPr algn="just"/>
            <a:r>
              <a:rPr lang="tr-TR" sz="2400" dirty="0"/>
              <a:t>1970'lerde işsizlik ve enflasyonun bir arada bulunduğu stagflasyon süreci en önemli problemdi.    1980'lerin ortalarında dış ticaret açıkları ile bütçe açıkları gündemdeydi. 1990'lardan günümüze ise iktisadi krizler tekrar ekonomi gündeminin başına oturdu. </a:t>
            </a:r>
            <a:r>
              <a:rPr lang="tr-TR" sz="2400" dirty="0" err="1"/>
              <a:t>Kurumsalcılar</a:t>
            </a:r>
            <a:r>
              <a:rPr lang="tr-TR" sz="2400" dirty="0"/>
              <a:t> iktisadi hayattaki yetersizlikleri ve yanlış ayarlamaların üstesinden gelebilmek için hükümetler aracılığıyla kamu müdahalesinin gerekli olduğu konusunda hemfikirdirler.</a:t>
            </a:r>
          </a:p>
        </p:txBody>
      </p:sp>
    </p:spTree>
    <p:extLst>
      <p:ext uri="{BB962C8B-B14F-4D97-AF65-F5344CB8AC3E}">
        <p14:creationId xmlns:p14="http://schemas.microsoft.com/office/powerpoint/2010/main" val="28622133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Yer Tutucusu 4"/>
          <p:cNvSpPr>
            <a:spLocks noGrp="1"/>
          </p:cNvSpPr>
          <p:nvPr>
            <p:ph type="body" idx="1"/>
          </p:nvPr>
        </p:nvSpPr>
        <p:spPr>
          <a:xfrm>
            <a:off x="2134243" y="336332"/>
            <a:ext cx="8722810" cy="5477256"/>
          </a:xfrm>
        </p:spPr>
        <p:txBody>
          <a:bodyPr>
            <a:normAutofit/>
          </a:bodyPr>
          <a:lstStyle/>
          <a:p>
            <a:pPr algn="just"/>
            <a:r>
              <a:rPr lang="tr-TR" sz="2400" dirty="0"/>
              <a:t>Çıkar Çatışması:</a:t>
            </a:r>
          </a:p>
          <a:p>
            <a:pPr algn="just"/>
            <a:r>
              <a:rPr lang="tr-TR" sz="2400" dirty="0"/>
              <a:t>Klasik iktisadın öncülerinin ve klasiklerin teorilerinden çıkardıkları çıkar uyumu yerine </a:t>
            </a:r>
            <a:r>
              <a:rPr lang="tr-TR" sz="2400" dirty="0" err="1"/>
              <a:t>kurumsalcılar</a:t>
            </a:r>
            <a:r>
              <a:rPr lang="tr-TR" sz="2400" dirty="0"/>
              <a:t> çıkarlar arasında ciddi farklılıklar ve çatışmalar bulunduğuna inanmaktadırlar. Onlara göre insanlar birlikte hareket etmeye meyilli toplumcu yaratıklardır. İnsanlar grup üyelerini şahsi çıkarlarını gerçekleştirmek için kendilerini gruplar halinde örgütlerler ve üyelerin çıkarları daha sonra grubun ortak çıkarları haline dönüşür. </a:t>
            </a:r>
          </a:p>
        </p:txBody>
      </p:sp>
    </p:spTree>
    <p:extLst>
      <p:ext uri="{BB962C8B-B14F-4D97-AF65-F5344CB8AC3E}">
        <p14:creationId xmlns:p14="http://schemas.microsoft.com/office/powerpoint/2010/main" val="40389777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Yer Tutucusu 4"/>
          <p:cNvSpPr>
            <a:spLocks noGrp="1"/>
          </p:cNvSpPr>
          <p:nvPr>
            <p:ph type="body" idx="1"/>
          </p:nvPr>
        </p:nvSpPr>
        <p:spPr>
          <a:xfrm>
            <a:off x="2134243" y="336332"/>
            <a:ext cx="8722810" cy="5477256"/>
          </a:xfrm>
        </p:spPr>
        <p:txBody>
          <a:bodyPr>
            <a:normAutofit/>
          </a:bodyPr>
          <a:lstStyle/>
          <a:p>
            <a:pPr algn="just"/>
            <a:endParaRPr lang="tr-TR" sz="2400" dirty="0"/>
          </a:p>
          <a:p>
            <a:pPr algn="just"/>
            <a:endParaRPr lang="tr-TR" sz="2400" dirty="0"/>
          </a:p>
          <a:p>
            <a:pPr algn="just"/>
            <a:r>
              <a:rPr lang="tr-TR" sz="2400" dirty="0"/>
              <a:t>Bununla birlikte büyük işletmelere karşı küçük işletmeler, üreticilere karşı tüketiciler, şehirlilere karşı köylüler, ihracatçılara karşı ithalatçılar, imalatçılara karşı finansçılar gibi gruplar arasında da çıkar çatışması vardır. Hükümet iktisadi sistemin etkin işleyişini sağlamak ve ortak mallarda çıkar çatışmasının üstesinden gelmek veya çıkar çatışmasını uzlaştırmak için iktisadi hayata müdahale etmelidir.</a:t>
            </a:r>
          </a:p>
        </p:txBody>
      </p:sp>
    </p:spTree>
    <p:extLst>
      <p:ext uri="{BB962C8B-B14F-4D97-AF65-F5344CB8AC3E}">
        <p14:creationId xmlns:p14="http://schemas.microsoft.com/office/powerpoint/2010/main" val="125832663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Yer Tutucusu 4"/>
          <p:cNvSpPr>
            <a:spLocks noGrp="1"/>
          </p:cNvSpPr>
          <p:nvPr>
            <p:ph type="body" idx="1"/>
          </p:nvPr>
        </p:nvSpPr>
        <p:spPr>
          <a:xfrm>
            <a:off x="2134243" y="336332"/>
            <a:ext cx="8363995" cy="5477256"/>
          </a:xfrm>
        </p:spPr>
        <p:txBody>
          <a:bodyPr>
            <a:normAutofit/>
          </a:bodyPr>
          <a:lstStyle/>
          <a:p>
            <a:pPr algn="just"/>
            <a:endParaRPr lang="tr-TR" dirty="0"/>
          </a:p>
          <a:p>
            <a:pPr algn="just"/>
            <a:endParaRPr lang="tr-TR" dirty="0"/>
          </a:p>
          <a:p>
            <a:pPr algn="just"/>
            <a:r>
              <a:rPr lang="tr-TR" sz="2400" dirty="0"/>
              <a:t>Liberal, Demokratik Reform:</a:t>
            </a:r>
          </a:p>
          <a:p>
            <a:pPr algn="just"/>
            <a:r>
              <a:rPr lang="tr-TR" sz="2400" dirty="0"/>
              <a:t>Kurumsalcılar, servet ve gelirin daha adil dağılımını sağlamak için reformlardan yanadırlar. Piyasa fiyatlarının bireysel ve toplumsal refahın uygun bir ölçüsü olduğu ve serbest piyasanın etkin kaynak dağılımına ve adil gelir dağılımına yol açacağı şeklindeki </a:t>
            </a:r>
            <a:r>
              <a:rPr lang="tr-TR" sz="2400" dirty="0" err="1"/>
              <a:t>Neoklasik</a:t>
            </a:r>
            <a:r>
              <a:rPr lang="tr-TR" sz="2400" dirty="0"/>
              <a:t> fikirleri kabul etmezler. Hemen hemen tamamı </a:t>
            </a:r>
            <a:r>
              <a:rPr lang="tr-TR" sz="2400" dirty="0" err="1"/>
              <a:t>Laissez-faire’yi</a:t>
            </a:r>
            <a:r>
              <a:rPr lang="tr-TR" sz="2400" dirty="0"/>
              <a:t> eleştirirler ve iktisadi ve sosyal hayatta daha geniş hükümet müdahaleleri savunurlar. </a:t>
            </a:r>
          </a:p>
        </p:txBody>
      </p:sp>
    </p:spTree>
    <p:extLst>
      <p:ext uri="{BB962C8B-B14F-4D97-AF65-F5344CB8AC3E}">
        <p14:creationId xmlns:p14="http://schemas.microsoft.com/office/powerpoint/2010/main" val="195499549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Yer Tutucusu 4"/>
          <p:cNvSpPr>
            <a:spLocks noGrp="1"/>
          </p:cNvSpPr>
          <p:nvPr>
            <p:ph type="body" idx="1"/>
          </p:nvPr>
        </p:nvSpPr>
        <p:spPr>
          <a:xfrm>
            <a:off x="2006379" y="336332"/>
            <a:ext cx="8248248" cy="5477256"/>
          </a:xfrm>
        </p:spPr>
        <p:txBody>
          <a:bodyPr>
            <a:normAutofit/>
          </a:bodyPr>
          <a:lstStyle/>
          <a:p>
            <a:pPr algn="ctr"/>
            <a:endParaRPr lang="tr-TR" sz="2400"/>
          </a:p>
          <a:p>
            <a:pPr algn="ctr"/>
            <a:endParaRPr lang="tr-TR" sz="2400"/>
          </a:p>
          <a:p>
            <a:pPr algn="ctr"/>
            <a:r>
              <a:rPr lang="tr-TR" sz="2400"/>
              <a:t>Thorstein Bunde VEBLEN</a:t>
            </a:r>
          </a:p>
          <a:p>
            <a:pPr algn="just"/>
            <a:r>
              <a:rPr lang="tr-TR" sz="2400"/>
              <a:t>AYLAK SINIF</a:t>
            </a:r>
          </a:p>
          <a:p>
            <a:pPr marL="457200" indent="-457200" algn="just">
              <a:buAutoNum type="arabicPeriod"/>
            </a:pPr>
            <a:r>
              <a:rPr lang="tr-TR" sz="2400"/>
              <a:t>Gösteriş Tüketimi</a:t>
            </a:r>
          </a:p>
          <a:p>
            <a:pPr marL="457200" indent="-457200" algn="just">
              <a:buAutoNum type="arabicPeriod"/>
            </a:pPr>
            <a:r>
              <a:rPr lang="tr-TR" sz="2400"/>
              <a:t>Faydalı İşlerden Kaçınma</a:t>
            </a:r>
          </a:p>
          <a:p>
            <a:pPr marL="457200" indent="-457200" algn="just">
              <a:buAutoNum type="arabicPeriod"/>
            </a:pPr>
            <a:r>
              <a:rPr lang="tr-TR" sz="2400"/>
              <a:t>Muhafazakarlık</a:t>
            </a:r>
          </a:p>
          <a:p>
            <a:pPr algn="just"/>
            <a:endParaRPr lang="tr-TR" sz="2400" dirty="0"/>
          </a:p>
        </p:txBody>
      </p:sp>
      <p:pic>
        <p:nvPicPr>
          <p:cNvPr id="1026" name="Picture 2" descr="Aylak Sınıfın Teorisi (Thorstein Bunde Veblen) - Fiyat &amp; Satın Al | D&amp;R">
            <a:extLst>
              <a:ext uri="{FF2B5EF4-FFF2-40B4-BE49-F238E27FC236}">
                <a16:creationId xmlns:a16="http://schemas.microsoft.com/office/drawing/2014/main" id="{EEF7487F-ECFF-95C5-6E5B-1285E6950C6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28611" y="1873250"/>
            <a:ext cx="2629764" cy="32845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7076332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Yer Tutucusu 4"/>
          <p:cNvSpPr>
            <a:spLocks noGrp="1"/>
          </p:cNvSpPr>
          <p:nvPr>
            <p:ph type="body" idx="1"/>
          </p:nvPr>
        </p:nvSpPr>
        <p:spPr>
          <a:xfrm>
            <a:off x="2134243" y="336332"/>
            <a:ext cx="8248248" cy="5477256"/>
          </a:xfrm>
        </p:spPr>
        <p:txBody>
          <a:bodyPr>
            <a:normAutofit/>
          </a:bodyPr>
          <a:lstStyle/>
          <a:p>
            <a:pPr algn="ctr"/>
            <a:r>
              <a:rPr lang="tr-TR" sz="2400" dirty="0"/>
              <a:t>Gösteriş Tüketimi</a:t>
            </a:r>
          </a:p>
          <a:p>
            <a:pPr algn="just"/>
            <a:endParaRPr lang="tr-TR" sz="2400" dirty="0"/>
          </a:p>
          <a:p>
            <a:pPr algn="just"/>
            <a:r>
              <a:rPr lang="tr-TR" sz="2400" dirty="0" err="1"/>
              <a:t>Veblen’e</a:t>
            </a:r>
            <a:r>
              <a:rPr lang="tr-TR" sz="2400" dirty="0"/>
              <a:t> göre aylak sınıfın en önemli özelliği, istediği mallara çalışmadan el koymasıdır. Serveti biriktirenler sadece maddi veya ruhsal, estetik veya entelektüel ihtiyaçlarını karşılamak için bunu yapmazlar, bunun yerine servetlerini başkalarına gösteriş yapacak şekilde tüketmek için biriktirirler. Çünkü servetin diğerlerine gösterilmesi , prestij, şeref ve parasal kültür içinde başarı anlamına gelmektedir. Toplumda saygınlık kazanmak için, tüketim harcamalarının israfçı olması gerekir.</a:t>
            </a:r>
          </a:p>
        </p:txBody>
      </p:sp>
    </p:spTree>
    <p:extLst>
      <p:ext uri="{BB962C8B-B14F-4D97-AF65-F5344CB8AC3E}">
        <p14:creationId xmlns:p14="http://schemas.microsoft.com/office/powerpoint/2010/main" val="348439642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Yer Tutucusu 4"/>
          <p:cNvSpPr>
            <a:spLocks noGrp="1"/>
          </p:cNvSpPr>
          <p:nvPr>
            <p:ph type="body" idx="1"/>
          </p:nvPr>
        </p:nvSpPr>
        <p:spPr>
          <a:xfrm>
            <a:off x="2134243" y="336332"/>
            <a:ext cx="8248248" cy="5477256"/>
          </a:xfrm>
        </p:spPr>
        <p:txBody>
          <a:bodyPr>
            <a:normAutofit/>
          </a:bodyPr>
          <a:lstStyle/>
          <a:p>
            <a:pPr algn="ctr"/>
            <a:r>
              <a:rPr lang="tr-TR" sz="2400" dirty="0"/>
              <a:t>Faydalı İşlerden Kaçınma</a:t>
            </a:r>
          </a:p>
          <a:p>
            <a:pPr algn="just"/>
            <a:r>
              <a:rPr lang="tr-TR" sz="2400" dirty="0"/>
              <a:t>Aylak sınıfın mensupları yararlı ve üretken işlerden kaçınmalıdırlar. Toplumda saygıdeğer kalabilmek için sadece yararsız ve israflı işlerle meşgul olmaları gerekir. Barbarlık döneminde olduğu gibi toplumda güç ve hile hakimdir. Bu özellikleri modern savaşlarda, ekonomide, sporda ve oyunlarda görebiliriz.</a:t>
            </a:r>
          </a:p>
          <a:p>
            <a:pPr algn="just"/>
            <a:endParaRPr lang="tr-TR" sz="2400" dirty="0"/>
          </a:p>
        </p:txBody>
      </p:sp>
    </p:spTree>
    <p:extLst>
      <p:ext uri="{BB962C8B-B14F-4D97-AF65-F5344CB8AC3E}">
        <p14:creationId xmlns:p14="http://schemas.microsoft.com/office/powerpoint/2010/main" val="348923856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Yer Tutucusu 4"/>
          <p:cNvSpPr>
            <a:spLocks noGrp="1"/>
          </p:cNvSpPr>
          <p:nvPr>
            <p:ph type="body" idx="1"/>
          </p:nvPr>
        </p:nvSpPr>
        <p:spPr>
          <a:xfrm>
            <a:off x="2134243" y="336332"/>
            <a:ext cx="8248248" cy="5477256"/>
          </a:xfrm>
        </p:spPr>
        <p:txBody>
          <a:bodyPr>
            <a:normAutofit/>
          </a:bodyPr>
          <a:lstStyle/>
          <a:p>
            <a:pPr algn="ctr"/>
            <a:r>
              <a:rPr lang="tr-TR" sz="2400" dirty="0"/>
              <a:t>Muhafazakarlık</a:t>
            </a:r>
          </a:p>
          <a:p>
            <a:pPr algn="just"/>
            <a:r>
              <a:rPr lang="tr-TR" sz="2400" dirty="0" err="1"/>
              <a:t>Veblen</a:t>
            </a:r>
            <a:r>
              <a:rPr lang="tr-TR" sz="2400" dirty="0"/>
              <a:t> sosyal yapının değişmesinin, kurumların doğal ayıklanması yoluyla gerçekleştiğini ileri sürmektedir. İlerleme en uygun düşünce biçiminin ayakta kalması ve bireyin değişen çevreye zorla uyum sağlaması sonucunda ortaya çıkmaktadır. Değişen çevre ile birlikte kurumlar da değişmektedir. Bu kurumların gelişmesi, toplumun gelişmesinin bir göstergesidir. Değişim sürecindeki kültürel gecikmelerden dolayı şu anda geçerli olan inançlar (gösteriş kurumları) ile günlük gerekler (dinamik teknolojik kurumlar) arasında bir çatışma bulunmaktadır.</a:t>
            </a:r>
          </a:p>
          <a:p>
            <a:pPr algn="just"/>
            <a:endParaRPr lang="tr-TR" sz="2400" dirty="0"/>
          </a:p>
        </p:txBody>
      </p:sp>
    </p:spTree>
    <p:extLst>
      <p:ext uri="{BB962C8B-B14F-4D97-AF65-F5344CB8AC3E}">
        <p14:creationId xmlns:p14="http://schemas.microsoft.com/office/powerpoint/2010/main" val="135227944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Yer Tutucusu 4"/>
          <p:cNvSpPr>
            <a:spLocks noGrp="1"/>
          </p:cNvSpPr>
          <p:nvPr>
            <p:ph type="body" idx="1"/>
          </p:nvPr>
        </p:nvSpPr>
        <p:spPr>
          <a:xfrm>
            <a:off x="2134243" y="336332"/>
            <a:ext cx="8248248" cy="5477256"/>
          </a:xfrm>
        </p:spPr>
        <p:txBody>
          <a:bodyPr>
            <a:normAutofit/>
          </a:bodyPr>
          <a:lstStyle/>
          <a:p>
            <a:pPr algn="just"/>
            <a:r>
              <a:rPr lang="tr-TR" sz="2400" dirty="0"/>
              <a:t>Çevresel kuvvetler tarafından korunan bir toplum kesimi veya sınıf, değişen genel duruma kendini çok yavaş uyduracak ve sosyal değişmeyi geciktirecektir. Aylak sınıf, iktisadi kuvvetler tarafından korunan ve sosyal gelişmeyi geciktiren bir kategoridir. Bu sınıfın karakteristik davranışı ne olursa olsun uygundur-her ne yapılmışsa doğrudur sloganı ile özetlenebilir. Ancak doğal ayıklama yasası ne olursa olsun uygun değildir-her ne yapılmışsa yanlıştır kuralının doğruluğunu ileri sürer. Buna göre evrimci açıdan şu anda geçerli olan kurumlar ile bir dereceye kadar yanlıştır çünkü zamanın değişimine hızlı bir şekilde ayak uyduramamaktadır. </a:t>
            </a:r>
          </a:p>
        </p:txBody>
      </p:sp>
    </p:spTree>
    <p:extLst>
      <p:ext uri="{BB962C8B-B14F-4D97-AF65-F5344CB8AC3E}">
        <p14:creationId xmlns:p14="http://schemas.microsoft.com/office/powerpoint/2010/main" val="34477508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etin Yer Tutucusu 6"/>
          <p:cNvSpPr>
            <a:spLocks noGrp="1"/>
          </p:cNvSpPr>
          <p:nvPr>
            <p:ph type="body" idx="1"/>
          </p:nvPr>
        </p:nvSpPr>
        <p:spPr>
          <a:xfrm>
            <a:off x="2165774" y="1639614"/>
            <a:ext cx="9052560" cy="3237186"/>
          </a:xfrm>
        </p:spPr>
        <p:txBody>
          <a:bodyPr>
            <a:normAutofit fontScale="92500"/>
          </a:bodyPr>
          <a:lstStyle/>
          <a:p>
            <a:pPr algn="just"/>
            <a:r>
              <a:rPr lang="tr-TR" sz="3200" dirty="0"/>
              <a:t>«İktisat bilimi gelecekte sayısal alanda daha fazla ürün vererek gelişecektir. Bugünün iktisatçıları, gözledikleri olgunun daha sağlıklı istatistiki kayıtlarını tutmaları durumunda, iktisat bilimini kendinden önceki iktisatçıların çalışmalarından daha ileriye taşıma şansına sahip olacaklardır.»</a:t>
            </a:r>
          </a:p>
          <a:p>
            <a:pPr algn="r"/>
            <a:r>
              <a:rPr lang="tr-TR" sz="3200" dirty="0" err="1"/>
              <a:t>Wesley</a:t>
            </a:r>
            <a:r>
              <a:rPr lang="tr-TR" sz="3200" dirty="0"/>
              <a:t> </a:t>
            </a:r>
            <a:r>
              <a:rPr lang="tr-TR" sz="3200" dirty="0" err="1"/>
              <a:t>Clair</a:t>
            </a:r>
            <a:r>
              <a:rPr lang="tr-TR" sz="3200" dirty="0"/>
              <a:t> MITCHELL</a:t>
            </a:r>
          </a:p>
        </p:txBody>
      </p:sp>
    </p:spTree>
    <p:extLst>
      <p:ext uri="{BB962C8B-B14F-4D97-AF65-F5344CB8AC3E}">
        <p14:creationId xmlns:p14="http://schemas.microsoft.com/office/powerpoint/2010/main" val="349437830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Yer Tutucusu 4"/>
          <p:cNvSpPr>
            <a:spLocks noGrp="1"/>
          </p:cNvSpPr>
          <p:nvPr>
            <p:ph type="body" idx="1"/>
          </p:nvPr>
        </p:nvSpPr>
        <p:spPr>
          <a:xfrm>
            <a:off x="2134243" y="336332"/>
            <a:ext cx="9602486" cy="5477256"/>
          </a:xfrm>
        </p:spPr>
        <p:txBody>
          <a:bodyPr>
            <a:normAutofit/>
          </a:bodyPr>
          <a:lstStyle/>
          <a:p>
            <a:pPr algn="ctr"/>
            <a:r>
              <a:rPr lang="tr-TR" sz="2400" dirty="0" err="1"/>
              <a:t>Neoklasik</a:t>
            </a:r>
            <a:r>
              <a:rPr lang="tr-TR" sz="2400" dirty="0"/>
              <a:t> İktisada Eleştiriler</a:t>
            </a:r>
          </a:p>
          <a:p>
            <a:pPr algn="just"/>
            <a:r>
              <a:rPr lang="tr-TR" sz="2400" dirty="0" err="1"/>
              <a:t>Veblen’in</a:t>
            </a:r>
            <a:r>
              <a:rPr lang="tr-TR" sz="2400" dirty="0"/>
              <a:t> aylak sınıf teorisi, tüketicilerin iktisadi sisteme hakim olduğunu varsayan </a:t>
            </a:r>
            <a:r>
              <a:rPr lang="tr-TR" sz="2400" dirty="0" err="1"/>
              <a:t>Neoklasik</a:t>
            </a:r>
            <a:r>
              <a:rPr lang="tr-TR" sz="2400" dirty="0"/>
              <a:t> iktisada bir saldırıdır. </a:t>
            </a:r>
            <a:r>
              <a:rPr lang="tr-TR" sz="2400" dirty="0" err="1"/>
              <a:t>Neoklasiklere</a:t>
            </a:r>
            <a:r>
              <a:rPr lang="tr-TR" sz="2400" dirty="0"/>
              <a:t> göre tüketicilerin ellerinde bulundurdukları satın alma gücü, üretilen malların çeşitlerini ve bileşimini belirler, böylece toplumun kaynaklarının tahsisi refahı maksimum kılar. Bu süreçte sahip olduğu para ile tüketici hakim güç konumundadır. eğer toplumun tüketiminin bir kısmı gösteriş amacıyla yapılıyorsa hükümet israfçı harcamaları engelleyerek toplum refah seviyesini arttırabilir. Böylece </a:t>
            </a:r>
            <a:r>
              <a:rPr lang="tr-TR" sz="2400" dirty="0" err="1"/>
              <a:t>Veblen</a:t>
            </a:r>
            <a:r>
              <a:rPr lang="tr-TR" sz="2400" dirty="0"/>
              <a:t> </a:t>
            </a:r>
            <a:r>
              <a:rPr lang="tr-TR" sz="2400" dirty="0" err="1"/>
              <a:t>Neoklasik</a:t>
            </a:r>
            <a:r>
              <a:rPr lang="tr-TR" sz="2400" dirty="0"/>
              <a:t> iktisadın ekonomik insanını sosyal insana dönüştürerek </a:t>
            </a:r>
            <a:r>
              <a:rPr lang="tr-TR" sz="2400" dirty="0" err="1"/>
              <a:t>Neoklasik</a:t>
            </a:r>
            <a:r>
              <a:rPr lang="tr-TR" sz="2400" dirty="0"/>
              <a:t> tüketim teorisinin en önemli varsayımlarından bir olan </a:t>
            </a:r>
            <a:r>
              <a:rPr lang="tr-TR" sz="2400" dirty="0" err="1"/>
              <a:t>laissez-faire</a:t>
            </a:r>
            <a:r>
              <a:rPr lang="tr-TR" sz="2400" dirty="0"/>
              <a:t> ilkesini çiğnemektedir. </a:t>
            </a:r>
          </a:p>
        </p:txBody>
      </p:sp>
    </p:spTree>
    <p:extLst>
      <p:ext uri="{BB962C8B-B14F-4D97-AF65-F5344CB8AC3E}">
        <p14:creationId xmlns:p14="http://schemas.microsoft.com/office/powerpoint/2010/main" val="13156205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etin Yer Tutucusu 6"/>
          <p:cNvSpPr>
            <a:spLocks noGrp="1"/>
          </p:cNvSpPr>
          <p:nvPr>
            <p:ph type="body" idx="1"/>
          </p:nvPr>
        </p:nvSpPr>
        <p:spPr>
          <a:xfrm>
            <a:off x="2165774" y="1639614"/>
            <a:ext cx="9052560" cy="3237186"/>
          </a:xfrm>
        </p:spPr>
        <p:txBody>
          <a:bodyPr>
            <a:normAutofit/>
          </a:bodyPr>
          <a:lstStyle/>
          <a:p>
            <a:pPr algn="just"/>
            <a:r>
              <a:rPr lang="tr-TR" sz="3200" dirty="0"/>
              <a:t>«</a:t>
            </a:r>
            <a:r>
              <a:rPr lang="tr-TR" sz="3200" dirty="0" err="1"/>
              <a:t>Neoklasik</a:t>
            </a:r>
            <a:r>
              <a:rPr lang="tr-TR" sz="3200" dirty="0"/>
              <a:t> sistem, daha ziyade bir zamanlar geçerli olan bir toplumu tanımlayan geleneklere dayanmaktadır. Bu gelenekler artık mevcut toplumu tanımlamaya uygun değildir.»</a:t>
            </a:r>
          </a:p>
          <a:p>
            <a:pPr algn="r"/>
            <a:r>
              <a:rPr lang="tr-TR" sz="3200" dirty="0"/>
              <a:t>John </a:t>
            </a:r>
            <a:r>
              <a:rPr lang="tr-TR" sz="3200" dirty="0" err="1"/>
              <a:t>Kenneth</a:t>
            </a:r>
            <a:r>
              <a:rPr lang="tr-TR" sz="3200" dirty="0"/>
              <a:t> GALBRAITH</a:t>
            </a:r>
          </a:p>
        </p:txBody>
      </p:sp>
    </p:spTree>
    <p:extLst>
      <p:ext uri="{BB962C8B-B14F-4D97-AF65-F5344CB8AC3E}">
        <p14:creationId xmlns:p14="http://schemas.microsoft.com/office/powerpoint/2010/main" val="2878560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Metin Yer Tutucusu 7"/>
          <p:cNvSpPr>
            <a:spLocks noGrp="1"/>
          </p:cNvSpPr>
          <p:nvPr>
            <p:ph type="body" idx="1"/>
          </p:nvPr>
        </p:nvSpPr>
        <p:spPr>
          <a:xfrm>
            <a:off x="2165774" y="641131"/>
            <a:ext cx="9052560" cy="5445725"/>
          </a:xfrm>
        </p:spPr>
        <p:txBody>
          <a:bodyPr/>
          <a:lstStyle/>
          <a:p>
            <a:pPr algn="just"/>
            <a:r>
              <a:rPr lang="tr-TR" dirty="0"/>
              <a:t>Kurumsal İktisat, iktisadi düşünceye bir Amerikan katkısı olup, yaklaşık olarak 1900 yılında başlayıp günümüze kadar gelmiştir. Kurucusu </a:t>
            </a:r>
            <a:r>
              <a:rPr lang="tr-TR" dirty="0" err="1"/>
              <a:t>Veblen’dir</a:t>
            </a:r>
            <a:r>
              <a:rPr lang="tr-TR" dirty="0"/>
              <a:t>. </a:t>
            </a:r>
          </a:p>
          <a:p>
            <a:pPr algn="just"/>
            <a:r>
              <a:rPr lang="tr-TR" dirty="0"/>
              <a:t>Amerikan iç savaşı ile I. Dünya savaşı arasındaki dönemde Amerikan kapitalizmin başarıları çok etkileyicidir. Hızlı iktisadi büyüme ABD’yi dünyadaki en büyük ve güçlü sanayi sistemi haline getirmiştir. Bununla birlikte ücretli çalışanların çoğunun hayat standartlarındaki iyileşmeler çalışanların beklentileri ve milli gelirdeki genel artışın yarattığı imkanlarla örtüşmemiştir. ABD'deki çalışma saatleri uzun, konut imkanları yetersiz, hastalık zamanlarında sosyal güvenlik zayıf, işsizlik ve yaşlılık tamamen ihmal edilmiş, çoğu işçi çocuklarının eğitim imkanlarına erişimi zor, iş güvenliği mevcut değil, sağlık ve güvenlik düzenlemeleri yetersizdir. Ülkeye yönelen büyük ölçekli göç işçi ücretlerini düşürmüş, tefecilik yaygınlaşmış, vergiler artan oranlı hale gelmiş ve iktisadi krizler işini kaybedenleri perişan etmiştir.</a:t>
            </a:r>
          </a:p>
          <a:p>
            <a:endParaRPr lang="tr-TR" dirty="0"/>
          </a:p>
        </p:txBody>
      </p:sp>
    </p:spTree>
    <p:extLst>
      <p:ext uri="{BB962C8B-B14F-4D97-AF65-F5344CB8AC3E}">
        <p14:creationId xmlns:p14="http://schemas.microsoft.com/office/powerpoint/2010/main" val="19634450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Metin Yer Tutucusu 7"/>
          <p:cNvSpPr>
            <a:spLocks noGrp="1"/>
          </p:cNvSpPr>
          <p:nvPr>
            <p:ph type="body" idx="1"/>
          </p:nvPr>
        </p:nvSpPr>
        <p:spPr>
          <a:xfrm>
            <a:off x="2165774" y="641131"/>
            <a:ext cx="9052560" cy="5445725"/>
          </a:xfrm>
        </p:spPr>
        <p:txBody>
          <a:bodyPr/>
          <a:lstStyle/>
          <a:p>
            <a:pPr algn="just"/>
            <a:r>
              <a:rPr lang="tr-TR" sz="2400" b="1" i="0" strike="noStrike" dirty="0">
                <a:effectLst/>
                <a:latin typeface="Arial" panose="020B0604020202020204" pitchFamily="34" charset="0"/>
              </a:rPr>
              <a:t>Amerikan İç Savaşı</a:t>
            </a:r>
            <a:r>
              <a:rPr lang="tr-TR" sz="2400" b="0" i="0" strike="noStrike" dirty="0">
                <a:effectLst/>
                <a:latin typeface="Arial" panose="020B0604020202020204" pitchFamily="34" charset="0"/>
              </a:rPr>
              <a:t> (</a:t>
            </a:r>
            <a:r>
              <a:rPr lang="tr-TR" sz="2400" b="0" i="1" strike="noStrike" dirty="0" err="1">
                <a:effectLst/>
                <a:latin typeface="Arial" panose="020B0604020202020204" pitchFamily="34" charset="0"/>
              </a:rPr>
              <a:t>The</a:t>
            </a:r>
            <a:r>
              <a:rPr lang="tr-TR" sz="2400" b="0" i="1" strike="noStrike" dirty="0">
                <a:effectLst/>
                <a:latin typeface="Arial" panose="020B0604020202020204" pitchFamily="34" charset="0"/>
              </a:rPr>
              <a:t> </a:t>
            </a:r>
            <a:r>
              <a:rPr lang="tr-TR" sz="2400" b="0" i="1" strike="noStrike" dirty="0" err="1">
                <a:effectLst/>
                <a:latin typeface="Arial" panose="020B0604020202020204" pitchFamily="34" charset="0"/>
              </a:rPr>
              <a:t>Civil</a:t>
            </a:r>
            <a:r>
              <a:rPr lang="tr-TR" sz="2400" b="0" i="1" strike="noStrike" dirty="0">
                <a:effectLst/>
                <a:latin typeface="Arial" panose="020B0604020202020204" pitchFamily="34" charset="0"/>
              </a:rPr>
              <a:t> </a:t>
            </a:r>
            <a:r>
              <a:rPr lang="tr-TR" sz="2400" b="0" i="1" strike="noStrike" dirty="0" err="1">
                <a:effectLst/>
                <a:latin typeface="Arial" panose="020B0604020202020204" pitchFamily="34" charset="0"/>
              </a:rPr>
              <a:t>War</a:t>
            </a:r>
            <a:r>
              <a:rPr lang="tr-TR" sz="2400" b="0" i="0" strike="noStrike" dirty="0">
                <a:effectLst/>
                <a:latin typeface="Arial" panose="020B0604020202020204" pitchFamily="34" charset="0"/>
              </a:rPr>
              <a:t>) veya genelde </a:t>
            </a:r>
            <a:r>
              <a:rPr lang="tr-TR" sz="2400" b="0" i="0" strike="noStrike" dirty="0">
                <a:effectLst/>
                <a:latin typeface="Arial" panose="020B0604020202020204" pitchFamily="34" charset="0"/>
                <a:hlinkClick r:id="rId2" tooltip="Güney eyaletleri">
                  <a:extLst>
                    <a:ext uri="{A12FA001-AC4F-418D-AE19-62706E023703}">
                      <ahyp:hlinkClr xmlns:ahyp="http://schemas.microsoft.com/office/drawing/2018/hyperlinkcolor" val="tx"/>
                    </a:ext>
                  </a:extLst>
                </a:hlinkClick>
              </a:rPr>
              <a:t>Güney eyaletlerinde</a:t>
            </a:r>
            <a:r>
              <a:rPr lang="tr-TR" sz="2400" b="0" i="0" strike="noStrike" dirty="0">
                <a:effectLst/>
                <a:latin typeface="Arial" panose="020B0604020202020204" pitchFamily="34" charset="0"/>
              </a:rPr>
              <a:t> kullanılan diğer adıyla </a:t>
            </a:r>
            <a:r>
              <a:rPr lang="tr-TR" sz="2400" b="1" i="0" strike="noStrike" dirty="0">
                <a:effectLst/>
                <a:latin typeface="Arial" panose="020B0604020202020204" pitchFamily="34" charset="0"/>
              </a:rPr>
              <a:t>Eyaletler Arası Savaş</a:t>
            </a:r>
            <a:r>
              <a:rPr lang="tr-TR" sz="2400" b="0" i="0" strike="noStrike" dirty="0">
                <a:effectLst/>
                <a:latin typeface="Arial" panose="020B0604020202020204" pitchFamily="34" charset="0"/>
              </a:rPr>
              <a:t> (</a:t>
            </a:r>
            <a:r>
              <a:rPr lang="tr-TR" sz="2400" b="0" i="1" strike="noStrike" dirty="0" err="1">
                <a:effectLst/>
                <a:latin typeface="Arial" panose="020B0604020202020204" pitchFamily="34" charset="0"/>
              </a:rPr>
              <a:t>The</a:t>
            </a:r>
            <a:r>
              <a:rPr lang="tr-TR" sz="2400" b="0" i="1" strike="noStrike" dirty="0">
                <a:effectLst/>
                <a:latin typeface="Arial" panose="020B0604020202020204" pitchFamily="34" charset="0"/>
              </a:rPr>
              <a:t> </a:t>
            </a:r>
            <a:r>
              <a:rPr lang="tr-TR" sz="2400" b="0" i="1" strike="noStrike" dirty="0" err="1">
                <a:effectLst/>
                <a:latin typeface="Arial" panose="020B0604020202020204" pitchFamily="34" charset="0"/>
              </a:rPr>
              <a:t>War</a:t>
            </a:r>
            <a:r>
              <a:rPr lang="tr-TR" sz="2400" b="0" i="1" strike="noStrike" dirty="0">
                <a:effectLst/>
                <a:latin typeface="Arial" panose="020B0604020202020204" pitchFamily="34" charset="0"/>
              </a:rPr>
              <a:t> </a:t>
            </a:r>
            <a:r>
              <a:rPr lang="tr-TR" sz="2400" b="0" i="1" strike="noStrike" dirty="0" err="1">
                <a:effectLst/>
                <a:latin typeface="Arial" panose="020B0604020202020204" pitchFamily="34" charset="0"/>
              </a:rPr>
              <a:t>Between</a:t>
            </a:r>
            <a:r>
              <a:rPr lang="tr-TR" sz="2400" b="0" i="1" strike="noStrike" dirty="0">
                <a:effectLst/>
                <a:latin typeface="Arial" panose="020B0604020202020204" pitchFamily="34" charset="0"/>
              </a:rPr>
              <a:t> </a:t>
            </a:r>
            <a:r>
              <a:rPr lang="tr-TR" sz="2400" b="0" i="1" strike="noStrike" dirty="0" err="1">
                <a:effectLst/>
                <a:latin typeface="Arial" panose="020B0604020202020204" pitchFamily="34" charset="0"/>
              </a:rPr>
              <a:t>the</a:t>
            </a:r>
            <a:r>
              <a:rPr lang="tr-TR" sz="2400" b="0" i="1" strike="noStrike" dirty="0">
                <a:effectLst/>
                <a:latin typeface="Arial" panose="020B0604020202020204" pitchFamily="34" charset="0"/>
              </a:rPr>
              <a:t> </a:t>
            </a:r>
            <a:r>
              <a:rPr lang="tr-TR" sz="2400" b="0" i="1" strike="noStrike" dirty="0" err="1">
                <a:effectLst/>
                <a:latin typeface="Arial" panose="020B0604020202020204" pitchFamily="34" charset="0"/>
              </a:rPr>
              <a:t>States</a:t>
            </a:r>
            <a:r>
              <a:rPr lang="tr-TR" sz="2400" b="0" i="0" strike="noStrike" dirty="0">
                <a:effectLst/>
                <a:latin typeface="Arial" panose="020B0604020202020204" pitchFamily="34" charset="0"/>
              </a:rPr>
              <a:t>) (12 Nisan 1861 – 26 Mayıs 1865), </a:t>
            </a:r>
            <a:r>
              <a:rPr lang="tr-TR" sz="2400" b="0" i="0" strike="noStrike" dirty="0">
                <a:effectLst/>
                <a:latin typeface="Arial" panose="020B0604020202020204" pitchFamily="34" charset="0"/>
                <a:hlinkClick r:id="rId3" tooltip="Amerika Birleşik Devletleri">
                  <a:extLst>
                    <a:ext uri="{A12FA001-AC4F-418D-AE19-62706E023703}">
                      <ahyp:hlinkClr xmlns:ahyp="http://schemas.microsoft.com/office/drawing/2018/hyperlinkcolor" val="tx"/>
                    </a:ext>
                  </a:extLst>
                </a:hlinkClick>
              </a:rPr>
              <a:t>Amerika Birleşik Devletleri</a:t>
            </a:r>
            <a:r>
              <a:rPr lang="tr-TR" sz="2400" b="0" i="0" strike="noStrike" dirty="0">
                <a:effectLst/>
                <a:latin typeface="Arial" panose="020B0604020202020204" pitchFamily="34" charset="0"/>
              </a:rPr>
              <a:t>'nin </a:t>
            </a:r>
            <a:r>
              <a:rPr lang="tr-TR" sz="2400" b="0" i="0" strike="noStrike" dirty="0">
                <a:effectLst/>
                <a:latin typeface="Arial" panose="020B0604020202020204" pitchFamily="34" charset="0"/>
                <a:hlinkClick r:id="rId4" tooltip="Washington, DC">
                  <a:extLst>
                    <a:ext uri="{A12FA001-AC4F-418D-AE19-62706E023703}">
                      <ahyp:hlinkClr xmlns:ahyp="http://schemas.microsoft.com/office/drawing/2018/hyperlinkcolor" val="tx"/>
                    </a:ext>
                  </a:extLst>
                </a:hlinkClick>
              </a:rPr>
              <a:t>Washington</a:t>
            </a:r>
            <a:r>
              <a:rPr lang="tr-TR" sz="2400" b="0" i="0" strike="noStrike" dirty="0">
                <a:effectLst/>
                <a:latin typeface="Arial" panose="020B0604020202020204" pitchFamily="34" charset="0"/>
              </a:rPr>
              <a:t>'daki yönetimi ("</a:t>
            </a:r>
            <a:r>
              <a:rPr lang="tr-TR" sz="2400" b="0" i="1" strike="noStrike" dirty="0" err="1">
                <a:effectLst/>
                <a:latin typeface="Arial" panose="020B0604020202020204" pitchFamily="34" charset="0"/>
              </a:rPr>
              <a:t>Union</a:t>
            </a:r>
            <a:r>
              <a:rPr lang="tr-TR" sz="2400" b="0" i="1" strike="noStrike" dirty="0">
                <a:effectLst/>
                <a:latin typeface="Arial" panose="020B0604020202020204" pitchFamily="34" charset="0"/>
              </a:rPr>
              <a:t>" veya "</a:t>
            </a:r>
            <a:r>
              <a:rPr lang="tr-TR" sz="2400" b="0" i="1" strike="noStrike" dirty="0" err="1">
                <a:effectLst/>
                <a:latin typeface="Arial" panose="020B0604020202020204" pitchFamily="34" charset="0"/>
              </a:rPr>
              <a:t>the</a:t>
            </a:r>
            <a:r>
              <a:rPr lang="tr-TR" sz="2400" b="0" i="1" strike="noStrike" dirty="0">
                <a:effectLst/>
                <a:latin typeface="Arial" panose="020B0604020202020204" pitchFamily="34" charset="0"/>
              </a:rPr>
              <a:t> North")</a:t>
            </a:r>
            <a:r>
              <a:rPr lang="tr-TR" sz="2400" b="0" i="0" strike="noStrike" dirty="0">
                <a:effectLst/>
                <a:latin typeface="Arial" panose="020B0604020202020204" pitchFamily="34" charset="0"/>
              </a:rPr>
              <a:t> ile ülkeden ayrılmak isteyen </a:t>
            </a:r>
            <a:r>
              <a:rPr lang="tr-TR" sz="2400" b="0" i="0" strike="noStrike" dirty="0">
                <a:effectLst/>
                <a:latin typeface="Arial" panose="020B0604020202020204" pitchFamily="34" charset="0"/>
                <a:hlinkClick r:id="rId5" tooltip="Amerika Konfedere Devletleri">
                  <a:extLst>
                    <a:ext uri="{A12FA001-AC4F-418D-AE19-62706E023703}">
                      <ahyp:hlinkClr xmlns:ahyp="http://schemas.microsoft.com/office/drawing/2018/hyperlinkcolor" val="tx"/>
                    </a:ext>
                  </a:extLst>
                </a:hlinkClick>
              </a:rPr>
              <a:t>11 Güney Eyaleti</a:t>
            </a:r>
            <a:r>
              <a:rPr lang="tr-TR" sz="2400" b="0" i="0" strike="noStrike" dirty="0">
                <a:effectLst/>
                <a:latin typeface="Arial" panose="020B0604020202020204" pitchFamily="34" charset="0"/>
              </a:rPr>
              <a:t> ("</a:t>
            </a:r>
            <a:r>
              <a:rPr lang="tr-TR" sz="2400" b="0" i="1" strike="noStrike" dirty="0" err="1">
                <a:effectLst/>
                <a:latin typeface="Arial" panose="020B0604020202020204" pitchFamily="34" charset="0"/>
              </a:rPr>
              <a:t>the</a:t>
            </a:r>
            <a:r>
              <a:rPr lang="tr-TR" sz="2400" b="0" i="1" strike="noStrike" dirty="0">
                <a:effectLst/>
                <a:latin typeface="Arial" panose="020B0604020202020204" pitchFamily="34" charset="0"/>
              </a:rPr>
              <a:t> South</a:t>
            </a:r>
            <a:r>
              <a:rPr lang="tr-TR" sz="2400" b="0" i="0" strike="noStrike" dirty="0">
                <a:effectLst/>
                <a:latin typeface="Arial" panose="020B0604020202020204" pitchFamily="34" charset="0"/>
              </a:rPr>
              <a:t>" veya "</a:t>
            </a:r>
            <a:r>
              <a:rPr lang="tr-TR" sz="2400" b="0" i="1" strike="noStrike" dirty="0">
                <a:effectLst/>
                <a:latin typeface="Arial" panose="020B0604020202020204" pitchFamily="34" charset="0"/>
              </a:rPr>
              <a:t>Konfederasyon</a:t>
            </a:r>
            <a:r>
              <a:rPr lang="tr-TR" sz="2400" b="0" i="0" strike="noStrike" dirty="0">
                <a:effectLst/>
                <a:latin typeface="Arial" panose="020B0604020202020204" pitchFamily="34" charset="0"/>
              </a:rPr>
              <a:t>") arasında çıkmış dört yıl süren geniş kapsamlı bir </a:t>
            </a:r>
            <a:r>
              <a:rPr lang="tr-TR" sz="2400" b="0" i="0" strike="noStrike" dirty="0">
                <a:effectLst/>
                <a:latin typeface="Arial" panose="020B0604020202020204" pitchFamily="34" charset="0"/>
                <a:hlinkClick r:id="rId6" tooltip="İç savaş">
                  <a:extLst>
                    <a:ext uri="{A12FA001-AC4F-418D-AE19-62706E023703}">
                      <ahyp:hlinkClr xmlns:ahyp="http://schemas.microsoft.com/office/drawing/2018/hyperlinkcolor" val="tx"/>
                    </a:ext>
                  </a:extLst>
                </a:hlinkClick>
              </a:rPr>
              <a:t>iç savaştır</a:t>
            </a:r>
            <a:r>
              <a:rPr lang="tr-TR" sz="2400" b="0" i="0" strike="noStrike" dirty="0">
                <a:effectLst/>
                <a:latin typeface="Arial" panose="020B0604020202020204" pitchFamily="34" charset="0"/>
              </a:rPr>
              <a:t>. Savaşın temel nedeni, ekonomisi tarıma dayalı güney eyaletlerinde yoğun olarak ucuz işgücü mahiyetinde kullanılan </a:t>
            </a:r>
            <a:r>
              <a:rPr lang="tr-TR" sz="2400" b="0" i="0" strike="noStrike" dirty="0">
                <a:effectLst/>
                <a:latin typeface="Arial" panose="020B0604020202020204" pitchFamily="34" charset="0"/>
                <a:hlinkClick r:id="rId7" tooltip="Amerika Birleşik Devletleri'nde kölelik">
                  <a:extLst>
                    <a:ext uri="{A12FA001-AC4F-418D-AE19-62706E023703}">
                      <ahyp:hlinkClr xmlns:ahyp="http://schemas.microsoft.com/office/drawing/2018/hyperlinkcolor" val="tx"/>
                    </a:ext>
                  </a:extLst>
                </a:hlinkClick>
              </a:rPr>
              <a:t>köleliğin</a:t>
            </a:r>
            <a:r>
              <a:rPr lang="tr-TR" sz="2400" b="0" i="0" strike="noStrike" dirty="0">
                <a:effectLst/>
                <a:latin typeface="Arial" panose="020B0604020202020204" pitchFamily="34" charset="0"/>
              </a:rPr>
              <a:t> ülkenin </a:t>
            </a:r>
            <a:r>
              <a:rPr lang="tr-TR" sz="2400" b="0" i="0" strike="noStrike" dirty="0">
                <a:effectLst/>
                <a:latin typeface="Arial" panose="020B0604020202020204" pitchFamily="34" charset="0"/>
                <a:hlinkClick r:id="rId8" tooltip="Kuzey Amerika">
                  <a:extLst>
                    <a:ext uri="{A12FA001-AC4F-418D-AE19-62706E023703}">
                      <ahyp:hlinkClr xmlns:ahyp="http://schemas.microsoft.com/office/drawing/2018/hyperlinkcolor" val="tx"/>
                    </a:ext>
                  </a:extLst>
                </a:hlinkClick>
              </a:rPr>
              <a:t>Kuzey Amerika</a:t>
            </a:r>
            <a:r>
              <a:rPr lang="tr-TR" sz="2400" b="0" i="0" strike="noStrike" dirty="0">
                <a:effectLst/>
                <a:latin typeface="Arial" panose="020B0604020202020204" pitchFamily="34" charset="0"/>
              </a:rPr>
              <a:t>'nın batı bölgelerine doğru genişlemesi nedeniyle tartışılmaya başlanması ve sanayileşmiş kuzey bölgelerinde uygulandığı gibi tüm ülkede yasaklanıp yasaklanmayacağı konusundaki anlaşmazlıktı.</a:t>
            </a:r>
          </a:p>
          <a:p>
            <a:br>
              <a:rPr lang="tr-TR" dirty="0"/>
            </a:br>
            <a:endParaRPr lang="tr-TR" dirty="0"/>
          </a:p>
        </p:txBody>
      </p:sp>
    </p:spTree>
    <p:extLst>
      <p:ext uri="{BB962C8B-B14F-4D97-AF65-F5344CB8AC3E}">
        <p14:creationId xmlns:p14="http://schemas.microsoft.com/office/powerpoint/2010/main" val="18224217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etin Yer Tutucusu 5"/>
          <p:cNvSpPr>
            <a:spLocks noGrp="1"/>
          </p:cNvSpPr>
          <p:nvPr>
            <p:ph type="body" idx="1"/>
          </p:nvPr>
        </p:nvSpPr>
        <p:spPr>
          <a:xfrm>
            <a:off x="2165774" y="840828"/>
            <a:ext cx="9052560" cy="3993931"/>
          </a:xfrm>
        </p:spPr>
        <p:txBody>
          <a:bodyPr>
            <a:normAutofit/>
          </a:bodyPr>
          <a:lstStyle/>
          <a:p>
            <a:pPr algn="just"/>
            <a:r>
              <a:rPr lang="tr-TR" sz="2800" dirty="0"/>
              <a:t>Tekeller çağının başlangıcı olarak 1870'li yıllar gösterilebilir. Tekelleşme 1900 yılı ile birlikte hız kazanmıştır. Muhafazakar (</a:t>
            </a:r>
            <a:r>
              <a:rPr lang="tr-TR" sz="2800" dirty="0" err="1"/>
              <a:t>Neoklasik</a:t>
            </a:r>
            <a:r>
              <a:rPr lang="tr-TR" sz="2800" dirty="0"/>
              <a:t>) görüş okullarda, basında, kiliselerde ve hükümette baskın haldedir. </a:t>
            </a:r>
            <a:r>
              <a:rPr lang="tr-TR" sz="2800" dirty="0" err="1"/>
              <a:t>Laissez-faire'nin</a:t>
            </a:r>
            <a:r>
              <a:rPr lang="tr-TR" sz="2800" dirty="0"/>
              <a:t> işçilerin çıkarına olduğunu ileri süren hükümetler işveren ile işçi arasındaki endüstriyel uzlaşmazlıklarda kolayca polis ve asker gücü kullanmaktadır. Hükümetler, iş dünyasının çıkarına olmak üzere, gümrük koruması ve demiryollarına büyük sübvansiyonlar sağlamaktadırlar.</a:t>
            </a:r>
          </a:p>
        </p:txBody>
      </p:sp>
    </p:spTree>
    <p:extLst>
      <p:ext uri="{BB962C8B-B14F-4D97-AF65-F5344CB8AC3E}">
        <p14:creationId xmlns:p14="http://schemas.microsoft.com/office/powerpoint/2010/main" val="10473668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etin Yer Tutucusu 5"/>
          <p:cNvSpPr>
            <a:spLocks noGrp="1"/>
          </p:cNvSpPr>
          <p:nvPr>
            <p:ph type="body" idx="1"/>
          </p:nvPr>
        </p:nvSpPr>
        <p:spPr>
          <a:xfrm>
            <a:off x="2165774" y="840828"/>
            <a:ext cx="9052560" cy="3993931"/>
          </a:xfrm>
        </p:spPr>
        <p:txBody>
          <a:bodyPr>
            <a:normAutofit/>
          </a:bodyPr>
          <a:lstStyle/>
          <a:p>
            <a:pPr algn="just"/>
            <a:r>
              <a:rPr lang="tr-TR" sz="2800" dirty="0"/>
              <a:t>19. yüzyılın sonlarında Amerikan siyasi ve ekonomik atmosferi çoğu iktisatçıyı </a:t>
            </a:r>
            <a:r>
              <a:rPr lang="tr-TR" sz="2800" dirty="0" err="1"/>
              <a:t>Neoklasik</a:t>
            </a:r>
            <a:r>
              <a:rPr lang="tr-TR" sz="2800" dirty="0"/>
              <a:t> okulun varsayımlarını ve teorilerini sorgulamaya yöneltti.  Ana akım iktisadın (Klasikler, </a:t>
            </a:r>
            <a:r>
              <a:rPr lang="tr-TR" sz="2800" dirty="0" err="1"/>
              <a:t>Marjinalist</a:t>
            </a:r>
            <a:r>
              <a:rPr lang="tr-TR" sz="2800" dirty="0"/>
              <a:t> ve </a:t>
            </a:r>
            <a:r>
              <a:rPr lang="tr-TR" sz="2800" dirty="0" err="1"/>
              <a:t>Neoklasik</a:t>
            </a:r>
            <a:r>
              <a:rPr lang="tr-TR" sz="2800" dirty="0"/>
              <a:t>) minimum devlet müdahalesinin maksimum sosyal refah yaratacağı tezi artık kabul edilir olmaktan çıktı. Tekeller, yoksulluk, depresyon, durgunluk ve israf konularındaki araştırmalara büyük ilgi doğdu. Sosyal kontrol ve reform hız kazandı ve bu atmosfer içinde Kurumsal İktisat Okulu gelişmeye başladı.</a:t>
            </a:r>
          </a:p>
        </p:txBody>
      </p:sp>
    </p:spTree>
    <p:extLst>
      <p:ext uri="{BB962C8B-B14F-4D97-AF65-F5344CB8AC3E}">
        <p14:creationId xmlns:p14="http://schemas.microsoft.com/office/powerpoint/2010/main" val="33851769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etin Yer Tutucusu 5"/>
          <p:cNvSpPr>
            <a:spLocks noGrp="1"/>
          </p:cNvSpPr>
          <p:nvPr>
            <p:ph type="body" idx="1"/>
          </p:nvPr>
        </p:nvSpPr>
        <p:spPr>
          <a:xfrm>
            <a:off x="2165774" y="840828"/>
            <a:ext cx="9052560" cy="3993931"/>
          </a:xfrm>
        </p:spPr>
        <p:txBody>
          <a:bodyPr>
            <a:normAutofit/>
          </a:bodyPr>
          <a:lstStyle/>
          <a:p>
            <a:pPr algn="just"/>
            <a:r>
              <a:rPr lang="tr-TR" sz="2800" dirty="0"/>
              <a:t>O dönemde sosyal değişimin iki temel yöntemi gündemdeydi:</a:t>
            </a:r>
          </a:p>
          <a:p>
            <a:pPr marL="514350" indent="-514350" algn="just">
              <a:buAutoNum type="arabicPeriod"/>
            </a:pPr>
            <a:r>
              <a:rPr lang="tr-TR" sz="2800" dirty="0"/>
              <a:t>Toplumu sosyalist ilkelere göre düzenlemek,</a:t>
            </a:r>
          </a:p>
          <a:p>
            <a:pPr marL="514350" indent="-514350" algn="just">
              <a:buAutoNum type="arabicPeriod"/>
            </a:pPr>
            <a:r>
              <a:rPr lang="tr-TR" sz="2800" dirty="0"/>
              <a:t>Hükümetlerin ekonomiye müdahalesi aracılığı ile iktisadi şartları iyileştirmeyi hedef alan sosyal reformlar yapmak. </a:t>
            </a:r>
          </a:p>
        </p:txBody>
      </p:sp>
    </p:spTree>
    <p:extLst>
      <p:ext uri="{BB962C8B-B14F-4D97-AF65-F5344CB8AC3E}">
        <p14:creationId xmlns:p14="http://schemas.microsoft.com/office/powerpoint/2010/main" val="162614151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Yazı Tipi">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Tahta Yazı</Template>
  <TotalTime>232</TotalTime>
  <Words>1911</Words>
  <Application>Microsoft Macintosh PowerPoint</Application>
  <PresentationFormat>Geniş ekran</PresentationFormat>
  <Paragraphs>73</Paragraphs>
  <Slides>30</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30</vt:i4>
      </vt:variant>
    </vt:vector>
  </HeadingPairs>
  <TitlesOfParts>
    <vt:vector size="36" baseType="lpstr">
      <vt:lpstr>Arial</vt:lpstr>
      <vt:lpstr>Arial Narrow</vt:lpstr>
      <vt:lpstr>Rockwell</vt:lpstr>
      <vt:lpstr>Rockwell Condensed</vt:lpstr>
      <vt:lpstr>Wingdings</vt:lpstr>
      <vt:lpstr>Wood Type Yazı Tipi</vt:lpstr>
      <vt:lpstr>Kurumsal iktisat</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  Kurumsal İktisat okulunun temel ilkeleri</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User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Kurumsal iktisat</dc:title>
  <dc:creator>Microsoft hesabı</dc:creator>
  <cp:lastModifiedBy>Sema Yılmaz Genç</cp:lastModifiedBy>
  <cp:revision>35</cp:revision>
  <dcterms:created xsi:type="dcterms:W3CDTF">2024-02-21T13:07:39Z</dcterms:created>
  <dcterms:modified xsi:type="dcterms:W3CDTF">2024-03-26T17:21:44Z</dcterms:modified>
</cp:coreProperties>
</file>