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64" r:id="rId3"/>
    <p:sldId id="292" r:id="rId4"/>
    <p:sldId id="274" r:id="rId5"/>
    <p:sldId id="293" r:id="rId6"/>
    <p:sldId id="294" r:id="rId7"/>
    <p:sldId id="295" r:id="rId8"/>
    <p:sldId id="284" r:id="rId9"/>
    <p:sldId id="296" r:id="rId10"/>
    <p:sldId id="299" r:id="rId11"/>
    <p:sldId id="300" r:id="rId12"/>
    <p:sldId id="298" r:id="rId13"/>
    <p:sldId id="304" r:id="rId14"/>
    <p:sldId id="297" r:id="rId15"/>
    <p:sldId id="301" r:id="rId16"/>
    <p:sldId id="305" r:id="rId17"/>
    <p:sldId id="303" r:id="rId18"/>
    <p:sldId id="307" r:id="rId19"/>
    <p:sldId id="308" r:id="rId20"/>
    <p:sldId id="309" r:id="rId21"/>
    <p:sldId id="310" r:id="rId22"/>
    <p:sldId id="302" r:id="rId23"/>
    <p:sldId id="311" r:id="rId24"/>
    <p:sldId id="313" r:id="rId25"/>
    <p:sldId id="312" r:id="rId26"/>
    <p:sldId id="314" r:id="rId27"/>
    <p:sldId id="315" r:id="rId28"/>
    <p:sldId id="316" r:id="rId29"/>
    <p:sldId id="317" r:id="rId30"/>
    <p:sldId id="318" r:id="rId31"/>
    <p:sldId id="319" r:id="rId32"/>
    <p:sldId id="306" r:id="rId33"/>
    <p:sldId id="281"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p:cViewPr>
        <p:scale>
          <a:sx n="111" d="100"/>
          <a:sy n="111" d="100"/>
        </p:scale>
        <p:origin x="-634" y="2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56510-BE24-413B-BB77-3C07390A70B8}" type="datetimeFigureOut">
              <a:rPr lang="tr-TR" smtClean="0"/>
              <a:pPr/>
              <a:t>22.11.2023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548C4E-A028-4752-B9DC-013EB77B9532}" type="slidenum">
              <a:rPr lang="tr-TR" smtClean="0"/>
              <a:pPr/>
              <a:t>‹#›</a:t>
            </a:fld>
            <a:endParaRPr lang="tr-TR"/>
          </a:p>
        </p:txBody>
      </p:sp>
    </p:spTree>
    <p:extLst>
      <p:ext uri="{BB962C8B-B14F-4D97-AF65-F5344CB8AC3E}">
        <p14:creationId xmlns:p14="http://schemas.microsoft.com/office/powerpoint/2010/main" xmlns="" val="352167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7548C4E-A028-4752-B9DC-013EB77B9532}"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7548C4E-A028-4752-B9DC-013EB77B9532}"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7548C4E-A028-4752-B9DC-013EB77B9532}" type="slidenum">
              <a:rPr lang="tr-TR" smtClean="0"/>
              <a:pPr/>
              <a:t>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D9F75050-0E15-4C5B-92B0-66D068882F1F}" type="datetimeFigureOut">
              <a:rPr lang="tr-TR" smtClean="0"/>
              <a:pPr/>
              <a:t>22.11.2023</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D9F75050-0E15-4C5B-92B0-66D068882F1F}" type="datetimeFigureOut">
              <a:rPr lang="tr-TR" smtClean="0"/>
              <a:pPr/>
              <a:t>22.11.2023</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D9F75050-0E15-4C5B-92B0-66D068882F1F}" type="datetimeFigureOut">
              <a:rPr lang="tr-TR" smtClean="0"/>
              <a:pPr/>
              <a:t>22.11.2023</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B1DEFA8C-F947-479F-BE07-76B6B3F80BF1}"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22.11.2023</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D9F75050-0E15-4C5B-92B0-66D068882F1F}" type="datetimeFigureOut">
              <a:rPr lang="tr-TR" smtClean="0"/>
              <a:pPr/>
              <a:t>22.11.2023</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22.11.2023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22.11.2023</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D9F75050-0E15-4C5B-92B0-66D068882F1F}" type="datetimeFigureOut">
              <a:rPr lang="tr-TR" smtClean="0"/>
              <a:pPr/>
              <a:t>22.11.2023</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D9F75050-0E15-4C5B-92B0-66D068882F1F}" type="datetimeFigureOut">
              <a:rPr lang="tr-TR" smtClean="0"/>
              <a:pPr/>
              <a:t>22.11.2023</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9F75050-0E15-4C5B-92B0-66D068882F1F}" type="datetimeFigureOut">
              <a:rPr lang="tr-TR" smtClean="0"/>
              <a:pPr/>
              <a:t>22.11.2023</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pPr algn="ctr"/>
            <a:r>
              <a:rPr lang="tr-TR" dirty="0" smtClean="0"/>
              <a:t>RÖLE ve KORUMA SİSTEMLERİ</a:t>
            </a:r>
            <a:endParaRPr lang="tr-TR" dirty="0"/>
          </a:p>
        </p:txBody>
      </p:sp>
      <p:sp>
        <p:nvSpPr>
          <p:cNvPr id="3" name="2 Alt Başlık"/>
          <p:cNvSpPr>
            <a:spLocks noGrp="1"/>
          </p:cNvSpPr>
          <p:nvPr>
            <p:ph type="subTitle" idx="1"/>
          </p:nvPr>
        </p:nvSpPr>
        <p:spPr>
          <a:xfrm>
            <a:off x="500034" y="2928934"/>
            <a:ext cx="8062912" cy="2538418"/>
          </a:xfrm>
        </p:spPr>
        <p:txBody>
          <a:bodyPr>
            <a:noAutofit/>
          </a:bodyPr>
          <a:lstStyle/>
          <a:p>
            <a:pPr algn="ctr"/>
            <a:endParaRPr lang="tr-TR" sz="2400" dirty="0">
              <a:solidFill>
                <a:schemeClr val="accent2">
                  <a:lumMod val="75000"/>
                </a:schemeClr>
              </a:solidFill>
            </a:endParaRPr>
          </a:p>
        </p:txBody>
      </p:sp>
      <p:pic>
        <p:nvPicPr>
          <p:cNvPr id="4" name="3 Resim" descr="ytulogo.jpg"/>
          <p:cNvPicPr>
            <a:picLocks noChangeAspect="1"/>
          </p:cNvPicPr>
          <p:nvPr/>
        </p:nvPicPr>
        <p:blipFill>
          <a:blip r:embed="rId4"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fontScale="90000"/>
          </a:bodyPr>
          <a:lstStyle/>
          <a:p>
            <a:pPr algn="ctr"/>
            <a:r>
              <a:rPr lang="tr-TR" dirty="0" smtClean="0"/>
              <a:t>IED (</a:t>
            </a:r>
            <a:r>
              <a:rPr lang="tr-TR" dirty="0" err="1" smtClean="0"/>
              <a:t>Intelligent</a:t>
            </a:r>
            <a:r>
              <a:rPr lang="tr-TR" dirty="0" smtClean="0"/>
              <a:t> </a:t>
            </a:r>
            <a:r>
              <a:rPr lang="tr-TR" dirty="0" err="1" smtClean="0"/>
              <a:t>Electronic</a:t>
            </a:r>
            <a:r>
              <a:rPr lang="tr-TR" dirty="0" smtClean="0"/>
              <a:t> Device) Röle</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endParaRPr lang="tr-TR" sz="1800" dirty="0" smtClean="0">
              <a:solidFill>
                <a:schemeClr val="accent2">
                  <a:lumMod val="75000"/>
                  <a:lumOff val="25000"/>
                </a:schemeClr>
              </a:solidFill>
            </a:endParaRPr>
          </a:p>
          <a:p>
            <a:r>
              <a:rPr lang="tr-TR" sz="1800" dirty="0" smtClean="0">
                <a:solidFill>
                  <a:schemeClr val="accent2">
                    <a:lumMod val="75000"/>
                    <a:lumOff val="25000"/>
                  </a:schemeClr>
                </a:solidFill>
              </a:rPr>
              <a:t>IED röleler işletme şartlarında 100-120Vdc ile çalışırlar. Bu gerilim transformatör merkezlerindeki yardımcı servis trafolarına bağlı redresörler aracılığıyla sağlanır. </a:t>
            </a:r>
          </a:p>
          <a:p>
            <a:r>
              <a:rPr lang="tr-TR" sz="1800" dirty="0" smtClean="0">
                <a:solidFill>
                  <a:schemeClr val="accent2">
                    <a:lumMod val="75000"/>
                    <a:lumOff val="25000"/>
                  </a:schemeClr>
                </a:solidFill>
              </a:rPr>
              <a:t>IED röleler çalışma prensibi gereğince korunması gereken sistemdeki teçhizatların veya </a:t>
            </a:r>
            <a:r>
              <a:rPr lang="tr-TR" sz="1800" dirty="0" err="1" smtClean="0">
                <a:solidFill>
                  <a:schemeClr val="accent2">
                    <a:lumMod val="75000"/>
                    <a:lumOff val="25000"/>
                  </a:schemeClr>
                </a:solidFill>
              </a:rPr>
              <a:t>fiderlerin</a:t>
            </a:r>
            <a:r>
              <a:rPr lang="tr-TR" sz="1800" dirty="0" smtClean="0">
                <a:solidFill>
                  <a:schemeClr val="accent2">
                    <a:lumMod val="75000"/>
                    <a:lumOff val="25000"/>
                  </a:schemeClr>
                </a:solidFill>
              </a:rPr>
              <a:t> akım ve gerilim bilgisine sahip olmak zorundadır. Gerilim ve akım bilgilerini; yüksek gerilim hatları, transformatör, yüksek gerilim veya orta gerilim </a:t>
            </a:r>
            <a:r>
              <a:rPr lang="tr-TR" sz="1800" dirty="0" err="1" smtClean="0">
                <a:solidFill>
                  <a:schemeClr val="accent2">
                    <a:lumMod val="75000"/>
                    <a:lumOff val="25000"/>
                  </a:schemeClr>
                </a:solidFill>
              </a:rPr>
              <a:t>baralar</a:t>
            </a:r>
            <a:r>
              <a:rPr lang="tr-TR" sz="1800" dirty="0" smtClean="0">
                <a:solidFill>
                  <a:schemeClr val="accent2">
                    <a:lumMod val="75000"/>
                    <a:lumOff val="25000"/>
                  </a:schemeClr>
                </a:solidFill>
              </a:rPr>
              <a:t> veya dağıtım </a:t>
            </a:r>
            <a:r>
              <a:rPr lang="tr-TR" sz="1800" dirty="0" err="1" smtClean="0">
                <a:solidFill>
                  <a:schemeClr val="accent2">
                    <a:lumMod val="75000"/>
                    <a:lumOff val="25000"/>
                  </a:schemeClr>
                </a:solidFill>
              </a:rPr>
              <a:t>fiderlerine</a:t>
            </a:r>
            <a:r>
              <a:rPr lang="tr-TR" sz="1800" dirty="0" smtClean="0">
                <a:solidFill>
                  <a:schemeClr val="accent2">
                    <a:lumMod val="75000"/>
                    <a:lumOff val="25000"/>
                  </a:schemeClr>
                </a:solidFill>
              </a:rPr>
              <a:t> bağlı akım ve gerilim trafolarından alırlar. </a:t>
            </a: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AKIM ve GERİLİM TRAFOLARI</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Font typeface="Arial" pitchFamily="34" charset="0"/>
              <a:buChar char="•"/>
            </a:pPr>
            <a:endParaRPr lang="tr-TR" sz="1800" dirty="0" smtClean="0">
              <a:solidFill>
                <a:schemeClr val="accent2">
                  <a:lumMod val="75000"/>
                  <a:lumOff val="25000"/>
                </a:schemeClr>
              </a:solidFill>
            </a:endParaRPr>
          </a:p>
          <a:p>
            <a:pPr lvl="1">
              <a:buFont typeface="Arial" pitchFamily="34" charset="0"/>
              <a:buChar char="•"/>
            </a:pPr>
            <a:r>
              <a:rPr lang="tr-TR" sz="1800" dirty="0" smtClean="0">
                <a:solidFill>
                  <a:schemeClr val="accent2">
                    <a:lumMod val="75000"/>
                    <a:lumOff val="25000"/>
                  </a:schemeClr>
                </a:solidFill>
              </a:rPr>
              <a:t>Elektrik iletim hatları enerjinin en verimli şekilde iletilmesini sağlayacak şekilde tasarlanmıştır . Bu sebeple üretim, iletim ve dağıtım kısmında da insan hayatını tehlikeye sokabilecek gerilim ve akım değerlerine sahiptir. Bu denli yüksek elektriksel parametrelerin ölçümü için gerekli olan cihazların (ampermetre, voltmetre, </a:t>
            </a:r>
            <a:r>
              <a:rPr lang="tr-TR" sz="1800" dirty="0" err="1" smtClean="0">
                <a:solidFill>
                  <a:schemeClr val="accent2">
                    <a:lumMod val="75000"/>
                    <a:lumOff val="25000"/>
                  </a:schemeClr>
                </a:solidFill>
              </a:rPr>
              <a:t>wattmetre</a:t>
            </a:r>
            <a:r>
              <a:rPr lang="tr-TR" sz="1800" dirty="0" smtClean="0">
                <a:solidFill>
                  <a:schemeClr val="accent2">
                    <a:lumMod val="75000"/>
                    <a:lumOff val="25000"/>
                  </a:schemeClr>
                </a:solidFill>
              </a:rPr>
              <a:t>, </a:t>
            </a:r>
            <a:r>
              <a:rPr lang="tr-TR" sz="1800" dirty="0" err="1" smtClean="0">
                <a:solidFill>
                  <a:schemeClr val="accent2">
                    <a:lumMod val="75000"/>
                    <a:lumOff val="25000"/>
                  </a:schemeClr>
                </a:solidFill>
              </a:rPr>
              <a:t>varmetre</a:t>
            </a:r>
            <a:r>
              <a:rPr lang="tr-TR" sz="1800" dirty="0" smtClean="0">
                <a:solidFill>
                  <a:schemeClr val="accent2">
                    <a:lumMod val="75000"/>
                    <a:lumOff val="25000"/>
                  </a:schemeClr>
                </a:solidFill>
              </a:rPr>
              <a:t> gibi) da üretimi için bu gerilim ve akım değerlerinin en uygun seviyelere düşürülmesi gerekir. Akım ve gerilim trafoları işletme gerilim ve akımını  transformatör merkezindeki teçhizatlara ve hatların kapasitesine bağlı olarak oransal şekilde düşürür. Bu çevrim oranları:</a:t>
            </a:r>
          </a:p>
          <a:p>
            <a:pPr lvl="2">
              <a:buFont typeface="Wingdings" pitchFamily="2" charset="2"/>
              <a:buChar char="v"/>
            </a:pPr>
            <a:r>
              <a:rPr lang="tr-TR" sz="1600" dirty="0" smtClean="0">
                <a:solidFill>
                  <a:schemeClr val="accent2">
                    <a:lumMod val="75000"/>
                    <a:lumOff val="25000"/>
                  </a:schemeClr>
                </a:solidFill>
              </a:rPr>
              <a:t>Gerilim trafosu için </a:t>
            </a:r>
            <a:r>
              <a:rPr lang="tr-TR" sz="1600" dirty="0" err="1" smtClean="0">
                <a:solidFill>
                  <a:schemeClr val="accent2">
                    <a:lumMod val="75000"/>
                    <a:lumOff val="25000"/>
                  </a:schemeClr>
                </a:solidFill>
              </a:rPr>
              <a:t>primerde</a:t>
            </a:r>
            <a:r>
              <a:rPr lang="tr-TR" sz="1600" dirty="0" smtClean="0">
                <a:solidFill>
                  <a:schemeClr val="accent2">
                    <a:lumMod val="75000"/>
                    <a:lumOff val="25000"/>
                  </a:schemeClr>
                </a:solidFill>
              </a:rPr>
              <a:t> 33kV/154kV/380kV/400kV, </a:t>
            </a:r>
            <a:r>
              <a:rPr lang="tr-TR" sz="1600" dirty="0" err="1" smtClean="0">
                <a:solidFill>
                  <a:schemeClr val="accent2">
                    <a:lumMod val="75000"/>
                    <a:lumOff val="25000"/>
                  </a:schemeClr>
                </a:solidFill>
              </a:rPr>
              <a:t>sekonderde</a:t>
            </a:r>
            <a:r>
              <a:rPr lang="tr-TR" sz="1600" dirty="0" smtClean="0">
                <a:solidFill>
                  <a:schemeClr val="accent2">
                    <a:lumMod val="75000"/>
                    <a:lumOff val="25000"/>
                  </a:schemeClr>
                </a:solidFill>
              </a:rPr>
              <a:t> 110V/110V/115V/400V </a:t>
            </a:r>
          </a:p>
          <a:p>
            <a:pPr lvl="2">
              <a:buFont typeface="Wingdings" pitchFamily="2" charset="2"/>
              <a:buChar char="v"/>
            </a:pPr>
            <a:r>
              <a:rPr lang="tr-TR" sz="1600" dirty="0" smtClean="0">
                <a:solidFill>
                  <a:schemeClr val="accent2">
                    <a:lumMod val="75000"/>
                    <a:lumOff val="25000"/>
                  </a:schemeClr>
                </a:solidFill>
              </a:rPr>
              <a:t>Akım trafosu için </a:t>
            </a:r>
            <a:r>
              <a:rPr lang="tr-TR" sz="1600" dirty="0" err="1" smtClean="0">
                <a:solidFill>
                  <a:schemeClr val="accent2">
                    <a:lumMod val="75000"/>
                    <a:lumOff val="25000"/>
                  </a:schemeClr>
                </a:solidFill>
              </a:rPr>
              <a:t>primerde</a:t>
            </a:r>
            <a:r>
              <a:rPr lang="tr-TR" sz="1600" dirty="0" smtClean="0">
                <a:solidFill>
                  <a:schemeClr val="accent2">
                    <a:lumMod val="75000"/>
                    <a:lumOff val="25000"/>
                  </a:schemeClr>
                </a:solidFill>
              </a:rPr>
              <a:t> 300V/400V/600V/800V/1200V/1600V, </a:t>
            </a:r>
            <a:r>
              <a:rPr lang="tr-TR" sz="1600" dirty="0" err="1" smtClean="0">
                <a:solidFill>
                  <a:schemeClr val="accent2">
                    <a:lumMod val="75000"/>
                    <a:lumOff val="25000"/>
                  </a:schemeClr>
                </a:solidFill>
              </a:rPr>
              <a:t>sekonderde</a:t>
            </a:r>
            <a:r>
              <a:rPr lang="tr-TR" sz="1600" dirty="0" smtClean="0">
                <a:solidFill>
                  <a:schemeClr val="accent2">
                    <a:lumMod val="75000"/>
                    <a:lumOff val="25000"/>
                  </a:schemeClr>
                </a:solidFill>
              </a:rPr>
              <a:t> 1A/2A/5A şeklidedir. </a:t>
            </a: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fontScale="90000"/>
          </a:bodyPr>
          <a:lstStyle/>
          <a:p>
            <a:pPr algn="ctr"/>
            <a:r>
              <a:rPr lang="tr-TR" dirty="0" smtClean="0"/>
              <a:t>IED (</a:t>
            </a:r>
            <a:r>
              <a:rPr lang="tr-TR" dirty="0" err="1" smtClean="0"/>
              <a:t>Intelligent</a:t>
            </a:r>
            <a:r>
              <a:rPr lang="tr-TR" dirty="0" smtClean="0"/>
              <a:t> </a:t>
            </a:r>
            <a:r>
              <a:rPr lang="tr-TR" dirty="0" err="1" smtClean="0"/>
              <a:t>Electronic</a:t>
            </a:r>
            <a:r>
              <a:rPr lang="tr-TR" dirty="0" smtClean="0"/>
              <a:t> Device) Röle</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endParaRPr lang="tr-TR" sz="1800" dirty="0" smtClean="0">
              <a:solidFill>
                <a:schemeClr val="accent2">
                  <a:lumMod val="75000"/>
                  <a:lumOff val="25000"/>
                </a:schemeClr>
              </a:solidFill>
            </a:endParaRPr>
          </a:p>
          <a:p>
            <a:r>
              <a:rPr lang="tr-TR" sz="1800" dirty="0" smtClean="0">
                <a:solidFill>
                  <a:schemeClr val="accent2">
                    <a:lumMod val="75000"/>
                    <a:lumOff val="25000"/>
                  </a:schemeClr>
                </a:solidFill>
              </a:rPr>
              <a:t>IED rölelere bağlanan giriş (</a:t>
            </a:r>
            <a:r>
              <a:rPr lang="tr-TR" sz="1800" dirty="0" err="1" smtClean="0">
                <a:solidFill>
                  <a:schemeClr val="accent2">
                    <a:lumMod val="75000"/>
                    <a:lumOff val="25000"/>
                  </a:schemeClr>
                </a:solidFill>
              </a:rPr>
              <a:t>input</a:t>
            </a:r>
            <a:r>
              <a:rPr lang="tr-TR" sz="1800" dirty="0" smtClean="0">
                <a:solidFill>
                  <a:schemeClr val="accent2">
                    <a:lumMod val="75000"/>
                    <a:lumOff val="25000"/>
                  </a:schemeClr>
                </a:solidFill>
              </a:rPr>
              <a:t>) sinyalleri gerekli ve uygun mantıksal denetleyicilerle bir çıkış (</a:t>
            </a:r>
            <a:r>
              <a:rPr lang="tr-TR" sz="1800" dirty="0" err="1" smtClean="0">
                <a:solidFill>
                  <a:schemeClr val="accent2">
                    <a:lumMod val="75000"/>
                    <a:lumOff val="25000"/>
                  </a:schemeClr>
                </a:solidFill>
              </a:rPr>
              <a:t>output</a:t>
            </a:r>
            <a:r>
              <a:rPr lang="tr-TR" sz="1800" dirty="0" smtClean="0">
                <a:solidFill>
                  <a:schemeClr val="accent2">
                    <a:lumMod val="75000"/>
                    <a:lumOff val="25000"/>
                  </a:schemeClr>
                </a:solidFill>
              </a:rPr>
              <a:t>) sinyali üretirler. Bu çıkış sinyali arıza durumlarında yüksek gerilim hatlarının, transformatör merkezlerinde bulunan güç trafoları ve </a:t>
            </a:r>
            <a:r>
              <a:rPr lang="tr-TR" sz="1800" dirty="0" err="1" smtClean="0">
                <a:solidFill>
                  <a:schemeClr val="accent2">
                    <a:lumMod val="75000"/>
                    <a:lumOff val="25000"/>
                  </a:schemeClr>
                </a:solidFill>
              </a:rPr>
              <a:t>ototransformatörlerinin</a:t>
            </a:r>
            <a:r>
              <a:rPr lang="tr-TR" sz="1800" dirty="0" smtClean="0">
                <a:solidFill>
                  <a:schemeClr val="accent2">
                    <a:lumMod val="75000"/>
                    <a:lumOff val="25000"/>
                  </a:schemeClr>
                </a:solidFill>
              </a:rPr>
              <a:t> ve orta gerilim (dağıtım) hatlarının korunması için gerekli cihazlara (devre kesiciler) açma komutu olarak gider. Anlık arıza durumlarında ise devreyi otomatik olarak (belirlenen süre içerisinde) kapatabilir. </a:t>
            </a: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fontScale="90000"/>
          </a:bodyPr>
          <a:lstStyle/>
          <a:p>
            <a:pPr algn="ctr"/>
            <a:r>
              <a:rPr lang="tr-TR" dirty="0" smtClean="0"/>
              <a:t>IED (</a:t>
            </a:r>
            <a:r>
              <a:rPr lang="tr-TR" dirty="0" err="1" smtClean="0"/>
              <a:t>Intelligent</a:t>
            </a:r>
            <a:r>
              <a:rPr lang="tr-TR" dirty="0" smtClean="0"/>
              <a:t> </a:t>
            </a:r>
            <a:r>
              <a:rPr lang="tr-TR" dirty="0" err="1" smtClean="0"/>
              <a:t>Electronic</a:t>
            </a:r>
            <a:r>
              <a:rPr lang="tr-TR" dirty="0" smtClean="0"/>
              <a:t> Device) Röle </a:t>
            </a:r>
            <a:r>
              <a:rPr lang="tr-TR" dirty="0" err="1" smtClean="0"/>
              <a:t>Fonksionları</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r>
              <a:rPr lang="tr-TR" sz="1800" b="1" dirty="0" smtClean="0">
                <a:solidFill>
                  <a:schemeClr val="accent2">
                    <a:lumMod val="75000"/>
                    <a:lumOff val="25000"/>
                  </a:schemeClr>
                </a:solidFill>
              </a:rPr>
              <a:t>IED Röle Fonksiyonları</a:t>
            </a:r>
          </a:p>
          <a:p>
            <a:r>
              <a:rPr lang="tr-TR" sz="1800" dirty="0" smtClean="0">
                <a:solidFill>
                  <a:schemeClr val="accent2">
                    <a:lumMod val="75000"/>
                    <a:lumOff val="25000"/>
                  </a:schemeClr>
                </a:solidFill>
              </a:rPr>
              <a:t>Üç faz akım koruma</a:t>
            </a:r>
          </a:p>
          <a:p>
            <a:r>
              <a:rPr lang="tr-TR" sz="1800" dirty="0" smtClean="0">
                <a:solidFill>
                  <a:schemeClr val="accent2">
                    <a:lumMod val="75000"/>
                    <a:lumOff val="25000"/>
                  </a:schemeClr>
                </a:solidFill>
              </a:rPr>
              <a:t>Üç faz yönlü akım koruma</a:t>
            </a:r>
          </a:p>
          <a:p>
            <a:r>
              <a:rPr lang="tr-TR" sz="1800" dirty="0" smtClean="0">
                <a:solidFill>
                  <a:schemeClr val="accent2">
                    <a:lumMod val="75000"/>
                    <a:lumOff val="25000"/>
                  </a:schemeClr>
                </a:solidFill>
              </a:rPr>
              <a:t>Üç faz gerilim koruma (yüksek/düşük gerilim)</a:t>
            </a:r>
          </a:p>
          <a:p>
            <a:r>
              <a:rPr lang="tr-TR" sz="1800" dirty="0" smtClean="0">
                <a:solidFill>
                  <a:schemeClr val="accent2">
                    <a:lumMod val="75000"/>
                    <a:lumOff val="25000"/>
                  </a:schemeClr>
                </a:solidFill>
              </a:rPr>
              <a:t>Üç faz termik aşırı yük koruma</a:t>
            </a:r>
          </a:p>
          <a:p>
            <a:r>
              <a:rPr lang="tr-TR" sz="1800" dirty="0" smtClean="0">
                <a:solidFill>
                  <a:schemeClr val="accent2">
                    <a:lumMod val="75000"/>
                    <a:lumOff val="25000"/>
                  </a:schemeClr>
                </a:solidFill>
              </a:rPr>
              <a:t>Yük kaybı denetleme</a:t>
            </a:r>
          </a:p>
          <a:p>
            <a:r>
              <a:rPr lang="tr-TR" sz="1800" dirty="0" smtClean="0">
                <a:solidFill>
                  <a:schemeClr val="accent2">
                    <a:lumMod val="75000"/>
                    <a:lumOff val="25000"/>
                  </a:schemeClr>
                </a:solidFill>
              </a:rPr>
              <a:t>Toprak arızası koruma</a:t>
            </a:r>
          </a:p>
          <a:p>
            <a:r>
              <a:rPr lang="tr-TR" sz="1800" dirty="0" smtClean="0">
                <a:solidFill>
                  <a:schemeClr val="accent2">
                    <a:lumMod val="75000"/>
                    <a:lumOff val="25000"/>
                  </a:schemeClr>
                </a:solidFill>
              </a:rPr>
              <a:t>Yönlü toprak arızası koruma</a:t>
            </a:r>
          </a:p>
          <a:p>
            <a:r>
              <a:rPr lang="tr-TR" sz="1800" dirty="0" err="1" smtClean="0">
                <a:solidFill>
                  <a:schemeClr val="accent2">
                    <a:lumMod val="75000"/>
                    <a:lumOff val="25000"/>
                  </a:schemeClr>
                </a:solidFill>
              </a:rPr>
              <a:t>Harmonik</a:t>
            </a:r>
            <a:r>
              <a:rPr lang="tr-TR" sz="1800" dirty="0" smtClean="0">
                <a:solidFill>
                  <a:schemeClr val="accent2">
                    <a:lumMod val="75000"/>
                    <a:lumOff val="25000"/>
                  </a:schemeClr>
                </a:solidFill>
              </a:rPr>
              <a:t> tabanlı korumalar</a:t>
            </a:r>
          </a:p>
          <a:p>
            <a:r>
              <a:rPr lang="tr-TR" sz="1800" dirty="0" smtClean="0">
                <a:solidFill>
                  <a:schemeClr val="accent2">
                    <a:lumMod val="75000"/>
                    <a:lumOff val="25000"/>
                  </a:schemeClr>
                </a:solidFill>
              </a:rPr>
              <a:t>Diferansiyel koruma</a:t>
            </a:r>
          </a:p>
          <a:p>
            <a:r>
              <a:rPr lang="tr-TR" sz="1800" dirty="0" smtClean="0">
                <a:solidFill>
                  <a:schemeClr val="accent2">
                    <a:lumMod val="75000"/>
                    <a:lumOff val="25000"/>
                  </a:schemeClr>
                </a:solidFill>
              </a:rPr>
              <a:t>Faz uyuşmazlığı koruma</a:t>
            </a:r>
          </a:p>
          <a:p>
            <a:r>
              <a:rPr lang="tr-TR" sz="1800" dirty="0" smtClean="0">
                <a:solidFill>
                  <a:schemeClr val="accent2">
                    <a:lumMod val="75000"/>
                    <a:lumOff val="25000"/>
                  </a:schemeClr>
                </a:solidFill>
              </a:rPr>
              <a:t>Aşırı doyma koruma</a:t>
            </a:r>
          </a:p>
          <a:p>
            <a:r>
              <a:rPr lang="tr-TR" sz="1800" dirty="0" smtClean="0">
                <a:solidFill>
                  <a:schemeClr val="accent2">
                    <a:lumMod val="75000"/>
                    <a:lumOff val="25000"/>
                  </a:schemeClr>
                </a:solidFill>
              </a:rPr>
              <a:t>Frekans koruma</a:t>
            </a:r>
          </a:p>
          <a:p>
            <a:endParaRPr lang="tr-TR" sz="1800" dirty="0" smtClean="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fontScale="90000"/>
          </a:bodyPr>
          <a:lstStyle/>
          <a:p>
            <a:pPr algn="ctr"/>
            <a:r>
              <a:rPr lang="tr-TR" dirty="0" smtClean="0"/>
              <a:t>IED </a:t>
            </a:r>
            <a:r>
              <a:rPr lang="tr-TR" dirty="0" err="1" smtClean="0"/>
              <a:t>Relay</a:t>
            </a:r>
            <a:r>
              <a:rPr lang="tr-TR" dirty="0" smtClean="0"/>
              <a:t> (</a:t>
            </a:r>
            <a:r>
              <a:rPr lang="tr-TR" dirty="0" err="1" smtClean="0"/>
              <a:t>Intelligent</a:t>
            </a:r>
            <a:r>
              <a:rPr lang="tr-TR" dirty="0" smtClean="0"/>
              <a:t> </a:t>
            </a:r>
            <a:r>
              <a:rPr lang="tr-TR" dirty="0" err="1" smtClean="0"/>
              <a:t>Electronic</a:t>
            </a:r>
            <a:r>
              <a:rPr lang="tr-TR" dirty="0" smtClean="0"/>
              <a:t> Device)</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r>
              <a:rPr lang="tr-TR" sz="1800" dirty="0" smtClean="0">
                <a:solidFill>
                  <a:schemeClr val="accent2">
                    <a:lumMod val="75000"/>
                    <a:lumOff val="25000"/>
                  </a:schemeClr>
                </a:solidFill>
              </a:rPr>
              <a:t>Ulusal iletim hatlarını kapsayan enterkonnekte iletim sisteminde bulunan IED rölelerin fonksiyonel kullanım alanları:</a:t>
            </a:r>
          </a:p>
          <a:p>
            <a:endParaRPr lang="tr-TR" sz="1800" dirty="0" smtClean="0">
              <a:solidFill>
                <a:schemeClr val="accent2">
                  <a:lumMod val="75000"/>
                  <a:lumOff val="25000"/>
                </a:schemeClr>
              </a:solidFill>
            </a:endParaRPr>
          </a:p>
          <a:p>
            <a:pPr lvl="1">
              <a:buFont typeface="Wingdings" pitchFamily="2" charset="2"/>
              <a:buChar char="v"/>
            </a:pPr>
            <a:r>
              <a:rPr lang="tr-TR" sz="1800" dirty="0" smtClean="0">
                <a:solidFill>
                  <a:schemeClr val="accent2">
                    <a:lumMod val="75000"/>
                    <a:lumOff val="25000"/>
                  </a:schemeClr>
                </a:solidFill>
              </a:rPr>
              <a:t>Hat Koruma</a:t>
            </a:r>
          </a:p>
          <a:p>
            <a:pPr lvl="2">
              <a:buFont typeface="Courier New" pitchFamily="49" charset="0"/>
              <a:buChar char="o"/>
            </a:pPr>
            <a:r>
              <a:rPr lang="tr-TR" sz="1600" dirty="0" smtClean="0">
                <a:solidFill>
                  <a:schemeClr val="accent2">
                    <a:lumMod val="75000"/>
                    <a:lumOff val="25000"/>
                  </a:schemeClr>
                </a:solidFill>
              </a:rPr>
              <a:t>Mesafe Koruma</a:t>
            </a:r>
          </a:p>
          <a:p>
            <a:pPr lvl="2">
              <a:buFont typeface="Courier New" pitchFamily="49" charset="0"/>
              <a:buChar char="o"/>
            </a:pPr>
            <a:r>
              <a:rPr lang="tr-TR" sz="1600" dirty="0" smtClean="0">
                <a:solidFill>
                  <a:schemeClr val="accent2">
                    <a:lumMod val="75000"/>
                    <a:lumOff val="25000"/>
                  </a:schemeClr>
                </a:solidFill>
              </a:rPr>
              <a:t>Aşırı Akım Koruma</a:t>
            </a:r>
          </a:p>
          <a:p>
            <a:pPr lvl="1">
              <a:buFont typeface="Wingdings" pitchFamily="2" charset="2"/>
              <a:buChar char="v"/>
            </a:pPr>
            <a:r>
              <a:rPr lang="tr-TR" sz="1800" dirty="0" smtClean="0">
                <a:solidFill>
                  <a:schemeClr val="accent2">
                    <a:lumMod val="75000"/>
                    <a:lumOff val="25000"/>
                  </a:schemeClr>
                </a:solidFill>
              </a:rPr>
              <a:t>Bara Koruma</a:t>
            </a:r>
          </a:p>
          <a:p>
            <a:pPr lvl="1">
              <a:buFont typeface="Wingdings" pitchFamily="2" charset="2"/>
              <a:buChar char="v"/>
            </a:pPr>
            <a:r>
              <a:rPr lang="tr-TR" sz="1800" dirty="0" smtClean="0">
                <a:solidFill>
                  <a:schemeClr val="accent2">
                    <a:lumMod val="75000"/>
                    <a:lumOff val="25000"/>
                  </a:schemeClr>
                </a:solidFill>
              </a:rPr>
              <a:t>Trafo Koruma</a:t>
            </a:r>
          </a:p>
          <a:p>
            <a:pPr lvl="2">
              <a:buFont typeface="Courier New" pitchFamily="49" charset="0"/>
              <a:buChar char="o"/>
            </a:pPr>
            <a:r>
              <a:rPr lang="tr-TR" sz="1600" dirty="0" smtClean="0">
                <a:solidFill>
                  <a:schemeClr val="accent2">
                    <a:lumMod val="75000"/>
                    <a:lumOff val="25000"/>
                  </a:schemeClr>
                </a:solidFill>
              </a:rPr>
              <a:t>Diferansiyel Koruma</a:t>
            </a:r>
          </a:p>
          <a:p>
            <a:pPr lvl="2">
              <a:buFont typeface="Courier New" pitchFamily="49" charset="0"/>
              <a:buChar char="o"/>
            </a:pPr>
            <a:r>
              <a:rPr lang="tr-TR" sz="1600" dirty="0" smtClean="0">
                <a:solidFill>
                  <a:schemeClr val="accent2">
                    <a:lumMod val="75000"/>
                    <a:lumOff val="25000"/>
                  </a:schemeClr>
                </a:solidFill>
              </a:rPr>
              <a:t>Aşırı Akım Koruma</a:t>
            </a:r>
          </a:p>
          <a:p>
            <a:pPr lvl="2">
              <a:buFont typeface="Courier New" pitchFamily="49" charset="0"/>
              <a:buChar char="o"/>
            </a:pPr>
            <a:r>
              <a:rPr lang="tr-TR" sz="1600" dirty="0" smtClean="0">
                <a:solidFill>
                  <a:schemeClr val="accent2">
                    <a:lumMod val="75000"/>
                    <a:lumOff val="25000"/>
                  </a:schemeClr>
                </a:solidFill>
              </a:rPr>
              <a:t>Zati Koruma</a:t>
            </a:r>
          </a:p>
          <a:p>
            <a:pPr lvl="2">
              <a:buFont typeface="Courier New" pitchFamily="49" charset="0"/>
              <a:buChar char="o"/>
            </a:pPr>
            <a:endParaRPr lang="tr-TR" sz="1600" dirty="0" smtClean="0">
              <a:solidFill>
                <a:schemeClr val="accent2">
                  <a:lumMod val="75000"/>
                  <a:lumOff val="25000"/>
                </a:schemeClr>
              </a:solidFill>
            </a:endParaRPr>
          </a:p>
          <a:p>
            <a:pPr lvl="1">
              <a:buFont typeface="Wingdings" pitchFamily="2" charset="2"/>
              <a:buChar char="v"/>
            </a:pPr>
            <a:endParaRPr lang="tr-TR" sz="1800" dirty="0" smtClean="0">
              <a:solidFill>
                <a:schemeClr val="accent2">
                  <a:lumMod val="75000"/>
                  <a:lumOff val="25000"/>
                </a:schemeClr>
              </a:solidFill>
            </a:endParaRPr>
          </a:p>
          <a:p>
            <a:pPr lvl="1"/>
            <a:endParaRPr lang="tr-TR" sz="1400" dirty="0" smtClean="0">
              <a:solidFill>
                <a:schemeClr val="accent2">
                  <a:lumMod val="75000"/>
                  <a:lumOff val="25000"/>
                </a:schemeClr>
              </a:solidFill>
            </a:endParaRPr>
          </a:p>
          <a:p>
            <a:pPr lvl="1">
              <a:buFont typeface="Wingdings" pitchFamily="2" charset="2"/>
              <a:buChar char="v"/>
            </a:pPr>
            <a:endParaRPr lang="tr-TR" sz="1400" dirty="0" smtClean="0">
              <a:solidFill>
                <a:schemeClr val="accent2">
                  <a:lumMod val="75000"/>
                  <a:lumOff val="25000"/>
                </a:schemeClr>
              </a:solidFill>
            </a:endParaRPr>
          </a:p>
          <a:p>
            <a:pPr lvl="1">
              <a:buFont typeface="Wingdings" pitchFamily="2" charset="2"/>
              <a:buChar char="v"/>
            </a:pPr>
            <a:endParaRPr lang="tr-TR" sz="1400" dirty="0" smtClean="0">
              <a:solidFill>
                <a:schemeClr val="accent2">
                  <a:lumMod val="75000"/>
                  <a:lumOff val="25000"/>
                </a:schemeClr>
              </a:solidFill>
            </a:endParaRPr>
          </a:p>
          <a:p>
            <a:pPr lvl="1">
              <a:buFont typeface="Wingdings" pitchFamily="2" charset="2"/>
              <a:buChar char="v"/>
            </a:pP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Mesafe Koruma Rölesi</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2">
              <a:buFont typeface="Courier New" pitchFamily="49" charset="0"/>
              <a:buChar char="o"/>
            </a:pPr>
            <a:endParaRPr lang="tr-TR" sz="1600" dirty="0" smtClean="0">
              <a:solidFill>
                <a:schemeClr val="accent2">
                  <a:lumMod val="75000"/>
                  <a:lumOff val="25000"/>
                </a:schemeClr>
              </a:solidFill>
            </a:endParaRPr>
          </a:p>
          <a:p>
            <a:pPr lvl="1">
              <a:buFont typeface="Wingdings" pitchFamily="2" charset="2"/>
              <a:buChar char="v"/>
            </a:pPr>
            <a:r>
              <a:rPr lang="tr-TR" sz="1800" dirty="0" smtClean="0">
                <a:solidFill>
                  <a:schemeClr val="accent2">
                    <a:lumMod val="75000"/>
                    <a:lumOff val="25000"/>
                  </a:schemeClr>
                </a:solidFill>
              </a:rPr>
              <a:t>Yüksek gerilim iletim hatlarında ana koruma rölesi olarak mesafe koruma rölesi kullanılmaktadır. Mesafe koruma röleleri bağlı bulunduğu hatta ait akım ve gerilim trafolarından aldığı bilgilerle hattın empedansını hesaplamaktadır. Hesaplanan bu empedans değeriyle akımın büyüklüğü yerine empedansı kullanarak görev yaparlar. Daha önceden belirlenen çalışma bölgesindeki empedans değerinin dışına çıkılırsa röle çıkış sinyali üreterek açma komutu gönderir. </a:t>
            </a:r>
          </a:p>
          <a:p>
            <a:pPr lvl="1">
              <a:buFont typeface="Wingdings" pitchFamily="2" charset="2"/>
              <a:buChar char="v"/>
            </a:pPr>
            <a:r>
              <a:rPr lang="tr-TR" sz="1800" dirty="0" smtClean="0">
                <a:solidFill>
                  <a:schemeClr val="accent2">
                    <a:lumMod val="75000"/>
                    <a:lumOff val="25000"/>
                  </a:schemeClr>
                </a:solidFill>
              </a:rPr>
              <a:t>Akım ve gerilimdeki değişimleri kontrol ederler ve buna bağlı olarak arıza mesafesini hesaplayabilirler. </a:t>
            </a:r>
          </a:p>
          <a:p>
            <a:pPr lvl="1">
              <a:buFont typeface="Wingdings" pitchFamily="2" charset="2"/>
              <a:buChar char="v"/>
            </a:pPr>
            <a:r>
              <a:rPr lang="tr-TR" sz="1800" dirty="0" smtClean="0">
                <a:solidFill>
                  <a:schemeClr val="accent2">
                    <a:lumMod val="75000"/>
                    <a:lumOff val="25000"/>
                  </a:schemeClr>
                </a:solidFill>
              </a:rPr>
              <a:t>Ayrıca bir hattın iki tarafındaki merkezde bulunan mesafe koruma röleleri hat üzerinden, kablo veya fiberler aracılığıyla kanal gönderip alarak haberleşirler. </a:t>
            </a:r>
          </a:p>
          <a:p>
            <a:pPr lvl="1">
              <a:buFont typeface="Wingdings" pitchFamily="2" charset="2"/>
              <a:buChar char="v"/>
            </a:pPr>
            <a:endParaRPr lang="tr-TR" sz="1800" dirty="0" smtClean="0">
              <a:solidFill>
                <a:schemeClr val="accent2">
                  <a:lumMod val="75000"/>
                  <a:lumOff val="25000"/>
                </a:schemeClr>
              </a:solidFill>
            </a:endParaRPr>
          </a:p>
          <a:p>
            <a:pPr lvl="1"/>
            <a:endParaRPr lang="tr-TR" sz="1400" dirty="0" smtClean="0">
              <a:solidFill>
                <a:schemeClr val="accent2">
                  <a:lumMod val="75000"/>
                  <a:lumOff val="25000"/>
                </a:schemeClr>
              </a:solidFill>
            </a:endParaRPr>
          </a:p>
          <a:p>
            <a:pPr lvl="1">
              <a:buFont typeface="Wingdings" pitchFamily="2" charset="2"/>
              <a:buChar char="v"/>
            </a:pPr>
            <a:endParaRPr lang="tr-TR" sz="1400" dirty="0" smtClean="0">
              <a:solidFill>
                <a:schemeClr val="accent2">
                  <a:lumMod val="75000"/>
                  <a:lumOff val="25000"/>
                </a:schemeClr>
              </a:solidFill>
            </a:endParaRPr>
          </a:p>
          <a:p>
            <a:pPr lvl="1">
              <a:buFont typeface="Wingdings" pitchFamily="2" charset="2"/>
              <a:buChar char="v"/>
            </a:pPr>
            <a:endParaRPr lang="tr-TR" sz="1400" dirty="0" smtClean="0">
              <a:solidFill>
                <a:schemeClr val="accent2">
                  <a:lumMod val="75000"/>
                  <a:lumOff val="25000"/>
                </a:schemeClr>
              </a:solidFill>
            </a:endParaRPr>
          </a:p>
          <a:p>
            <a:pPr lvl="1">
              <a:buFont typeface="Wingdings" pitchFamily="2" charset="2"/>
              <a:buChar char="v"/>
            </a:pP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Mesafe Koruma Rölesi</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2">
              <a:buFont typeface="Courier New" pitchFamily="49" charset="0"/>
              <a:buChar char="o"/>
            </a:pPr>
            <a:endParaRPr lang="tr-TR" sz="1600" dirty="0" smtClean="0">
              <a:solidFill>
                <a:schemeClr val="accent2">
                  <a:lumMod val="75000"/>
                  <a:lumOff val="25000"/>
                </a:schemeClr>
              </a:solidFill>
            </a:endParaRPr>
          </a:p>
          <a:p>
            <a:pPr lvl="1">
              <a:buFont typeface="Wingdings" pitchFamily="2" charset="2"/>
              <a:buChar char="v"/>
            </a:pPr>
            <a:r>
              <a:rPr lang="tr-TR" sz="1800" dirty="0" smtClean="0">
                <a:solidFill>
                  <a:schemeClr val="accent2">
                    <a:lumMod val="75000"/>
                    <a:lumOff val="25000"/>
                  </a:schemeClr>
                </a:solidFill>
              </a:rPr>
              <a:t>Rölenin çalışacağı hattın bölgeleri kademe olarak daha önceden belirlenir. Bu bölgeler hattın kendisinin ve komşu hatların karakteristiği göz önünde bulunarak ayarlanır. Hatta ait empedans değerleri röleye bilgi olarak girilir. </a:t>
            </a:r>
          </a:p>
          <a:p>
            <a:pPr lvl="1">
              <a:buFont typeface="Wingdings" pitchFamily="2" charset="2"/>
              <a:buChar char="v"/>
            </a:pPr>
            <a:r>
              <a:rPr lang="tr-TR" sz="1800" dirty="0" smtClean="0">
                <a:solidFill>
                  <a:schemeClr val="accent2">
                    <a:lumMod val="75000"/>
                    <a:lumOff val="25000"/>
                  </a:schemeClr>
                </a:solidFill>
              </a:rPr>
              <a:t>Mesafe koruma röleleri teknik olarak bir hatta ait </a:t>
            </a:r>
            <a:r>
              <a:rPr lang="tr-TR" sz="1800" dirty="0" err="1" smtClean="0">
                <a:solidFill>
                  <a:schemeClr val="accent2">
                    <a:lumMod val="75000"/>
                    <a:lumOff val="25000"/>
                  </a:schemeClr>
                </a:solidFill>
              </a:rPr>
              <a:t>resiztans</a:t>
            </a:r>
            <a:r>
              <a:rPr lang="tr-TR" sz="1800" dirty="0" smtClean="0">
                <a:solidFill>
                  <a:schemeClr val="accent2">
                    <a:lumMod val="75000"/>
                    <a:lumOff val="25000"/>
                  </a:schemeClr>
                </a:solidFill>
              </a:rPr>
              <a:t> (R) ve </a:t>
            </a:r>
            <a:r>
              <a:rPr lang="tr-TR" sz="1800" dirty="0" err="1" smtClean="0">
                <a:solidFill>
                  <a:schemeClr val="accent2">
                    <a:lumMod val="75000"/>
                    <a:lumOff val="25000"/>
                  </a:schemeClr>
                </a:solidFill>
              </a:rPr>
              <a:t>reaktans</a:t>
            </a:r>
            <a:r>
              <a:rPr lang="tr-TR" sz="1800" dirty="0" smtClean="0">
                <a:solidFill>
                  <a:schemeClr val="accent2">
                    <a:lumMod val="75000"/>
                    <a:lumOff val="25000"/>
                  </a:schemeClr>
                </a:solidFill>
              </a:rPr>
              <a:t>(X) değişkenlerine bağlı olarak empedans değerini bir R-X diyagramı üzerinden hesaplar. Bu diyagramda pozitif bölgede kalan kısım hangi bölgede açtırma yapacağına dair bilgi verir. Diyagram dışındaki bölge ise rölenin çalışmadığı kısımdır. </a:t>
            </a:r>
            <a:endParaRPr lang="tr-TR" sz="1600" dirty="0" smtClean="0">
              <a:solidFill>
                <a:schemeClr val="accent2">
                  <a:lumMod val="75000"/>
                  <a:lumOff val="25000"/>
                </a:schemeClr>
              </a:solidFill>
            </a:endParaRPr>
          </a:p>
          <a:p>
            <a:pPr lvl="1">
              <a:buFont typeface="Wingdings" pitchFamily="2" charset="2"/>
              <a:buChar char="v"/>
            </a:pPr>
            <a:r>
              <a:rPr lang="tr-TR" sz="1800" dirty="0" smtClean="0">
                <a:solidFill>
                  <a:schemeClr val="accent2">
                    <a:lumMod val="75000"/>
                    <a:lumOff val="25000"/>
                  </a:schemeClr>
                </a:solidFill>
              </a:rPr>
              <a:t>Kademeli korumalar rölelerin, hatlarda meydana gelecek arızaların bulunduğu bölgeye göre tepki vermesini sağlar. </a:t>
            </a:r>
          </a:p>
          <a:p>
            <a:pPr lvl="1">
              <a:buFont typeface="Wingdings" pitchFamily="2" charset="2"/>
              <a:buChar char="v"/>
            </a:pPr>
            <a:endParaRPr lang="tr-TR" sz="1800" dirty="0" smtClean="0">
              <a:solidFill>
                <a:schemeClr val="accent2">
                  <a:lumMod val="75000"/>
                  <a:lumOff val="25000"/>
                </a:schemeClr>
              </a:solidFill>
            </a:endParaRPr>
          </a:p>
          <a:p>
            <a:pPr lvl="1"/>
            <a:endParaRPr lang="tr-TR" sz="1400" dirty="0" smtClean="0">
              <a:solidFill>
                <a:schemeClr val="accent2">
                  <a:lumMod val="75000"/>
                  <a:lumOff val="25000"/>
                </a:schemeClr>
              </a:solidFill>
            </a:endParaRPr>
          </a:p>
          <a:p>
            <a:pPr lvl="1">
              <a:buFont typeface="Wingdings" pitchFamily="2" charset="2"/>
              <a:buChar char="v"/>
            </a:pPr>
            <a:endParaRPr lang="tr-TR" sz="1400" dirty="0" smtClean="0">
              <a:solidFill>
                <a:schemeClr val="accent2">
                  <a:lumMod val="75000"/>
                  <a:lumOff val="25000"/>
                </a:schemeClr>
              </a:solidFill>
            </a:endParaRPr>
          </a:p>
          <a:p>
            <a:pPr lvl="1">
              <a:buFont typeface="Wingdings" pitchFamily="2" charset="2"/>
              <a:buChar char="v"/>
            </a:pPr>
            <a:endParaRPr lang="tr-TR" sz="1400" dirty="0" smtClean="0">
              <a:solidFill>
                <a:schemeClr val="accent2">
                  <a:lumMod val="75000"/>
                  <a:lumOff val="25000"/>
                </a:schemeClr>
              </a:solidFill>
            </a:endParaRPr>
          </a:p>
          <a:p>
            <a:pPr lvl="1">
              <a:buFont typeface="Wingdings" pitchFamily="2" charset="2"/>
              <a:buChar char="v"/>
            </a:pP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Mesafe Koruma Rölesi</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Arial" pitchFamily="34" charset="0"/>
              <a:buChar char="•"/>
            </a:pPr>
            <a:endParaRPr lang="tr-TR" sz="1400" dirty="0" smtClean="0">
              <a:solidFill>
                <a:schemeClr val="accent2">
                  <a:lumMod val="75000"/>
                  <a:lumOff val="25000"/>
                </a:schemeClr>
              </a:solidFill>
            </a:endParaRPr>
          </a:p>
          <a:p>
            <a:pPr lvl="1">
              <a:buFont typeface="Wingdings" pitchFamily="2" charset="2"/>
              <a:buChar char="v"/>
            </a:pPr>
            <a:r>
              <a:rPr lang="tr-TR" sz="2000" b="1" dirty="0" smtClean="0">
                <a:solidFill>
                  <a:schemeClr val="accent2">
                    <a:lumMod val="75000"/>
                    <a:lumOff val="25000"/>
                  </a:schemeClr>
                </a:solidFill>
              </a:rPr>
              <a:t>KADEME 1</a:t>
            </a:r>
            <a:endParaRPr lang="tr-TR" sz="2000" dirty="0" smtClean="0">
              <a:solidFill>
                <a:schemeClr val="accent2">
                  <a:lumMod val="75000"/>
                  <a:lumOff val="25000"/>
                </a:schemeClr>
              </a:solidFill>
            </a:endParaRPr>
          </a:p>
          <a:p>
            <a:pPr lvl="2">
              <a:buFont typeface="Courier New" pitchFamily="49" charset="0"/>
              <a:buChar char="o"/>
            </a:pPr>
            <a:r>
              <a:rPr lang="tr-TR" sz="1800" dirty="0" smtClean="0">
                <a:solidFill>
                  <a:schemeClr val="accent2">
                    <a:lumMod val="75000"/>
                    <a:lumOff val="25000"/>
                  </a:schemeClr>
                </a:solidFill>
              </a:rPr>
              <a:t>Korunan hattın %80-85 </a:t>
            </a:r>
            <a:r>
              <a:rPr lang="tr-TR" sz="1800" dirty="0" err="1" smtClean="0">
                <a:solidFill>
                  <a:schemeClr val="accent2">
                    <a:lumMod val="75000"/>
                    <a:lumOff val="25000"/>
                  </a:schemeClr>
                </a:solidFill>
              </a:rPr>
              <a:t>lik</a:t>
            </a:r>
            <a:r>
              <a:rPr lang="tr-TR" sz="1800" dirty="0" smtClean="0">
                <a:solidFill>
                  <a:schemeClr val="accent2">
                    <a:lumMod val="75000"/>
                    <a:lumOff val="25000"/>
                  </a:schemeClr>
                </a:solidFill>
              </a:rPr>
              <a:t> bir kısmında koruma sağlar. Arıza durumunda herhangi bir gecikme olmadan yüksek hızda tepki verip hattın açılmasını sağlar. Bu süre teorik olarak 0 milisaniyedir. Hattın tamamının korunmama sebebi ölçü trafolarından kaynaklanan hata paylarının komşu merkezlerde gerçekleşen yanlış açmaya mahal verebilecek bir arızanın önüne geçmektir. </a:t>
            </a:r>
          </a:p>
          <a:p>
            <a:pPr lvl="2">
              <a:buFont typeface="Courier New" pitchFamily="49" charset="0"/>
              <a:buChar char="o"/>
            </a:pPr>
            <a:r>
              <a:rPr lang="tr-TR" sz="1800" dirty="0" smtClean="0">
                <a:solidFill>
                  <a:schemeClr val="accent2">
                    <a:lumMod val="75000"/>
                    <a:lumOff val="25000"/>
                  </a:schemeClr>
                </a:solidFill>
              </a:rPr>
              <a:t>Arızanın anlık giderilmesi durumunda ise tekrar kapama (</a:t>
            </a:r>
            <a:r>
              <a:rPr lang="tr-TR" sz="1800" dirty="0" err="1" smtClean="0">
                <a:solidFill>
                  <a:schemeClr val="accent2">
                    <a:lumMod val="75000"/>
                    <a:lumOff val="25000"/>
                  </a:schemeClr>
                </a:solidFill>
              </a:rPr>
              <a:t>autoreclose</a:t>
            </a:r>
            <a:r>
              <a:rPr lang="tr-TR" sz="1800" dirty="0" smtClean="0">
                <a:solidFill>
                  <a:schemeClr val="accent2">
                    <a:lumMod val="75000"/>
                    <a:lumOff val="25000"/>
                  </a:schemeClr>
                </a:solidFill>
              </a:rPr>
              <a:t>) gerçekleşir.</a:t>
            </a:r>
          </a:p>
          <a:p>
            <a:pPr lvl="1">
              <a:buFont typeface="Wingdings" pitchFamily="2" charset="2"/>
              <a:buChar char="v"/>
            </a:pPr>
            <a:endParaRPr lang="tr-TR" sz="1400" dirty="0" smtClean="0">
              <a:solidFill>
                <a:schemeClr val="accent2">
                  <a:lumMod val="75000"/>
                  <a:lumOff val="25000"/>
                </a:schemeClr>
              </a:solidFill>
            </a:endParaRPr>
          </a:p>
          <a:p>
            <a:pPr lvl="1">
              <a:buFont typeface="Wingdings" pitchFamily="2" charset="2"/>
              <a:buChar char="v"/>
            </a:pP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Mesafe Koruma Rölesi</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Arial" pitchFamily="34" charset="0"/>
              <a:buChar char="•"/>
            </a:pPr>
            <a:endParaRPr lang="tr-TR" sz="1400" dirty="0" smtClean="0">
              <a:solidFill>
                <a:schemeClr val="accent2">
                  <a:lumMod val="75000"/>
                  <a:lumOff val="25000"/>
                </a:schemeClr>
              </a:solidFill>
            </a:endParaRPr>
          </a:p>
          <a:p>
            <a:pPr lvl="1">
              <a:buFont typeface="Wingdings" pitchFamily="2" charset="2"/>
              <a:buChar char="v"/>
            </a:pPr>
            <a:r>
              <a:rPr lang="tr-TR" sz="2000" b="1" dirty="0" smtClean="0">
                <a:solidFill>
                  <a:schemeClr val="accent2">
                    <a:lumMod val="75000"/>
                    <a:lumOff val="25000"/>
                  </a:schemeClr>
                </a:solidFill>
              </a:rPr>
              <a:t>KADEME 2</a:t>
            </a:r>
            <a:endParaRPr lang="tr-TR" sz="2000" dirty="0" smtClean="0">
              <a:solidFill>
                <a:schemeClr val="accent2">
                  <a:lumMod val="75000"/>
                  <a:lumOff val="25000"/>
                </a:schemeClr>
              </a:solidFill>
            </a:endParaRPr>
          </a:p>
          <a:p>
            <a:pPr lvl="2">
              <a:buFont typeface="Courier New" pitchFamily="49" charset="0"/>
              <a:buChar char="o"/>
            </a:pPr>
            <a:r>
              <a:rPr lang="tr-TR" sz="1800" dirty="0" smtClean="0">
                <a:solidFill>
                  <a:schemeClr val="accent2">
                    <a:lumMod val="75000"/>
                    <a:lumOff val="25000"/>
                  </a:schemeClr>
                </a:solidFill>
              </a:rPr>
              <a:t>Korunan hattın tamamını (kademe 1’den kalan %15lik kısım da dahil) ve komşu merkeze bağlı en kısa hattın %20-50 sini kapsayacak bir koruma sağlar. Buradaki amaç1. kademe için yedek koruma sağlamaktır. Arıza durumunda rölenin 0.2-0.5 sn de açma komutu vermesi beklenir.   </a:t>
            </a:r>
            <a:endParaRPr lang="tr-TR" sz="1400" dirty="0" smtClean="0">
              <a:solidFill>
                <a:schemeClr val="accent2">
                  <a:lumMod val="75000"/>
                  <a:lumOff val="25000"/>
                </a:schemeClr>
              </a:solidFill>
            </a:endParaRPr>
          </a:p>
          <a:p>
            <a:pPr lvl="1">
              <a:buFont typeface="Wingdings" pitchFamily="2" charset="2"/>
              <a:buChar char="v"/>
            </a:pP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Mesafe Koruma Rölesi</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Arial" pitchFamily="34" charset="0"/>
              <a:buChar char="•"/>
            </a:pPr>
            <a:endParaRPr lang="tr-TR" sz="1400" dirty="0" smtClean="0">
              <a:solidFill>
                <a:schemeClr val="accent2">
                  <a:lumMod val="75000"/>
                  <a:lumOff val="25000"/>
                </a:schemeClr>
              </a:solidFill>
            </a:endParaRPr>
          </a:p>
          <a:p>
            <a:pPr lvl="1">
              <a:buFont typeface="Wingdings" pitchFamily="2" charset="2"/>
              <a:buChar char="v"/>
            </a:pPr>
            <a:r>
              <a:rPr lang="tr-TR" sz="2000" b="1" dirty="0" smtClean="0">
                <a:solidFill>
                  <a:schemeClr val="accent2">
                    <a:lumMod val="75000"/>
                    <a:lumOff val="25000"/>
                  </a:schemeClr>
                </a:solidFill>
              </a:rPr>
              <a:t>KADEME 3</a:t>
            </a:r>
            <a:endParaRPr lang="tr-TR" sz="2000" dirty="0" smtClean="0">
              <a:solidFill>
                <a:schemeClr val="accent2">
                  <a:lumMod val="75000"/>
                  <a:lumOff val="25000"/>
                </a:schemeClr>
              </a:solidFill>
            </a:endParaRPr>
          </a:p>
          <a:p>
            <a:pPr lvl="2">
              <a:buFont typeface="Courier New" pitchFamily="49" charset="0"/>
              <a:buChar char="o"/>
            </a:pPr>
            <a:r>
              <a:rPr lang="tr-TR" sz="1800" dirty="0" smtClean="0">
                <a:solidFill>
                  <a:schemeClr val="accent2">
                    <a:lumMod val="75000"/>
                    <a:lumOff val="25000"/>
                  </a:schemeClr>
                </a:solidFill>
              </a:rPr>
              <a:t>Korunan hattın tamamını ve komşu merkeze bağlı en uzun hattın %100-120 </a:t>
            </a:r>
            <a:r>
              <a:rPr lang="tr-TR" sz="1800" dirty="0" err="1" smtClean="0">
                <a:solidFill>
                  <a:schemeClr val="accent2">
                    <a:lumMod val="75000"/>
                    <a:lumOff val="25000"/>
                  </a:schemeClr>
                </a:solidFill>
              </a:rPr>
              <a:t>lik</a:t>
            </a:r>
            <a:r>
              <a:rPr lang="tr-TR" sz="1800" dirty="0" smtClean="0">
                <a:solidFill>
                  <a:schemeClr val="accent2">
                    <a:lumMod val="75000"/>
                    <a:lumOff val="25000"/>
                  </a:schemeClr>
                </a:solidFill>
              </a:rPr>
              <a:t> kısmında bir koruma sağlar. Bu koruma uzak istasyondaki bir arızada istasyona ait korumaların çalışmaması durumunda devreye girer. Açma süresi 0.8-1.2 sn olmalıdır. </a:t>
            </a:r>
            <a:endParaRPr lang="tr-TR" sz="1400" dirty="0" smtClean="0">
              <a:solidFill>
                <a:schemeClr val="accent2">
                  <a:lumMod val="75000"/>
                  <a:lumOff val="25000"/>
                </a:schemeClr>
              </a:solidFill>
            </a:endParaRPr>
          </a:p>
          <a:p>
            <a:pPr lvl="1">
              <a:buFont typeface="Wingdings" pitchFamily="2" charset="2"/>
              <a:buChar char="v"/>
            </a:pP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7242" y="267494"/>
            <a:ext cx="8229600" cy="1399032"/>
          </a:xfrm>
        </p:spPr>
        <p:txBody>
          <a:bodyPr>
            <a:normAutofit/>
          </a:bodyPr>
          <a:lstStyle/>
          <a:p>
            <a:pPr algn="ctr"/>
            <a:r>
              <a:rPr lang="tr-TR" dirty="0" smtClean="0"/>
              <a:t>RÖLE NEDİR?</a:t>
            </a:r>
            <a:endParaRPr lang="tr-TR" dirty="0"/>
          </a:p>
        </p:txBody>
      </p:sp>
      <p:pic>
        <p:nvPicPr>
          <p:cNvPr id="5" name="4 Resim" descr="ytulogo.jpg"/>
          <p:cNvPicPr>
            <a:picLocks noChangeAspect="1"/>
          </p:cNvPicPr>
          <p:nvPr/>
        </p:nvPicPr>
        <p:blipFill>
          <a:blip r:embed="rId3" cstate="print"/>
          <a:stretch>
            <a:fillRect/>
          </a:stretch>
        </p:blipFill>
        <p:spPr>
          <a:xfrm>
            <a:off x="8429652" y="5572140"/>
            <a:ext cx="603592" cy="642918"/>
          </a:xfrm>
          <a:prstGeom prst="rect">
            <a:avLst/>
          </a:prstGeom>
        </p:spPr>
      </p:pic>
      <p:sp>
        <p:nvSpPr>
          <p:cNvPr id="9" name="7 Alt Başlık"/>
          <p:cNvSpPr txBox="1">
            <a:spLocks/>
          </p:cNvSpPr>
          <p:nvPr/>
        </p:nvSpPr>
        <p:spPr>
          <a:xfrm>
            <a:off x="4571968" y="1428736"/>
            <a:ext cx="4572032" cy="4572032"/>
          </a:xfrm>
          <a:prstGeom prst="rect">
            <a:avLst/>
          </a:prstGeom>
        </p:spPr>
        <p:txBody>
          <a:bodyPr vert="horz" anchor="t">
            <a:normAutofit/>
          </a:bodyPr>
          <a:lstStyle/>
          <a:p>
            <a:pPr marL="457200" marR="36576" lvl="0" indent="-45720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kumimoji="0" lang="tr-TR" sz="2400" b="0" i="0" u="none" strike="noStrike" kern="1200" cap="none" spc="0" normalizeH="0" baseline="0" noProof="0" dirty="0" smtClean="0">
              <a:ln>
                <a:solidFill>
                  <a:schemeClr val="bg2"/>
                </a:solidFill>
              </a:ln>
              <a:solidFill>
                <a:schemeClr val="tx1"/>
              </a:solidFill>
              <a:effectLst/>
              <a:uLnTx/>
              <a:uFillTx/>
              <a:latin typeface="+mn-lt"/>
              <a:ea typeface="+mn-ea"/>
              <a:cs typeface="+mn-cs"/>
            </a:endParaRPr>
          </a:p>
        </p:txBody>
      </p:sp>
      <p:pic>
        <p:nvPicPr>
          <p:cNvPr id="12290" name="Picture 2" descr="12v Dc Röle 250v 10A"/>
          <p:cNvPicPr>
            <a:picLocks noChangeAspect="1" noChangeArrowheads="1"/>
          </p:cNvPicPr>
          <p:nvPr/>
        </p:nvPicPr>
        <p:blipFill>
          <a:blip r:embed="rId4" cstate="print"/>
          <a:srcRect/>
          <a:stretch>
            <a:fillRect/>
          </a:stretch>
        </p:blipFill>
        <p:spPr bwMode="auto">
          <a:xfrm>
            <a:off x="357158" y="1428736"/>
            <a:ext cx="2286016" cy="2286016"/>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pic>
      <p:pic>
        <p:nvPicPr>
          <p:cNvPr id="12294" name="Picture 6"/>
          <p:cNvPicPr>
            <a:picLocks noChangeAspect="1" noChangeArrowheads="1"/>
          </p:cNvPicPr>
          <p:nvPr/>
        </p:nvPicPr>
        <p:blipFill>
          <a:blip r:embed="rId5" cstate="print"/>
          <a:srcRect/>
          <a:stretch>
            <a:fillRect/>
          </a:stretch>
        </p:blipFill>
        <p:spPr bwMode="auto">
          <a:xfrm>
            <a:off x="5800474" y="3714752"/>
            <a:ext cx="2343426" cy="2598557"/>
          </a:xfrm>
          <a:prstGeom prst="rect">
            <a:avLst/>
          </a:prstGeom>
          <a:ln w="9525">
            <a:noFill/>
            <a:miter lim="800000"/>
            <a:headEnd/>
            <a:tailEnd/>
          </a:ln>
          <a:effectLst/>
        </p:spPr>
      </p:pic>
      <p:pic>
        <p:nvPicPr>
          <p:cNvPr id="12295" name="Picture 7"/>
          <p:cNvPicPr>
            <a:picLocks noChangeAspect="1" noChangeArrowheads="1"/>
          </p:cNvPicPr>
          <p:nvPr/>
        </p:nvPicPr>
        <p:blipFill>
          <a:blip r:embed="rId6" cstate="print"/>
          <a:srcRect/>
          <a:stretch>
            <a:fillRect/>
          </a:stretch>
        </p:blipFill>
        <p:spPr bwMode="auto">
          <a:xfrm>
            <a:off x="3000364" y="2357430"/>
            <a:ext cx="2500330" cy="24525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Mesafe Koruma Rölesi</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Arial" pitchFamily="34" charset="0"/>
              <a:buChar char="•"/>
            </a:pPr>
            <a:endParaRPr lang="tr-TR" sz="1400" dirty="0" smtClean="0">
              <a:solidFill>
                <a:schemeClr val="accent2">
                  <a:lumMod val="75000"/>
                  <a:lumOff val="25000"/>
                </a:schemeClr>
              </a:solidFill>
            </a:endParaRPr>
          </a:p>
          <a:p>
            <a:pPr lvl="1">
              <a:buFont typeface="Wingdings" pitchFamily="2" charset="2"/>
              <a:buChar char="v"/>
            </a:pPr>
            <a:r>
              <a:rPr lang="tr-TR" sz="2000" b="1" dirty="0" smtClean="0">
                <a:solidFill>
                  <a:schemeClr val="accent2">
                    <a:lumMod val="75000"/>
                    <a:lumOff val="25000"/>
                  </a:schemeClr>
                </a:solidFill>
              </a:rPr>
              <a:t>KADEME 4-5</a:t>
            </a:r>
            <a:endParaRPr lang="tr-TR" sz="2000" dirty="0" smtClean="0">
              <a:solidFill>
                <a:schemeClr val="accent2">
                  <a:lumMod val="75000"/>
                  <a:lumOff val="25000"/>
                </a:schemeClr>
              </a:solidFill>
            </a:endParaRPr>
          </a:p>
          <a:p>
            <a:pPr lvl="2">
              <a:buFont typeface="Courier New" pitchFamily="49" charset="0"/>
              <a:buChar char="o"/>
            </a:pPr>
            <a:r>
              <a:rPr lang="tr-TR" sz="1800" dirty="0" smtClean="0">
                <a:solidFill>
                  <a:schemeClr val="accent2">
                    <a:lumMod val="75000"/>
                    <a:lumOff val="25000"/>
                  </a:schemeClr>
                </a:solidFill>
              </a:rPr>
              <a:t>Korunan hattın tamamını ve komşu merkeze bağlı en uzun hattın kendi komşu istasyonuyla olan hatların da bir kısmını dahil edecek şekilde koruma sağlar. Kademe 3’ün artçı koruması olarak kullanılabilir. </a:t>
            </a:r>
            <a:endParaRPr lang="tr-TR" sz="1400" dirty="0" smtClean="0">
              <a:solidFill>
                <a:schemeClr val="accent2">
                  <a:lumMod val="75000"/>
                  <a:lumOff val="25000"/>
                </a:schemeClr>
              </a:solidFill>
            </a:endParaRPr>
          </a:p>
          <a:p>
            <a:pPr lvl="1">
              <a:buFont typeface="Wingdings" pitchFamily="2" charset="2"/>
              <a:buChar char="v"/>
            </a:pP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Mesafe Koruma Rölesi</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Arial" pitchFamily="34" charset="0"/>
              <a:buChar char="•"/>
            </a:pPr>
            <a:endParaRPr lang="tr-TR" sz="1400" dirty="0" smtClean="0">
              <a:solidFill>
                <a:schemeClr val="accent2">
                  <a:lumMod val="75000"/>
                  <a:lumOff val="25000"/>
                </a:schemeClr>
              </a:solidFill>
            </a:endParaRPr>
          </a:p>
          <a:p>
            <a:pPr lvl="1">
              <a:buFont typeface="Wingdings" pitchFamily="2" charset="2"/>
              <a:buChar char="v"/>
            </a:pPr>
            <a:r>
              <a:rPr lang="tr-TR" sz="2000" b="1" dirty="0" smtClean="0">
                <a:solidFill>
                  <a:schemeClr val="accent2">
                    <a:lumMod val="75000"/>
                    <a:lumOff val="25000"/>
                  </a:schemeClr>
                </a:solidFill>
              </a:rPr>
              <a:t>GERİ KADEME </a:t>
            </a:r>
            <a:endParaRPr lang="tr-TR" sz="2000" dirty="0" smtClean="0">
              <a:solidFill>
                <a:schemeClr val="accent2">
                  <a:lumMod val="75000"/>
                  <a:lumOff val="25000"/>
                </a:schemeClr>
              </a:solidFill>
            </a:endParaRPr>
          </a:p>
          <a:p>
            <a:pPr lvl="2">
              <a:buFont typeface="Courier New" pitchFamily="49" charset="0"/>
              <a:buChar char="o"/>
            </a:pPr>
            <a:r>
              <a:rPr lang="tr-TR" sz="1800" dirty="0" smtClean="0">
                <a:solidFill>
                  <a:schemeClr val="accent2">
                    <a:lumMod val="75000"/>
                    <a:lumOff val="25000"/>
                  </a:schemeClr>
                </a:solidFill>
              </a:rPr>
              <a:t>Korunan hattın bağlı bulunduğu bara da dahil olmak üzere en kısa hattın %5-50 </a:t>
            </a:r>
            <a:r>
              <a:rPr lang="tr-TR" sz="1800" dirty="0" err="1" smtClean="0">
                <a:solidFill>
                  <a:schemeClr val="accent2">
                    <a:lumMod val="75000"/>
                    <a:lumOff val="25000"/>
                  </a:schemeClr>
                </a:solidFill>
              </a:rPr>
              <a:t>lik</a:t>
            </a:r>
            <a:r>
              <a:rPr lang="tr-TR" sz="1800" dirty="0" smtClean="0">
                <a:solidFill>
                  <a:schemeClr val="accent2">
                    <a:lumMod val="75000"/>
                    <a:lumOff val="25000"/>
                  </a:schemeClr>
                </a:solidFill>
              </a:rPr>
              <a:t> kısmında koruma sağlar. Bu korumada amaç hattın gerisinde kalan </a:t>
            </a:r>
            <a:r>
              <a:rPr lang="tr-TR" sz="1800" dirty="0" err="1" smtClean="0">
                <a:solidFill>
                  <a:schemeClr val="accent2">
                    <a:lumMod val="75000"/>
                    <a:lumOff val="25000"/>
                  </a:schemeClr>
                </a:solidFill>
              </a:rPr>
              <a:t>barada</a:t>
            </a:r>
            <a:r>
              <a:rPr lang="tr-TR" sz="1800" dirty="0" smtClean="0">
                <a:solidFill>
                  <a:schemeClr val="accent2">
                    <a:lumMod val="75000"/>
                    <a:lumOff val="25000"/>
                  </a:schemeClr>
                </a:solidFill>
              </a:rPr>
              <a:t> oluşabilecek arızaları tespit etmek ve temizlenmesini sağlamaktır. İstasyonda varsa bara koruma rölesine artçı olarak çalışmaktadır. Açma süresi 200-600 milisaniye olarak ayarlanır. </a:t>
            </a:r>
            <a:endParaRPr lang="tr-TR" sz="1400" dirty="0" smtClean="0">
              <a:solidFill>
                <a:schemeClr val="accent2">
                  <a:lumMod val="75000"/>
                  <a:lumOff val="25000"/>
                </a:schemeClr>
              </a:solidFill>
            </a:endParaRPr>
          </a:p>
          <a:p>
            <a:pPr lvl="1">
              <a:buFont typeface="Wingdings" pitchFamily="2" charset="2"/>
              <a:buChar char="v"/>
            </a:pP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Mesafe Koruma Rölesi</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2">
              <a:buFont typeface="Courier New" pitchFamily="49" charset="0"/>
              <a:buChar char="o"/>
            </a:pPr>
            <a:endParaRPr lang="tr-TR" sz="1600" dirty="0" smtClean="0">
              <a:solidFill>
                <a:schemeClr val="accent2">
                  <a:lumMod val="75000"/>
                  <a:lumOff val="25000"/>
                </a:schemeClr>
              </a:solidFill>
            </a:endParaRPr>
          </a:p>
          <a:p>
            <a:pPr lvl="1">
              <a:buFont typeface="Wingdings" pitchFamily="2" charset="2"/>
              <a:buChar char="v"/>
            </a:pPr>
            <a:endParaRPr lang="tr-TR" sz="1800" dirty="0" smtClean="0">
              <a:solidFill>
                <a:schemeClr val="accent2">
                  <a:lumMod val="75000"/>
                  <a:lumOff val="25000"/>
                </a:schemeClr>
              </a:solidFill>
            </a:endParaRPr>
          </a:p>
          <a:p>
            <a:pPr lvl="1"/>
            <a:endParaRPr lang="tr-TR" sz="1400" dirty="0" smtClean="0">
              <a:solidFill>
                <a:schemeClr val="accent2">
                  <a:lumMod val="75000"/>
                  <a:lumOff val="25000"/>
                </a:schemeClr>
              </a:solidFill>
            </a:endParaRPr>
          </a:p>
          <a:p>
            <a:pPr lvl="1">
              <a:buFont typeface="Wingdings" pitchFamily="2" charset="2"/>
              <a:buChar char="v"/>
            </a:pPr>
            <a:endParaRPr lang="tr-TR" sz="1400" dirty="0" smtClean="0">
              <a:solidFill>
                <a:schemeClr val="accent2">
                  <a:lumMod val="75000"/>
                  <a:lumOff val="25000"/>
                </a:schemeClr>
              </a:solidFill>
            </a:endParaRPr>
          </a:p>
          <a:p>
            <a:pPr lvl="1">
              <a:buFont typeface="Wingdings" pitchFamily="2" charset="2"/>
              <a:buChar char="v"/>
            </a:pPr>
            <a:endParaRPr lang="tr-TR" sz="1400" dirty="0" smtClean="0">
              <a:solidFill>
                <a:schemeClr val="accent2">
                  <a:lumMod val="75000"/>
                  <a:lumOff val="25000"/>
                </a:schemeClr>
              </a:solidFill>
            </a:endParaRPr>
          </a:p>
          <a:p>
            <a:pPr lvl="1">
              <a:buFont typeface="Wingdings" pitchFamily="2" charset="2"/>
              <a:buChar char="v"/>
            </a:pP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pic>
        <p:nvPicPr>
          <p:cNvPr id="1026" name="Picture 2" descr="C:\Users\HT\Desktop\RÖLE SUNUM\görseller\Ekran Alıntısı4.PNG"/>
          <p:cNvPicPr>
            <a:picLocks noChangeAspect="1" noChangeArrowheads="1"/>
          </p:cNvPicPr>
          <p:nvPr/>
        </p:nvPicPr>
        <p:blipFill>
          <a:blip r:embed="rId3" cstate="print"/>
          <a:srcRect/>
          <a:stretch>
            <a:fillRect/>
          </a:stretch>
        </p:blipFill>
        <p:spPr bwMode="auto">
          <a:xfrm>
            <a:off x="1475656" y="1556792"/>
            <a:ext cx="6192837" cy="4248150"/>
          </a:xfrm>
          <a:prstGeom prst="rect">
            <a:avLst/>
          </a:prstGeom>
          <a:noFill/>
        </p:spPr>
      </p:pic>
      <p:sp>
        <p:nvSpPr>
          <p:cNvPr id="6" name="5 Metin kutusu"/>
          <p:cNvSpPr txBox="1"/>
          <p:nvPr/>
        </p:nvSpPr>
        <p:spPr>
          <a:xfrm>
            <a:off x="7668344" y="5733256"/>
            <a:ext cx="504056" cy="276999"/>
          </a:xfrm>
          <a:prstGeom prst="rect">
            <a:avLst/>
          </a:prstGeom>
          <a:noFill/>
        </p:spPr>
        <p:txBody>
          <a:bodyPr wrap="square" rtlCol="0">
            <a:spAutoFit/>
          </a:bodyPr>
          <a:lstStyle/>
          <a:p>
            <a:r>
              <a:rPr lang="tr-TR" baseline="30000" dirty="0" smtClean="0">
                <a:solidFill>
                  <a:schemeClr val="accent2">
                    <a:lumMod val="75000"/>
                    <a:lumOff val="25000"/>
                  </a:schemeClr>
                </a:solidFill>
                <a:effectLst>
                  <a:outerShdw blurRad="38100" dist="38100" dir="2700000" algn="tl">
                    <a:srgbClr val="000000">
                      <a:alpha val="43137"/>
                    </a:srgbClr>
                  </a:outerShdw>
                </a:effectLst>
              </a:rPr>
              <a:t>[1]</a:t>
            </a:r>
            <a:endParaRPr lang="tr-TR" baseline="30000" dirty="0">
              <a:solidFill>
                <a:schemeClr val="accent2">
                  <a:lumMod val="75000"/>
                  <a:lumOff val="2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Aşırı Akım Rölesi</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Arial" pitchFamily="34" charset="0"/>
              <a:buChar char="•"/>
            </a:pPr>
            <a:endParaRPr lang="tr-TR" sz="1400" dirty="0" smtClean="0">
              <a:solidFill>
                <a:schemeClr val="accent2">
                  <a:lumMod val="75000"/>
                  <a:lumOff val="25000"/>
                </a:schemeClr>
              </a:solidFill>
            </a:endParaRPr>
          </a:p>
          <a:p>
            <a:pPr lvl="1">
              <a:buFont typeface="Wingdings" pitchFamily="2" charset="2"/>
              <a:buChar char="v"/>
            </a:pPr>
            <a:r>
              <a:rPr lang="tr-TR" sz="1800" dirty="0" smtClean="0">
                <a:solidFill>
                  <a:schemeClr val="accent2">
                    <a:lumMod val="75000"/>
                    <a:lumOff val="25000"/>
                  </a:schemeClr>
                </a:solidFill>
              </a:rPr>
              <a:t>Aşırı akım röleleri hattın veya teçhizatın dayanabileceği maksimum değerlere ulaşmadan hattı veya teçhizatı korumak için kullanılan rölelerdir. Bu değerler hattın akım taşıma kapasitesine, teçhizatların anma akım ve termal dayanım değerlerine bağlı olarak belirlenir. Bu değerler yüksek olması durumunda teçhizata zarar verebilirken düşük ayarlanması durumunda da gereksiz açmalara sebep olabilir. </a:t>
            </a:r>
          </a:p>
          <a:p>
            <a:pPr lvl="1">
              <a:buFont typeface="Wingdings" pitchFamily="2" charset="2"/>
              <a:buChar char="v"/>
            </a:pPr>
            <a:r>
              <a:rPr lang="tr-TR" sz="1800" dirty="0" smtClean="0">
                <a:solidFill>
                  <a:schemeClr val="accent2">
                    <a:lumMod val="75000"/>
                    <a:lumOff val="25000"/>
                  </a:schemeClr>
                </a:solidFill>
              </a:rPr>
              <a:t>Aşırı akım ayarları yapılırken ters zamanlı ve lineer eğriler kullanılır. </a:t>
            </a:r>
          </a:p>
          <a:p>
            <a:pPr lvl="1">
              <a:buFont typeface="Wingdings" pitchFamily="2" charset="2"/>
              <a:buChar char="v"/>
            </a:pP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708920"/>
            <a:ext cx="8229600" cy="1304118"/>
          </a:xfrm>
        </p:spPr>
        <p:txBody>
          <a:bodyPr>
            <a:normAutofit/>
          </a:bodyPr>
          <a:lstStyle/>
          <a:p>
            <a:pPr algn="ctr"/>
            <a:r>
              <a:rPr lang="tr-TR" dirty="0" smtClean="0"/>
              <a:t>Ters Zamanlı Eğrili Açma</a:t>
            </a:r>
            <a:endParaRPr lang="tr-TR" dirty="0"/>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Arial" pitchFamily="34" charset="0"/>
              <a:buChar char="•"/>
            </a:pPr>
            <a:endParaRPr lang="tr-TR" sz="1400" dirty="0" smtClean="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pic>
        <p:nvPicPr>
          <p:cNvPr id="2050" name="Picture 2" descr="C:\Users\HT\Desktop\RÖLE SUNUM\görseller\Ekran Alıntısı5.PNG"/>
          <p:cNvPicPr>
            <a:picLocks noChangeAspect="1" noChangeArrowheads="1"/>
          </p:cNvPicPr>
          <p:nvPr/>
        </p:nvPicPr>
        <p:blipFill>
          <a:blip r:embed="rId3" cstate="print"/>
          <a:srcRect/>
          <a:stretch>
            <a:fillRect/>
          </a:stretch>
        </p:blipFill>
        <p:spPr bwMode="auto">
          <a:xfrm>
            <a:off x="1835696" y="188640"/>
            <a:ext cx="5616624" cy="6349227"/>
          </a:xfrm>
          <a:prstGeom prst="rect">
            <a:avLst/>
          </a:prstGeom>
          <a:noFill/>
        </p:spPr>
      </p:pic>
      <p:sp>
        <p:nvSpPr>
          <p:cNvPr id="8" name="7 Metin kutusu"/>
          <p:cNvSpPr txBox="1"/>
          <p:nvPr/>
        </p:nvSpPr>
        <p:spPr>
          <a:xfrm>
            <a:off x="7524328" y="6165304"/>
            <a:ext cx="432048" cy="288032"/>
          </a:xfrm>
          <a:prstGeom prst="rect">
            <a:avLst/>
          </a:prstGeom>
          <a:noFill/>
        </p:spPr>
        <p:txBody>
          <a:bodyPr wrap="square" rtlCol="0">
            <a:spAutoFit/>
          </a:bodyPr>
          <a:lstStyle/>
          <a:p>
            <a:r>
              <a:rPr lang="tr-TR" baseline="30000" dirty="0" smtClean="0">
                <a:solidFill>
                  <a:schemeClr val="accent2">
                    <a:lumMod val="75000"/>
                    <a:lumOff val="25000"/>
                  </a:schemeClr>
                </a:solidFill>
              </a:rPr>
              <a:t>[2]</a:t>
            </a:r>
            <a:endParaRPr lang="tr-TR" baseline="30000" dirty="0">
              <a:solidFill>
                <a:schemeClr val="accent2">
                  <a:lumMod val="75000"/>
                  <a:lumOff val="2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Aşırı Akım Ani Açma</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Wingdings" pitchFamily="2" charset="2"/>
              <a:buChar char="v"/>
            </a:pPr>
            <a:r>
              <a:rPr lang="tr-TR" sz="1800" dirty="0" smtClean="0">
                <a:solidFill>
                  <a:schemeClr val="accent2">
                    <a:lumMod val="75000"/>
                    <a:lumOff val="25000"/>
                  </a:schemeClr>
                </a:solidFill>
              </a:rPr>
              <a:t>Aşırı akım ani açmalar lineer olarak çalışırlar. Hatlarda veya teçhizatlarda belirlenen üst sınırın aşılması durumunda devreye girerek kısa sürede açma sağlar. </a:t>
            </a:r>
          </a:p>
          <a:p>
            <a:pPr lvl="2">
              <a:buFont typeface="Wingdings" pitchFamily="2" charset="2"/>
              <a:buChar char="v"/>
            </a:pPr>
            <a:endParaRPr lang="tr-TR" sz="1600" dirty="0" smtClean="0">
              <a:solidFill>
                <a:schemeClr val="accent2">
                  <a:lumMod val="75000"/>
                  <a:lumOff val="25000"/>
                </a:schemeClr>
              </a:solidFill>
            </a:endParaRPr>
          </a:p>
          <a:p>
            <a:pPr lvl="3">
              <a:buFont typeface="Courier New" pitchFamily="49" charset="0"/>
              <a:buChar char="o"/>
            </a:pPr>
            <a:r>
              <a:rPr lang="tr-TR" sz="1800" b="1" dirty="0" smtClean="0">
                <a:solidFill>
                  <a:schemeClr val="accent2">
                    <a:lumMod val="75000"/>
                    <a:lumOff val="25000"/>
                  </a:schemeClr>
                </a:solidFill>
              </a:rPr>
              <a:t>1.Ani Açma</a:t>
            </a:r>
          </a:p>
          <a:p>
            <a:pPr lvl="3">
              <a:buNone/>
            </a:pPr>
            <a:r>
              <a:rPr lang="tr-TR" sz="1800" dirty="0" smtClean="0">
                <a:solidFill>
                  <a:schemeClr val="accent2">
                    <a:lumMod val="75000"/>
                    <a:lumOff val="25000"/>
                  </a:schemeClr>
                </a:solidFill>
              </a:rPr>
              <a:t>Kısa devre hesabı yapılarak bulunur. Genelde 154kV hatlarda </a:t>
            </a:r>
          </a:p>
          <a:p>
            <a:pPr lvl="3">
              <a:buNone/>
            </a:pPr>
            <a:r>
              <a:rPr lang="tr-TR" sz="1800" dirty="0" smtClean="0">
                <a:solidFill>
                  <a:schemeClr val="accent2">
                    <a:lumMod val="75000"/>
                    <a:lumOff val="25000"/>
                  </a:schemeClr>
                </a:solidFill>
              </a:rPr>
              <a:t>5-6 kiloampere eşit veya düşük olacak şekilde 0,4-0,6 sn</a:t>
            </a:r>
          </a:p>
          <a:p>
            <a:pPr lvl="3">
              <a:buNone/>
            </a:pPr>
            <a:r>
              <a:rPr lang="tr-TR" sz="1800" dirty="0" smtClean="0">
                <a:solidFill>
                  <a:schemeClr val="accent2">
                    <a:lumMod val="75000"/>
                    <a:lumOff val="25000"/>
                  </a:schemeClr>
                </a:solidFill>
              </a:rPr>
              <a:t>sürede açması istenir.</a:t>
            </a:r>
          </a:p>
          <a:p>
            <a:pPr lvl="3">
              <a:buNone/>
            </a:pPr>
            <a:endParaRPr lang="tr-TR" sz="1800" dirty="0" smtClean="0">
              <a:solidFill>
                <a:schemeClr val="accent2">
                  <a:lumMod val="75000"/>
                  <a:lumOff val="25000"/>
                </a:schemeClr>
              </a:solidFill>
            </a:endParaRPr>
          </a:p>
          <a:p>
            <a:pPr lvl="3">
              <a:buFont typeface="Courier New" pitchFamily="49" charset="0"/>
              <a:buChar char="o"/>
            </a:pPr>
            <a:r>
              <a:rPr lang="tr-TR" sz="1800" b="1" dirty="0" smtClean="0">
                <a:solidFill>
                  <a:schemeClr val="accent2">
                    <a:lumMod val="75000"/>
                    <a:lumOff val="25000"/>
                  </a:schemeClr>
                </a:solidFill>
              </a:rPr>
              <a:t>2.Ani Açma</a:t>
            </a:r>
          </a:p>
          <a:p>
            <a:pPr lvl="3">
              <a:buNone/>
            </a:pPr>
            <a:r>
              <a:rPr lang="tr-TR" sz="1800" dirty="0" smtClean="0">
                <a:solidFill>
                  <a:schemeClr val="accent2">
                    <a:lumMod val="75000"/>
                    <a:lumOff val="25000"/>
                  </a:schemeClr>
                </a:solidFill>
              </a:rPr>
              <a:t>Kısa devre hesabı yapılarak bulunur. Genelde 154kV hatlarda</a:t>
            </a:r>
          </a:p>
          <a:p>
            <a:pPr lvl="3">
              <a:buNone/>
            </a:pPr>
            <a:r>
              <a:rPr lang="tr-TR" sz="1800" dirty="0" smtClean="0">
                <a:solidFill>
                  <a:schemeClr val="accent2">
                    <a:lumMod val="75000"/>
                    <a:lumOff val="25000"/>
                  </a:schemeClr>
                </a:solidFill>
              </a:rPr>
              <a:t>9-12 kiloampere eşit veya düşük olacak şekilde 0,15 sn sürede</a:t>
            </a:r>
          </a:p>
          <a:p>
            <a:pPr lvl="3">
              <a:buNone/>
            </a:pPr>
            <a:r>
              <a:rPr lang="tr-TR" sz="1800" dirty="0" smtClean="0">
                <a:solidFill>
                  <a:schemeClr val="accent2">
                    <a:lumMod val="75000"/>
                    <a:lumOff val="25000"/>
                  </a:schemeClr>
                </a:solidFill>
              </a:rPr>
              <a:t>açması istenir.</a:t>
            </a: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89240"/>
            <a:ext cx="603592" cy="64291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Bara Koruma Rölesi</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Wingdings" pitchFamily="2" charset="2"/>
              <a:buChar char="v"/>
            </a:pPr>
            <a:r>
              <a:rPr lang="tr-TR" sz="1800" dirty="0" smtClean="0">
                <a:solidFill>
                  <a:schemeClr val="accent2">
                    <a:lumMod val="75000"/>
                    <a:lumOff val="25000"/>
                  </a:schemeClr>
                </a:solidFill>
              </a:rPr>
              <a:t>Enterkonnekte sistem içerisinde enerji iletimi, hatlar boyunca her iki yönde de sağlanabilir. Büyük istasyonlar ise üretilen enerjinin toplandığı ve birçok istasyona ve merkeze dağıtıldığı yerlerdir. Bu gibi yerlerde oluşabilecek herhangi bir arızadan dolayı üretilen ve dağıtılmak üzere toplanan  büyük güce sahip </a:t>
            </a:r>
            <a:r>
              <a:rPr lang="tr-TR" sz="1800" dirty="0" err="1" smtClean="0">
                <a:solidFill>
                  <a:schemeClr val="accent2">
                    <a:lumMod val="75000"/>
                    <a:lumOff val="25000"/>
                  </a:schemeClr>
                </a:solidFill>
              </a:rPr>
              <a:t>baralarda</a:t>
            </a:r>
            <a:r>
              <a:rPr lang="tr-TR" sz="1800" dirty="0" smtClean="0">
                <a:solidFill>
                  <a:schemeClr val="accent2">
                    <a:lumMod val="75000"/>
                    <a:lumOff val="25000"/>
                  </a:schemeClr>
                </a:solidFill>
              </a:rPr>
              <a:t> koruma sağlanır.  Bu arızalar herhangi bir mesnet izolatör sıkıntısı veya kesici bobin arızası olabilir. Ayrıca trafolarda olduğu gibi </a:t>
            </a:r>
            <a:r>
              <a:rPr lang="tr-TR" sz="1800" dirty="0" err="1" smtClean="0">
                <a:solidFill>
                  <a:schemeClr val="accent2">
                    <a:lumMod val="75000"/>
                    <a:lumOff val="25000"/>
                  </a:schemeClr>
                </a:solidFill>
              </a:rPr>
              <a:t>baralarda</a:t>
            </a:r>
            <a:r>
              <a:rPr lang="tr-TR" sz="1800" dirty="0" smtClean="0">
                <a:solidFill>
                  <a:schemeClr val="accent2">
                    <a:lumMod val="75000"/>
                    <a:lumOff val="25000"/>
                  </a:schemeClr>
                </a:solidFill>
              </a:rPr>
              <a:t> da </a:t>
            </a:r>
            <a:r>
              <a:rPr lang="tr-TR" sz="1800" dirty="0" err="1" smtClean="0">
                <a:solidFill>
                  <a:schemeClr val="accent2">
                    <a:lumMod val="75000"/>
                    <a:lumOff val="25000"/>
                  </a:schemeClr>
                </a:solidFill>
              </a:rPr>
              <a:t>Kirchoff’un</a:t>
            </a:r>
            <a:r>
              <a:rPr lang="tr-TR" sz="1800" dirty="0" smtClean="0">
                <a:solidFill>
                  <a:schemeClr val="accent2">
                    <a:lumMod val="75000"/>
                    <a:lumOff val="25000"/>
                  </a:schemeClr>
                </a:solidFill>
              </a:rPr>
              <a:t> akım kuralı mantığıyla çalışan bara diferansiyel rölesi kullanılır.</a:t>
            </a: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89240"/>
            <a:ext cx="603592" cy="64291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fontScale="90000"/>
          </a:bodyPr>
          <a:lstStyle/>
          <a:p>
            <a:pPr algn="ctr"/>
            <a:r>
              <a:rPr lang="tr-TR" dirty="0" smtClean="0"/>
              <a:t>Transformatör Diferansiyel Koruma</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Wingdings" pitchFamily="2" charset="2"/>
              <a:buChar char="v"/>
            </a:pPr>
            <a:r>
              <a:rPr lang="tr-TR" sz="1800" dirty="0" smtClean="0">
                <a:solidFill>
                  <a:schemeClr val="accent2">
                    <a:lumMod val="75000"/>
                    <a:lumOff val="25000"/>
                  </a:schemeClr>
                </a:solidFill>
              </a:rPr>
              <a:t>Bir istasyonda korunması gereken en önemli teçhizat transformatörlerdir. Herhangi bir transformatör arızalandığında  hatlardan gelen enerji diğer transformatöre aktarılır. Transformatörler empedansı yüksek teçhizatlardır. Kendi tank ve iç sargılarında oluşabilecek bir arızadan dolayı kaçak akım oluşumunu engellemek için diferansiyel röle kullanılır. Bu röle, transformatörün giriş ve çıkış akım trafolarından aldığı bilgileri karşılaştırarak herhangi bir olumsuzlukta genel açma sinyali gönderir ve transformatörü meydana gelebilecek daha büyük tehlikelerden korur. </a:t>
            </a: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89240"/>
            <a:ext cx="603592" cy="64291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fontScale="90000"/>
          </a:bodyPr>
          <a:lstStyle/>
          <a:p>
            <a:pPr algn="ctr"/>
            <a:r>
              <a:rPr lang="tr-TR" dirty="0" smtClean="0"/>
              <a:t>Transformatör Aşırı Akım ve Frekans Koruma</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Wingdings" pitchFamily="2" charset="2"/>
              <a:buChar char="v"/>
            </a:pPr>
            <a:r>
              <a:rPr lang="tr-TR" sz="1800" dirty="0" smtClean="0">
                <a:solidFill>
                  <a:schemeClr val="accent2">
                    <a:lumMod val="75000"/>
                    <a:lumOff val="25000"/>
                  </a:schemeClr>
                </a:solidFill>
              </a:rPr>
              <a:t>Transformatörlerin normal işletme koşullarında çalışabileceği anma akım ve dayanım değerleri göz önünde bulundurularak transformatöre zarar verebilecek aşırı akım durumlarında röle genel açma komutu gönderir ve transformatörü devreden çıkarır. </a:t>
            </a:r>
          </a:p>
          <a:p>
            <a:pPr lvl="1">
              <a:buFont typeface="Wingdings" pitchFamily="2" charset="2"/>
              <a:buChar char="v"/>
            </a:pPr>
            <a:r>
              <a:rPr lang="tr-TR" sz="1800" dirty="0" smtClean="0">
                <a:solidFill>
                  <a:schemeClr val="accent2">
                    <a:lumMod val="75000"/>
                    <a:lumOff val="25000"/>
                  </a:schemeClr>
                </a:solidFill>
              </a:rPr>
              <a:t>Normal işletme şartlarında  frekans 50 </a:t>
            </a:r>
            <a:r>
              <a:rPr lang="tr-TR" sz="1800" dirty="0" err="1" smtClean="0">
                <a:solidFill>
                  <a:schemeClr val="accent2">
                    <a:lumMod val="75000"/>
                    <a:lumOff val="25000"/>
                  </a:schemeClr>
                </a:solidFill>
              </a:rPr>
              <a:t>Hz’dir</a:t>
            </a:r>
            <a:r>
              <a:rPr lang="tr-TR" sz="1800" dirty="0" smtClean="0">
                <a:solidFill>
                  <a:schemeClr val="accent2">
                    <a:lumMod val="75000"/>
                    <a:lumOff val="25000"/>
                  </a:schemeClr>
                </a:solidFill>
              </a:rPr>
              <a:t>. Enterkonnekte sistem içerisinde üretim-tüketim dengesinin sağlanması frekansın da kararlılığını belirler. Frekansın belli değerler altına düşmesi durumunda röle genel açma komutu gönderir ve transformatörü devreden çıkarır.  </a:t>
            </a: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89240"/>
            <a:ext cx="603592" cy="6429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67494"/>
            <a:ext cx="8229600" cy="1399032"/>
          </a:xfrm>
        </p:spPr>
        <p:txBody>
          <a:bodyPr>
            <a:normAutofit/>
          </a:bodyPr>
          <a:lstStyle/>
          <a:p>
            <a:pPr algn="ctr"/>
            <a:r>
              <a:rPr lang="tr-TR" dirty="0" smtClean="0"/>
              <a:t>RÖLE NEDİR?</a:t>
            </a:r>
            <a:endParaRPr lang="tr-TR" dirty="0"/>
          </a:p>
        </p:txBody>
      </p:sp>
      <p:sp>
        <p:nvSpPr>
          <p:cNvPr id="8" name="7 İçerik Yer Tutucusu"/>
          <p:cNvSpPr>
            <a:spLocks noGrp="1"/>
          </p:cNvSpPr>
          <p:nvPr>
            <p:ph idx="1"/>
          </p:nvPr>
        </p:nvSpPr>
        <p:spPr>
          <a:xfrm>
            <a:off x="457200" y="1500174"/>
            <a:ext cx="8229600" cy="4143404"/>
          </a:xfrm>
        </p:spPr>
        <p:txBody>
          <a:bodyPr>
            <a:normAutofit/>
          </a:bodyPr>
          <a:lstStyle/>
          <a:p>
            <a:r>
              <a:rPr lang="tr-TR" sz="1600" dirty="0" smtClean="0">
                <a:solidFill>
                  <a:schemeClr val="accent2">
                    <a:lumMod val="75000"/>
                    <a:lumOff val="25000"/>
                  </a:schemeClr>
                </a:solidFill>
              </a:rPr>
              <a:t>Elektrik bağlantılarında açma/kapama görevi gören elektromekanik cihazlara </a:t>
            </a:r>
            <a:r>
              <a:rPr lang="tr-TR" sz="1600" b="1" dirty="0" smtClean="0">
                <a:solidFill>
                  <a:schemeClr val="accent2">
                    <a:lumMod val="75000"/>
                    <a:lumOff val="25000"/>
                  </a:schemeClr>
                </a:solidFill>
              </a:rPr>
              <a:t>röle</a:t>
            </a:r>
            <a:r>
              <a:rPr lang="tr-TR" sz="1600" dirty="0" smtClean="0">
                <a:solidFill>
                  <a:schemeClr val="accent2">
                    <a:lumMod val="75000"/>
                    <a:lumOff val="25000"/>
                  </a:schemeClr>
                </a:solidFill>
              </a:rPr>
              <a:t> denir. Röleler birçok elektrik devrelerinde sinyalizasyon olarak da görev yaparlar. </a:t>
            </a:r>
          </a:p>
          <a:p>
            <a:pPr>
              <a:buNone/>
            </a:pPr>
            <a:endParaRPr lang="tr-TR" sz="1600" dirty="0" smtClean="0">
              <a:solidFill>
                <a:schemeClr val="accent2">
                  <a:lumMod val="75000"/>
                  <a:lumOff val="25000"/>
                </a:schemeClr>
              </a:solidFill>
            </a:endParaRPr>
          </a:p>
          <a:p>
            <a:r>
              <a:rPr lang="tr-TR" sz="1600" dirty="0" smtClean="0">
                <a:solidFill>
                  <a:schemeClr val="accent2">
                    <a:lumMod val="75000"/>
                    <a:lumOff val="25000"/>
                  </a:schemeClr>
                </a:solidFill>
              </a:rPr>
              <a:t>Gündelik hayatta;</a:t>
            </a:r>
          </a:p>
          <a:p>
            <a:pPr lvl="1">
              <a:buFont typeface="Wingdings" pitchFamily="2" charset="2"/>
              <a:buChar char="v"/>
            </a:pPr>
            <a:r>
              <a:rPr lang="tr-TR" sz="1600" dirty="0" err="1" smtClean="0">
                <a:solidFill>
                  <a:schemeClr val="accent2">
                    <a:lumMod val="75000"/>
                    <a:lumOff val="25000"/>
                  </a:schemeClr>
                </a:solidFill>
              </a:rPr>
              <a:t>elektriki</a:t>
            </a:r>
            <a:r>
              <a:rPr lang="tr-TR" sz="1600" dirty="0" smtClean="0">
                <a:solidFill>
                  <a:schemeClr val="accent2">
                    <a:lumMod val="75000"/>
                    <a:lumOff val="25000"/>
                  </a:schemeClr>
                </a:solidFill>
              </a:rPr>
              <a:t> anahtarlamalarda, </a:t>
            </a:r>
          </a:p>
          <a:p>
            <a:pPr lvl="1">
              <a:buFont typeface="Wingdings" pitchFamily="2" charset="2"/>
              <a:buChar char="v"/>
            </a:pPr>
            <a:r>
              <a:rPr lang="tr-TR" sz="1600" dirty="0" smtClean="0">
                <a:solidFill>
                  <a:schemeClr val="accent2">
                    <a:lumMod val="75000"/>
                    <a:lumOff val="25000"/>
                  </a:schemeClr>
                </a:solidFill>
              </a:rPr>
              <a:t>akım ve gerilim sınırlayarak can ve mal güvenliğini sağlamada, </a:t>
            </a:r>
          </a:p>
          <a:p>
            <a:pPr lvl="1">
              <a:buFont typeface="Wingdings" pitchFamily="2" charset="2"/>
              <a:buChar char="v"/>
            </a:pPr>
            <a:r>
              <a:rPr lang="tr-TR" sz="1600" dirty="0" smtClean="0">
                <a:solidFill>
                  <a:schemeClr val="accent2">
                    <a:lumMod val="75000"/>
                    <a:lumOff val="25000"/>
                  </a:schemeClr>
                </a:solidFill>
              </a:rPr>
              <a:t>endüstriyel otomasyon kumanda devrelerinde, </a:t>
            </a:r>
          </a:p>
          <a:p>
            <a:pPr lvl="1">
              <a:buFont typeface="Wingdings" pitchFamily="2" charset="2"/>
              <a:buChar char="v"/>
            </a:pPr>
            <a:r>
              <a:rPr lang="tr-TR" sz="1600" dirty="0" smtClean="0">
                <a:solidFill>
                  <a:schemeClr val="accent2">
                    <a:lumMod val="75000"/>
                    <a:lumOff val="25000"/>
                  </a:schemeClr>
                </a:solidFill>
              </a:rPr>
              <a:t>yüksek güce sahip iletim şebekelerini düşük gerilim ve akımla kontrol etmede </a:t>
            </a:r>
          </a:p>
          <a:p>
            <a:pPr>
              <a:buNone/>
            </a:pPr>
            <a:r>
              <a:rPr lang="tr-TR" sz="1600" dirty="0" smtClean="0">
                <a:solidFill>
                  <a:schemeClr val="accent2">
                    <a:lumMod val="75000"/>
                    <a:lumOff val="25000"/>
                  </a:schemeClr>
                </a:solidFill>
              </a:rPr>
              <a:t>	ve daha birçok alanda kullanılır. </a:t>
            </a:r>
            <a:endParaRPr lang="tr-TR" sz="1600" dirty="0">
              <a:solidFill>
                <a:schemeClr val="accent2">
                  <a:lumMod val="75000"/>
                  <a:lumOff val="25000"/>
                </a:schemeClr>
              </a:solidFill>
            </a:endParaRPr>
          </a:p>
        </p:txBody>
      </p:sp>
      <p:pic>
        <p:nvPicPr>
          <p:cNvPr id="5" name="4 Resim" descr="ytulogo.jpg"/>
          <p:cNvPicPr>
            <a:picLocks noChangeAspect="1"/>
          </p:cNvPicPr>
          <p:nvPr/>
        </p:nvPicPr>
        <p:blipFill>
          <a:blip r:embed="rId3"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a:bodyPr>
          <a:lstStyle/>
          <a:p>
            <a:pPr algn="ctr"/>
            <a:r>
              <a:rPr lang="tr-TR" dirty="0" smtClean="0"/>
              <a:t>Transformatör Zati Korumaları</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Wingdings" pitchFamily="2" charset="2"/>
              <a:buChar char="v"/>
            </a:pPr>
            <a:r>
              <a:rPr lang="tr-TR" sz="1800" dirty="0" smtClean="0">
                <a:solidFill>
                  <a:schemeClr val="accent2">
                    <a:lumMod val="75000"/>
                    <a:lumOff val="25000"/>
                  </a:schemeClr>
                </a:solidFill>
              </a:rPr>
              <a:t>Transformatörler enterkonnekte sistemin olmazsa olmazı denilecek teçhizatlar olduğundan istasyon içerisinde yapılacak korumalarda büyük önem arz eder. Transformatörlerdeki zati korumalar</a:t>
            </a:r>
          </a:p>
          <a:p>
            <a:pPr lvl="2">
              <a:buFont typeface="Wingdings" pitchFamily="2" charset="2"/>
              <a:buChar char="v"/>
            </a:pPr>
            <a:endParaRPr lang="tr-TR" sz="1600" dirty="0" smtClean="0">
              <a:solidFill>
                <a:schemeClr val="accent2">
                  <a:lumMod val="75000"/>
                  <a:lumOff val="25000"/>
                </a:schemeClr>
              </a:solidFill>
            </a:endParaRPr>
          </a:p>
          <a:p>
            <a:pPr lvl="2">
              <a:buFont typeface="Courier New" pitchFamily="49" charset="0"/>
              <a:buChar char="o"/>
            </a:pPr>
            <a:r>
              <a:rPr lang="tr-TR" sz="1600" dirty="0" smtClean="0">
                <a:solidFill>
                  <a:schemeClr val="accent2">
                    <a:lumMod val="75000"/>
                    <a:lumOff val="25000"/>
                  </a:schemeClr>
                </a:solidFill>
              </a:rPr>
              <a:t>Yağ sıcaklığı koruma</a:t>
            </a:r>
          </a:p>
          <a:p>
            <a:pPr lvl="2">
              <a:buFont typeface="Courier New" pitchFamily="49" charset="0"/>
              <a:buChar char="o"/>
            </a:pPr>
            <a:r>
              <a:rPr lang="tr-TR" sz="1600" dirty="0" smtClean="0">
                <a:solidFill>
                  <a:schemeClr val="accent2">
                    <a:lumMod val="75000"/>
                    <a:lumOff val="25000"/>
                  </a:schemeClr>
                </a:solidFill>
              </a:rPr>
              <a:t>Sargı sıcaklığı koruma</a:t>
            </a:r>
          </a:p>
          <a:p>
            <a:pPr lvl="2">
              <a:buFont typeface="Courier New" pitchFamily="49" charset="0"/>
              <a:buChar char="o"/>
            </a:pPr>
            <a:r>
              <a:rPr lang="tr-TR" sz="1600" dirty="0" smtClean="0">
                <a:solidFill>
                  <a:schemeClr val="accent2">
                    <a:lumMod val="75000"/>
                    <a:lumOff val="25000"/>
                  </a:schemeClr>
                </a:solidFill>
              </a:rPr>
              <a:t>Yeğ seviye koruma</a:t>
            </a:r>
          </a:p>
          <a:p>
            <a:pPr lvl="2">
              <a:buFont typeface="Courier New" pitchFamily="49" charset="0"/>
              <a:buChar char="o"/>
            </a:pPr>
            <a:r>
              <a:rPr lang="tr-TR" sz="1600" dirty="0" smtClean="0">
                <a:solidFill>
                  <a:schemeClr val="accent2">
                    <a:lumMod val="75000"/>
                    <a:lumOff val="25000"/>
                  </a:schemeClr>
                </a:solidFill>
              </a:rPr>
              <a:t>Basınç </a:t>
            </a:r>
            <a:r>
              <a:rPr lang="tr-TR" sz="1600" dirty="0" err="1" smtClean="0">
                <a:solidFill>
                  <a:schemeClr val="accent2">
                    <a:lumMod val="75000"/>
                    <a:lumOff val="25000"/>
                  </a:schemeClr>
                </a:solidFill>
              </a:rPr>
              <a:t>ventil</a:t>
            </a:r>
            <a:r>
              <a:rPr lang="tr-TR" sz="1600" dirty="0" smtClean="0">
                <a:solidFill>
                  <a:schemeClr val="accent2">
                    <a:lumMod val="75000"/>
                    <a:lumOff val="25000"/>
                  </a:schemeClr>
                </a:solidFill>
              </a:rPr>
              <a:t> koruma</a:t>
            </a:r>
          </a:p>
          <a:p>
            <a:pPr lvl="2">
              <a:buFont typeface="Courier New" pitchFamily="49" charset="0"/>
              <a:buChar char="o"/>
            </a:pPr>
            <a:r>
              <a:rPr lang="tr-TR" sz="1600" dirty="0" err="1" smtClean="0">
                <a:solidFill>
                  <a:schemeClr val="accent2">
                    <a:lumMod val="75000"/>
                    <a:lumOff val="25000"/>
                  </a:schemeClr>
                </a:solidFill>
              </a:rPr>
              <a:t>Bucholz</a:t>
            </a:r>
            <a:r>
              <a:rPr lang="tr-TR" sz="1600" dirty="0" smtClean="0">
                <a:solidFill>
                  <a:schemeClr val="accent2">
                    <a:lumMod val="75000"/>
                    <a:lumOff val="25000"/>
                  </a:schemeClr>
                </a:solidFill>
              </a:rPr>
              <a:t> kademe koruma</a:t>
            </a:r>
            <a:endParaRPr lang="tr-TR" sz="16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89240"/>
            <a:ext cx="603592" cy="64291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457200" y="1500174"/>
            <a:ext cx="8229600" cy="4954634"/>
          </a:xfrm>
        </p:spPr>
        <p:txBody>
          <a:bodyPr>
            <a:normAutofit/>
          </a:bodyPr>
          <a:lstStyle/>
          <a:p>
            <a:pPr lvl="1">
              <a:buNone/>
            </a:pPr>
            <a:endParaRPr lang="tr-TR" sz="1800" dirty="0" smtClean="0">
              <a:solidFill>
                <a:schemeClr val="accent2">
                  <a:lumMod val="75000"/>
                  <a:lumOff val="25000"/>
                </a:schemeClr>
              </a:solidFill>
            </a:endParaRPr>
          </a:p>
          <a:p>
            <a:pPr lvl="1">
              <a:buFont typeface="Wingdings" pitchFamily="2" charset="2"/>
              <a:buChar char="v"/>
            </a:pPr>
            <a:r>
              <a:rPr lang="tr-TR" sz="1800" dirty="0" smtClean="0">
                <a:solidFill>
                  <a:schemeClr val="accent2">
                    <a:lumMod val="75000"/>
                    <a:lumOff val="25000"/>
                  </a:schemeClr>
                </a:solidFill>
              </a:rPr>
              <a:t>Günümüz modern dünyasında elektriğin gündelik aşamada vazgeçilmez olduğu ve temel insani ihtiyaçlardan sayıldığı, her türlü sektörde kullanıldığı bilinmektedir. Enerjinin kesintisiz, en verimli şekilde iletilmesini sağlamak ve tüketiciye ulaştırmak önemlidir. Bunun için de oluşabilecek arızalara en kısa sürede müdahil olmak ve sürekliliği sağlamak gerekir.</a:t>
            </a:r>
            <a:endParaRPr lang="tr-TR" sz="16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89240"/>
            <a:ext cx="603592" cy="64291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
        <p:nvSpPr>
          <p:cNvPr id="15" name="14 Metin kutusu"/>
          <p:cNvSpPr txBox="1"/>
          <p:nvPr/>
        </p:nvSpPr>
        <p:spPr>
          <a:xfrm>
            <a:off x="571472" y="4714884"/>
            <a:ext cx="7929618" cy="830997"/>
          </a:xfrm>
          <a:prstGeom prst="rect">
            <a:avLst/>
          </a:prstGeom>
          <a:noFill/>
        </p:spPr>
        <p:txBody>
          <a:bodyPr wrap="square" rtlCol="0">
            <a:spAutoFit/>
          </a:bodyPr>
          <a:lstStyle/>
          <a:p>
            <a:r>
              <a:rPr lang="tr-TR" sz="4800" b="1" i="1" dirty="0" smtClean="0">
                <a:solidFill>
                  <a:schemeClr val="accent1">
                    <a:lumMod val="75000"/>
                  </a:schemeClr>
                </a:solidFill>
                <a:latin typeface="Monotype Corsiva" pitchFamily="66" charset="0"/>
              </a:rPr>
              <a:t>Dinlediğiniz için teşekkürler.</a:t>
            </a:r>
            <a:endParaRPr lang="tr-TR" sz="4800" b="1" i="1" dirty="0">
              <a:solidFill>
                <a:schemeClr val="accent1">
                  <a:lumMod val="7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
        <p:nvSpPr>
          <p:cNvPr id="15" name="14 Metin kutusu"/>
          <p:cNvSpPr txBox="1"/>
          <p:nvPr/>
        </p:nvSpPr>
        <p:spPr>
          <a:xfrm>
            <a:off x="683568" y="548680"/>
            <a:ext cx="7929618" cy="830997"/>
          </a:xfrm>
          <a:prstGeom prst="rect">
            <a:avLst/>
          </a:prstGeom>
          <a:noFill/>
        </p:spPr>
        <p:txBody>
          <a:bodyPr wrap="square" rtlCol="0">
            <a:spAutoFit/>
          </a:bodyPr>
          <a:lstStyle/>
          <a:p>
            <a:r>
              <a:rPr lang="tr-TR" sz="4800" b="1" i="1" dirty="0" smtClean="0">
                <a:solidFill>
                  <a:schemeClr val="accent1">
                    <a:lumMod val="75000"/>
                  </a:schemeClr>
                </a:solidFill>
                <a:latin typeface="Monotype Corsiva" pitchFamily="66" charset="0"/>
              </a:rPr>
              <a:t>KAYNAKÇA</a:t>
            </a:r>
            <a:endParaRPr lang="tr-TR" sz="4800" b="1" i="1" dirty="0">
              <a:solidFill>
                <a:schemeClr val="accent1">
                  <a:lumMod val="75000"/>
                </a:schemeClr>
              </a:solidFill>
              <a:latin typeface="Monotype Corsiva" pitchFamily="66" charset="0"/>
            </a:endParaRPr>
          </a:p>
        </p:txBody>
      </p:sp>
      <p:sp>
        <p:nvSpPr>
          <p:cNvPr id="6" name="5 İçerik Yer Tutucusu"/>
          <p:cNvSpPr>
            <a:spLocks noGrp="1"/>
          </p:cNvSpPr>
          <p:nvPr>
            <p:ph idx="1"/>
          </p:nvPr>
        </p:nvSpPr>
        <p:spPr/>
        <p:txBody>
          <a:bodyPr>
            <a:normAutofit/>
          </a:bodyPr>
          <a:lstStyle/>
          <a:p>
            <a:pPr>
              <a:buNone/>
            </a:pPr>
            <a:r>
              <a:rPr lang="tr-TR" sz="1400" dirty="0" smtClean="0">
                <a:solidFill>
                  <a:schemeClr val="accent2">
                    <a:lumMod val="75000"/>
                    <a:lumOff val="25000"/>
                  </a:schemeClr>
                </a:solidFill>
              </a:rPr>
              <a:t>[1]https://nptel.ac.in/content/storage2/courses/108101039/download/Lecture-22.pdf</a:t>
            </a:r>
          </a:p>
          <a:p>
            <a:pPr>
              <a:buNone/>
            </a:pPr>
            <a:r>
              <a:rPr lang="tr-TR" sz="1400" dirty="0" smtClean="0">
                <a:solidFill>
                  <a:schemeClr val="accent2">
                    <a:lumMod val="75000"/>
                    <a:lumOff val="25000"/>
                  </a:schemeClr>
                </a:solidFill>
              </a:rPr>
              <a:t>[2]https://www.philadelphia.edu.jo/academics/mlazim/uploads/Power%20System%20protection%20-%20Part%2005.pdf</a:t>
            </a:r>
          </a:p>
          <a:p>
            <a:pPr>
              <a:buNone/>
            </a:pPr>
            <a:endParaRPr lang="tr-TR" sz="1400" dirty="0" smtClean="0">
              <a:solidFill>
                <a:schemeClr val="accent2">
                  <a:lumMod val="75000"/>
                  <a:lumOff val="25000"/>
                </a:schemeClr>
              </a:solidFill>
            </a:endParaRPr>
          </a:p>
          <a:p>
            <a:pPr>
              <a:buNone/>
            </a:pPr>
            <a:endParaRPr lang="tr-TR" sz="1400" dirty="0">
              <a:solidFill>
                <a:schemeClr val="accent2">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399032"/>
          </a:xfrm>
        </p:spPr>
        <p:txBody>
          <a:bodyPr/>
          <a:lstStyle/>
          <a:p>
            <a:pPr algn="ctr"/>
            <a:r>
              <a:rPr lang="tr-TR" dirty="0" smtClean="0"/>
              <a:t>RÖLE ÇALIŞMA PRENSİBİ</a:t>
            </a:r>
            <a:endParaRPr lang="tr-TR" dirty="0"/>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pic>
        <p:nvPicPr>
          <p:cNvPr id="10242" name="Picture 2" descr="Arduino-4: Röle Uygulaması. | mikro dünya"/>
          <p:cNvPicPr>
            <a:picLocks noChangeAspect="1" noChangeArrowheads="1"/>
          </p:cNvPicPr>
          <p:nvPr/>
        </p:nvPicPr>
        <p:blipFill>
          <a:blip r:embed="rId3" cstate="print"/>
          <a:srcRect/>
          <a:stretch>
            <a:fillRect/>
          </a:stretch>
        </p:blipFill>
        <p:spPr bwMode="auto">
          <a:xfrm>
            <a:off x="3214678" y="1428736"/>
            <a:ext cx="2819517" cy="2062138"/>
          </a:xfrm>
          <a:prstGeom prst="rect">
            <a:avLst/>
          </a:prstGeom>
          <a:noFill/>
        </p:spPr>
      </p:pic>
      <p:sp>
        <p:nvSpPr>
          <p:cNvPr id="13" name="7 İçerik Yer Tutucusu"/>
          <p:cNvSpPr>
            <a:spLocks noGrp="1"/>
          </p:cNvSpPr>
          <p:nvPr>
            <p:ph idx="1"/>
          </p:nvPr>
        </p:nvSpPr>
        <p:spPr>
          <a:xfrm>
            <a:off x="457200" y="3643314"/>
            <a:ext cx="8229600" cy="2571768"/>
          </a:xfrm>
        </p:spPr>
        <p:txBody>
          <a:bodyPr>
            <a:normAutofit/>
          </a:bodyPr>
          <a:lstStyle/>
          <a:p>
            <a:r>
              <a:rPr lang="tr-TR" sz="1600" dirty="0" smtClean="0">
                <a:solidFill>
                  <a:schemeClr val="accent2">
                    <a:lumMod val="75000"/>
                    <a:lumOff val="25000"/>
                  </a:schemeClr>
                </a:solidFill>
              </a:rPr>
              <a:t>Röle bağlantıları klasik olarak NA(normalde açık), NK(normalde kapalı), ortak uç ve bobin uçları B1 ve B2’dir. </a:t>
            </a:r>
          </a:p>
          <a:p>
            <a:pPr>
              <a:buNone/>
            </a:pPr>
            <a:endParaRPr lang="tr-TR" sz="1600" dirty="0" smtClean="0">
              <a:solidFill>
                <a:schemeClr val="accent2">
                  <a:lumMod val="75000"/>
                  <a:lumOff val="25000"/>
                </a:schemeClr>
              </a:solidFill>
            </a:endParaRPr>
          </a:p>
          <a:p>
            <a:r>
              <a:rPr lang="tr-TR" sz="1600" dirty="0" smtClean="0">
                <a:solidFill>
                  <a:schemeClr val="accent2">
                    <a:lumMod val="75000"/>
                    <a:lumOff val="25000"/>
                  </a:schemeClr>
                </a:solidFill>
              </a:rPr>
              <a:t>Rölenin içinde bulunan bobine enerji verildiğinde oluşan elektromanyetik alan ile bir </a:t>
            </a:r>
            <a:r>
              <a:rPr lang="tr-TR" sz="1600" dirty="0" err="1" smtClean="0">
                <a:solidFill>
                  <a:schemeClr val="accent2">
                    <a:lumMod val="75000"/>
                    <a:lumOff val="25000"/>
                  </a:schemeClr>
                </a:solidFill>
              </a:rPr>
              <a:t>elektromıknatıslanma</a:t>
            </a:r>
            <a:r>
              <a:rPr lang="tr-TR" sz="1600" dirty="0" smtClean="0">
                <a:solidFill>
                  <a:schemeClr val="accent2">
                    <a:lumMod val="75000"/>
                    <a:lumOff val="25000"/>
                  </a:schemeClr>
                </a:solidFill>
              </a:rPr>
              <a:t> gerçekleşir. Bu mıknatıslanma röle kontaklarını harekete geçirir, açık olan kontak kapanır, kapalı kontak açılır. </a:t>
            </a:r>
            <a:endParaRPr lang="tr-TR" sz="1600" dirty="0">
              <a:solidFill>
                <a:schemeClr val="accent2">
                  <a:lumMod val="75000"/>
                  <a:lumOff val="2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399032"/>
          </a:xfrm>
        </p:spPr>
        <p:txBody>
          <a:bodyPr/>
          <a:lstStyle/>
          <a:p>
            <a:pPr algn="ctr"/>
            <a:r>
              <a:rPr lang="tr-TR" dirty="0" smtClean="0"/>
              <a:t>RÖLE TÜRLERİ</a:t>
            </a:r>
            <a:endParaRPr lang="tr-TR" dirty="0"/>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
        <p:nvSpPr>
          <p:cNvPr id="13" name="7 İçerik Yer Tutucusu"/>
          <p:cNvSpPr>
            <a:spLocks noGrp="1"/>
          </p:cNvSpPr>
          <p:nvPr>
            <p:ph idx="1"/>
          </p:nvPr>
        </p:nvSpPr>
        <p:spPr>
          <a:xfrm>
            <a:off x="1428728" y="1643050"/>
            <a:ext cx="4900618" cy="1500198"/>
          </a:xfrm>
        </p:spPr>
        <p:txBody>
          <a:bodyPr>
            <a:normAutofit fontScale="92500" lnSpcReduction="20000"/>
          </a:bodyPr>
          <a:lstStyle/>
          <a:p>
            <a:pPr>
              <a:buNone/>
            </a:pPr>
            <a:r>
              <a:rPr lang="tr-TR" sz="1700" dirty="0" smtClean="0">
                <a:solidFill>
                  <a:schemeClr val="accent2">
                    <a:lumMod val="75000"/>
                    <a:lumOff val="25000"/>
                  </a:schemeClr>
                </a:solidFill>
              </a:rPr>
              <a:t>	</a:t>
            </a:r>
            <a:r>
              <a:rPr lang="tr-TR" sz="1700" b="1" dirty="0" smtClean="0">
                <a:solidFill>
                  <a:schemeClr val="accent2">
                    <a:lumMod val="75000"/>
                    <a:lumOff val="25000"/>
                  </a:schemeClr>
                </a:solidFill>
              </a:rPr>
              <a:t>SOKETLİ RÖLE</a:t>
            </a:r>
          </a:p>
          <a:p>
            <a:pPr>
              <a:buNone/>
            </a:pPr>
            <a:r>
              <a:rPr lang="tr-TR" sz="1700" dirty="0" smtClean="0">
                <a:solidFill>
                  <a:schemeClr val="accent2">
                    <a:lumMod val="75000"/>
                    <a:lumOff val="25000"/>
                  </a:schemeClr>
                </a:solidFill>
              </a:rPr>
              <a:t>Farklı kontak sayısı ve gerilim-akım</a:t>
            </a:r>
          </a:p>
          <a:p>
            <a:pPr>
              <a:buNone/>
            </a:pPr>
            <a:r>
              <a:rPr lang="tr-TR" sz="1700" dirty="0" smtClean="0">
                <a:solidFill>
                  <a:schemeClr val="accent2">
                    <a:lumMod val="75000"/>
                    <a:lumOff val="25000"/>
                  </a:schemeClr>
                </a:solidFill>
              </a:rPr>
              <a:t>değerinde çalışan standart sök-tak</a:t>
            </a:r>
          </a:p>
          <a:p>
            <a:pPr>
              <a:buNone/>
            </a:pPr>
            <a:r>
              <a:rPr lang="tr-TR" sz="1700" dirty="0" smtClean="0">
                <a:solidFill>
                  <a:schemeClr val="accent2">
                    <a:lumMod val="75000"/>
                    <a:lumOff val="25000"/>
                  </a:schemeClr>
                </a:solidFill>
              </a:rPr>
              <a:t>rölelerdir.</a:t>
            </a:r>
          </a:p>
          <a:p>
            <a:pPr>
              <a:buNone/>
            </a:pPr>
            <a:r>
              <a:rPr lang="tr-TR" sz="1700" dirty="0" smtClean="0">
                <a:solidFill>
                  <a:schemeClr val="accent2">
                    <a:lumMod val="75000"/>
                    <a:lumOff val="25000"/>
                  </a:schemeClr>
                </a:solidFill>
              </a:rPr>
              <a:t>	</a:t>
            </a:r>
          </a:p>
          <a:p>
            <a:pPr>
              <a:buNone/>
            </a:pPr>
            <a:r>
              <a:rPr lang="tr-TR" sz="1600" dirty="0" smtClean="0">
                <a:solidFill>
                  <a:schemeClr val="accent2">
                    <a:lumMod val="75000"/>
                    <a:lumOff val="25000"/>
                  </a:schemeClr>
                </a:solidFill>
              </a:rPr>
              <a:t>	</a:t>
            </a:r>
            <a:endParaRPr lang="tr-TR" sz="1600" dirty="0">
              <a:solidFill>
                <a:schemeClr val="accent2">
                  <a:lumMod val="75000"/>
                  <a:lumOff val="25000"/>
                </a:schemeClr>
              </a:solidFill>
            </a:endParaRPr>
          </a:p>
        </p:txBody>
      </p:sp>
      <p:pic>
        <p:nvPicPr>
          <p:cNvPr id="30722" name="Picture 2" descr="Schneider Electric 8 Pinli Röle Soketi RSB 8P RSZE1S48M Fiyatı"/>
          <p:cNvPicPr>
            <a:picLocks noChangeAspect="1" noChangeArrowheads="1"/>
          </p:cNvPicPr>
          <p:nvPr/>
        </p:nvPicPr>
        <p:blipFill>
          <a:blip r:embed="rId3" cstate="print"/>
          <a:srcRect/>
          <a:stretch>
            <a:fillRect/>
          </a:stretch>
        </p:blipFill>
        <p:spPr bwMode="auto">
          <a:xfrm>
            <a:off x="5429256" y="1500174"/>
            <a:ext cx="1643074" cy="1643074"/>
          </a:xfrm>
          <a:prstGeom prst="rect">
            <a:avLst/>
          </a:prstGeom>
          <a:noFill/>
        </p:spPr>
      </p:pic>
      <p:pic>
        <p:nvPicPr>
          <p:cNvPr id="30724" name="Picture 4" descr="Siemens 3UA5500-2D 20-32A Termik Röle Fiyatları"/>
          <p:cNvPicPr>
            <a:picLocks noChangeAspect="1" noChangeArrowheads="1"/>
          </p:cNvPicPr>
          <p:nvPr/>
        </p:nvPicPr>
        <p:blipFill>
          <a:blip r:embed="rId4" cstate="print"/>
          <a:srcRect/>
          <a:stretch>
            <a:fillRect/>
          </a:stretch>
        </p:blipFill>
        <p:spPr bwMode="auto">
          <a:xfrm>
            <a:off x="1357290" y="3571876"/>
            <a:ext cx="1785950" cy="1785950"/>
          </a:xfrm>
          <a:prstGeom prst="rect">
            <a:avLst/>
          </a:prstGeom>
          <a:noFill/>
        </p:spPr>
      </p:pic>
      <p:sp>
        <p:nvSpPr>
          <p:cNvPr id="8" name="7 İçerik Yer Tutucusu"/>
          <p:cNvSpPr txBox="1">
            <a:spLocks/>
          </p:cNvSpPr>
          <p:nvPr/>
        </p:nvSpPr>
        <p:spPr>
          <a:xfrm>
            <a:off x="3357554" y="3714752"/>
            <a:ext cx="4900618" cy="1928826"/>
          </a:xfrm>
          <a:prstGeom prst="rect">
            <a:avLst/>
          </a:prstGeom>
        </p:spPr>
        <p:txBody>
          <a:bodyPr vert="horz" anchor="t">
            <a:normAutofit fontScale="77500" lnSpcReduction="2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tr-TR" sz="2100" b="0"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rPr>
              <a:t>	</a:t>
            </a:r>
            <a:r>
              <a:rPr lang="tr-TR" sz="2100" b="1" dirty="0" smtClean="0">
                <a:solidFill>
                  <a:schemeClr val="accent2">
                    <a:lumMod val="75000"/>
                    <a:lumOff val="25000"/>
                  </a:schemeClr>
                </a:solidFill>
              </a:rPr>
              <a:t>TERMİK</a:t>
            </a:r>
            <a:r>
              <a:rPr kumimoji="0" lang="tr-TR" sz="2100" b="1"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rPr>
              <a:t> RÖLE</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tr-TR" sz="2100"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rPr>
              <a:t>Motor,</a:t>
            </a:r>
            <a:r>
              <a:rPr kumimoji="0" lang="tr-TR" sz="2100" i="0" u="none" strike="noStrike" kern="1200" cap="none" spc="0" normalizeH="0" noProof="0" dirty="0" smtClean="0">
                <a:ln>
                  <a:noFill/>
                </a:ln>
                <a:solidFill>
                  <a:schemeClr val="accent2">
                    <a:lumMod val="75000"/>
                    <a:lumOff val="25000"/>
                  </a:schemeClr>
                </a:solidFill>
                <a:effectLst/>
                <a:uLnTx/>
                <a:uFillTx/>
                <a:latin typeface="+mn-lt"/>
                <a:ea typeface="+mn-ea"/>
                <a:cs typeface="+mn-cs"/>
              </a:rPr>
              <a:t> jeneratör, transformatör gibi cihazların</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tr-TR" sz="2100" dirty="0" smtClean="0">
                <a:solidFill>
                  <a:schemeClr val="accent2">
                    <a:lumMod val="75000"/>
                    <a:lumOff val="25000"/>
                  </a:schemeClr>
                </a:solidFill>
              </a:rPr>
              <a:t>aşırı yüklenip sargı sıcaklıklarının artmasını</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tr-TR" sz="2100" dirty="0" smtClean="0">
                <a:solidFill>
                  <a:schemeClr val="accent2">
                    <a:lumMod val="75000"/>
                    <a:lumOff val="25000"/>
                  </a:schemeClr>
                </a:solidFill>
              </a:rPr>
              <a:t>engelleyen  rölelerdir. Sıcaklık </a:t>
            </a:r>
            <a:r>
              <a:rPr lang="tr-TR" sz="2100" dirty="0" err="1" smtClean="0">
                <a:solidFill>
                  <a:schemeClr val="accent2">
                    <a:lumMod val="75000"/>
                    <a:lumOff val="25000"/>
                  </a:schemeClr>
                </a:solidFill>
              </a:rPr>
              <a:t>sensörleriyle</a:t>
            </a:r>
            <a:r>
              <a:rPr lang="tr-TR" sz="2100" dirty="0" smtClean="0">
                <a:solidFill>
                  <a:schemeClr val="accent2">
                    <a:lumMod val="75000"/>
                    <a:lumOff val="25000"/>
                  </a:schemeClr>
                </a:solidFill>
              </a:rPr>
              <a:t> de</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tr-TR" sz="2100" dirty="0" err="1" smtClean="0">
                <a:solidFill>
                  <a:schemeClr val="accent2">
                    <a:lumMod val="75000"/>
                    <a:lumOff val="25000"/>
                  </a:schemeClr>
                </a:solidFill>
              </a:rPr>
              <a:t>kullanılabilr</a:t>
            </a:r>
            <a:endParaRPr kumimoji="0" lang="tr-TR" sz="2100"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tr-TR" sz="1600" b="0"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tr-TR" sz="1600" b="0"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rPr>
              <a:t>	</a:t>
            </a:r>
            <a:endParaRPr kumimoji="0" lang="tr-TR" sz="16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399032"/>
          </a:xfrm>
        </p:spPr>
        <p:txBody>
          <a:bodyPr/>
          <a:lstStyle/>
          <a:p>
            <a:pPr algn="ctr"/>
            <a:r>
              <a:rPr lang="tr-TR" dirty="0" smtClean="0"/>
              <a:t>RÖLE TÜRLERİ</a:t>
            </a:r>
            <a:endParaRPr lang="tr-TR" dirty="0"/>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
        <p:nvSpPr>
          <p:cNvPr id="13" name="7 İçerik Yer Tutucusu"/>
          <p:cNvSpPr>
            <a:spLocks noGrp="1"/>
          </p:cNvSpPr>
          <p:nvPr>
            <p:ph idx="1"/>
          </p:nvPr>
        </p:nvSpPr>
        <p:spPr>
          <a:xfrm>
            <a:off x="1428728" y="1643050"/>
            <a:ext cx="4500594" cy="1428760"/>
          </a:xfrm>
        </p:spPr>
        <p:txBody>
          <a:bodyPr>
            <a:noAutofit/>
          </a:bodyPr>
          <a:lstStyle/>
          <a:p>
            <a:pPr>
              <a:buNone/>
            </a:pPr>
            <a:r>
              <a:rPr lang="tr-TR" sz="1600" dirty="0" smtClean="0">
                <a:solidFill>
                  <a:schemeClr val="accent2">
                    <a:lumMod val="75000"/>
                    <a:lumOff val="25000"/>
                  </a:schemeClr>
                </a:solidFill>
              </a:rPr>
              <a:t>	</a:t>
            </a:r>
            <a:r>
              <a:rPr lang="tr-TR" sz="1600" b="1" dirty="0" smtClean="0">
                <a:solidFill>
                  <a:schemeClr val="accent2">
                    <a:lumMod val="75000"/>
                    <a:lumOff val="25000"/>
                  </a:schemeClr>
                </a:solidFill>
              </a:rPr>
              <a:t>ZAMAN RÖLELERİ</a:t>
            </a:r>
          </a:p>
          <a:p>
            <a:pPr>
              <a:buNone/>
            </a:pPr>
            <a:r>
              <a:rPr lang="tr-TR" sz="1600" dirty="0" smtClean="0">
                <a:solidFill>
                  <a:schemeClr val="accent2">
                    <a:lumMod val="75000"/>
                    <a:lumOff val="25000"/>
                  </a:schemeClr>
                </a:solidFill>
              </a:rPr>
              <a:t>Ayarlanan zamana bağlı olarak</a:t>
            </a:r>
          </a:p>
          <a:p>
            <a:pPr>
              <a:buNone/>
            </a:pPr>
            <a:r>
              <a:rPr lang="tr-TR" sz="1600" dirty="0" smtClean="0">
                <a:solidFill>
                  <a:schemeClr val="accent2">
                    <a:lumMod val="75000"/>
                    <a:lumOff val="25000"/>
                  </a:schemeClr>
                </a:solidFill>
              </a:rPr>
              <a:t>Üzerinden akım geçtikten sonra belli bir</a:t>
            </a:r>
          </a:p>
          <a:p>
            <a:pPr>
              <a:buNone/>
            </a:pPr>
            <a:r>
              <a:rPr lang="tr-TR" sz="1600" dirty="0" smtClean="0">
                <a:solidFill>
                  <a:schemeClr val="accent2">
                    <a:lumMod val="75000"/>
                    <a:lumOff val="25000"/>
                  </a:schemeClr>
                </a:solidFill>
              </a:rPr>
              <a:t>süre kontakları sabit kalan rölelerdir.  	</a:t>
            </a:r>
          </a:p>
          <a:p>
            <a:pPr>
              <a:buNone/>
            </a:pPr>
            <a:r>
              <a:rPr lang="tr-TR" sz="1600" dirty="0" smtClean="0">
                <a:solidFill>
                  <a:schemeClr val="accent2">
                    <a:lumMod val="75000"/>
                    <a:lumOff val="25000"/>
                  </a:schemeClr>
                </a:solidFill>
              </a:rPr>
              <a:t>	</a:t>
            </a:r>
            <a:endParaRPr lang="tr-TR" sz="1600" dirty="0">
              <a:solidFill>
                <a:schemeClr val="accent2">
                  <a:lumMod val="75000"/>
                  <a:lumOff val="25000"/>
                </a:schemeClr>
              </a:solidFill>
            </a:endParaRPr>
          </a:p>
        </p:txBody>
      </p:sp>
      <p:sp>
        <p:nvSpPr>
          <p:cNvPr id="8" name="7 İçerik Yer Tutucusu"/>
          <p:cNvSpPr txBox="1">
            <a:spLocks/>
          </p:cNvSpPr>
          <p:nvPr/>
        </p:nvSpPr>
        <p:spPr>
          <a:xfrm>
            <a:off x="3357554" y="3714752"/>
            <a:ext cx="4900618" cy="1785950"/>
          </a:xfrm>
          <a:prstGeom prst="rect">
            <a:avLst/>
          </a:prstGeom>
        </p:spPr>
        <p:txBody>
          <a:bodyPr vert="horz" anchor="t">
            <a:normAutofit lnSpcReduction="1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tr-TR" sz="1700" b="0"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rPr>
              <a:t>	</a:t>
            </a:r>
            <a:r>
              <a:rPr kumimoji="0" lang="tr-TR" sz="1700" b="1"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rPr>
              <a:t>KAÇAK</a:t>
            </a:r>
            <a:r>
              <a:rPr kumimoji="0" lang="tr-TR" sz="1700" b="1" i="0" u="none" strike="noStrike" kern="1200" cap="none" spc="0" normalizeH="0" noProof="0" dirty="0" smtClean="0">
                <a:ln>
                  <a:noFill/>
                </a:ln>
                <a:solidFill>
                  <a:schemeClr val="accent2">
                    <a:lumMod val="75000"/>
                    <a:lumOff val="25000"/>
                  </a:schemeClr>
                </a:solidFill>
                <a:effectLst/>
                <a:uLnTx/>
                <a:uFillTx/>
                <a:latin typeface="+mn-lt"/>
                <a:ea typeface="+mn-ea"/>
                <a:cs typeface="+mn-cs"/>
              </a:rPr>
              <a:t> AKIM</a:t>
            </a:r>
            <a:r>
              <a:rPr kumimoji="0" lang="tr-TR" sz="1700" b="1"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rPr>
              <a:t> RÖLESİ</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tr-TR" sz="1700" b="0"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rPr>
              <a:t>İzolasyon</a:t>
            </a:r>
            <a:r>
              <a:rPr kumimoji="0" lang="tr-TR" sz="1700" b="0" i="0" u="none" strike="noStrike" kern="1200" cap="none" spc="0" normalizeH="0" noProof="0" dirty="0" smtClean="0">
                <a:ln>
                  <a:noFill/>
                </a:ln>
                <a:solidFill>
                  <a:schemeClr val="accent2">
                    <a:lumMod val="75000"/>
                    <a:lumOff val="25000"/>
                  </a:schemeClr>
                </a:solidFill>
                <a:effectLst/>
                <a:uLnTx/>
                <a:uFillTx/>
                <a:latin typeface="+mn-lt"/>
                <a:ea typeface="+mn-ea"/>
                <a:cs typeface="+mn-cs"/>
              </a:rPr>
              <a:t> hatalarından kaynaklı durumlarda</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tr-TR" sz="1700" dirty="0" smtClean="0">
                <a:solidFill>
                  <a:schemeClr val="accent2">
                    <a:lumMod val="75000"/>
                    <a:lumOff val="25000"/>
                  </a:schemeClr>
                </a:solidFill>
              </a:rPr>
              <a:t>a</a:t>
            </a:r>
            <a:r>
              <a:rPr kumimoji="0" lang="tr-TR" sz="1700" b="0" i="0" u="none" strike="noStrike" kern="1200" cap="none" spc="0" normalizeH="0" noProof="0" dirty="0" err="1" smtClean="0">
                <a:ln>
                  <a:noFill/>
                </a:ln>
                <a:solidFill>
                  <a:schemeClr val="accent2">
                    <a:lumMod val="75000"/>
                    <a:lumOff val="25000"/>
                  </a:schemeClr>
                </a:solidFill>
                <a:effectLst/>
                <a:uLnTx/>
                <a:uFillTx/>
                <a:latin typeface="+mn-lt"/>
                <a:ea typeface="+mn-ea"/>
                <a:cs typeface="+mn-cs"/>
              </a:rPr>
              <a:t>çma</a:t>
            </a:r>
            <a:r>
              <a:rPr lang="tr-TR" sz="1700" dirty="0" smtClean="0">
                <a:solidFill>
                  <a:schemeClr val="accent2">
                    <a:lumMod val="75000"/>
                    <a:lumOff val="25000"/>
                  </a:schemeClr>
                </a:solidFill>
              </a:rPr>
              <a:t> </a:t>
            </a:r>
            <a:r>
              <a:rPr kumimoji="0" lang="tr-TR" sz="1700" b="0" i="0" u="none" strike="noStrike" kern="1200" cap="none" spc="0" normalizeH="0" noProof="0" dirty="0" smtClean="0">
                <a:ln>
                  <a:noFill/>
                </a:ln>
                <a:solidFill>
                  <a:schemeClr val="accent2">
                    <a:lumMod val="75000"/>
                    <a:lumOff val="25000"/>
                  </a:schemeClr>
                </a:solidFill>
                <a:effectLst/>
                <a:uLnTx/>
                <a:uFillTx/>
                <a:latin typeface="+mn-lt"/>
                <a:ea typeface="+mn-ea"/>
                <a:cs typeface="+mn-cs"/>
              </a:rPr>
              <a:t>yapan rölelerdir. </a:t>
            </a:r>
            <a:r>
              <a:rPr kumimoji="0" lang="tr-TR" sz="1700" b="0" i="0" u="none" strike="noStrike" kern="1200" cap="none" spc="0" normalizeH="0" noProof="0" dirty="0" err="1" smtClean="0">
                <a:ln>
                  <a:noFill/>
                </a:ln>
                <a:solidFill>
                  <a:schemeClr val="accent2">
                    <a:lumMod val="75000"/>
                    <a:lumOff val="25000"/>
                  </a:schemeClr>
                </a:solidFill>
                <a:effectLst/>
                <a:uLnTx/>
                <a:uFillTx/>
                <a:latin typeface="+mn-lt"/>
                <a:ea typeface="+mn-ea"/>
                <a:cs typeface="+mn-cs"/>
              </a:rPr>
              <a:t>Kirchoff’un</a:t>
            </a:r>
            <a:r>
              <a:rPr kumimoji="0" lang="tr-TR" sz="1700" b="0" i="0" u="none" strike="noStrike" kern="1200" cap="none" spc="0" normalizeH="0" noProof="0" dirty="0" smtClean="0">
                <a:ln>
                  <a:noFill/>
                </a:ln>
                <a:solidFill>
                  <a:schemeClr val="accent2">
                    <a:lumMod val="75000"/>
                    <a:lumOff val="25000"/>
                  </a:schemeClr>
                </a:solidFill>
                <a:effectLst/>
                <a:uLnTx/>
                <a:uFillTx/>
                <a:latin typeface="+mn-lt"/>
                <a:ea typeface="+mn-ea"/>
                <a:cs typeface="+mn-cs"/>
              </a:rPr>
              <a:t> akım</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tr-TR" sz="1700" b="0" i="0" u="none" strike="noStrike" kern="1200" cap="none" spc="0" normalizeH="0" noProof="0" dirty="0" smtClean="0">
                <a:ln>
                  <a:noFill/>
                </a:ln>
                <a:solidFill>
                  <a:schemeClr val="accent2">
                    <a:lumMod val="75000"/>
                    <a:lumOff val="25000"/>
                  </a:schemeClr>
                </a:solidFill>
                <a:effectLst/>
                <a:uLnTx/>
                <a:uFillTx/>
                <a:latin typeface="+mn-lt"/>
                <a:ea typeface="+mn-ea"/>
                <a:cs typeface="+mn-cs"/>
              </a:rPr>
              <a:t>kuralı olan giren akım = çıkan akım</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tr-TR" sz="1700" b="0" i="0" u="none" strike="noStrike" kern="1200" cap="none" spc="0" normalizeH="0" noProof="0" dirty="0" smtClean="0">
                <a:ln>
                  <a:noFill/>
                </a:ln>
                <a:solidFill>
                  <a:schemeClr val="accent2">
                    <a:lumMod val="75000"/>
                    <a:lumOff val="25000"/>
                  </a:schemeClr>
                </a:solidFill>
                <a:effectLst/>
                <a:uLnTx/>
                <a:uFillTx/>
                <a:latin typeface="+mn-lt"/>
                <a:ea typeface="+mn-ea"/>
                <a:cs typeface="+mn-cs"/>
              </a:rPr>
              <a:t>prensibine göre çalışır. </a:t>
            </a:r>
            <a:r>
              <a:rPr kumimoji="0" lang="tr-TR" sz="1600" b="0"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tr-TR" sz="1600" b="0" i="0" u="none" strike="noStrike" kern="1200" cap="none" spc="0" normalizeH="0" baseline="0" noProof="0" dirty="0" smtClean="0">
                <a:ln>
                  <a:noFill/>
                </a:ln>
                <a:solidFill>
                  <a:schemeClr val="accent2">
                    <a:lumMod val="75000"/>
                    <a:lumOff val="25000"/>
                  </a:schemeClr>
                </a:solidFill>
                <a:effectLst/>
                <a:uLnTx/>
                <a:uFillTx/>
                <a:latin typeface="+mn-lt"/>
                <a:ea typeface="+mn-ea"/>
                <a:cs typeface="+mn-cs"/>
              </a:rPr>
              <a:t>	</a:t>
            </a:r>
            <a:endParaRPr kumimoji="0" lang="tr-TR" sz="16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p:txBody>
      </p:sp>
      <p:pic>
        <p:nvPicPr>
          <p:cNvPr id="31750" name="Picture 6" descr="TENSE - Zaman Rölesi 0,1-60sn ER-60 | soğutma marketim"/>
          <p:cNvPicPr>
            <a:picLocks noChangeAspect="1" noChangeArrowheads="1"/>
          </p:cNvPicPr>
          <p:nvPr/>
        </p:nvPicPr>
        <p:blipFill>
          <a:blip r:embed="rId3" cstate="print"/>
          <a:srcRect/>
          <a:stretch>
            <a:fillRect/>
          </a:stretch>
        </p:blipFill>
        <p:spPr bwMode="auto">
          <a:xfrm>
            <a:off x="5500694" y="1214422"/>
            <a:ext cx="2143140" cy="2143140"/>
          </a:xfrm>
          <a:prstGeom prst="rect">
            <a:avLst/>
          </a:prstGeom>
          <a:noFill/>
        </p:spPr>
      </p:pic>
      <p:pic>
        <p:nvPicPr>
          <p:cNvPr id="31752" name="Picture 8" descr="En Ucuz Sıemens Kaçak Akım Koruma 5sm1316-0 2x63 30ma Fiyatları, Çeşitleri  ve Modelleri - Star Akım"/>
          <p:cNvPicPr>
            <a:picLocks noChangeAspect="1" noChangeArrowheads="1"/>
          </p:cNvPicPr>
          <p:nvPr/>
        </p:nvPicPr>
        <p:blipFill>
          <a:blip r:embed="rId4" cstate="print"/>
          <a:srcRect/>
          <a:stretch>
            <a:fillRect/>
          </a:stretch>
        </p:blipFill>
        <p:spPr bwMode="auto">
          <a:xfrm>
            <a:off x="928662" y="3429000"/>
            <a:ext cx="1928826" cy="19288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338"/>
            <a:ext cx="8229600" cy="1399032"/>
          </a:xfrm>
        </p:spPr>
        <p:txBody>
          <a:bodyPr/>
          <a:lstStyle/>
          <a:p>
            <a:pPr algn="ctr"/>
            <a:r>
              <a:rPr lang="tr-TR" dirty="0" smtClean="0"/>
              <a:t>RÖLE TÜRLERİ</a:t>
            </a:r>
            <a:endParaRPr lang="tr-TR" dirty="0"/>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
        <p:nvSpPr>
          <p:cNvPr id="13" name="7 İçerik Yer Tutucusu"/>
          <p:cNvSpPr>
            <a:spLocks noGrp="1"/>
          </p:cNvSpPr>
          <p:nvPr>
            <p:ph idx="1"/>
          </p:nvPr>
        </p:nvSpPr>
        <p:spPr>
          <a:xfrm>
            <a:off x="714348" y="857232"/>
            <a:ext cx="5857916" cy="3000396"/>
          </a:xfrm>
        </p:spPr>
        <p:txBody>
          <a:bodyPr>
            <a:noAutofit/>
          </a:bodyPr>
          <a:lstStyle/>
          <a:p>
            <a:pPr>
              <a:buNone/>
            </a:pPr>
            <a:r>
              <a:rPr lang="tr-TR" sz="1800" dirty="0" smtClean="0">
                <a:solidFill>
                  <a:schemeClr val="accent2">
                    <a:lumMod val="75000"/>
                    <a:lumOff val="25000"/>
                  </a:schemeClr>
                </a:solidFill>
              </a:rPr>
              <a:t>	</a:t>
            </a:r>
            <a:r>
              <a:rPr lang="tr-TR" sz="1800" b="1" dirty="0" smtClean="0">
                <a:solidFill>
                  <a:schemeClr val="accent2">
                    <a:lumMod val="75000"/>
                    <a:lumOff val="25000"/>
                  </a:schemeClr>
                </a:solidFill>
              </a:rPr>
              <a:t>DİĞER RÖLELER</a:t>
            </a:r>
          </a:p>
          <a:p>
            <a:r>
              <a:rPr lang="tr-TR" sz="1800" dirty="0" smtClean="0">
                <a:solidFill>
                  <a:schemeClr val="accent2">
                    <a:lumMod val="75000"/>
                    <a:lumOff val="25000"/>
                  </a:schemeClr>
                </a:solidFill>
              </a:rPr>
              <a:t>Gerilim koruma rölesi (</a:t>
            </a:r>
            <a:r>
              <a:rPr lang="tr-TR" sz="1800" dirty="0" err="1" smtClean="0">
                <a:solidFill>
                  <a:schemeClr val="accent2">
                    <a:lumMod val="75000"/>
                    <a:lumOff val="25000"/>
                  </a:schemeClr>
                </a:solidFill>
              </a:rPr>
              <a:t>overvoltage</a:t>
            </a:r>
            <a:r>
              <a:rPr lang="tr-TR" sz="1800" dirty="0" smtClean="0">
                <a:solidFill>
                  <a:schemeClr val="accent2">
                    <a:lumMod val="75000"/>
                    <a:lumOff val="25000"/>
                  </a:schemeClr>
                </a:solidFill>
              </a:rPr>
              <a:t>, </a:t>
            </a:r>
            <a:r>
              <a:rPr lang="tr-TR" sz="1800" dirty="0" err="1" smtClean="0">
                <a:solidFill>
                  <a:schemeClr val="accent2">
                    <a:lumMod val="75000"/>
                    <a:lumOff val="25000"/>
                  </a:schemeClr>
                </a:solidFill>
              </a:rPr>
              <a:t>undervoltage</a:t>
            </a:r>
            <a:r>
              <a:rPr lang="tr-TR" sz="1800" dirty="0" smtClean="0">
                <a:solidFill>
                  <a:schemeClr val="accent2">
                    <a:lumMod val="75000"/>
                    <a:lumOff val="25000"/>
                  </a:schemeClr>
                </a:solidFill>
              </a:rPr>
              <a:t>)</a:t>
            </a:r>
          </a:p>
          <a:p>
            <a:r>
              <a:rPr lang="tr-TR" sz="1800" dirty="0" smtClean="0">
                <a:solidFill>
                  <a:schemeClr val="accent2">
                    <a:lumMod val="75000"/>
                    <a:lumOff val="25000"/>
                  </a:schemeClr>
                </a:solidFill>
              </a:rPr>
              <a:t>Faz kontrol rölesi</a:t>
            </a:r>
          </a:p>
          <a:p>
            <a:r>
              <a:rPr lang="tr-TR" sz="1800" dirty="0" smtClean="0">
                <a:solidFill>
                  <a:schemeClr val="accent2">
                    <a:lumMod val="75000"/>
                    <a:lumOff val="25000"/>
                  </a:schemeClr>
                </a:solidFill>
              </a:rPr>
              <a:t>Frekans Koruma rölesi (</a:t>
            </a:r>
            <a:r>
              <a:rPr lang="tr-TR" sz="1800" dirty="0" err="1" smtClean="0">
                <a:solidFill>
                  <a:schemeClr val="accent2">
                    <a:lumMod val="75000"/>
                    <a:lumOff val="25000"/>
                  </a:schemeClr>
                </a:solidFill>
              </a:rPr>
              <a:t>over</a:t>
            </a:r>
            <a:r>
              <a:rPr lang="tr-TR" sz="1800" dirty="0" smtClean="0">
                <a:solidFill>
                  <a:schemeClr val="accent2">
                    <a:lumMod val="75000"/>
                    <a:lumOff val="25000"/>
                  </a:schemeClr>
                </a:solidFill>
              </a:rPr>
              <a:t> </a:t>
            </a:r>
            <a:r>
              <a:rPr lang="tr-TR" sz="1800" dirty="0" err="1" smtClean="0">
                <a:solidFill>
                  <a:schemeClr val="accent2">
                    <a:lumMod val="75000"/>
                    <a:lumOff val="25000"/>
                  </a:schemeClr>
                </a:solidFill>
              </a:rPr>
              <a:t>freq</a:t>
            </a:r>
            <a:r>
              <a:rPr lang="tr-TR" sz="1800" dirty="0" smtClean="0">
                <a:solidFill>
                  <a:schemeClr val="accent2">
                    <a:lumMod val="75000"/>
                    <a:lumOff val="25000"/>
                  </a:schemeClr>
                </a:solidFill>
              </a:rPr>
              <a:t>, </a:t>
            </a:r>
            <a:r>
              <a:rPr lang="tr-TR" sz="1800" dirty="0" err="1" smtClean="0">
                <a:solidFill>
                  <a:schemeClr val="accent2">
                    <a:lumMod val="75000"/>
                    <a:lumOff val="25000"/>
                  </a:schemeClr>
                </a:solidFill>
              </a:rPr>
              <a:t>under</a:t>
            </a:r>
            <a:r>
              <a:rPr lang="tr-TR" sz="1800" dirty="0" smtClean="0">
                <a:solidFill>
                  <a:schemeClr val="accent2">
                    <a:lumMod val="75000"/>
                    <a:lumOff val="25000"/>
                  </a:schemeClr>
                </a:solidFill>
              </a:rPr>
              <a:t> </a:t>
            </a:r>
            <a:r>
              <a:rPr lang="tr-TR" sz="1800" dirty="0" err="1" smtClean="0">
                <a:solidFill>
                  <a:schemeClr val="accent2">
                    <a:lumMod val="75000"/>
                    <a:lumOff val="25000"/>
                  </a:schemeClr>
                </a:solidFill>
              </a:rPr>
              <a:t>freq</a:t>
            </a:r>
            <a:r>
              <a:rPr lang="tr-TR" sz="1800" dirty="0" smtClean="0">
                <a:solidFill>
                  <a:schemeClr val="accent2">
                    <a:lumMod val="75000"/>
                    <a:lumOff val="25000"/>
                  </a:schemeClr>
                </a:solidFill>
              </a:rPr>
              <a:t>)</a:t>
            </a:r>
          </a:p>
          <a:p>
            <a:r>
              <a:rPr lang="tr-TR" sz="1800" dirty="0" smtClean="0">
                <a:solidFill>
                  <a:schemeClr val="accent2">
                    <a:lumMod val="75000"/>
                    <a:lumOff val="25000"/>
                  </a:schemeClr>
                </a:solidFill>
              </a:rPr>
              <a:t>PLC röleleri</a:t>
            </a:r>
          </a:p>
          <a:p>
            <a:r>
              <a:rPr lang="tr-TR" sz="1800" dirty="0" smtClean="0">
                <a:solidFill>
                  <a:schemeClr val="accent2">
                    <a:lumMod val="75000"/>
                    <a:lumOff val="25000"/>
                  </a:schemeClr>
                </a:solidFill>
              </a:rPr>
              <a:t>SSR (</a:t>
            </a:r>
            <a:r>
              <a:rPr lang="tr-TR" sz="1800" dirty="0" err="1" smtClean="0">
                <a:solidFill>
                  <a:schemeClr val="accent2">
                    <a:lumMod val="75000"/>
                    <a:lumOff val="25000"/>
                  </a:schemeClr>
                </a:solidFill>
              </a:rPr>
              <a:t>Solid</a:t>
            </a:r>
            <a:r>
              <a:rPr lang="tr-TR" sz="1800" dirty="0" smtClean="0">
                <a:solidFill>
                  <a:schemeClr val="accent2">
                    <a:lumMod val="75000"/>
                    <a:lumOff val="25000"/>
                  </a:schemeClr>
                </a:solidFill>
              </a:rPr>
              <a:t> </a:t>
            </a:r>
            <a:r>
              <a:rPr lang="tr-TR" sz="1800" dirty="0" err="1" smtClean="0">
                <a:solidFill>
                  <a:schemeClr val="accent2">
                    <a:lumMod val="75000"/>
                    <a:lumOff val="25000"/>
                  </a:schemeClr>
                </a:solidFill>
              </a:rPr>
              <a:t>State</a:t>
            </a:r>
            <a:r>
              <a:rPr lang="tr-TR" sz="1800" dirty="0" smtClean="0">
                <a:solidFill>
                  <a:schemeClr val="accent2">
                    <a:lumMod val="75000"/>
                    <a:lumOff val="25000"/>
                  </a:schemeClr>
                </a:solidFill>
              </a:rPr>
              <a:t> </a:t>
            </a:r>
            <a:r>
              <a:rPr lang="tr-TR" sz="1800" dirty="0" err="1" smtClean="0">
                <a:solidFill>
                  <a:schemeClr val="accent2">
                    <a:lumMod val="75000"/>
                    <a:lumOff val="25000"/>
                  </a:schemeClr>
                </a:solidFill>
              </a:rPr>
              <a:t>Relay</a:t>
            </a:r>
            <a:r>
              <a:rPr lang="tr-TR" sz="1800" dirty="0" smtClean="0">
                <a:solidFill>
                  <a:schemeClr val="accent2">
                    <a:lumMod val="75000"/>
                    <a:lumOff val="25000"/>
                  </a:schemeClr>
                </a:solidFill>
              </a:rPr>
              <a:t>)	</a:t>
            </a:r>
          </a:p>
          <a:p>
            <a:r>
              <a:rPr lang="tr-TR" sz="1800" dirty="0" smtClean="0">
                <a:solidFill>
                  <a:schemeClr val="accent2">
                    <a:lumMod val="75000"/>
                    <a:lumOff val="25000"/>
                  </a:schemeClr>
                </a:solidFill>
              </a:rPr>
              <a:t>Akıllı Röle</a:t>
            </a:r>
          </a:p>
          <a:p>
            <a:r>
              <a:rPr lang="tr-TR" sz="1800" dirty="0" err="1" smtClean="0">
                <a:solidFill>
                  <a:schemeClr val="accent2">
                    <a:lumMod val="75000"/>
                    <a:lumOff val="25000"/>
                  </a:schemeClr>
                </a:solidFill>
              </a:rPr>
              <a:t>Reed</a:t>
            </a:r>
            <a:r>
              <a:rPr lang="tr-TR" sz="1800" dirty="0" smtClean="0">
                <a:solidFill>
                  <a:schemeClr val="accent2">
                    <a:lumMod val="75000"/>
                    <a:lumOff val="25000"/>
                  </a:schemeClr>
                </a:solidFill>
              </a:rPr>
              <a:t> Röle</a:t>
            </a:r>
          </a:p>
          <a:p>
            <a:r>
              <a:rPr lang="tr-TR" sz="1800" dirty="0" smtClean="0">
                <a:solidFill>
                  <a:schemeClr val="accent2">
                    <a:lumMod val="75000"/>
                    <a:lumOff val="25000"/>
                  </a:schemeClr>
                </a:solidFill>
              </a:rPr>
              <a:t>IED </a:t>
            </a:r>
            <a:r>
              <a:rPr lang="tr-TR" sz="1800" dirty="0" err="1" smtClean="0">
                <a:solidFill>
                  <a:schemeClr val="accent2">
                    <a:lumMod val="75000"/>
                    <a:lumOff val="25000"/>
                  </a:schemeClr>
                </a:solidFill>
              </a:rPr>
              <a:t>Relay</a:t>
            </a:r>
            <a:endParaRPr lang="tr-TR" sz="1800" dirty="0">
              <a:solidFill>
                <a:schemeClr val="accent2">
                  <a:lumMod val="75000"/>
                  <a:lumOff val="25000"/>
                </a:schemeClr>
              </a:solidFill>
            </a:endParaRPr>
          </a:p>
        </p:txBody>
      </p:sp>
      <p:pic>
        <p:nvPicPr>
          <p:cNvPr id="32770" name="Picture 2" descr="6ED1 052-1MD00-0BA6 12/24RC Dahili Ekranlı Akıllı Röle LOGO SIEMENS - Doğuş  Elektrik"/>
          <p:cNvPicPr>
            <a:picLocks noChangeAspect="1" noChangeArrowheads="1"/>
          </p:cNvPicPr>
          <p:nvPr/>
        </p:nvPicPr>
        <p:blipFill>
          <a:blip r:embed="rId3" cstate="print"/>
          <a:srcRect/>
          <a:stretch>
            <a:fillRect/>
          </a:stretch>
        </p:blipFill>
        <p:spPr bwMode="auto">
          <a:xfrm>
            <a:off x="1071538" y="4274114"/>
            <a:ext cx="1714512" cy="1899736"/>
          </a:xfrm>
          <a:prstGeom prst="rect">
            <a:avLst/>
          </a:prstGeom>
          <a:noFill/>
        </p:spPr>
      </p:pic>
      <p:pic>
        <p:nvPicPr>
          <p:cNvPr id="32772" name="Picture 4" descr="Electrical protection | Giga Tech srl"/>
          <p:cNvPicPr>
            <a:picLocks noChangeAspect="1" noChangeArrowheads="1"/>
          </p:cNvPicPr>
          <p:nvPr/>
        </p:nvPicPr>
        <p:blipFill>
          <a:blip r:embed="rId4" cstate="print"/>
          <a:srcRect/>
          <a:stretch>
            <a:fillRect/>
          </a:stretch>
        </p:blipFill>
        <p:spPr bwMode="auto">
          <a:xfrm>
            <a:off x="3571868" y="4345552"/>
            <a:ext cx="4152171" cy="1643074"/>
          </a:xfrm>
          <a:prstGeom prst="rect">
            <a:avLst/>
          </a:prstGeom>
          <a:noFill/>
        </p:spPr>
      </p:pic>
      <p:sp>
        <p:nvSpPr>
          <p:cNvPr id="10" name="9 Metin kutusu"/>
          <p:cNvSpPr txBox="1"/>
          <p:nvPr/>
        </p:nvSpPr>
        <p:spPr>
          <a:xfrm>
            <a:off x="1214414" y="6202940"/>
            <a:ext cx="1357322" cy="369332"/>
          </a:xfrm>
          <a:prstGeom prst="rect">
            <a:avLst/>
          </a:prstGeom>
          <a:noFill/>
        </p:spPr>
        <p:txBody>
          <a:bodyPr wrap="square" rtlCol="0">
            <a:spAutoFit/>
          </a:bodyPr>
          <a:lstStyle/>
          <a:p>
            <a:pPr algn="ctr"/>
            <a:r>
              <a:rPr lang="tr-TR" b="1" dirty="0" smtClean="0">
                <a:solidFill>
                  <a:schemeClr val="accent2">
                    <a:lumMod val="75000"/>
                    <a:lumOff val="25000"/>
                  </a:schemeClr>
                </a:solidFill>
              </a:rPr>
              <a:t>Akıllı Röle</a:t>
            </a:r>
            <a:endParaRPr lang="tr-TR" b="1" dirty="0">
              <a:solidFill>
                <a:schemeClr val="accent2">
                  <a:lumMod val="75000"/>
                  <a:lumOff val="25000"/>
                </a:schemeClr>
              </a:solidFill>
            </a:endParaRPr>
          </a:p>
        </p:txBody>
      </p:sp>
      <p:sp>
        <p:nvSpPr>
          <p:cNvPr id="11" name="10 Metin kutusu"/>
          <p:cNvSpPr txBox="1"/>
          <p:nvPr/>
        </p:nvSpPr>
        <p:spPr>
          <a:xfrm>
            <a:off x="4357686" y="6202940"/>
            <a:ext cx="2500330" cy="369332"/>
          </a:xfrm>
          <a:prstGeom prst="rect">
            <a:avLst/>
          </a:prstGeom>
          <a:noFill/>
        </p:spPr>
        <p:txBody>
          <a:bodyPr wrap="square" rtlCol="0">
            <a:spAutoFit/>
          </a:bodyPr>
          <a:lstStyle/>
          <a:p>
            <a:pPr algn="ctr"/>
            <a:r>
              <a:rPr lang="tr-TR" b="1" dirty="0" smtClean="0">
                <a:solidFill>
                  <a:schemeClr val="accent2">
                    <a:lumMod val="75000"/>
                    <a:lumOff val="25000"/>
                  </a:schemeClr>
                </a:solidFill>
              </a:rPr>
              <a:t>IED </a:t>
            </a:r>
            <a:r>
              <a:rPr lang="tr-TR" b="1" dirty="0" err="1" smtClean="0">
                <a:solidFill>
                  <a:schemeClr val="accent2">
                    <a:lumMod val="75000"/>
                    <a:lumOff val="25000"/>
                  </a:schemeClr>
                </a:solidFill>
              </a:rPr>
              <a:t>Relay</a:t>
            </a:r>
            <a:endParaRPr lang="tr-TR" b="1" dirty="0">
              <a:solidFill>
                <a:schemeClr val="accent2">
                  <a:lumMod val="75000"/>
                  <a:lumOff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fontScale="90000"/>
          </a:bodyPr>
          <a:lstStyle/>
          <a:p>
            <a:pPr algn="ctr"/>
            <a:r>
              <a:rPr lang="tr-TR" dirty="0" smtClean="0"/>
              <a:t>IED (</a:t>
            </a:r>
            <a:r>
              <a:rPr lang="tr-TR" dirty="0" err="1" smtClean="0"/>
              <a:t>Intelligent</a:t>
            </a:r>
            <a:r>
              <a:rPr lang="tr-TR" dirty="0" smtClean="0"/>
              <a:t> </a:t>
            </a:r>
            <a:r>
              <a:rPr lang="tr-TR" dirty="0" err="1" smtClean="0"/>
              <a:t>Electronic</a:t>
            </a:r>
            <a:r>
              <a:rPr lang="tr-TR" dirty="0" smtClean="0"/>
              <a:t> Device) Röle</a:t>
            </a:r>
            <a:endParaRPr lang="tr-TR" dirty="0"/>
          </a:p>
        </p:txBody>
      </p:sp>
      <p:sp>
        <p:nvSpPr>
          <p:cNvPr id="7" name="6 İçerik Yer Tutucusu"/>
          <p:cNvSpPr>
            <a:spLocks noGrp="1"/>
          </p:cNvSpPr>
          <p:nvPr>
            <p:ph idx="1"/>
          </p:nvPr>
        </p:nvSpPr>
        <p:spPr>
          <a:xfrm>
            <a:off x="457200" y="1500174"/>
            <a:ext cx="8229600" cy="4954634"/>
          </a:xfrm>
        </p:spPr>
        <p:txBody>
          <a:bodyPr>
            <a:normAutofit/>
          </a:bodyPr>
          <a:lstStyle/>
          <a:p>
            <a:endParaRPr lang="tr-TR" sz="1800" dirty="0" smtClean="0">
              <a:solidFill>
                <a:schemeClr val="accent2">
                  <a:lumMod val="75000"/>
                  <a:lumOff val="25000"/>
                </a:schemeClr>
              </a:solidFill>
            </a:endParaRPr>
          </a:p>
          <a:p>
            <a:r>
              <a:rPr lang="tr-TR" sz="1800" dirty="0" err="1" smtClean="0">
                <a:solidFill>
                  <a:schemeClr val="accent2">
                    <a:lumMod val="75000"/>
                    <a:lumOff val="25000"/>
                  </a:schemeClr>
                </a:solidFill>
              </a:rPr>
              <a:t>IED’ler</a:t>
            </a:r>
            <a:r>
              <a:rPr lang="tr-TR" sz="1800" dirty="0" smtClean="0">
                <a:solidFill>
                  <a:schemeClr val="accent2">
                    <a:lumMod val="75000"/>
                    <a:lumOff val="25000"/>
                  </a:schemeClr>
                </a:solidFill>
              </a:rPr>
              <a:t> (akıllı elektronik cihaz) son yıllarda güç otomasyon sistemlerinde yaygın olarak kullanılan cihazlardır. IED röleler sahip oldukları kapsamlı yapısı ve fonksiyonlarıyla elektriksel güç sistemlerinde büyük teçhizatları kontrol etmede kullanılırlar. Kontrolün yanı sıra </a:t>
            </a:r>
          </a:p>
          <a:p>
            <a:pPr lvl="1">
              <a:buFont typeface="Wingdings" pitchFamily="2" charset="2"/>
              <a:buChar char="v"/>
            </a:pPr>
            <a:r>
              <a:rPr lang="tr-TR" sz="1800" dirty="0" smtClean="0">
                <a:solidFill>
                  <a:schemeClr val="accent2">
                    <a:lumMod val="75000"/>
                    <a:lumOff val="25000"/>
                  </a:schemeClr>
                </a:solidFill>
              </a:rPr>
              <a:t>canlı devrelerde durum izleme, </a:t>
            </a:r>
          </a:p>
          <a:p>
            <a:pPr lvl="1">
              <a:buFont typeface="Wingdings" pitchFamily="2" charset="2"/>
              <a:buChar char="v"/>
            </a:pPr>
            <a:r>
              <a:rPr lang="tr-TR" sz="1800" dirty="0" smtClean="0">
                <a:solidFill>
                  <a:schemeClr val="accent2">
                    <a:lumMod val="75000"/>
                    <a:lumOff val="25000"/>
                  </a:schemeClr>
                </a:solidFill>
              </a:rPr>
              <a:t>trafo merkezi veri erişimi, </a:t>
            </a:r>
          </a:p>
          <a:p>
            <a:pPr lvl="1">
              <a:buFont typeface="Wingdings" pitchFamily="2" charset="2"/>
              <a:buChar char="v"/>
            </a:pPr>
            <a:r>
              <a:rPr lang="tr-TR" sz="1800" dirty="0" smtClean="0">
                <a:solidFill>
                  <a:schemeClr val="accent2">
                    <a:lumMod val="75000"/>
                    <a:lumOff val="25000"/>
                  </a:schemeClr>
                </a:solidFill>
              </a:rPr>
              <a:t>devreye alma, </a:t>
            </a:r>
          </a:p>
          <a:p>
            <a:pPr lvl="1">
              <a:buFont typeface="Wingdings" pitchFamily="2" charset="2"/>
              <a:buChar char="v"/>
            </a:pPr>
            <a:r>
              <a:rPr lang="tr-TR" sz="1800" dirty="0" smtClean="0">
                <a:solidFill>
                  <a:schemeClr val="accent2">
                    <a:lumMod val="75000"/>
                    <a:lumOff val="25000"/>
                  </a:schemeClr>
                </a:solidFill>
              </a:rPr>
              <a:t>test etme, </a:t>
            </a:r>
          </a:p>
          <a:p>
            <a:pPr lvl="1">
              <a:buFont typeface="Wingdings" pitchFamily="2" charset="2"/>
              <a:buChar char="v"/>
            </a:pPr>
            <a:r>
              <a:rPr lang="tr-TR" sz="1800" dirty="0" smtClean="0">
                <a:solidFill>
                  <a:schemeClr val="accent2">
                    <a:lumMod val="75000"/>
                    <a:lumOff val="25000"/>
                  </a:schemeClr>
                </a:solidFill>
              </a:rPr>
              <a:t>olay kaydı tutabilme </a:t>
            </a:r>
          </a:p>
          <a:p>
            <a:pPr lvl="1">
              <a:buFont typeface="Wingdings" pitchFamily="2" charset="2"/>
              <a:buChar char="v"/>
            </a:pPr>
            <a:r>
              <a:rPr lang="tr-TR" sz="1800" dirty="0" smtClean="0">
                <a:solidFill>
                  <a:schemeClr val="accent2">
                    <a:lumMod val="75000"/>
                    <a:lumOff val="25000"/>
                  </a:schemeClr>
                </a:solidFill>
              </a:rPr>
              <a:t>arıza analizi </a:t>
            </a:r>
          </a:p>
          <a:p>
            <a:pPr lvl="1">
              <a:buNone/>
            </a:pPr>
            <a:r>
              <a:rPr lang="tr-TR" sz="1800" dirty="0" smtClean="0">
                <a:solidFill>
                  <a:schemeClr val="accent2">
                    <a:lumMod val="75000"/>
                    <a:lumOff val="25000"/>
                  </a:schemeClr>
                </a:solidFill>
              </a:rPr>
              <a:t>gibi birçok işlevi gerçekleştirebilirler.  </a:t>
            </a:r>
            <a:endParaRPr lang="tr-TR" sz="1800" dirty="0">
              <a:solidFill>
                <a:schemeClr val="accent2">
                  <a:lumMod val="75000"/>
                  <a:lumOff val="25000"/>
                </a:schemeClr>
              </a:solidFill>
            </a:endParaRPr>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304118"/>
          </a:xfrm>
        </p:spPr>
        <p:txBody>
          <a:bodyPr>
            <a:normAutofit fontScale="90000"/>
          </a:bodyPr>
          <a:lstStyle/>
          <a:p>
            <a:pPr algn="ctr"/>
            <a:r>
              <a:rPr lang="tr-TR" dirty="0" smtClean="0"/>
              <a:t>IED (</a:t>
            </a:r>
            <a:r>
              <a:rPr lang="tr-TR" dirty="0" err="1" smtClean="0"/>
              <a:t>Intelligent</a:t>
            </a:r>
            <a:r>
              <a:rPr lang="tr-TR" dirty="0" smtClean="0"/>
              <a:t> </a:t>
            </a:r>
            <a:r>
              <a:rPr lang="tr-TR" dirty="0" err="1" smtClean="0"/>
              <a:t>Electronic</a:t>
            </a:r>
            <a:r>
              <a:rPr lang="tr-TR" dirty="0" smtClean="0"/>
              <a:t> Device) Röle</a:t>
            </a:r>
            <a:endParaRPr lang="tr-TR" dirty="0"/>
          </a:p>
        </p:txBody>
      </p:sp>
      <p:pic>
        <p:nvPicPr>
          <p:cNvPr id="5" name="4 Resim" descr="ytulogo.jpg"/>
          <p:cNvPicPr>
            <a:picLocks noChangeAspect="1"/>
          </p:cNvPicPr>
          <p:nvPr/>
        </p:nvPicPr>
        <p:blipFill>
          <a:blip r:embed="rId2" cstate="print"/>
          <a:stretch>
            <a:fillRect/>
          </a:stretch>
        </p:blipFill>
        <p:spPr>
          <a:xfrm>
            <a:off x="8429652" y="5572140"/>
            <a:ext cx="603592" cy="642918"/>
          </a:xfrm>
          <a:prstGeom prst="rect">
            <a:avLst/>
          </a:prstGeom>
        </p:spPr>
      </p:pic>
      <p:sp>
        <p:nvSpPr>
          <p:cNvPr id="6" name="5 Metin kutusu"/>
          <p:cNvSpPr txBox="1"/>
          <p:nvPr/>
        </p:nvSpPr>
        <p:spPr>
          <a:xfrm>
            <a:off x="4071934" y="5643578"/>
            <a:ext cx="1285884" cy="369332"/>
          </a:xfrm>
          <a:prstGeom prst="rect">
            <a:avLst/>
          </a:prstGeom>
          <a:noFill/>
        </p:spPr>
        <p:txBody>
          <a:bodyPr wrap="square" rtlCol="0">
            <a:spAutoFit/>
          </a:bodyPr>
          <a:lstStyle/>
          <a:p>
            <a:r>
              <a:rPr lang="tr-TR" dirty="0" smtClean="0">
                <a:solidFill>
                  <a:schemeClr val="accent2">
                    <a:lumMod val="75000"/>
                    <a:lumOff val="25000"/>
                  </a:schemeClr>
                </a:solidFill>
              </a:rPr>
              <a:t>IED Röle</a:t>
            </a:r>
            <a:endParaRPr lang="tr-TR" dirty="0">
              <a:solidFill>
                <a:schemeClr val="accent2">
                  <a:lumMod val="75000"/>
                  <a:lumOff val="25000"/>
                </a:schemeClr>
              </a:solidFill>
            </a:endParaRPr>
          </a:p>
        </p:txBody>
      </p:sp>
      <p:pic>
        <p:nvPicPr>
          <p:cNvPr id="1027" name="Picture 3" descr="C:\Users\hp\Desktop\RÖLE SUNUM\görseller\Ekran Alıntısı3.PNG"/>
          <p:cNvPicPr>
            <a:picLocks noChangeAspect="1" noChangeArrowheads="1"/>
          </p:cNvPicPr>
          <p:nvPr/>
        </p:nvPicPr>
        <p:blipFill>
          <a:blip r:embed="rId3" cstate="print"/>
          <a:srcRect/>
          <a:stretch>
            <a:fillRect/>
          </a:stretch>
        </p:blipFill>
        <p:spPr bwMode="auto">
          <a:xfrm>
            <a:off x="2843226" y="1712925"/>
            <a:ext cx="3657600" cy="357346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Özel 1">
      <a:dk1>
        <a:srgbClr val="595959"/>
      </a:dk1>
      <a:lt1>
        <a:sysClr val="window" lastClr="FFFFFF"/>
      </a:lt1>
      <a:dk2>
        <a:srgbClr val="666666"/>
      </a:dk2>
      <a:lt2>
        <a:srgbClr val="D2D2D2"/>
      </a:lt2>
      <a:accent1>
        <a:srgbClr val="0192CD"/>
      </a:accent1>
      <a:accent2>
        <a:srgbClr val="00194F"/>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1160</TotalTime>
  <Words>1494</Words>
  <Application>Microsoft Office PowerPoint</Application>
  <PresentationFormat>Ekran Gösterisi (4:3)</PresentationFormat>
  <Paragraphs>202</Paragraphs>
  <Slides>33</Slides>
  <Notes>3</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Canlı</vt:lpstr>
      <vt:lpstr>RÖLE ve KORUMA SİSTEMLERİ</vt:lpstr>
      <vt:lpstr>RÖLE NEDİR?</vt:lpstr>
      <vt:lpstr>RÖLE NEDİR?</vt:lpstr>
      <vt:lpstr>RÖLE ÇALIŞMA PRENSİBİ</vt:lpstr>
      <vt:lpstr>RÖLE TÜRLERİ</vt:lpstr>
      <vt:lpstr>RÖLE TÜRLERİ</vt:lpstr>
      <vt:lpstr>RÖLE TÜRLERİ</vt:lpstr>
      <vt:lpstr>IED (Intelligent Electronic Device) Röle</vt:lpstr>
      <vt:lpstr>IED (Intelligent Electronic Device) Röle</vt:lpstr>
      <vt:lpstr>IED (Intelligent Electronic Device) Röle</vt:lpstr>
      <vt:lpstr>AKIM ve GERİLİM TRAFOLARI</vt:lpstr>
      <vt:lpstr>IED (Intelligent Electronic Device) Röle</vt:lpstr>
      <vt:lpstr>IED (Intelligent Electronic Device) Röle Fonksionları</vt:lpstr>
      <vt:lpstr>IED Relay (Intelligent Electronic Device)</vt:lpstr>
      <vt:lpstr>Mesafe Koruma Rölesi</vt:lpstr>
      <vt:lpstr>Mesafe Koruma Rölesi</vt:lpstr>
      <vt:lpstr>Mesafe Koruma Rölesi</vt:lpstr>
      <vt:lpstr>Mesafe Koruma Rölesi</vt:lpstr>
      <vt:lpstr>Mesafe Koruma Rölesi</vt:lpstr>
      <vt:lpstr>Mesafe Koruma Rölesi</vt:lpstr>
      <vt:lpstr>Mesafe Koruma Rölesi</vt:lpstr>
      <vt:lpstr>Mesafe Koruma Rölesi</vt:lpstr>
      <vt:lpstr>Aşırı Akım Rölesi</vt:lpstr>
      <vt:lpstr>Ters Zamanlı Eğrili Açma</vt:lpstr>
      <vt:lpstr>Slayt 25</vt:lpstr>
      <vt:lpstr>Aşırı Akım Ani Açma</vt:lpstr>
      <vt:lpstr>Bara Koruma Rölesi</vt:lpstr>
      <vt:lpstr>Transformatör Diferansiyel Koruma</vt:lpstr>
      <vt:lpstr>Transformatör Aşırı Akım ve Frekans Koruma</vt:lpstr>
      <vt:lpstr>Transformatör Zati Korumaları</vt:lpstr>
      <vt:lpstr>Slayt 31</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KİMYA ENDÜSTRİSİNDE KESTİRİMCİ BAKIM VE UYGULAMALARI</dc:title>
  <dc:creator>hp</dc:creator>
  <cp:lastModifiedBy>Mehmet Salih Taci</cp:lastModifiedBy>
  <cp:revision>275</cp:revision>
  <dcterms:created xsi:type="dcterms:W3CDTF">2020-12-06T11:59:04Z</dcterms:created>
  <dcterms:modified xsi:type="dcterms:W3CDTF">2023-11-22T05:29:40Z</dcterms:modified>
</cp:coreProperties>
</file>