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69" r:id="rId4"/>
    <p:sldId id="271" r:id="rId5"/>
    <p:sldId id="340" r:id="rId6"/>
    <p:sldId id="272" r:id="rId7"/>
    <p:sldId id="341" r:id="rId8"/>
    <p:sldId id="273" r:id="rId9"/>
    <p:sldId id="274" r:id="rId10"/>
    <p:sldId id="275" r:id="rId11"/>
    <p:sldId id="276" r:id="rId12"/>
    <p:sldId id="278" r:id="rId13"/>
    <p:sldId id="342" r:id="rId14"/>
    <p:sldId id="346" r:id="rId15"/>
    <p:sldId id="347" r:id="rId16"/>
    <p:sldId id="348" r:id="rId17"/>
    <p:sldId id="349" r:id="rId18"/>
    <p:sldId id="350" r:id="rId19"/>
    <p:sldId id="281" r:id="rId20"/>
    <p:sldId id="351" r:id="rId21"/>
    <p:sldId id="352" r:id="rId22"/>
    <p:sldId id="353" r:id="rId23"/>
    <p:sldId id="354" r:id="rId24"/>
    <p:sldId id="33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-1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8C6A-08DD-4435-9158-27F4EEDD1B57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C37E-BAEA-4908-88D6-E74E66B6FA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04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383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942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7094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739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5517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727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699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930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006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3421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6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17524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9837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073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9481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161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596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431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5438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837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608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9248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C37E-BAEA-4908-88D6-E74E66B6FA6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61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ADCDF4C-0FC2-44CA-A390-C77295A41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BD0FDCAD-57AA-4FA5-8904-6D21AD56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6D7DE46-96D2-4028-90A8-1FD0687B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0BD0DD4A-CFEC-4E8A-8F3E-394A371A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FFA23CC-3E92-4993-9F89-5C961209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159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B0D6C0C-6522-4542-9DF8-43E84FDD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7DFC0D9F-7332-4652-B582-6A6EB8E2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FE463D7-2DF4-4811-AD64-A65C999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8A31DF3-6342-429E-AC03-F87232A8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7EF8007-315F-4CE0-AE51-CCDC7AF6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247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C140D88B-1452-4C7A-B480-D596BDCB5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5238B67F-C615-4DB3-BE50-0DAA23ED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A6FEAD9-D1FF-468C-A7AB-C0916004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2B136F9-24A8-456A-B875-7A7FD3B7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0DD0EBE-8F3C-4DF2-B8FC-D8770484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416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4F74342-C577-4A73-8836-329B7DF3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2A3FB86-4CEB-4070-87DA-44640D61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A773BAFC-18C9-4784-8B64-D5C1A716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E5145571-BB95-4AD1-B327-1E533C87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52F2671-404A-453F-B789-B83027B2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70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821612A-7205-4592-8513-E976CD5B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53A9CEE-2428-4A88-BD08-63B9C080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AD40108-FACA-4C7A-921E-E0B13C84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F31ED61-2404-41D6-8C31-6E4EC5D3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DF9C909-AD64-4C62-ABFB-F459D2EA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01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3B7A707-6823-40AD-8627-9D781EBF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5AB38A1-2FA7-497A-BB02-9F125998F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D8818CE6-2329-416D-B276-EC533A6EC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537968E4-42EC-4BD6-BAE0-8C19258B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0149204C-99F2-4943-A697-B1060603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C526CA90-690D-4445-BB0C-71D13A68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3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E64CA7E-6ED5-45D2-9DBA-51587FE2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AA499D81-14E2-487F-BC74-7D8434ED4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7D6641C-FD58-4B82-AA36-C556B0DDC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7396DC19-5558-4E51-A26E-16C50F6F0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7548CA7D-5DE7-4832-836A-467950E02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7EA6FD90-D572-4B63-B510-058AB38F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300E1F0C-80E6-4838-B239-9404AE51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F3645A98-3C55-446D-9A4A-4E811502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7613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D4A5175-6FD9-4C06-B367-A2CB82B0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F15AD06D-27D8-47F6-A473-9DDF4E0C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4C9545FA-55BC-4BF3-9E19-4251857C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FB8F792D-215D-45D7-B3C9-D77AF446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32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BBD5DDD7-4591-46D4-80E8-2E4DDE9F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B5D8BB68-8010-4B2B-80BA-55141B4F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B763BFA7-60A3-451E-989A-FD6AE7AC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459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C4BA1EA-6C90-499E-B70F-B39BE808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28BD30E-AF14-47B5-8210-94A5B3C86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A2545403-23D0-4E76-8EF4-7320D365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C9B54F11-763D-462F-A1EA-1F1BAB48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237BF5B8-08E6-44BA-8D4E-74807C5C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CF8B6EBC-31C2-4E98-B102-8CAB2C53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36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9A819C1-565D-410E-9E4D-BDAC3310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AE36C15D-B0CE-45A5-AB87-8E529FE48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7E7B05BC-3B58-4A7E-95A0-048AB935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28C55187-5CC6-4327-BF4B-18721233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B00B879-408C-4B73-800D-1AB480C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8734122C-1490-4C8E-AEDA-46A0D022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686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E2F09298-FD24-4883-9218-AA40519E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CBCB20E0-B441-4E94-B0B0-CB5B4720F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8CBFB75-A736-4CBE-8C6D-8201F87B5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B2E4-C7CB-4682-87B8-C52A5ECCDEE5}" type="datetimeFigureOut">
              <a:rPr lang="tr-TR" smtClean="0"/>
              <a:pPr/>
              <a:t>22.11.2023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BFF27A01-BC37-44B5-8ECE-97AD0EE5F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398CBC9-A9DB-4606-8632-46CF5323E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4BF3-B806-45D4-A946-991AB89A195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88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65FB3E2E-D659-427B-A03F-4D1739851E9B}"/>
              </a:ext>
            </a:extLst>
          </p:cNvPr>
          <p:cNvSpPr txBox="1"/>
          <p:nvPr/>
        </p:nvSpPr>
        <p:spPr>
          <a:xfrm>
            <a:off x="412122" y="328872"/>
            <a:ext cx="11339074" cy="62002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7CFC31E8-5F45-461A-8BAF-F7755EDE47D4}"/>
              </a:ext>
            </a:extLst>
          </p:cNvPr>
          <p:cNvSpPr txBox="1"/>
          <p:nvPr/>
        </p:nvSpPr>
        <p:spPr>
          <a:xfrm>
            <a:off x="6699618" y="1860045"/>
            <a:ext cx="4656837" cy="147732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EMI FİLTRELER</a:t>
            </a:r>
          </a:p>
          <a:p>
            <a:pPr algn="ctr"/>
            <a:endParaRPr lang="tr-TR" sz="2400" dirty="0"/>
          </a:p>
          <a:p>
            <a:pPr algn="ctr"/>
            <a:endParaRPr lang="tr-TR" dirty="0"/>
          </a:p>
        </p:txBody>
      </p:sp>
      <p:cxnSp>
        <p:nvCxnSpPr>
          <p:cNvPr id="6" name="Düz Bağlayıcı 5">
            <a:extLst>
              <a:ext uri="{FF2B5EF4-FFF2-40B4-BE49-F238E27FC236}">
                <a16:creationId xmlns="" xmlns:a16="http://schemas.microsoft.com/office/drawing/2014/main" id="{4D540C3B-DCFE-4F8B-8862-4989829B47E3}"/>
              </a:ext>
            </a:extLst>
          </p:cNvPr>
          <p:cNvCxnSpPr/>
          <p:nvPr/>
        </p:nvCxnSpPr>
        <p:spPr>
          <a:xfrm>
            <a:off x="6081659" y="708514"/>
            <a:ext cx="0" cy="51653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84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LC Filtre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xmlns="" id="{8F46A691-BABD-4AE1-9821-E246F94CB2FD}"/>
                  </a:ext>
                </a:extLst>
              </p:cNvPr>
              <p:cNvSpPr txBox="1"/>
              <p:nvPr/>
            </p:nvSpPr>
            <p:spPr>
              <a:xfrm>
                <a:off x="558800" y="2548335"/>
                <a:ext cx="4395788" cy="363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1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1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1100" b="0" i="1" dirty="0">
                    <a:latin typeface="Cambria Math" panose="02040503050406030204" pitchFamily="18" charset="0"/>
                  </a:rPr>
                  <a:t> olmak üzere;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𝑠𝐿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𝑠𝐶</m:t>
                          </m:r>
                        </m:den>
                      </m:f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</m:den>
                          </m:f>
                        </m:num>
                        <m:den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𝑠𝐿</m:t>
                          </m:r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1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tr-TR" sz="1100" dirty="0"/>
              </a:p>
              <a:p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1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1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1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1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1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1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tr-T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1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1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1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1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sz="11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11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sz="11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sz="11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1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1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tr-T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1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1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1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sz="1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− 20</m:t>
                      </m:r>
                      <m:r>
                        <a:rPr lang="tr-TR" sz="11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1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1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1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11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11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100" dirty="0"/>
              </a:p>
            </p:txBody>
          </p:sp>
        </mc:Choice>
        <mc:Fallback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46A691-BABD-4AE1-9821-E246F94CB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548335"/>
                <a:ext cx="4395788" cy="3636573"/>
              </a:xfrm>
              <a:prstGeom prst="rect">
                <a:avLst/>
              </a:prstGeom>
              <a:blipFill>
                <a:blip r:embed="rId3" cstate="print"/>
                <a:stretch>
                  <a:fillRect t="-168" b="-8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72887016-703C-49F3-98F7-CB78FD09CE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00" y="1432175"/>
            <a:ext cx="2028825" cy="962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xmlns="" id="{916F0201-D350-4945-9B69-3F2FF353AED7}"/>
                  </a:ext>
                </a:extLst>
              </p:cNvPr>
              <p:cNvSpPr txBox="1"/>
              <p:nvPr/>
            </p:nvSpPr>
            <p:spPr>
              <a:xfrm>
                <a:off x="4954588" y="1152350"/>
                <a:ext cx="3531766" cy="94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− 20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12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/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0,</a:t>
                </a:r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-40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/</a:t>
                </a:r>
                <a:r>
                  <a:rPr lang="tr-TR" sz="1200" dirty="0" err="1"/>
                  <a:t>decade</a:t>
                </a:r>
                <a:endParaRPr lang="tr-TR" sz="1200" dirty="0"/>
              </a:p>
            </p:txBody>
          </p:sp>
        </mc:Choice>
        <mc:Fallback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6F0201-D350-4945-9B69-3F2FF353A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8" y="1152350"/>
                <a:ext cx="3531766" cy="945131"/>
              </a:xfrm>
              <a:prstGeom prst="rect">
                <a:avLst/>
              </a:prstGeom>
              <a:blipFill>
                <a:blip r:embed="rId5" cstate="print"/>
                <a:stretch>
                  <a:fillRect b="-45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8B4C8B73-FBFB-4201-B0E7-49C30AAB45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4588" y="2636994"/>
            <a:ext cx="6529101" cy="35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43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LC Filtre Damping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xmlns="" id="{65486CCB-6ECA-4425-803D-57696B558DE8}"/>
                  </a:ext>
                </a:extLst>
              </p:cNvPr>
              <p:cNvSpPr txBox="1"/>
              <p:nvPr/>
            </p:nvSpPr>
            <p:spPr>
              <a:xfrm>
                <a:off x="558800" y="3280408"/>
                <a:ext cx="4395788" cy="275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1200" b="0" i="1" dirty="0">
                    <a:latin typeface="Cambria Math" panose="02040503050406030204" pitchFamily="18" charset="0"/>
                  </a:rPr>
                  <a:t> olmak üzere;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>
                            <m:f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tr-TR" sz="1200" dirty="0"/>
              </a:p>
              <a:p>
                <a:endParaRPr lang="tr-TR" sz="12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− 20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sz="1200">
                              <a:ea typeface="Cambria Math" panose="02040503050406030204" pitchFamily="18" charset="0"/>
                            </a:rPr>
                            <m:t>ξ</m:t>
                          </m:r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1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12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tr-T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200" smtClean="0">
                          <a:ea typeface="Cambria Math" panose="02040503050406030204" pitchFamily="18" charset="0"/>
                        </a:rPr>
                        <m:t>ξ</m:t>
                      </m:r>
                      <m:r>
                        <m:rPr>
                          <m:nor/>
                        </m:rPr>
                        <a:rPr lang="tr-TR" sz="1200" b="0" i="0" smtClean="0"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tr-TR" sz="1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1200" dirty="0"/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0,</a:t>
                </a:r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-40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/</a:t>
                </a:r>
                <a:r>
                  <a:rPr lang="tr-TR" sz="1200" dirty="0" err="1"/>
                  <a:t>decade</a:t>
                </a:r>
                <a:endParaRPr lang="tr-TR" sz="1200" dirty="0"/>
              </a:p>
              <a:p>
                <a:endParaRPr lang="tr-TR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486CCB-6ECA-4425-803D-57696B558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3280408"/>
                <a:ext cx="4395788" cy="275549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61C9CA51-06F9-46D4-A2DE-38517B2033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00" y="1629064"/>
            <a:ext cx="2943225" cy="104775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57398819-0CD7-437E-800B-DE18ADB4FC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6234" y="1929896"/>
            <a:ext cx="6976966" cy="35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18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Kapasitör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Endüktans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D466AAC2-C3EF-4A86-A22C-F06B670198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943" y="1664087"/>
            <a:ext cx="4383766" cy="200323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E187A841-A6F9-4D35-B9D9-8B1FC9B144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0721" y="1629353"/>
            <a:ext cx="4383766" cy="207270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="" xmlns:a16="http://schemas.microsoft.com/office/drawing/2014/main" id="{8485CF03-3302-4BD9-B190-20836845C1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3599" y="3885472"/>
            <a:ext cx="4383766" cy="26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05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251A7B0-91C6-4222-8E18-8594D70E0E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003" y="1461306"/>
            <a:ext cx="9039994" cy="49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2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Çıkış Kondansatörünün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Parazitik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Etkisi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8AED4252-4B84-4D90-9FA7-5E47B25EFF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033" y="1418258"/>
            <a:ext cx="10252426" cy="47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94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LISN Modeli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A8FD6D1-F1FE-4DBD-9485-4243B23C6C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5467" y="1432175"/>
            <a:ext cx="9261065" cy="50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0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Gürültü Eklenmesi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84D05625-672C-403D-9F6E-26E6D30D27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68" y="1877808"/>
            <a:ext cx="11385063" cy="41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99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Gürültü Ölçümü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59070DBB-A496-4704-B423-6D374970F0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1167" y="1470751"/>
            <a:ext cx="8509665" cy="46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32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Fark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ve Ortak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Gürültüler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E30BAC6C-98F8-46CC-B0E6-A491C1D512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219" y="1478594"/>
            <a:ext cx="10107561" cy="47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27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Filtre Dizaynı – Kesim Frekansı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48E30217-7ACD-41FD-9273-32E4D94B76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9190" y="1673764"/>
            <a:ext cx="4461226" cy="351047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CFBC215D-A436-4D93-9476-1FF68426DA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0173" y="1673764"/>
            <a:ext cx="4351331" cy="35281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xmlns="" id="{4FB5DEB5-87A4-4D33-93FA-63E1471BDBBD}"/>
                  </a:ext>
                </a:extLst>
              </p:cNvPr>
              <p:cNvSpPr txBox="1"/>
              <p:nvPr/>
            </p:nvSpPr>
            <p:spPr>
              <a:xfrm>
                <a:off x="5091778" y="5322277"/>
                <a:ext cx="1916789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tr-T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B5DEB5-87A4-4D33-93FA-63E1471B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78" y="5322277"/>
                <a:ext cx="1916789" cy="7290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83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EMI ve EMC Nedir?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83AD360F-AE52-473C-8A31-0079A3CAA0F8}"/>
              </a:ext>
            </a:extLst>
          </p:cNvPr>
          <p:cNvSpPr txBox="1"/>
          <p:nvPr/>
        </p:nvSpPr>
        <p:spPr>
          <a:xfrm>
            <a:off x="558800" y="1836707"/>
            <a:ext cx="114226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EMI, elektronik devrelerin dışarıdan gelen elektromanyetik gürültüler sebebiyle çalışmasının aksaması, arıza veya hataya sebebiyet vermesi olarak tanımlanır.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EMC, elektronik cihazın dışarıdaki gürültülere karşı ne kadar uyumlu olduğunu ve sorunsuz bir şekilde çalışabildiğini ifade eder.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EMI, iletkenler yoluyla ve ışıma yoluyla yayılabilmektedir.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EMI için askeri standartlar USA tarafından yayınlanan EMI standartları MIL-STD-461 </a:t>
            </a:r>
            <a:r>
              <a:rPr lang="tr-TR" sz="2000" dirty="0" err="1"/>
              <a:t>handbook</a:t>
            </a:r>
            <a:r>
              <a:rPr lang="tr-TR" sz="2000" dirty="0"/>
              <a:t> içeriğinde belirtilmiştir.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217754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Decoupling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Kapasitör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2BECAAC3-3800-4006-AB84-688D1C2367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808" y="1511987"/>
            <a:ext cx="8490384" cy="46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86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Decoupling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Kapasitör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F530D1-5231-44D5-8CAF-DF0574CDF3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272" y="1432175"/>
            <a:ext cx="6056671" cy="285094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71877231-9F63-4AE0-99BE-1C727FC256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203" y="3668750"/>
            <a:ext cx="6419997" cy="285094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913C9F22-38A5-4287-B064-D64651DED0D7}"/>
              </a:ext>
            </a:extLst>
          </p:cNvPr>
          <p:cNvSpPr txBox="1"/>
          <p:nvPr/>
        </p:nvSpPr>
        <p:spPr>
          <a:xfrm>
            <a:off x="558800" y="3684637"/>
            <a:ext cx="8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ÖNCE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C39FC38A-0F2F-4FB0-B7C0-AB3B53AA999B}"/>
              </a:ext>
            </a:extLst>
          </p:cNvPr>
          <p:cNvSpPr txBox="1"/>
          <p:nvPr/>
        </p:nvSpPr>
        <p:spPr>
          <a:xfrm>
            <a:off x="5478207" y="6041738"/>
            <a:ext cx="8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SONRA</a:t>
            </a:r>
          </a:p>
        </p:txBody>
      </p:sp>
    </p:spTree>
    <p:extLst>
      <p:ext uri="{BB962C8B-B14F-4D97-AF65-F5344CB8AC3E}">
        <p14:creationId xmlns:p14="http://schemas.microsoft.com/office/powerpoint/2010/main" xmlns="" val="258728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Choke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23374E6-492C-4F79-9DC0-F89EFB7FAC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7019" y="1632042"/>
            <a:ext cx="9742786" cy="41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039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Düşürücü Dönüştürücü – Gürültü Ölçümleri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B8573FAC-977B-4B31-B437-E17E20020D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548" y="1549470"/>
            <a:ext cx="9871587" cy="45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16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37CF32CD-CA95-44AC-9363-C210AB4A2D05}"/>
              </a:ext>
            </a:extLst>
          </p:cNvPr>
          <p:cNvSpPr txBox="1"/>
          <p:nvPr/>
        </p:nvSpPr>
        <p:spPr>
          <a:xfrm>
            <a:off x="1319813" y="2557145"/>
            <a:ext cx="955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002060"/>
                </a:solidFill>
              </a:rPr>
              <a:t>İLGİYLE DİNLEDİĞİNİZ İÇİN 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xmlns="" val="426886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Desibel Kavramı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83AD360F-AE52-473C-8A31-0079A3CAA0F8}"/>
              </a:ext>
            </a:extLst>
          </p:cNvPr>
          <p:cNvSpPr txBox="1"/>
          <p:nvPr/>
        </p:nvSpPr>
        <p:spPr>
          <a:xfrm>
            <a:off x="558800" y="1432175"/>
            <a:ext cx="1142266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Geniş bir veri aralığını kolayca ifade edebilmek için oluşturulmuştur.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Kazanç: Aynı türden iki adet değişkenin birbirine göre oranının logaritması olarak tanımlanır.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Desibel ise kazanç oranının 10 katına eşittir.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xmlns="" id="{77A97647-3F78-49BD-96AA-F3F3E74D30F5}"/>
                  </a:ext>
                </a:extLst>
              </p:cNvPr>
              <p:cNvSpPr txBox="1"/>
              <p:nvPr/>
            </p:nvSpPr>
            <p:spPr>
              <a:xfrm>
                <a:off x="558800" y="2927416"/>
                <a:ext cx="5025572" cy="343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Güç Kazancı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dirty="0"/>
              </a:p>
              <a:p>
                <a:r>
                  <a:rPr lang="tr-TR" dirty="0" err="1"/>
                  <a:t>dB</a:t>
                </a:r>
                <a:r>
                  <a:rPr lang="tr-TR" dirty="0"/>
                  <a:t> = 10 X Güç Kazancı =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  <a:p>
                <a:r>
                  <a:rPr lang="tr-TR" dirty="0"/>
                  <a:t>Gerilim kazancı ve Akım kazancı;</a:t>
                </a:r>
              </a:p>
              <a:p>
                <a:endParaRPr lang="tr-TR" dirty="0"/>
              </a:p>
              <a:p>
                <a:r>
                  <a:rPr lang="tr-TR" dirty="0" err="1"/>
                  <a:t>dB</a:t>
                </a:r>
                <a:r>
                  <a:rPr lang="tr-TR" dirty="0"/>
                  <a:t> =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 smtClean="0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tr-TR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tr-T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tr-TR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tr-TR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tr-TR" dirty="0"/>
              </a:p>
              <a:p>
                <a:r>
                  <a:rPr lang="tr-TR" dirty="0" err="1"/>
                  <a:t>dB</a:t>
                </a:r>
                <a:r>
                  <a:rPr lang="tr-TR" dirty="0"/>
                  <a:t> =</a:t>
                </a:r>
                <a:r>
                  <a:rPr lang="tr-TR" b="0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dirty="0"/>
              </a:p>
              <a:p>
                <a:r>
                  <a:rPr lang="tr-TR" dirty="0"/>
                  <a:t>dB =</a:t>
                </a:r>
                <a:r>
                  <a:rPr lang="tr-TR" b="0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A97647-3F78-49BD-96AA-F3F3E74D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927416"/>
                <a:ext cx="5025572" cy="3436646"/>
              </a:xfrm>
              <a:prstGeom prst="rect">
                <a:avLst/>
              </a:prstGeom>
              <a:blipFill>
                <a:blip r:embed="rId3" cstate="print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18B30B12-9663-4F0C-B332-19155EE02CFB}"/>
              </a:ext>
            </a:extLst>
          </p:cNvPr>
          <p:cNvSpPr/>
          <p:nvPr/>
        </p:nvSpPr>
        <p:spPr>
          <a:xfrm>
            <a:off x="7843101" y="3560975"/>
            <a:ext cx="2290714" cy="12938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CC7708E7-948D-4B91-B520-9A11A86B84DC}"/>
              </a:ext>
            </a:extLst>
          </p:cNvPr>
          <p:cNvSpPr txBox="1"/>
          <p:nvPr/>
        </p:nvSpPr>
        <p:spPr>
          <a:xfrm>
            <a:off x="8003357" y="3772383"/>
            <a:ext cx="1970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POWER</a:t>
            </a:r>
          </a:p>
          <a:p>
            <a:pPr algn="ctr"/>
            <a:r>
              <a:rPr lang="tr-TR" sz="2400" dirty="0"/>
              <a:t>AMPLIFIER</a:t>
            </a:r>
          </a:p>
        </p:txBody>
      </p:sp>
      <p:cxnSp>
        <p:nvCxnSpPr>
          <p:cNvPr id="15" name="Düz Bağlayıcı 14">
            <a:extLst>
              <a:ext uri="{FF2B5EF4-FFF2-40B4-BE49-F238E27FC236}">
                <a16:creationId xmlns="" xmlns:a16="http://schemas.microsoft.com/office/drawing/2014/main" id="{D5122C1B-1409-4F34-9F6D-2C60AC65BD7A}"/>
              </a:ext>
            </a:extLst>
          </p:cNvPr>
          <p:cNvCxnSpPr>
            <a:cxnSpLocks/>
          </p:cNvCxnSpPr>
          <p:nvPr/>
        </p:nvCxnSpPr>
        <p:spPr>
          <a:xfrm>
            <a:off x="6947555" y="3726910"/>
            <a:ext cx="895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97D920D-2420-4666-AAF3-2067623CE06A}"/>
              </a:ext>
            </a:extLst>
          </p:cNvPr>
          <p:cNvSpPr/>
          <p:nvPr/>
        </p:nvSpPr>
        <p:spPr>
          <a:xfrm>
            <a:off x="6819900" y="3660091"/>
            <a:ext cx="127655" cy="133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Düz Bağlayıcı 17">
            <a:extLst>
              <a:ext uri="{FF2B5EF4-FFF2-40B4-BE49-F238E27FC236}">
                <a16:creationId xmlns="" xmlns:a16="http://schemas.microsoft.com/office/drawing/2014/main" id="{6A7297F0-B4DC-4EFA-8567-DD0DE2700812}"/>
              </a:ext>
            </a:extLst>
          </p:cNvPr>
          <p:cNvCxnSpPr>
            <a:cxnSpLocks/>
          </p:cNvCxnSpPr>
          <p:nvPr/>
        </p:nvCxnSpPr>
        <p:spPr>
          <a:xfrm>
            <a:off x="6947555" y="4643087"/>
            <a:ext cx="895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1CEF10-473E-4511-A247-52BF82EA7A43}"/>
              </a:ext>
            </a:extLst>
          </p:cNvPr>
          <p:cNvSpPr/>
          <p:nvPr/>
        </p:nvSpPr>
        <p:spPr>
          <a:xfrm>
            <a:off x="6819900" y="4576268"/>
            <a:ext cx="127655" cy="133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Bağlayıcı 19">
            <a:extLst>
              <a:ext uri="{FF2B5EF4-FFF2-40B4-BE49-F238E27FC236}">
                <a16:creationId xmlns="" xmlns:a16="http://schemas.microsoft.com/office/drawing/2014/main" id="{55D6C67C-D2C8-4601-A2E3-24F7F12D58E0}"/>
              </a:ext>
            </a:extLst>
          </p:cNvPr>
          <p:cNvCxnSpPr>
            <a:cxnSpLocks/>
          </p:cNvCxnSpPr>
          <p:nvPr/>
        </p:nvCxnSpPr>
        <p:spPr>
          <a:xfrm>
            <a:off x="10133815" y="4643085"/>
            <a:ext cx="895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9638C7A-B5C0-4457-B217-EF9FA62EC669}"/>
              </a:ext>
            </a:extLst>
          </p:cNvPr>
          <p:cNvSpPr/>
          <p:nvPr/>
        </p:nvSpPr>
        <p:spPr>
          <a:xfrm>
            <a:off x="11029361" y="4576267"/>
            <a:ext cx="127655" cy="133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2" name="Düz Bağlayıcı 21">
            <a:extLst>
              <a:ext uri="{FF2B5EF4-FFF2-40B4-BE49-F238E27FC236}">
                <a16:creationId xmlns="" xmlns:a16="http://schemas.microsoft.com/office/drawing/2014/main" id="{62FF744B-3EB6-4E94-880F-6B79C2A0C8FA}"/>
              </a:ext>
            </a:extLst>
          </p:cNvPr>
          <p:cNvCxnSpPr>
            <a:cxnSpLocks/>
          </p:cNvCxnSpPr>
          <p:nvPr/>
        </p:nvCxnSpPr>
        <p:spPr>
          <a:xfrm>
            <a:off x="10150115" y="3726910"/>
            <a:ext cx="895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4CD90C1-7BD4-4523-B31C-5EFC5EA353AF}"/>
              </a:ext>
            </a:extLst>
          </p:cNvPr>
          <p:cNvSpPr/>
          <p:nvPr/>
        </p:nvSpPr>
        <p:spPr>
          <a:xfrm>
            <a:off x="11045661" y="3660092"/>
            <a:ext cx="127655" cy="133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xmlns="" id="{D1DF07D9-C5E3-47CE-A281-AD69CE5DFEF7}"/>
                  </a:ext>
                </a:extLst>
              </p:cNvPr>
              <p:cNvSpPr txBox="1"/>
              <p:nvPr/>
            </p:nvSpPr>
            <p:spPr>
              <a:xfrm>
                <a:off x="6280805" y="3993280"/>
                <a:ext cx="12254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tr-TR" sz="2000" b="1" dirty="0"/>
              </a:p>
            </p:txBody>
          </p:sp>
        </mc:Choice>
        <mc:Fallback>
          <p:sp>
            <p:nvSpPr>
              <p:cNvPr id="24" name="Metin kutusu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DF07D9-C5E3-47CE-A281-AD69CE5D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05" y="3993280"/>
                <a:ext cx="1225485" cy="400110"/>
              </a:xfrm>
              <a:prstGeom prst="rect">
                <a:avLst/>
              </a:prstGeom>
              <a:blipFill>
                <a:blip r:embed="rId4" cstate="print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xmlns="" id="{8D0B0F59-9EF2-47B1-9E4A-03200634C1CF}"/>
                  </a:ext>
                </a:extLst>
              </p:cNvPr>
              <p:cNvSpPr txBox="1"/>
              <p:nvPr/>
            </p:nvSpPr>
            <p:spPr>
              <a:xfrm>
                <a:off x="10544273" y="3984943"/>
                <a:ext cx="12254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r-TR" sz="2000" b="1" dirty="0"/>
              </a:p>
            </p:txBody>
          </p:sp>
        </mc:Choice>
        <mc:Fallback>
          <p:sp>
            <p:nvSpPr>
              <p:cNvPr id="25" name="Metin kutusu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0B0F59-9EF2-47B1-9E4A-03200634C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73" y="3984943"/>
                <a:ext cx="1225485" cy="400110"/>
              </a:xfrm>
              <a:prstGeom prst="rect">
                <a:avLst/>
              </a:prstGeom>
              <a:blipFill>
                <a:blip r:embed="rId5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583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İletkenlik Yoluyla Yayılan EMI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83AD360F-AE52-473C-8A31-0079A3CAA0F8}"/>
              </a:ext>
            </a:extLst>
          </p:cNvPr>
          <p:cNvSpPr txBox="1"/>
          <p:nvPr/>
        </p:nvSpPr>
        <p:spPr>
          <a:xfrm>
            <a:off x="558800" y="1483100"/>
            <a:ext cx="11422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Kendi içerisinde ortak </a:t>
            </a:r>
            <a:r>
              <a:rPr lang="tr-TR" sz="2000" dirty="0" err="1"/>
              <a:t>mod</a:t>
            </a:r>
            <a:r>
              <a:rPr lang="tr-TR" sz="2000" dirty="0"/>
              <a:t> ve fark </a:t>
            </a:r>
            <a:r>
              <a:rPr lang="tr-TR" sz="2000" dirty="0" err="1"/>
              <a:t>mod</a:t>
            </a:r>
            <a:r>
              <a:rPr lang="tr-TR" sz="2000" dirty="0"/>
              <a:t> olmak üzere iki çeşittir.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Ortak </a:t>
            </a:r>
            <a:r>
              <a:rPr lang="tr-TR" sz="2000" dirty="0" err="1"/>
              <a:t>mod</a:t>
            </a:r>
            <a:r>
              <a:rPr lang="tr-TR" sz="2000" dirty="0"/>
              <a:t> gürültüler, genellikle yüksek </a:t>
            </a:r>
            <a:r>
              <a:rPr lang="tr-TR" sz="2000" dirty="0" err="1"/>
              <a:t>dV</a:t>
            </a:r>
            <a:r>
              <a:rPr lang="tr-TR" sz="2000" dirty="0"/>
              <a:t>/</a:t>
            </a:r>
            <a:r>
              <a:rPr lang="tr-TR" sz="2000" dirty="0" err="1"/>
              <a:t>dt</a:t>
            </a:r>
            <a:r>
              <a:rPr lang="tr-TR" sz="2000" dirty="0"/>
              <a:t> ve </a:t>
            </a:r>
            <a:r>
              <a:rPr lang="tr-TR" sz="2000" dirty="0" err="1"/>
              <a:t>di</a:t>
            </a:r>
            <a:r>
              <a:rPr lang="tr-TR" sz="2000" dirty="0"/>
              <a:t>/</a:t>
            </a:r>
            <a:r>
              <a:rPr lang="tr-TR" sz="2000" dirty="0" err="1"/>
              <a:t>dt’den</a:t>
            </a:r>
            <a:r>
              <a:rPr lang="tr-TR" sz="2000" dirty="0"/>
              <a:t> meydana gelir. Bu gürültüler devrenin pozitif </a:t>
            </a:r>
            <a:r>
              <a:rPr lang="tr-TR" sz="2000" dirty="0" err="1"/>
              <a:t>barası</a:t>
            </a:r>
            <a:r>
              <a:rPr lang="tr-TR" sz="2000" dirty="0"/>
              <a:t> ile şasi arasında oluşur. Ortak </a:t>
            </a:r>
            <a:r>
              <a:rPr lang="tr-TR" sz="2000" dirty="0" err="1"/>
              <a:t>mod</a:t>
            </a:r>
            <a:r>
              <a:rPr lang="tr-TR" sz="2000" dirty="0"/>
              <a:t> gürültülerde akımlar aynı yönde akmaktadır.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Fark </a:t>
            </a:r>
            <a:r>
              <a:rPr lang="tr-TR" sz="2000" dirty="0" err="1"/>
              <a:t>mod</a:t>
            </a:r>
            <a:r>
              <a:rPr lang="tr-TR" sz="2000" dirty="0"/>
              <a:t> gürültüler aynı iletken üzerinde zıt yönlerde akar. Fark </a:t>
            </a:r>
            <a:r>
              <a:rPr lang="tr-TR" sz="2000" dirty="0" err="1"/>
              <a:t>mod</a:t>
            </a:r>
            <a:r>
              <a:rPr lang="tr-TR" sz="2000" dirty="0"/>
              <a:t> akımlar devrenin pozitif </a:t>
            </a:r>
            <a:r>
              <a:rPr lang="tr-TR" sz="2000" dirty="0" err="1"/>
              <a:t>barası</a:t>
            </a:r>
            <a:r>
              <a:rPr lang="tr-TR" sz="2000" dirty="0"/>
              <a:t> ile referans </a:t>
            </a:r>
            <a:r>
              <a:rPr lang="tr-TR" sz="2000" dirty="0" err="1"/>
              <a:t>barası</a:t>
            </a:r>
            <a:r>
              <a:rPr lang="tr-TR" sz="2000" dirty="0"/>
              <a:t> arasında oluşur. </a:t>
            </a:r>
          </a:p>
        </p:txBody>
      </p:sp>
      <p:pic>
        <p:nvPicPr>
          <p:cNvPr id="7" name="Picture 2" descr="12 Example of the interference currents, a) Differential mode current... |  Download Scientific Diagram">
            <a:extLst>
              <a:ext uri="{FF2B5EF4-FFF2-40B4-BE49-F238E27FC236}">
                <a16:creationId xmlns="" xmlns:a16="http://schemas.microsoft.com/office/drawing/2014/main" id="{89B1887F-8DCA-432D-8F78-27987FCF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626" y="3625149"/>
            <a:ext cx="3694747" cy="29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52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İletkenlik Yoluyla Yayılan EMI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CC69EB9A-EB32-4B2A-8E66-D2B2D53684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100" y="1365832"/>
            <a:ext cx="6339800" cy="252779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43C89CA-2628-44D2-916C-E51B07425A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6100" y="3893624"/>
            <a:ext cx="6084162" cy="24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97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İletkenlik Yoluyla Yayılan EMI</a:t>
            </a:r>
          </a:p>
        </p:txBody>
      </p:sp>
      <p:pic>
        <p:nvPicPr>
          <p:cNvPr id="10" name="Görüntü9">
            <a:extLst>
              <a:ext uri="{FF2B5EF4-FFF2-40B4-BE49-F238E27FC236}">
                <a16:creationId xmlns="" xmlns:a16="http://schemas.microsoft.com/office/drawing/2014/main" id="{8CAAE61D-883A-45DD-926A-63D67DC2FA2B}"/>
              </a:ext>
            </a:extLst>
          </p:cNvPr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11943" y="2180531"/>
            <a:ext cx="6291626" cy="24969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7933DEF-ACCC-4135-8013-C842AF99C8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3569" y="1998911"/>
            <a:ext cx="4872107" cy="3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64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Choke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9F6F53C-7018-4064-8785-A7ED081B9C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135" y="1432175"/>
            <a:ext cx="6795729" cy="319212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34B5F89A-8E46-4B43-B0B5-AAD812C0A7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7392" y="4741869"/>
            <a:ext cx="7678686" cy="17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58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Gürültülerin Bastırılması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8A05707B-FEAC-4CEE-9A5F-E2013729A575}"/>
              </a:ext>
            </a:extLst>
          </p:cNvPr>
          <p:cNvSpPr txBox="1"/>
          <p:nvPr/>
        </p:nvSpPr>
        <p:spPr>
          <a:xfrm>
            <a:off x="558800" y="1476233"/>
            <a:ext cx="1129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EMI gürültülerinin bastırılması için devrelerde alçak geçiren filtreler kullanılmaktadır.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Alçak geçiren filtreler kesim frekansına kadar olan sinyalleri alıcıya aktarırken kesim frekansının üzerindeki sinyalleri alıcıya aktarmazlar. </a:t>
            </a:r>
          </a:p>
        </p:txBody>
      </p:sp>
      <p:pic>
        <p:nvPicPr>
          <p:cNvPr id="11" name="Görüntü1">
            <a:extLst>
              <a:ext uri="{FF2B5EF4-FFF2-40B4-BE49-F238E27FC236}">
                <a16:creationId xmlns="" xmlns:a16="http://schemas.microsoft.com/office/drawing/2014/main" id="{309C1BAC-3DFD-4730-98DE-807D783AF0A8}"/>
              </a:ext>
            </a:extLst>
          </p:cNvPr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601995" y="3005895"/>
            <a:ext cx="3921289" cy="2942051"/>
          </a:xfrm>
          <a:prstGeom prst="rect">
            <a:avLst/>
          </a:prstGeom>
        </p:spPr>
      </p:pic>
      <p:pic>
        <p:nvPicPr>
          <p:cNvPr id="12" name="Görüntü2">
            <a:extLst>
              <a:ext uri="{FF2B5EF4-FFF2-40B4-BE49-F238E27FC236}">
                <a16:creationId xmlns="" xmlns:a16="http://schemas.microsoft.com/office/drawing/2014/main" id="{82F12E16-DEFA-44AB-AD1B-77E71D58B276}"/>
              </a:ext>
            </a:extLst>
          </p:cNvPr>
          <p:cNvPicPr/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372982" y="3005895"/>
            <a:ext cx="4626813" cy="29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88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>
            <a:extLst>
              <a:ext uri="{FF2B5EF4-FFF2-40B4-BE49-F238E27FC236}">
                <a16:creationId xmlns="" xmlns:a16="http://schemas.microsoft.com/office/drawing/2014/main" id="{C8E07B05-9E2A-49AF-9AB9-14AF206EEB81}"/>
              </a:ext>
            </a:extLst>
          </p:cNvPr>
          <p:cNvCxnSpPr>
            <a:cxnSpLocks/>
          </p:cNvCxnSpPr>
          <p:nvPr/>
        </p:nvCxnSpPr>
        <p:spPr>
          <a:xfrm>
            <a:off x="0" y="631596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6513BB2-A7B8-4D73-A78C-512FC8E5437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EMI FILTRE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8380F962-63EF-4AC3-8C02-073546BE56D6}"/>
              </a:ext>
            </a:extLst>
          </p:cNvPr>
          <p:cNvSpPr txBox="1"/>
          <p:nvPr/>
        </p:nvSpPr>
        <p:spPr>
          <a:xfrm>
            <a:off x="558800" y="737350"/>
            <a:ext cx="110744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RC Filtre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418C5B8C-DF86-4AAF-A82C-48DA21A56B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0" y="1432175"/>
            <a:ext cx="2028825" cy="962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id="{A11E8D2B-4675-499D-A462-44A108734B4E}"/>
                  </a:ext>
                </a:extLst>
              </p:cNvPr>
              <p:cNvSpPr txBox="1"/>
              <p:nvPr/>
            </p:nvSpPr>
            <p:spPr>
              <a:xfrm>
                <a:off x="832945" y="2556685"/>
                <a:ext cx="4395788" cy="396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1200" b="0" i="1" dirty="0">
                    <a:latin typeface="Cambria Math" panose="02040503050406030204" pitchFamily="18" charset="0"/>
                  </a:rPr>
                  <a:t> olmak üzere;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𝑠𝐶</m:t>
                          </m:r>
                        </m:den>
                      </m:f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</m:den>
                          </m:f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sz="1200" b="0" i="1" smtClean="0">
                              <a:latin typeface="Cambria Math" panose="02040503050406030204" pitchFamily="18" charset="0"/>
                            </a:rPr>
                            <m:t>𝑠𝐶𝑅</m:t>
                          </m:r>
                        </m:den>
                      </m:f>
                    </m:oMath>
                  </m:oMathPara>
                </a14:m>
                <a:endParaRPr lang="tr-TR" sz="1200" dirty="0"/>
              </a:p>
              <a:p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𝐶𝑅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tr-T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1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func>
                        <m:funcPr>
                          <m:ctrlPr>
                            <a:rPr lang="tr-TR" sz="1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− 20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12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sz="1200" dirty="0"/>
              </a:p>
            </p:txBody>
          </p:sp>
        </mc:Choice>
        <mc:Fallback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1E8D2B-4675-499D-A462-44A10873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45" y="2556685"/>
                <a:ext cx="4395788" cy="39630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xmlns="" id="{321CA876-F180-47B4-9354-F18977891951}"/>
                  </a:ext>
                </a:extLst>
              </p:cNvPr>
              <p:cNvSpPr txBox="1"/>
              <p:nvPr/>
            </p:nvSpPr>
            <p:spPr>
              <a:xfrm>
                <a:off x="5228733" y="1326422"/>
                <a:ext cx="3531766" cy="87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1200" b="0" i="0" smtClean="0"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tr-TR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− 20</m:t>
                      </m:r>
                      <m:r>
                        <a:rPr lang="tr-TR" sz="12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1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1200" dirty="0"/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0,</a:t>
                </a:r>
              </a:p>
              <a:p>
                <a14:m>
                  <m:oMath xmlns:m="http://schemas.openxmlformats.org/officeDocument/2006/math">
                    <m:r>
                      <a:rPr lang="tr-T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tr-TR" sz="1200" dirty="0"/>
                  <a:t> için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 = -20 </a:t>
                </a:r>
                <a:r>
                  <a:rPr lang="tr-TR" sz="1200" dirty="0" err="1"/>
                  <a:t>dB</a:t>
                </a:r>
                <a:r>
                  <a:rPr lang="tr-TR" sz="1200" dirty="0"/>
                  <a:t>/</a:t>
                </a:r>
                <a:r>
                  <a:rPr lang="tr-TR" sz="1200" dirty="0" err="1"/>
                  <a:t>decade</a:t>
                </a:r>
                <a:endParaRPr lang="tr-TR" sz="1200" dirty="0"/>
              </a:p>
            </p:txBody>
          </p:sp>
        </mc:Choice>
        <mc:Fallback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1CA876-F180-47B4-9354-F18977891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733" y="1326422"/>
                <a:ext cx="3531766" cy="872547"/>
              </a:xfrm>
              <a:prstGeom prst="rect">
                <a:avLst/>
              </a:prstGeom>
              <a:blipFill>
                <a:blip r:embed="rId5" cstate="print"/>
                <a:stretch>
                  <a:fillRect b="-48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Resim 14">
            <a:extLst>
              <a:ext uri="{FF2B5EF4-FFF2-40B4-BE49-F238E27FC236}">
                <a16:creationId xmlns="" xmlns:a16="http://schemas.microsoft.com/office/drawing/2014/main" id="{D0BE074D-C244-44BE-94E6-B38671E5FD6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172" y="2820674"/>
            <a:ext cx="6139629" cy="33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67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357</Words>
  <Application>Microsoft Office PowerPoint</Application>
  <PresentationFormat>Özel</PresentationFormat>
  <Paragraphs>101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KAVAK</dc:creator>
  <cp:lastModifiedBy>Mehmet Salih Taci</cp:lastModifiedBy>
  <cp:revision>36</cp:revision>
  <dcterms:created xsi:type="dcterms:W3CDTF">2021-08-21T13:50:27Z</dcterms:created>
  <dcterms:modified xsi:type="dcterms:W3CDTF">2023-11-22T05:37:16Z</dcterms:modified>
</cp:coreProperties>
</file>