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webextensions/webextension1.xml" ContentType="application/vnd.ms-office.webextension+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webextensions/taskpanes.xml" ContentType="application/vnd.ms-office.webextensiontaskpan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11/relationships/webextensiontaskpanes" Target="ppt/webextensions/taskpanes.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4" r:id="rId4"/>
  </p:sldMasterIdLst>
  <p:notesMasterIdLst>
    <p:notesMasterId r:id="rId23"/>
  </p:notesMasterIdLst>
  <p:handoutMasterIdLst>
    <p:handoutMasterId r:id="rId24"/>
  </p:handoutMasterIdLst>
  <p:sldIdLst>
    <p:sldId id="265" r:id="rId5"/>
    <p:sldId id="311" r:id="rId6"/>
    <p:sldId id="313" r:id="rId7"/>
    <p:sldId id="343" r:id="rId8"/>
    <p:sldId id="329" r:id="rId9"/>
    <p:sldId id="334" r:id="rId10"/>
    <p:sldId id="342" r:id="rId11"/>
    <p:sldId id="333" r:id="rId12"/>
    <p:sldId id="336" r:id="rId13"/>
    <p:sldId id="337" r:id="rId14"/>
    <p:sldId id="339" r:id="rId15"/>
    <p:sldId id="346" r:id="rId16"/>
    <p:sldId id="340" r:id="rId17"/>
    <p:sldId id="344" r:id="rId18"/>
    <p:sldId id="348" r:id="rId19"/>
    <p:sldId id="349" r:id="rId20"/>
    <p:sldId id="350" r:id="rId21"/>
    <p:sldId id="319" r:id="rId22"/>
  </p:sldIdLst>
  <p:sldSz cx="12188825" cy="6858000"/>
  <p:notesSz cx="6858000" cy="9144000"/>
  <p:custDataLst>
    <p:tags r:id="rId25"/>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13" autoAdjust="0"/>
    <p:restoredTop sz="95226" autoAdjust="0"/>
  </p:normalViewPr>
  <p:slideViewPr>
    <p:cSldViewPr showGuides="1">
      <p:cViewPr varScale="1">
        <p:scale>
          <a:sx n="88" d="100"/>
          <a:sy n="88" d="100"/>
        </p:scale>
        <p:origin x="-187" y="-77"/>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0" d="100"/>
          <a:sy n="60" d="100"/>
        </p:scale>
        <p:origin x="2982"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98B2FC7F-16C6-4B5C-8B7F-DAE0D27CA2ED}" type="datetime1">
              <a:rPr lang="tr-TR" smtClean="0"/>
              <a:pPr algn="r" rtl="0"/>
              <a:t>22.11.2023</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D9F912AB-2776-42F2-A957-313FC7EFEDB9}" type="slidenum">
              <a:rPr lang="tr-TR" smtClean="0"/>
              <a:pPr algn="r" rtl="0"/>
              <a:t>‹#›</a:t>
            </a:fld>
            <a:endParaRPr lang="tr-TR" dirty="0"/>
          </a:p>
        </p:txBody>
      </p:sp>
    </p:spTree>
    <p:extLst>
      <p:ext uri="{BB962C8B-B14F-4D97-AF65-F5344CB8AC3E}">
        <p14:creationId xmlns:p14="http://schemas.microsoft.com/office/powerpoint/2010/main" xmlns=""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tr-TR" noProof="0"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D1CC6C54-1CF4-4AB4-84D8-BA55C737A701}" type="datetime1">
              <a:rPr lang="tr-TR" smtClean="0"/>
              <a:pPr/>
              <a:t>22.11.2023</a:t>
            </a:fld>
            <a:endParaRPr lang="tr-TR" dirty="0"/>
          </a:p>
        </p:txBody>
      </p:sp>
      <p:sp>
        <p:nvSpPr>
          <p:cNvPr id="4" name="Slayt Görüntüsü Yer Tutucus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F93199CD-3E1B-4AE6-990F-76F925F5EA9F}" type="slidenum">
              <a:rPr lang="tr-TR" smtClean="0"/>
              <a:pPr/>
              <a:t>‹#›</a:t>
            </a:fld>
            <a:endParaRPr lang="tr-TR" dirty="0"/>
          </a:p>
        </p:txBody>
      </p:sp>
    </p:spTree>
    <p:extLst>
      <p:ext uri="{BB962C8B-B14F-4D97-AF65-F5344CB8AC3E}">
        <p14:creationId xmlns:p14="http://schemas.microsoft.com/office/powerpoint/2010/main" xmlns=""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93199CD-3E1B-4AE6-990F-76F925F5EA9F}" type="slidenum">
              <a:rPr lang="tr-TR" smtClean="0"/>
              <a:pPr/>
              <a:t>2</a:t>
            </a:fld>
            <a:endParaRPr lang="tr-TR" dirty="0"/>
          </a:p>
        </p:txBody>
      </p:sp>
    </p:spTree>
    <p:extLst>
      <p:ext uri="{BB962C8B-B14F-4D97-AF65-F5344CB8AC3E}">
        <p14:creationId xmlns:p14="http://schemas.microsoft.com/office/powerpoint/2010/main" xmlns="" val="4021736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dirty="0"/>
          </a:p>
        </p:txBody>
      </p:sp>
      <p:sp>
        <p:nvSpPr>
          <p:cNvPr id="4" name="Slayt Numarası Yer Tutucusu 3"/>
          <p:cNvSpPr>
            <a:spLocks noGrp="1"/>
          </p:cNvSpPr>
          <p:nvPr>
            <p:ph type="sldNum" sz="quarter" idx="5"/>
          </p:nvPr>
        </p:nvSpPr>
        <p:spPr/>
        <p:txBody>
          <a:bodyPr/>
          <a:lstStyle/>
          <a:p>
            <a:fld id="{F93199CD-3E1B-4AE6-990F-76F925F5EA9F}" type="slidenum">
              <a:rPr lang="tr-TR" smtClean="0"/>
              <a:pPr/>
              <a:t>11</a:t>
            </a:fld>
            <a:endParaRPr lang="tr-TR" dirty="0"/>
          </a:p>
        </p:txBody>
      </p:sp>
    </p:spTree>
    <p:extLst>
      <p:ext uri="{BB962C8B-B14F-4D97-AF65-F5344CB8AC3E}">
        <p14:creationId xmlns:p14="http://schemas.microsoft.com/office/powerpoint/2010/main" xmlns="" val="2757979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dirty="0"/>
          </a:p>
        </p:txBody>
      </p:sp>
      <p:sp>
        <p:nvSpPr>
          <p:cNvPr id="4" name="Slayt Numarası Yer Tutucusu 3"/>
          <p:cNvSpPr>
            <a:spLocks noGrp="1"/>
          </p:cNvSpPr>
          <p:nvPr>
            <p:ph type="sldNum" sz="quarter" idx="5"/>
          </p:nvPr>
        </p:nvSpPr>
        <p:spPr/>
        <p:txBody>
          <a:bodyPr/>
          <a:lstStyle/>
          <a:p>
            <a:fld id="{F93199CD-3E1B-4AE6-990F-76F925F5EA9F}" type="slidenum">
              <a:rPr lang="tr-TR" smtClean="0"/>
              <a:pPr/>
              <a:t>12</a:t>
            </a:fld>
            <a:endParaRPr lang="tr-TR" dirty="0"/>
          </a:p>
        </p:txBody>
      </p:sp>
    </p:spTree>
    <p:extLst>
      <p:ext uri="{BB962C8B-B14F-4D97-AF65-F5344CB8AC3E}">
        <p14:creationId xmlns:p14="http://schemas.microsoft.com/office/powerpoint/2010/main" xmlns="" val="1440056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dirty="0"/>
          </a:p>
        </p:txBody>
      </p:sp>
      <p:sp>
        <p:nvSpPr>
          <p:cNvPr id="4" name="Slayt Numarası Yer Tutucusu 3"/>
          <p:cNvSpPr>
            <a:spLocks noGrp="1"/>
          </p:cNvSpPr>
          <p:nvPr>
            <p:ph type="sldNum" sz="quarter" idx="5"/>
          </p:nvPr>
        </p:nvSpPr>
        <p:spPr/>
        <p:txBody>
          <a:bodyPr/>
          <a:lstStyle/>
          <a:p>
            <a:fld id="{F93199CD-3E1B-4AE6-990F-76F925F5EA9F}" type="slidenum">
              <a:rPr lang="tr-TR" smtClean="0"/>
              <a:pPr/>
              <a:t>13</a:t>
            </a:fld>
            <a:endParaRPr lang="tr-TR" dirty="0"/>
          </a:p>
        </p:txBody>
      </p:sp>
    </p:spTree>
    <p:extLst>
      <p:ext uri="{BB962C8B-B14F-4D97-AF65-F5344CB8AC3E}">
        <p14:creationId xmlns:p14="http://schemas.microsoft.com/office/powerpoint/2010/main" xmlns="" val="1799502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dirty="0"/>
          </a:p>
        </p:txBody>
      </p:sp>
      <p:sp>
        <p:nvSpPr>
          <p:cNvPr id="4" name="Slayt Numarası Yer Tutucusu 3"/>
          <p:cNvSpPr>
            <a:spLocks noGrp="1"/>
          </p:cNvSpPr>
          <p:nvPr>
            <p:ph type="sldNum" sz="quarter" idx="5"/>
          </p:nvPr>
        </p:nvSpPr>
        <p:spPr/>
        <p:txBody>
          <a:bodyPr/>
          <a:lstStyle/>
          <a:p>
            <a:fld id="{F93199CD-3E1B-4AE6-990F-76F925F5EA9F}" type="slidenum">
              <a:rPr lang="tr-TR" smtClean="0"/>
              <a:pPr/>
              <a:t>14</a:t>
            </a:fld>
            <a:endParaRPr lang="tr-TR" dirty="0"/>
          </a:p>
        </p:txBody>
      </p:sp>
    </p:spTree>
    <p:extLst>
      <p:ext uri="{BB962C8B-B14F-4D97-AF65-F5344CB8AC3E}">
        <p14:creationId xmlns:p14="http://schemas.microsoft.com/office/powerpoint/2010/main" xmlns="" val="608274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dirty="0"/>
          </a:p>
        </p:txBody>
      </p:sp>
      <p:sp>
        <p:nvSpPr>
          <p:cNvPr id="4" name="Slayt Numarası Yer Tutucusu 3"/>
          <p:cNvSpPr>
            <a:spLocks noGrp="1"/>
          </p:cNvSpPr>
          <p:nvPr>
            <p:ph type="sldNum" sz="quarter" idx="5"/>
          </p:nvPr>
        </p:nvSpPr>
        <p:spPr/>
        <p:txBody>
          <a:bodyPr/>
          <a:lstStyle/>
          <a:p>
            <a:fld id="{F93199CD-3E1B-4AE6-990F-76F925F5EA9F}" type="slidenum">
              <a:rPr lang="tr-TR" smtClean="0"/>
              <a:pPr/>
              <a:t>15</a:t>
            </a:fld>
            <a:endParaRPr lang="tr-TR" dirty="0"/>
          </a:p>
        </p:txBody>
      </p:sp>
    </p:spTree>
    <p:extLst>
      <p:ext uri="{BB962C8B-B14F-4D97-AF65-F5344CB8AC3E}">
        <p14:creationId xmlns:p14="http://schemas.microsoft.com/office/powerpoint/2010/main" xmlns="" val="168216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dirty="0"/>
          </a:p>
        </p:txBody>
      </p:sp>
      <p:sp>
        <p:nvSpPr>
          <p:cNvPr id="4" name="Slayt Numarası Yer Tutucusu 3"/>
          <p:cNvSpPr>
            <a:spLocks noGrp="1"/>
          </p:cNvSpPr>
          <p:nvPr>
            <p:ph type="sldNum" sz="quarter" idx="5"/>
          </p:nvPr>
        </p:nvSpPr>
        <p:spPr/>
        <p:txBody>
          <a:bodyPr/>
          <a:lstStyle/>
          <a:p>
            <a:fld id="{F93199CD-3E1B-4AE6-990F-76F925F5EA9F}" type="slidenum">
              <a:rPr lang="tr-TR" smtClean="0"/>
              <a:pPr/>
              <a:t>16</a:t>
            </a:fld>
            <a:endParaRPr lang="tr-TR" dirty="0"/>
          </a:p>
        </p:txBody>
      </p:sp>
    </p:spTree>
    <p:extLst>
      <p:ext uri="{BB962C8B-B14F-4D97-AF65-F5344CB8AC3E}">
        <p14:creationId xmlns:p14="http://schemas.microsoft.com/office/powerpoint/2010/main" xmlns="" val="3939212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dirty="0"/>
          </a:p>
        </p:txBody>
      </p:sp>
      <p:sp>
        <p:nvSpPr>
          <p:cNvPr id="4" name="Slayt Numarası Yer Tutucusu 3"/>
          <p:cNvSpPr>
            <a:spLocks noGrp="1"/>
          </p:cNvSpPr>
          <p:nvPr>
            <p:ph type="sldNum" sz="quarter" idx="5"/>
          </p:nvPr>
        </p:nvSpPr>
        <p:spPr/>
        <p:txBody>
          <a:bodyPr/>
          <a:lstStyle/>
          <a:p>
            <a:fld id="{F93199CD-3E1B-4AE6-990F-76F925F5EA9F}" type="slidenum">
              <a:rPr lang="tr-TR" smtClean="0"/>
              <a:pPr/>
              <a:t>17</a:t>
            </a:fld>
            <a:endParaRPr lang="tr-TR" dirty="0"/>
          </a:p>
        </p:txBody>
      </p:sp>
    </p:spTree>
    <p:extLst>
      <p:ext uri="{BB962C8B-B14F-4D97-AF65-F5344CB8AC3E}">
        <p14:creationId xmlns:p14="http://schemas.microsoft.com/office/powerpoint/2010/main" xmlns="" val="1848466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93199CD-3E1B-4AE6-990F-76F925F5EA9F}" type="slidenum">
              <a:rPr lang="tr-TR" smtClean="0"/>
              <a:pPr/>
              <a:t>3</a:t>
            </a:fld>
            <a:endParaRPr lang="tr-TR" dirty="0"/>
          </a:p>
        </p:txBody>
      </p:sp>
    </p:spTree>
    <p:extLst>
      <p:ext uri="{BB962C8B-B14F-4D97-AF65-F5344CB8AC3E}">
        <p14:creationId xmlns:p14="http://schemas.microsoft.com/office/powerpoint/2010/main" xmlns="" val="1500640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dirty="0"/>
          </a:p>
        </p:txBody>
      </p:sp>
      <p:sp>
        <p:nvSpPr>
          <p:cNvPr id="4" name="Slayt Numarası Yer Tutucusu 3"/>
          <p:cNvSpPr>
            <a:spLocks noGrp="1"/>
          </p:cNvSpPr>
          <p:nvPr>
            <p:ph type="sldNum" sz="quarter" idx="5"/>
          </p:nvPr>
        </p:nvSpPr>
        <p:spPr/>
        <p:txBody>
          <a:bodyPr/>
          <a:lstStyle/>
          <a:p>
            <a:fld id="{F93199CD-3E1B-4AE6-990F-76F925F5EA9F}" type="slidenum">
              <a:rPr lang="tr-TR" smtClean="0"/>
              <a:pPr/>
              <a:t>4</a:t>
            </a:fld>
            <a:endParaRPr lang="tr-TR" dirty="0"/>
          </a:p>
        </p:txBody>
      </p:sp>
    </p:spTree>
    <p:extLst>
      <p:ext uri="{BB962C8B-B14F-4D97-AF65-F5344CB8AC3E}">
        <p14:creationId xmlns:p14="http://schemas.microsoft.com/office/powerpoint/2010/main" xmlns="" val="105753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dirty="0"/>
          </a:p>
        </p:txBody>
      </p:sp>
      <p:sp>
        <p:nvSpPr>
          <p:cNvPr id="4" name="Slayt Numarası Yer Tutucusu 3"/>
          <p:cNvSpPr>
            <a:spLocks noGrp="1"/>
          </p:cNvSpPr>
          <p:nvPr>
            <p:ph type="sldNum" sz="quarter" idx="5"/>
          </p:nvPr>
        </p:nvSpPr>
        <p:spPr/>
        <p:txBody>
          <a:bodyPr/>
          <a:lstStyle/>
          <a:p>
            <a:fld id="{F93199CD-3E1B-4AE6-990F-76F925F5EA9F}" type="slidenum">
              <a:rPr lang="tr-TR" smtClean="0"/>
              <a:pPr/>
              <a:t>5</a:t>
            </a:fld>
            <a:endParaRPr lang="tr-TR" dirty="0"/>
          </a:p>
        </p:txBody>
      </p:sp>
    </p:spTree>
    <p:extLst>
      <p:ext uri="{BB962C8B-B14F-4D97-AF65-F5344CB8AC3E}">
        <p14:creationId xmlns:p14="http://schemas.microsoft.com/office/powerpoint/2010/main" xmlns="" val="719345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dirty="0"/>
          </a:p>
        </p:txBody>
      </p:sp>
      <p:sp>
        <p:nvSpPr>
          <p:cNvPr id="4" name="Slayt Numarası Yer Tutucusu 3"/>
          <p:cNvSpPr>
            <a:spLocks noGrp="1"/>
          </p:cNvSpPr>
          <p:nvPr>
            <p:ph type="sldNum" sz="quarter" idx="5"/>
          </p:nvPr>
        </p:nvSpPr>
        <p:spPr/>
        <p:txBody>
          <a:bodyPr/>
          <a:lstStyle/>
          <a:p>
            <a:fld id="{F93199CD-3E1B-4AE6-990F-76F925F5EA9F}" type="slidenum">
              <a:rPr lang="tr-TR" smtClean="0"/>
              <a:pPr/>
              <a:t>6</a:t>
            </a:fld>
            <a:endParaRPr lang="tr-TR" dirty="0"/>
          </a:p>
        </p:txBody>
      </p:sp>
    </p:spTree>
    <p:extLst>
      <p:ext uri="{BB962C8B-B14F-4D97-AF65-F5344CB8AC3E}">
        <p14:creationId xmlns:p14="http://schemas.microsoft.com/office/powerpoint/2010/main" xmlns="" val="1808802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dirty="0"/>
          </a:p>
        </p:txBody>
      </p:sp>
      <p:sp>
        <p:nvSpPr>
          <p:cNvPr id="4" name="Slayt Numarası Yer Tutucusu 3"/>
          <p:cNvSpPr>
            <a:spLocks noGrp="1"/>
          </p:cNvSpPr>
          <p:nvPr>
            <p:ph type="sldNum" sz="quarter" idx="5"/>
          </p:nvPr>
        </p:nvSpPr>
        <p:spPr/>
        <p:txBody>
          <a:bodyPr/>
          <a:lstStyle/>
          <a:p>
            <a:fld id="{F93199CD-3E1B-4AE6-990F-76F925F5EA9F}" type="slidenum">
              <a:rPr lang="tr-TR" smtClean="0"/>
              <a:pPr/>
              <a:t>7</a:t>
            </a:fld>
            <a:endParaRPr lang="tr-TR" dirty="0"/>
          </a:p>
        </p:txBody>
      </p:sp>
    </p:spTree>
    <p:extLst>
      <p:ext uri="{BB962C8B-B14F-4D97-AF65-F5344CB8AC3E}">
        <p14:creationId xmlns:p14="http://schemas.microsoft.com/office/powerpoint/2010/main" xmlns="" val="2717535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dirty="0"/>
          </a:p>
        </p:txBody>
      </p:sp>
      <p:sp>
        <p:nvSpPr>
          <p:cNvPr id="4" name="Slayt Numarası Yer Tutucusu 3"/>
          <p:cNvSpPr>
            <a:spLocks noGrp="1"/>
          </p:cNvSpPr>
          <p:nvPr>
            <p:ph type="sldNum" sz="quarter" idx="5"/>
          </p:nvPr>
        </p:nvSpPr>
        <p:spPr/>
        <p:txBody>
          <a:bodyPr/>
          <a:lstStyle/>
          <a:p>
            <a:fld id="{F93199CD-3E1B-4AE6-990F-76F925F5EA9F}" type="slidenum">
              <a:rPr lang="tr-TR" smtClean="0"/>
              <a:pPr/>
              <a:t>8</a:t>
            </a:fld>
            <a:endParaRPr lang="tr-TR" dirty="0"/>
          </a:p>
        </p:txBody>
      </p:sp>
    </p:spTree>
    <p:extLst>
      <p:ext uri="{BB962C8B-B14F-4D97-AF65-F5344CB8AC3E}">
        <p14:creationId xmlns:p14="http://schemas.microsoft.com/office/powerpoint/2010/main" xmlns="" val="2974215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dirty="0"/>
          </a:p>
        </p:txBody>
      </p:sp>
      <p:sp>
        <p:nvSpPr>
          <p:cNvPr id="4" name="Slayt Numarası Yer Tutucusu 3"/>
          <p:cNvSpPr>
            <a:spLocks noGrp="1"/>
          </p:cNvSpPr>
          <p:nvPr>
            <p:ph type="sldNum" sz="quarter" idx="5"/>
          </p:nvPr>
        </p:nvSpPr>
        <p:spPr/>
        <p:txBody>
          <a:bodyPr/>
          <a:lstStyle/>
          <a:p>
            <a:fld id="{F93199CD-3E1B-4AE6-990F-76F925F5EA9F}" type="slidenum">
              <a:rPr lang="tr-TR" smtClean="0"/>
              <a:pPr/>
              <a:t>9</a:t>
            </a:fld>
            <a:endParaRPr lang="tr-TR" dirty="0"/>
          </a:p>
        </p:txBody>
      </p:sp>
    </p:spTree>
    <p:extLst>
      <p:ext uri="{BB962C8B-B14F-4D97-AF65-F5344CB8AC3E}">
        <p14:creationId xmlns:p14="http://schemas.microsoft.com/office/powerpoint/2010/main" xmlns="" val="1623087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dirty="0"/>
          </a:p>
        </p:txBody>
      </p:sp>
      <p:sp>
        <p:nvSpPr>
          <p:cNvPr id="4" name="Slayt Numarası Yer Tutucusu 3"/>
          <p:cNvSpPr>
            <a:spLocks noGrp="1"/>
          </p:cNvSpPr>
          <p:nvPr>
            <p:ph type="sldNum" sz="quarter" idx="5"/>
          </p:nvPr>
        </p:nvSpPr>
        <p:spPr/>
        <p:txBody>
          <a:bodyPr/>
          <a:lstStyle/>
          <a:p>
            <a:fld id="{F93199CD-3E1B-4AE6-990F-76F925F5EA9F}" type="slidenum">
              <a:rPr lang="tr-TR" smtClean="0"/>
              <a:pPr/>
              <a:t>10</a:t>
            </a:fld>
            <a:endParaRPr lang="tr-TR" dirty="0"/>
          </a:p>
        </p:txBody>
      </p:sp>
    </p:spTree>
    <p:extLst>
      <p:ext uri="{BB962C8B-B14F-4D97-AF65-F5344CB8AC3E}">
        <p14:creationId xmlns:p14="http://schemas.microsoft.com/office/powerpoint/2010/main" xmlns="" val="1501762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3365A3C-5C2D-4E57-9016-A40557146B77}"/>
              </a:ext>
            </a:extLst>
          </p:cNvPr>
          <p:cNvSpPr>
            <a:spLocks noGrp="1"/>
          </p:cNvSpPr>
          <p:nvPr>
            <p:ph type="ctrTitle"/>
          </p:nvPr>
        </p:nvSpPr>
        <p:spPr>
          <a:xfrm>
            <a:off x="1523603" y="1122363"/>
            <a:ext cx="9141619" cy="2387600"/>
          </a:xfrm>
        </p:spPr>
        <p:txBody>
          <a:bodyPr anchor="b"/>
          <a:lstStyle>
            <a:lvl1pPr algn="ctr">
              <a:defRPr sz="5998"/>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EC05F7C3-C7CF-47E5-9809-5AACAFE53190}"/>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22178716-E984-4DE0-AE94-EE5434DA603D}"/>
              </a:ext>
            </a:extLst>
          </p:cNvPr>
          <p:cNvSpPr>
            <a:spLocks noGrp="1"/>
          </p:cNvSpPr>
          <p:nvPr>
            <p:ph type="dt" sz="half" idx="10"/>
          </p:nvPr>
        </p:nvSpPr>
        <p:spPr/>
        <p:txBody>
          <a:bodyPr/>
          <a:lstStyle/>
          <a:p>
            <a:fld id="{6B665652-AC6C-475F-AAE5-1FF8F3041E6E}" type="datetimeFigureOut">
              <a:rPr lang="tr-TR" smtClean="0"/>
              <a:pPr/>
              <a:t>22.11.2023</a:t>
            </a:fld>
            <a:endParaRPr lang="tr-TR"/>
          </a:p>
        </p:txBody>
      </p:sp>
      <p:sp>
        <p:nvSpPr>
          <p:cNvPr id="5" name="Alt Bilgi Yer Tutucusu 4">
            <a:extLst>
              <a:ext uri="{FF2B5EF4-FFF2-40B4-BE49-F238E27FC236}">
                <a16:creationId xmlns:a16="http://schemas.microsoft.com/office/drawing/2014/main" xmlns="" id="{5B2CBAD4-AFE4-4FA8-91D6-5A27FF52CA5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A23D4697-18F1-4D9A-82C6-2F0701631F40}"/>
              </a:ext>
            </a:extLst>
          </p:cNvPr>
          <p:cNvSpPr>
            <a:spLocks noGrp="1"/>
          </p:cNvSpPr>
          <p:nvPr>
            <p:ph type="sldNum" sz="quarter" idx="12"/>
          </p:nvPr>
        </p:nvSpPr>
        <p:spPr/>
        <p:txBody>
          <a:bodyPr/>
          <a:lstStyle/>
          <a:p>
            <a:fld id="{D23C2BD1-CE4B-4148-A9EB-843CBC894EE2}" type="slidenum">
              <a:rPr lang="tr-TR" smtClean="0"/>
              <a:pPr/>
              <a:t>‹#›</a:t>
            </a:fld>
            <a:endParaRPr lang="tr-TR"/>
          </a:p>
        </p:txBody>
      </p:sp>
    </p:spTree>
    <p:extLst>
      <p:ext uri="{BB962C8B-B14F-4D97-AF65-F5344CB8AC3E}">
        <p14:creationId xmlns:p14="http://schemas.microsoft.com/office/powerpoint/2010/main" xmlns="" val="18437151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BB6D4A7-F635-4972-8129-05B1BD1531C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DAE9BA32-786B-47A8-8D84-10275EBC9784}"/>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6778B954-F6FC-4363-BEB6-0257B05596BD}"/>
              </a:ext>
            </a:extLst>
          </p:cNvPr>
          <p:cNvSpPr>
            <a:spLocks noGrp="1"/>
          </p:cNvSpPr>
          <p:nvPr>
            <p:ph type="dt" sz="half" idx="10"/>
          </p:nvPr>
        </p:nvSpPr>
        <p:spPr/>
        <p:txBody>
          <a:bodyPr/>
          <a:lstStyle/>
          <a:p>
            <a:fld id="{F6EC1992-B7D4-446A-9702-5AA52CA394F7}" type="datetime1">
              <a:rPr lang="tr-TR" smtClean="0"/>
              <a:pPr/>
              <a:t>22.11.2023</a:t>
            </a:fld>
            <a:endParaRPr lang="tr-TR" dirty="0"/>
          </a:p>
        </p:txBody>
      </p:sp>
      <p:sp>
        <p:nvSpPr>
          <p:cNvPr id="5" name="Alt Bilgi Yer Tutucusu 4">
            <a:extLst>
              <a:ext uri="{FF2B5EF4-FFF2-40B4-BE49-F238E27FC236}">
                <a16:creationId xmlns:a16="http://schemas.microsoft.com/office/drawing/2014/main" xmlns="" id="{C5ADC872-0B97-4CB7-A62B-264C52BE1C09}"/>
              </a:ext>
            </a:extLst>
          </p:cNvPr>
          <p:cNvSpPr>
            <a:spLocks noGrp="1"/>
          </p:cNvSpPr>
          <p:nvPr>
            <p:ph type="ftr" sz="quarter" idx="11"/>
          </p:nvPr>
        </p:nvSpPr>
        <p:spPr/>
        <p:txBody>
          <a:bodyPr/>
          <a:lstStyle/>
          <a:p>
            <a:pPr rtl="0"/>
            <a:endParaRPr lang="tr-TR" noProof="0" dirty="0"/>
          </a:p>
        </p:txBody>
      </p:sp>
      <p:sp>
        <p:nvSpPr>
          <p:cNvPr id="6" name="Slayt Numarası Yer Tutucusu 5">
            <a:extLst>
              <a:ext uri="{FF2B5EF4-FFF2-40B4-BE49-F238E27FC236}">
                <a16:creationId xmlns:a16="http://schemas.microsoft.com/office/drawing/2014/main" xmlns="" id="{D73B36AE-83B3-41E7-8CE7-5D3D4EDDECE2}"/>
              </a:ext>
            </a:extLst>
          </p:cNvPr>
          <p:cNvSpPr>
            <a:spLocks noGrp="1"/>
          </p:cNvSpPr>
          <p:nvPr>
            <p:ph type="sldNum" sz="quarter" idx="12"/>
          </p:nvPr>
        </p:nvSpPr>
        <p:spPr/>
        <p:txBody>
          <a:bodyPr/>
          <a:lstStyle/>
          <a:p>
            <a:pPr rtl="0"/>
            <a:fld id="{2A013F82-EE5E-44EE-A61D-E31C6657F26F}" type="slidenum">
              <a:rPr lang="tr-TR" noProof="0" smtClean="0"/>
              <a:pPr rtl="0"/>
              <a:t>‹#›</a:t>
            </a:fld>
            <a:endParaRPr lang="tr-TR" noProof="0" dirty="0"/>
          </a:p>
        </p:txBody>
      </p:sp>
    </p:spTree>
    <p:extLst>
      <p:ext uri="{BB962C8B-B14F-4D97-AF65-F5344CB8AC3E}">
        <p14:creationId xmlns:p14="http://schemas.microsoft.com/office/powerpoint/2010/main" xmlns="" val="27669115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E173C04D-0932-48F6-B509-BD422AE9467F}"/>
              </a:ext>
            </a:extLst>
          </p:cNvPr>
          <p:cNvSpPr>
            <a:spLocks noGrp="1"/>
          </p:cNvSpPr>
          <p:nvPr>
            <p:ph type="title" orient="vert"/>
          </p:nvPr>
        </p:nvSpPr>
        <p:spPr>
          <a:xfrm>
            <a:off x="8722628" y="365125"/>
            <a:ext cx="2628215"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D339E85E-6DBB-46C5-AA52-6477BD4151C0}"/>
              </a:ext>
            </a:extLst>
          </p:cNvPr>
          <p:cNvSpPr>
            <a:spLocks noGrp="1"/>
          </p:cNvSpPr>
          <p:nvPr>
            <p:ph type="body" orient="vert" idx="1"/>
          </p:nvPr>
        </p:nvSpPr>
        <p:spPr>
          <a:xfrm>
            <a:off x="837982" y="365125"/>
            <a:ext cx="7732286"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CE391CB9-4C80-4D7F-88A6-6D113EEE1FCB}"/>
              </a:ext>
            </a:extLst>
          </p:cNvPr>
          <p:cNvSpPr>
            <a:spLocks noGrp="1"/>
          </p:cNvSpPr>
          <p:nvPr>
            <p:ph type="dt" sz="half" idx="10"/>
          </p:nvPr>
        </p:nvSpPr>
        <p:spPr/>
        <p:txBody>
          <a:bodyPr/>
          <a:lstStyle/>
          <a:p>
            <a:fld id="{947B9D2C-5D32-45C2-A64F-4ABE02DDD7D8}" type="datetime1">
              <a:rPr lang="tr-TR" smtClean="0"/>
              <a:pPr/>
              <a:t>22.11.2023</a:t>
            </a:fld>
            <a:endParaRPr lang="tr-TR" dirty="0"/>
          </a:p>
        </p:txBody>
      </p:sp>
      <p:sp>
        <p:nvSpPr>
          <p:cNvPr id="5" name="Alt Bilgi Yer Tutucusu 4">
            <a:extLst>
              <a:ext uri="{FF2B5EF4-FFF2-40B4-BE49-F238E27FC236}">
                <a16:creationId xmlns:a16="http://schemas.microsoft.com/office/drawing/2014/main" xmlns="" id="{0698F4B3-56C6-4979-A9BA-D866083FB7F8}"/>
              </a:ext>
            </a:extLst>
          </p:cNvPr>
          <p:cNvSpPr>
            <a:spLocks noGrp="1"/>
          </p:cNvSpPr>
          <p:nvPr>
            <p:ph type="ftr" sz="quarter" idx="11"/>
          </p:nvPr>
        </p:nvSpPr>
        <p:spPr/>
        <p:txBody>
          <a:bodyPr/>
          <a:lstStyle/>
          <a:p>
            <a:pPr rtl="0"/>
            <a:endParaRPr lang="tr-TR" noProof="0" dirty="0"/>
          </a:p>
        </p:txBody>
      </p:sp>
      <p:sp>
        <p:nvSpPr>
          <p:cNvPr id="6" name="Slayt Numarası Yer Tutucusu 5">
            <a:extLst>
              <a:ext uri="{FF2B5EF4-FFF2-40B4-BE49-F238E27FC236}">
                <a16:creationId xmlns:a16="http://schemas.microsoft.com/office/drawing/2014/main" xmlns="" id="{B91DC5C3-7130-4C67-BB81-CF97489BC611}"/>
              </a:ext>
            </a:extLst>
          </p:cNvPr>
          <p:cNvSpPr>
            <a:spLocks noGrp="1"/>
          </p:cNvSpPr>
          <p:nvPr>
            <p:ph type="sldNum" sz="quarter" idx="12"/>
          </p:nvPr>
        </p:nvSpPr>
        <p:spPr/>
        <p:txBody>
          <a:bodyPr/>
          <a:lstStyle/>
          <a:p>
            <a:pPr rtl="0"/>
            <a:fld id="{2A013F82-EE5E-44EE-A61D-E31C6657F26F}" type="slidenum">
              <a:rPr lang="tr-TR" noProof="0" smtClean="0"/>
              <a:pPr rtl="0"/>
              <a:t>‹#›</a:t>
            </a:fld>
            <a:endParaRPr lang="tr-TR" noProof="0" dirty="0"/>
          </a:p>
        </p:txBody>
      </p:sp>
    </p:spTree>
    <p:extLst>
      <p:ext uri="{BB962C8B-B14F-4D97-AF65-F5344CB8AC3E}">
        <p14:creationId xmlns:p14="http://schemas.microsoft.com/office/powerpoint/2010/main" xmlns="" val="4660142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266F413-0C13-4FA8-AFE8-2185288E4EB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57FB8C0B-5399-4A9A-9510-9A3662F36E8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2BAAE586-1660-4A0D-9B0A-85749FFD6D32}"/>
              </a:ext>
            </a:extLst>
          </p:cNvPr>
          <p:cNvSpPr>
            <a:spLocks noGrp="1"/>
          </p:cNvSpPr>
          <p:nvPr>
            <p:ph type="dt" sz="half" idx="10"/>
          </p:nvPr>
        </p:nvSpPr>
        <p:spPr/>
        <p:txBody>
          <a:bodyPr/>
          <a:lstStyle/>
          <a:p>
            <a:fld id="{DB91DE08-CA36-4992-BB88-87E0F80E16D6}" type="datetime1">
              <a:rPr lang="tr-TR" noProof="0" smtClean="0"/>
              <a:pPr/>
              <a:t>22.11.2023</a:t>
            </a:fld>
            <a:endParaRPr lang="tr-TR" noProof="0" dirty="0"/>
          </a:p>
        </p:txBody>
      </p:sp>
      <p:sp>
        <p:nvSpPr>
          <p:cNvPr id="5" name="Alt Bilgi Yer Tutucusu 4">
            <a:extLst>
              <a:ext uri="{FF2B5EF4-FFF2-40B4-BE49-F238E27FC236}">
                <a16:creationId xmlns:a16="http://schemas.microsoft.com/office/drawing/2014/main" xmlns="" id="{E5E329EA-9E98-4349-8B0B-EE9C4E4482BA}"/>
              </a:ext>
            </a:extLst>
          </p:cNvPr>
          <p:cNvSpPr>
            <a:spLocks noGrp="1"/>
          </p:cNvSpPr>
          <p:nvPr>
            <p:ph type="ftr" sz="quarter" idx="11"/>
          </p:nvPr>
        </p:nvSpPr>
        <p:spPr/>
        <p:txBody>
          <a:bodyPr/>
          <a:lstStyle/>
          <a:p>
            <a:pPr rtl="0"/>
            <a:endParaRPr lang="tr-TR" noProof="0" dirty="0"/>
          </a:p>
        </p:txBody>
      </p:sp>
      <p:sp>
        <p:nvSpPr>
          <p:cNvPr id="6" name="Slayt Numarası Yer Tutucusu 5">
            <a:extLst>
              <a:ext uri="{FF2B5EF4-FFF2-40B4-BE49-F238E27FC236}">
                <a16:creationId xmlns:a16="http://schemas.microsoft.com/office/drawing/2014/main" xmlns="" id="{F5BBC734-A191-482F-8A4F-F939062004BE}"/>
              </a:ext>
            </a:extLst>
          </p:cNvPr>
          <p:cNvSpPr>
            <a:spLocks noGrp="1"/>
          </p:cNvSpPr>
          <p:nvPr>
            <p:ph type="sldNum" sz="quarter" idx="12"/>
          </p:nvPr>
        </p:nvSpPr>
        <p:spPr/>
        <p:txBody>
          <a:bodyPr/>
          <a:lstStyle/>
          <a:p>
            <a:pPr rtl="0"/>
            <a:fld id="{2A013F82-EE5E-44EE-A61D-E31C6657F26F}" type="slidenum">
              <a:rPr lang="tr-TR" noProof="0" smtClean="0"/>
              <a:pPr rtl="0"/>
              <a:t>‹#›</a:t>
            </a:fld>
            <a:endParaRPr lang="tr-TR" noProof="0" dirty="0"/>
          </a:p>
        </p:txBody>
      </p:sp>
    </p:spTree>
    <p:extLst>
      <p:ext uri="{BB962C8B-B14F-4D97-AF65-F5344CB8AC3E}">
        <p14:creationId xmlns:p14="http://schemas.microsoft.com/office/powerpoint/2010/main" xmlns="" val="26156966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BCBAF30-FC10-43E7-A044-A44DB82C215B}"/>
              </a:ext>
            </a:extLst>
          </p:cNvPr>
          <p:cNvSpPr>
            <a:spLocks noGrp="1"/>
          </p:cNvSpPr>
          <p:nvPr>
            <p:ph type="title"/>
          </p:nvPr>
        </p:nvSpPr>
        <p:spPr>
          <a:xfrm>
            <a:off x="831633" y="1709739"/>
            <a:ext cx="10512862" cy="2852737"/>
          </a:xfrm>
        </p:spPr>
        <p:txBody>
          <a:bodyPr anchor="b"/>
          <a:lstStyle>
            <a:lvl1pPr>
              <a:defRPr sz="5998"/>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96CBE422-8454-40E7-A2EA-46778CC5C70A}"/>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ACE5F43F-EB43-4720-B27E-9F28144EB783}"/>
              </a:ext>
            </a:extLst>
          </p:cNvPr>
          <p:cNvSpPr>
            <a:spLocks noGrp="1"/>
          </p:cNvSpPr>
          <p:nvPr>
            <p:ph type="dt" sz="half" idx="10"/>
          </p:nvPr>
        </p:nvSpPr>
        <p:spPr/>
        <p:txBody>
          <a:bodyPr/>
          <a:lstStyle/>
          <a:p>
            <a:fld id="{D010408E-E761-4703-825E-0428F94523D3}" type="datetime1">
              <a:rPr lang="tr-TR" smtClean="0"/>
              <a:pPr/>
              <a:t>22.11.2023</a:t>
            </a:fld>
            <a:endParaRPr lang="tr-TR" dirty="0"/>
          </a:p>
        </p:txBody>
      </p:sp>
      <p:sp>
        <p:nvSpPr>
          <p:cNvPr id="5" name="Alt Bilgi Yer Tutucusu 4">
            <a:extLst>
              <a:ext uri="{FF2B5EF4-FFF2-40B4-BE49-F238E27FC236}">
                <a16:creationId xmlns:a16="http://schemas.microsoft.com/office/drawing/2014/main" xmlns="" id="{64D66C87-0214-43BD-8ED9-456E43A9D7B7}"/>
              </a:ext>
            </a:extLst>
          </p:cNvPr>
          <p:cNvSpPr>
            <a:spLocks noGrp="1"/>
          </p:cNvSpPr>
          <p:nvPr>
            <p:ph type="ftr" sz="quarter" idx="11"/>
          </p:nvPr>
        </p:nvSpPr>
        <p:spPr/>
        <p:txBody>
          <a:bodyPr/>
          <a:lstStyle/>
          <a:p>
            <a:pPr rtl="0"/>
            <a:endParaRPr lang="tr-TR" noProof="0" dirty="0"/>
          </a:p>
        </p:txBody>
      </p:sp>
      <p:sp>
        <p:nvSpPr>
          <p:cNvPr id="6" name="Slayt Numarası Yer Tutucusu 5">
            <a:extLst>
              <a:ext uri="{FF2B5EF4-FFF2-40B4-BE49-F238E27FC236}">
                <a16:creationId xmlns:a16="http://schemas.microsoft.com/office/drawing/2014/main" xmlns="" id="{F8440318-740C-4D58-B624-5717DEE837B5}"/>
              </a:ext>
            </a:extLst>
          </p:cNvPr>
          <p:cNvSpPr>
            <a:spLocks noGrp="1"/>
          </p:cNvSpPr>
          <p:nvPr>
            <p:ph type="sldNum" sz="quarter" idx="12"/>
          </p:nvPr>
        </p:nvSpPr>
        <p:spPr/>
        <p:txBody>
          <a:bodyPr/>
          <a:lstStyle/>
          <a:p>
            <a:pPr rtl="0"/>
            <a:fld id="{2A013F82-EE5E-44EE-A61D-E31C6657F26F}" type="slidenum">
              <a:rPr lang="tr-TR" noProof="0" smtClean="0"/>
              <a:pPr rtl="0"/>
              <a:t>‹#›</a:t>
            </a:fld>
            <a:endParaRPr lang="tr-TR" noProof="0" dirty="0"/>
          </a:p>
        </p:txBody>
      </p:sp>
    </p:spTree>
    <p:extLst>
      <p:ext uri="{BB962C8B-B14F-4D97-AF65-F5344CB8AC3E}">
        <p14:creationId xmlns:p14="http://schemas.microsoft.com/office/powerpoint/2010/main" xmlns="" val="17416933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AD71C47-E54D-4092-B0E4-55BFD44C391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09414516-C950-4C95-86CC-7BFE8064185B}"/>
              </a:ext>
            </a:extLst>
          </p:cNvPr>
          <p:cNvSpPr>
            <a:spLocks noGrp="1"/>
          </p:cNvSpPr>
          <p:nvPr>
            <p:ph sz="half" idx="1"/>
          </p:nvPr>
        </p:nvSpPr>
        <p:spPr>
          <a:xfrm>
            <a:off x="837982" y="1825625"/>
            <a:ext cx="5180251"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C5B25965-84CD-487D-B8D8-865171B9E9FC}"/>
              </a:ext>
            </a:extLst>
          </p:cNvPr>
          <p:cNvSpPr>
            <a:spLocks noGrp="1"/>
          </p:cNvSpPr>
          <p:nvPr>
            <p:ph sz="half" idx="2"/>
          </p:nvPr>
        </p:nvSpPr>
        <p:spPr>
          <a:xfrm>
            <a:off x="6170592" y="1825625"/>
            <a:ext cx="5180251"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19A9BA41-A0EA-48BE-BED5-563314623076}"/>
              </a:ext>
            </a:extLst>
          </p:cNvPr>
          <p:cNvSpPr>
            <a:spLocks noGrp="1"/>
          </p:cNvSpPr>
          <p:nvPr>
            <p:ph type="dt" sz="half" idx="10"/>
          </p:nvPr>
        </p:nvSpPr>
        <p:spPr/>
        <p:txBody>
          <a:bodyPr/>
          <a:lstStyle/>
          <a:p>
            <a:r>
              <a:rPr lang="tr-TR"/>
              <a:t>​</a:t>
            </a:r>
            <a:fld id="{FF128077-407A-490D-9679-8EDC13F53386}" type="datetime1">
              <a:rPr lang="tr-TR" smtClean="0"/>
              <a:pPr/>
              <a:t>22.11.2023</a:t>
            </a:fld>
            <a:r>
              <a:rPr lang="tr-TR"/>
              <a:t>​</a:t>
            </a:r>
            <a:endParaRPr lang="tr-TR" dirty="0"/>
          </a:p>
        </p:txBody>
      </p:sp>
      <p:sp>
        <p:nvSpPr>
          <p:cNvPr id="6" name="Alt Bilgi Yer Tutucusu 5">
            <a:extLst>
              <a:ext uri="{FF2B5EF4-FFF2-40B4-BE49-F238E27FC236}">
                <a16:creationId xmlns:a16="http://schemas.microsoft.com/office/drawing/2014/main" xmlns="" id="{B388F460-A9A4-4475-9083-BE077803D97A}"/>
              </a:ext>
            </a:extLst>
          </p:cNvPr>
          <p:cNvSpPr>
            <a:spLocks noGrp="1"/>
          </p:cNvSpPr>
          <p:nvPr>
            <p:ph type="ftr" sz="quarter" idx="11"/>
          </p:nvPr>
        </p:nvSpPr>
        <p:spPr/>
        <p:txBody>
          <a:bodyPr/>
          <a:lstStyle/>
          <a:p>
            <a:pPr rtl="0"/>
            <a:endParaRPr lang="tr-TR" noProof="0" dirty="0"/>
          </a:p>
        </p:txBody>
      </p:sp>
      <p:sp>
        <p:nvSpPr>
          <p:cNvPr id="7" name="Slayt Numarası Yer Tutucusu 6">
            <a:extLst>
              <a:ext uri="{FF2B5EF4-FFF2-40B4-BE49-F238E27FC236}">
                <a16:creationId xmlns:a16="http://schemas.microsoft.com/office/drawing/2014/main" xmlns="" id="{8B60ACBC-A0E1-4052-B0FB-3A379FE0A0FF}"/>
              </a:ext>
            </a:extLst>
          </p:cNvPr>
          <p:cNvSpPr>
            <a:spLocks noGrp="1"/>
          </p:cNvSpPr>
          <p:nvPr>
            <p:ph type="sldNum" sz="quarter" idx="12"/>
          </p:nvPr>
        </p:nvSpPr>
        <p:spPr/>
        <p:txBody>
          <a:bodyPr/>
          <a:lstStyle/>
          <a:p>
            <a:pPr rtl="0"/>
            <a:fld id="{2A013F82-EE5E-44EE-A61D-E31C6657F26F}" type="slidenum">
              <a:rPr lang="tr-TR" noProof="0" smtClean="0"/>
              <a:pPr rtl="0"/>
              <a:t>‹#›</a:t>
            </a:fld>
            <a:endParaRPr lang="tr-TR" noProof="0" dirty="0"/>
          </a:p>
        </p:txBody>
      </p:sp>
    </p:spTree>
    <p:extLst>
      <p:ext uri="{BB962C8B-B14F-4D97-AF65-F5344CB8AC3E}">
        <p14:creationId xmlns:p14="http://schemas.microsoft.com/office/powerpoint/2010/main" xmlns="" val="18726934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8E79C77-FFD0-4E82-901A-29129ACCA276}"/>
              </a:ext>
            </a:extLst>
          </p:cNvPr>
          <p:cNvSpPr>
            <a:spLocks noGrp="1"/>
          </p:cNvSpPr>
          <p:nvPr>
            <p:ph type="title"/>
          </p:nvPr>
        </p:nvSpPr>
        <p:spPr>
          <a:xfrm>
            <a:off x="839569" y="365126"/>
            <a:ext cx="10512862"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C24DF477-57D3-4359-A4B6-52776BA4C7FA}"/>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76274B94-AC52-4377-A7C5-805AB69A4541}"/>
              </a:ext>
            </a:extLst>
          </p:cNvPr>
          <p:cNvSpPr>
            <a:spLocks noGrp="1"/>
          </p:cNvSpPr>
          <p:nvPr>
            <p:ph sz="half" idx="2"/>
          </p:nvPr>
        </p:nvSpPr>
        <p:spPr>
          <a:xfrm>
            <a:off x="839570" y="2505075"/>
            <a:ext cx="5156444"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A037B28B-66C4-42D4-BDA3-650BB8C85D4D}"/>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E6DCB533-6C16-47DF-A72F-420253C858D5}"/>
              </a:ext>
            </a:extLst>
          </p:cNvPr>
          <p:cNvSpPr>
            <a:spLocks noGrp="1"/>
          </p:cNvSpPr>
          <p:nvPr>
            <p:ph sz="quarter" idx="4"/>
          </p:nvPr>
        </p:nvSpPr>
        <p:spPr>
          <a:xfrm>
            <a:off x="6170593" y="2505075"/>
            <a:ext cx="518183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610EE27A-D2A7-4140-8B15-2B9F390D8CE4}"/>
              </a:ext>
            </a:extLst>
          </p:cNvPr>
          <p:cNvSpPr>
            <a:spLocks noGrp="1"/>
          </p:cNvSpPr>
          <p:nvPr>
            <p:ph type="dt" sz="half" idx="10"/>
          </p:nvPr>
        </p:nvSpPr>
        <p:spPr/>
        <p:txBody>
          <a:bodyPr/>
          <a:lstStyle/>
          <a:p>
            <a:r>
              <a:rPr lang="tr-TR"/>
              <a:t>​</a:t>
            </a:r>
            <a:fld id="{B9CA931F-4E31-40C0-B258-B7613F666466}" type="datetime1">
              <a:rPr lang="tr-TR" smtClean="0"/>
              <a:pPr/>
              <a:t>22.11.2023</a:t>
            </a:fld>
            <a:r>
              <a:rPr lang="tr-TR"/>
              <a:t>​</a:t>
            </a:r>
            <a:endParaRPr lang="tr-TR" dirty="0"/>
          </a:p>
        </p:txBody>
      </p:sp>
      <p:sp>
        <p:nvSpPr>
          <p:cNvPr id="8" name="Alt Bilgi Yer Tutucusu 7">
            <a:extLst>
              <a:ext uri="{FF2B5EF4-FFF2-40B4-BE49-F238E27FC236}">
                <a16:creationId xmlns:a16="http://schemas.microsoft.com/office/drawing/2014/main" xmlns="" id="{714D2204-3C6A-4C49-8FF3-BBC3112BDB61}"/>
              </a:ext>
            </a:extLst>
          </p:cNvPr>
          <p:cNvSpPr>
            <a:spLocks noGrp="1"/>
          </p:cNvSpPr>
          <p:nvPr>
            <p:ph type="ftr" sz="quarter" idx="11"/>
          </p:nvPr>
        </p:nvSpPr>
        <p:spPr/>
        <p:txBody>
          <a:bodyPr/>
          <a:lstStyle/>
          <a:p>
            <a:pPr rtl="0"/>
            <a:endParaRPr lang="tr-TR" noProof="0" dirty="0"/>
          </a:p>
        </p:txBody>
      </p:sp>
      <p:sp>
        <p:nvSpPr>
          <p:cNvPr id="9" name="Slayt Numarası Yer Tutucusu 8">
            <a:extLst>
              <a:ext uri="{FF2B5EF4-FFF2-40B4-BE49-F238E27FC236}">
                <a16:creationId xmlns:a16="http://schemas.microsoft.com/office/drawing/2014/main" xmlns="" id="{F20CABED-014E-4140-A035-977EEBCDF554}"/>
              </a:ext>
            </a:extLst>
          </p:cNvPr>
          <p:cNvSpPr>
            <a:spLocks noGrp="1"/>
          </p:cNvSpPr>
          <p:nvPr>
            <p:ph type="sldNum" sz="quarter" idx="12"/>
          </p:nvPr>
        </p:nvSpPr>
        <p:spPr/>
        <p:txBody>
          <a:bodyPr/>
          <a:lstStyle/>
          <a:p>
            <a:pPr rtl="0"/>
            <a:fld id="{2A013F82-EE5E-44EE-A61D-E31C6657F26F}" type="slidenum">
              <a:rPr lang="tr-TR" noProof="0" smtClean="0"/>
              <a:pPr rtl="0"/>
              <a:t>‹#›</a:t>
            </a:fld>
            <a:endParaRPr lang="tr-TR" noProof="0" dirty="0"/>
          </a:p>
        </p:txBody>
      </p:sp>
    </p:spTree>
    <p:extLst>
      <p:ext uri="{BB962C8B-B14F-4D97-AF65-F5344CB8AC3E}">
        <p14:creationId xmlns:p14="http://schemas.microsoft.com/office/powerpoint/2010/main" xmlns="" val="16930366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F80AA36-46F0-4062-83BB-B4C0178853B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621E58D7-3E8B-4354-A0AE-DC4043830E4D}"/>
              </a:ext>
            </a:extLst>
          </p:cNvPr>
          <p:cNvSpPr>
            <a:spLocks noGrp="1"/>
          </p:cNvSpPr>
          <p:nvPr>
            <p:ph type="dt" sz="half" idx="10"/>
          </p:nvPr>
        </p:nvSpPr>
        <p:spPr/>
        <p:txBody>
          <a:bodyPr/>
          <a:lstStyle/>
          <a:p>
            <a:fld id="{F7F7457F-9BFD-468B-9EDA-43BBCA36D012}" type="datetime1">
              <a:rPr lang="tr-TR" smtClean="0"/>
              <a:pPr/>
              <a:t>22.11.2023</a:t>
            </a:fld>
            <a:endParaRPr lang="tr-TR" dirty="0"/>
          </a:p>
        </p:txBody>
      </p:sp>
      <p:sp>
        <p:nvSpPr>
          <p:cNvPr id="4" name="Alt Bilgi Yer Tutucusu 3">
            <a:extLst>
              <a:ext uri="{FF2B5EF4-FFF2-40B4-BE49-F238E27FC236}">
                <a16:creationId xmlns:a16="http://schemas.microsoft.com/office/drawing/2014/main" xmlns="" id="{6EDC491E-3116-4701-9DE7-0957B87BFD65}"/>
              </a:ext>
            </a:extLst>
          </p:cNvPr>
          <p:cNvSpPr>
            <a:spLocks noGrp="1"/>
          </p:cNvSpPr>
          <p:nvPr>
            <p:ph type="ftr" sz="quarter" idx="11"/>
          </p:nvPr>
        </p:nvSpPr>
        <p:spPr/>
        <p:txBody>
          <a:bodyPr/>
          <a:lstStyle/>
          <a:p>
            <a:pPr rtl="0"/>
            <a:endParaRPr lang="tr-TR" noProof="0" dirty="0"/>
          </a:p>
        </p:txBody>
      </p:sp>
      <p:sp>
        <p:nvSpPr>
          <p:cNvPr id="5" name="Slayt Numarası Yer Tutucusu 4">
            <a:extLst>
              <a:ext uri="{FF2B5EF4-FFF2-40B4-BE49-F238E27FC236}">
                <a16:creationId xmlns:a16="http://schemas.microsoft.com/office/drawing/2014/main" xmlns="" id="{B2D6BAD3-2410-4382-8958-B9ECA3FBC5AA}"/>
              </a:ext>
            </a:extLst>
          </p:cNvPr>
          <p:cNvSpPr>
            <a:spLocks noGrp="1"/>
          </p:cNvSpPr>
          <p:nvPr>
            <p:ph type="sldNum" sz="quarter" idx="12"/>
          </p:nvPr>
        </p:nvSpPr>
        <p:spPr/>
        <p:txBody>
          <a:bodyPr/>
          <a:lstStyle/>
          <a:p>
            <a:pPr rtl="0"/>
            <a:fld id="{2A013F82-EE5E-44EE-A61D-E31C6657F26F}" type="slidenum">
              <a:rPr lang="tr-TR" noProof="0" smtClean="0"/>
              <a:pPr rtl="0"/>
              <a:t>‹#›</a:t>
            </a:fld>
            <a:endParaRPr lang="tr-TR" noProof="0" dirty="0"/>
          </a:p>
        </p:txBody>
      </p:sp>
    </p:spTree>
    <p:extLst>
      <p:ext uri="{BB962C8B-B14F-4D97-AF65-F5344CB8AC3E}">
        <p14:creationId xmlns:p14="http://schemas.microsoft.com/office/powerpoint/2010/main" xmlns="" val="14549766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7CD37888-6B37-4BE7-8A71-52CF0561E479}"/>
              </a:ext>
            </a:extLst>
          </p:cNvPr>
          <p:cNvSpPr>
            <a:spLocks noGrp="1"/>
          </p:cNvSpPr>
          <p:nvPr>
            <p:ph type="dt" sz="half" idx="10"/>
          </p:nvPr>
        </p:nvSpPr>
        <p:spPr/>
        <p:txBody>
          <a:bodyPr/>
          <a:lstStyle/>
          <a:p>
            <a:fld id="{3326E9EC-CA8E-4278-8EC9-A4841AF97EC5}" type="datetime1">
              <a:rPr lang="tr-TR" smtClean="0"/>
              <a:pPr/>
              <a:t>22.11.2023</a:t>
            </a:fld>
            <a:endParaRPr lang="tr-TR" dirty="0"/>
          </a:p>
        </p:txBody>
      </p:sp>
      <p:sp>
        <p:nvSpPr>
          <p:cNvPr id="3" name="Alt Bilgi Yer Tutucusu 2">
            <a:extLst>
              <a:ext uri="{FF2B5EF4-FFF2-40B4-BE49-F238E27FC236}">
                <a16:creationId xmlns:a16="http://schemas.microsoft.com/office/drawing/2014/main" xmlns="" id="{163E9C29-707C-4DE5-A791-6D033D9C75D8}"/>
              </a:ext>
            </a:extLst>
          </p:cNvPr>
          <p:cNvSpPr>
            <a:spLocks noGrp="1"/>
          </p:cNvSpPr>
          <p:nvPr>
            <p:ph type="ftr" sz="quarter" idx="11"/>
          </p:nvPr>
        </p:nvSpPr>
        <p:spPr/>
        <p:txBody>
          <a:bodyPr/>
          <a:lstStyle/>
          <a:p>
            <a:pPr rtl="0"/>
            <a:endParaRPr lang="tr-TR" noProof="0" dirty="0"/>
          </a:p>
        </p:txBody>
      </p:sp>
      <p:sp>
        <p:nvSpPr>
          <p:cNvPr id="4" name="Slayt Numarası Yer Tutucusu 3">
            <a:extLst>
              <a:ext uri="{FF2B5EF4-FFF2-40B4-BE49-F238E27FC236}">
                <a16:creationId xmlns:a16="http://schemas.microsoft.com/office/drawing/2014/main" xmlns="" id="{BC598DAB-DF70-4878-8BE8-D2081BE1C77A}"/>
              </a:ext>
            </a:extLst>
          </p:cNvPr>
          <p:cNvSpPr>
            <a:spLocks noGrp="1"/>
          </p:cNvSpPr>
          <p:nvPr>
            <p:ph type="sldNum" sz="quarter" idx="12"/>
          </p:nvPr>
        </p:nvSpPr>
        <p:spPr/>
        <p:txBody>
          <a:bodyPr/>
          <a:lstStyle/>
          <a:p>
            <a:pPr rtl="0"/>
            <a:fld id="{2A013F82-EE5E-44EE-A61D-E31C6657F26F}" type="slidenum">
              <a:rPr lang="tr-TR" noProof="0" smtClean="0"/>
              <a:pPr rtl="0"/>
              <a:t>‹#›</a:t>
            </a:fld>
            <a:endParaRPr lang="tr-TR" noProof="0" dirty="0"/>
          </a:p>
        </p:txBody>
      </p:sp>
    </p:spTree>
    <p:extLst>
      <p:ext uri="{BB962C8B-B14F-4D97-AF65-F5344CB8AC3E}">
        <p14:creationId xmlns:p14="http://schemas.microsoft.com/office/powerpoint/2010/main" xmlns="" val="10193036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4F84E3D-D540-434A-B6A9-51CA90B0001A}"/>
              </a:ext>
            </a:extLst>
          </p:cNvPr>
          <p:cNvSpPr>
            <a:spLocks noGrp="1"/>
          </p:cNvSpPr>
          <p:nvPr>
            <p:ph type="title"/>
          </p:nvPr>
        </p:nvSpPr>
        <p:spPr>
          <a:xfrm>
            <a:off x="839570" y="457200"/>
            <a:ext cx="3931213" cy="1600200"/>
          </a:xfrm>
        </p:spPr>
        <p:txBody>
          <a:bodyPr anchor="b"/>
          <a:lstStyle>
            <a:lvl1pPr>
              <a:defRPr sz="3199"/>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B4E9AA53-5C67-4018-BDA3-F895073764E1}"/>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7E9445A1-05BC-4A2D-BC93-F02EC026ADD5}"/>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D2454122-9160-4CBD-B285-90E333F2212D}"/>
              </a:ext>
            </a:extLst>
          </p:cNvPr>
          <p:cNvSpPr>
            <a:spLocks noGrp="1"/>
          </p:cNvSpPr>
          <p:nvPr>
            <p:ph type="dt" sz="half" idx="10"/>
          </p:nvPr>
        </p:nvSpPr>
        <p:spPr/>
        <p:txBody>
          <a:bodyPr/>
          <a:lstStyle/>
          <a:p>
            <a:fld id="{5BE26123-25F7-49DA-9DAF-5C8218CD4493}" type="datetime1">
              <a:rPr lang="tr-TR" noProof="0" smtClean="0"/>
              <a:pPr/>
              <a:t>22.11.2023</a:t>
            </a:fld>
            <a:endParaRPr lang="tr-TR" noProof="0" dirty="0"/>
          </a:p>
        </p:txBody>
      </p:sp>
      <p:sp>
        <p:nvSpPr>
          <p:cNvPr id="6" name="Alt Bilgi Yer Tutucusu 5">
            <a:extLst>
              <a:ext uri="{FF2B5EF4-FFF2-40B4-BE49-F238E27FC236}">
                <a16:creationId xmlns:a16="http://schemas.microsoft.com/office/drawing/2014/main" xmlns="" id="{70A08C8A-F5E6-446F-BDC2-C667C3099D78}"/>
              </a:ext>
            </a:extLst>
          </p:cNvPr>
          <p:cNvSpPr>
            <a:spLocks noGrp="1"/>
          </p:cNvSpPr>
          <p:nvPr>
            <p:ph type="ftr" sz="quarter" idx="11"/>
          </p:nvPr>
        </p:nvSpPr>
        <p:spPr/>
        <p:txBody>
          <a:bodyPr/>
          <a:lstStyle/>
          <a:p>
            <a:pPr rtl="0"/>
            <a:endParaRPr lang="tr-TR" noProof="0" dirty="0"/>
          </a:p>
        </p:txBody>
      </p:sp>
      <p:sp>
        <p:nvSpPr>
          <p:cNvPr id="7" name="Slayt Numarası Yer Tutucusu 6">
            <a:extLst>
              <a:ext uri="{FF2B5EF4-FFF2-40B4-BE49-F238E27FC236}">
                <a16:creationId xmlns:a16="http://schemas.microsoft.com/office/drawing/2014/main" xmlns="" id="{DFE37F53-850E-4385-ADF1-749623268EC9}"/>
              </a:ext>
            </a:extLst>
          </p:cNvPr>
          <p:cNvSpPr>
            <a:spLocks noGrp="1"/>
          </p:cNvSpPr>
          <p:nvPr>
            <p:ph type="sldNum" sz="quarter" idx="12"/>
          </p:nvPr>
        </p:nvSpPr>
        <p:spPr/>
        <p:txBody>
          <a:bodyPr/>
          <a:lstStyle/>
          <a:p>
            <a:fld id="{2A013F82-EE5E-44EE-A61D-E31C6657F26F}" type="slidenum">
              <a:rPr lang="tr-TR" noProof="0" smtClean="0"/>
              <a:pPr/>
              <a:t>‹#›</a:t>
            </a:fld>
            <a:endParaRPr lang="tr-TR" noProof="0" dirty="0"/>
          </a:p>
        </p:txBody>
      </p:sp>
    </p:spTree>
    <p:extLst>
      <p:ext uri="{BB962C8B-B14F-4D97-AF65-F5344CB8AC3E}">
        <p14:creationId xmlns:p14="http://schemas.microsoft.com/office/powerpoint/2010/main" xmlns="" val="301938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E063F4D-8EFB-49F5-A715-A8465B66178A}"/>
              </a:ext>
            </a:extLst>
          </p:cNvPr>
          <p:cNvSpPr>
            <a:spLocks noGrp="1"/>
          </p:cNvSpPr>
          <p:nvPr>
            <p:ph type="title"/>
          </p:nvPr>
        </p:nvSpPr>
        <p:spPr>
          <a:xfrm>
            <a:off x="839570" y="457200"/>
            <a:ext cx="3931213" cy="1600200"/>
          </a:xfrm>
        </p:spPr>
        <p:txBody>
          <a:bodyPr anchor="b"/>
          <a:lstStyle>
            <a:lvl1pPr>
              <a:defRPr sz="3199"/>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0814B60C-DA5B-4FF3-9ECA-F836F3DA500C}"/>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tr-TR"/>
          </a:p>
        </p:txBody>
      </p:sp>
      <p:sp>
        <p:nvSpPr>
          <p:cNvPr id="4" name="Metin Yer Tutucusu 3">
            <a:extLst>
              <a:ext uri="{FF2B5EF4-FFF2-40B4-BE49-F238E27FC236}">
                <a16:creationId xmlns:a16="http://schemas.microsoft.com/office/drawing/2014/main" xmlns="" id="{CD1FB0D7-8C8B-40AD-9DAD-6C3A1B376539}"/>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69826424-7159-432D-B48F-791B87295BE3}"/>
              </a:ext>
            </a:extLst>
          </p:cNvPr>
          <p:cNvSpPr>
            <a:spLocks noGrp="1"/>
          </p:cNvSpPr>
          <p:nvPr>
            <p:ph type="dt" sz="half" idx="10"/>
          </p:nvPr>
        </p:nvSpPr>
        <p:spPr/>
        <p:txBody>
          <a:bodyPr/>
          <a:lstStyle/>
          <a:p>
            <a:fld id="{5BE26123-25F7-49DA-9DAF-5C8218CD4493}" type="datetime1">
              <a:rPr lang="tr-TR" noProof="0" smtClean="0"/>
              <a:pPr/>
              <a:t>22.11.2023</a:t>
            </a:fld>
            <a:endParaRPr lang="tr-TR" noProof="0" dirty="0"/>
          </a:p>
        </p:txBody>
      </p:sp>
      <p:sp>
        <p:nvSpPr>
          <p:cNvPr id="6" name="Alt Bilgi Yer Tutucusu 5">
            <a:extLst>
              <a:ext uri="{FF2B5EF4-FFF2-40B4-BE49-F238E27FC236}">
                <a16:creationId xmlns:a16="http://schemas.microsoft.com/office/drawing/2014/main" xmlns="" id="{E5A0EBAD-BA71-47CD-B552-7D89A08BBA86}"/>
              </a:ext>
            </a:extLst>
          </p:cNvPr>
          <p:cNvSpPr>
            <a:spLocks noGrp="1"/>
          </p:cNvSpPr>
          <p:nvPr>
            <p:ph type="ftr" sz="quarter" idx="11"/>
          </p:nvPr>
        </p:nvSpPr>
        <p:spPr/>
        <p:txBody>
          <a:bodyPr/>
          <a:lstStyle/>
          <a:p>
            <a:pPr rtl="0"/>
            <a:endParaRPr lang="tr-TR" noProof="0" dirty="0"/>
          </a:p>
        </p:txBody>
      </p:sp>
      <p:sp>
        <p:nvSpPr>
          <p:cNvPr id="7" name="Slayt Numarası Yer Tutucusu 6">
            <a:extLst>
              <a:ext uri="{FF2B5EF4-FFF2-40B4-BE49-F238E27FC236}">
                <a16:creationId xmlns:a16="http://schemas.microsoft.com/office/drawing/2014/main" xmlns="" id="{2C7531B1-B395-4ED0-9D58-EE9B26EF7FC7}"/>
              </a:ext>
            </a:extLst>
          </p:cNvPr>
          <p:cNvSpPr>
            <a:spLocks noGrp="1"/>
          </p:cNvSpPr>
          <p:nvPr>
            <p:ph type="sldNum" sz="quarter" idx="12"/>
          </p:nvPr>
        </p:nvSpPr>
        <p:spPr/>
        <p:txBody>
          <a:bodyPr/>
          <a:lstStyle/>
          <a:p>
            <a:fld id="{2A013F82-EE5E-44EE-A61D-E31C6657F26F}" type="slidenum">
              <a:rPr lang="tr-TR" noProof="0" smtClean="0"/>
              <a:pPr/>
              <a:t>‹#›</a:t>
            </a:fld>
            <a:endParaRPr lang="tr-TR" noProof="0" dirty="0"/>
          </a:p>
        </p:txBody>
      </p:sp>
    </p:spTree>
    <p:extLst>
      <p:ext uri="{BB962C8B-B14F-4D97-AF65-F5344CB8AC3E}">
        <p14:creationId xmlns:p14="http://schemas.microsoft.com/office/powerpoint/2010/main" xmlns="" val="1505163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368F1C96-1881-4FE2-8222-DDEC2C929AD3}"/>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8A5CC573-C92D-48D6-A0C3-F1D4E196098A}"/>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78BB96EA-6257-492C-BD4A-435F6378790D}"/>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26123-25F7-49DA-9DAF-5C8218CD4493}" type="datetime1">
              <a:rPr lang="tr-TR" noProof="0" smtClean="0"/>
              <a:pPr/>
              <a:t>22.11.2023</a:t>
            </a:fld>
            <a:endParaRPr lang="tr-TR" noProof="0" dirty="0"/>
          </a:p>
        </p:txBody>
      </p:sp>
      <p:sp>
        <p:nvSpPr>
          <p:cNvPr id="5" name="Alt Bilgi Yer Tutucusu 4">
            <a:extLst>
              <a:ext uri="{FF2B5EF4-FFF2-40B4-BE49-F238E27FC236}">
                <a16:creationId xmlns:a16="http://schemas.microsoft.com/office/drawing/2014/main" xmlns="" id="{EC45701B-4322-4BC0-A7B9-C096F7B6D04E}"/>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tr-TR" noProof="0" dirty="0"/>
          </a:p>
        </p:txBody>
      </p:sp>
      <p:sp>
        <p:nvSpPr>
          <p:cNvPr id="6" name="Slayt Numarası Yer Tutucusu 5">
            <a:extLst>
              <a:ext uri="{FF2B5EF4-FFF2-40B4-BE49-F238E27FC236}">
                <a16:creationId xmlns:a16="http://schemas.microsoft.com/office/drawing/2014/main" xmlns="" id="{C95A56E2-CBC4-471D-B587-8989AA01FA53}"/>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13F82-EE5E-44EE-A61D-E31C6657F26F}" type="slidenum">
              <a:rPr lang="tr-TR" noProof="0" smtClean="0"/>
              <a:pPr/>
              <a:t>‹#›</a:t>
            </a:fld>
            <a:endParaRPr lang="tr-TR" noProof="0" dirty="0"/>
          </a:p>
        </p:txBody>
      </p:sp>
    </p:spTree>
    <p:extLst>
      <p:ext uri="{BB962C8B-B14F-4D97-AF65-F5344CB8AC3E}">
        <p14:creationId xmlns:p14="http://schemas.microsoft.com/office/powerpoint/2010/main" xmlns="" val="77374873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tr-TR"/>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emf"/><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Başlık 2"/>
          <p:cNvSpPr>
            <a:spLocks noGrp="1"/>
          </p:cNvSpPr>
          <p:nvPr>
            <p:ph type="ctrTitle"/>
          </p:nvPr>
        </p:nvSpPr>
        <p:spPr>
          <a:xfrm>
            <a:off x="1254160" y="1052735"/>
            <a:ext cx="9680506" cy="1008112"/>
          </a:xfrm>
        </p:spPr>
        <p:txBody>
          <a:bodyPr rtlCol="0">
            <a:normAutofit fontScale="90000"/>
          </a:bodyPr>
          <a:lstStyle/>
          <a:p>
            <a:pPr rtl="0"/>
            <a:r>
              <a:rPr lang="tr-TR" sz="4400" dirty="0">
                <a:latin typeface="Times New Roman" panose="02020603050405020304" pitchFamily="18" charset="0"/>
                <a:cs typeface="Times New Roman" panose="02020603050405020304" pitchFamily="18" charset="0"/>
              </a:rPr>
              <a:t/>
            </a:r>
            <a:br>
              <a:rPr lang="tr-TR" sz="4400" dirty="0">
                <a:latin typeface="Times New Roman" panose="02020603050405020304" pitchFamily="18" charset="0"/>
                <a:cs typeface="Times New Roman" panose="02020603050405020304" pitchFamily="18" charset="0"/>
              </a:rPr>
            </a:br>
            <a:endParaRPr lang="en-US" dirty="0"/>
          </a:p>
        </p:txBody>
      </p:sp>
      <p:sp>
        <p:nvSpPr>
          <p:cNvPr id="4" name="Alt Başlık 3"/>
          <p:cNvSpPr>
            <a:spLocks noGrp="1"/>
          </p:cNvSpPr>
          <p:nvPr>
            <p:ph type="subTitle" idx="1"/>
          </p:nvPr>
        </p:nvSpPr>
        <p:spPr>
          <a:xfrm>
            <a:off x="1513603" y="1442501"/>
            <a:ext cx="9161615" cy="1956774"/>
          </a:xfrm>
        </p:spPr>
        <p:txBody>
          <a:bodyPr rtlCol="0">
            <a:noAutofit/>
          </a:bodyPr>
          <a:lstStyle/>
          <a:p>
            <a:pPr algn="ctr"/>
            <a:endParaRPr lang="tr-TR" sz="3000" b="1" dirty="0">
              <a:solidFill>
                <a:schemeClr val="tx1"/>
              </a:solidFill>
            </a:endParaRPr>
          </a:p>
          <a:p>
            <a:pPr algn="ctr"/>
            <a:r>
              <a:rPr lang="tr-TR" sz="3000" b="1" dirty="0">
                <a:solidFill>
                  <a:schemeClr val="tx1"/>
                </a:solidFill>
              </a:rPr>
              <a:t> </a:t>
            </a:r>
            <a:r>
              <a:rPr lang="tr-TR" sz="3000" b="1" dirty="0">
                <a:solidFill>
                  <a:schemeClr val="tx1"/>
                </a:solidFill>
                <a:latin typeface="Times New Roman" panose="02020603050405020304" pitchFamily="18" charset="0"/>
                <a:cs typeface="Times New Roman" panose="02020603050405020304" pitchFamily="18" charset="0"/>
              </a:rPr>
              <a:t>MANYETİK MALZEMELERDE</a:t>
            </a:r>
            <a:br>
              <a:rPr lang="tr-TR" sz="3000" b="1" dirty="0">
                <a:solidFill>
                  <a:schemeClr val="tx1"/>
                </a:solidFill>
                <a:latin typeface="Times New Roman" panose="02020603050405020304" pitchFamily="18" charset="0"/>
                <a:cs typeface="Times New Roman" panose="02020603050405020304" pitchFamily="18" charset="0"/>
              </a:rPr>
            </a:br>
            <a:r>
              <a:rPr lang="tr-TR" sz="3000" b="1" dirty="0">
                <a:solidFill>
                  <a:schemeClr val="tx1"/>
                </a:solidFill>
                <a:latin typeface="Times New Roman" panose="02020603050405020304" pitchFamily="18" charset="0"/>
                <a:cs typeface="Times New Roman" panose="02020603050405020304" pitchFamily="18" charset="0"/>
              </a:rPr>
              <a:t> DEMİR, BAKIR KAYIPLARI VE VERİM </a:t>
            </a:r>
            <a:endParaRPr lang="it-IT" sz="3000" b="1" dirty="0">
              <a:solidFill>
                <a:schemeClr val="tx1"/>
              </a:solidFill>
              <a:latin typeface="Times New Roman" panose="02020603050405020304" pitchFamily="18" charset="0"/>
              <a:cs typeface="Times New Roman" panose="02020603050405020304" pitchFamily="18" charset="0"/>
            </a:endParaRPr>
          </a:p>
        </p:txBody>
      </p:sp>
      <p:grpSp>
        <p:nvGrpSpPr>
          <p:cNvPr id="5" name="object 2">
            <a:extLst>
              <a:ext uri="{FF2B5EF4-FFF2-40B4-BE49-F238E27FC236}">
                <a16:creationId xmlns:a16="http://schemas.microsoft.com/office/drawing/2014/main" xmlns="" id="{268B95F5-F041-40E3-B1BC-141D84DBBA5A}"/>
              </a:ext>
            </a:extLst>
          </p:cNvPr>
          <p:cNvGrpSpPr/>
          <p:nvPr/>
        </p:nvGrpSpPr>
        <p:grpSpPr>
          <a:xfrm>
            <a:off x="-1" y="1412776"/>
            <a:ext cx="12188825" cy="144016"/>
            <a:chOff x="0" y="1394460"/>
            <a:chExt cx="9144000" cy="137160"/>
          </a:xfrm>
        </p:grpSpPr>
        <p:sp>
          <p:nvSpPr>
            <p:cNvPr id="6" name="object 3">
              <a:extLst>
                <a:ext uri="{FF2B5EF4-FFF2-40B4-BE49-F238E27FC236}">
                  <a16:creationId xmlns:a16="http://schemas.microsoft.com/office/drawing/2014/main" xmlns="" id="{15BB7331-1A13-4FB8-9286-3AD8430A485B}"/>
                </a:ext>
              </a:extLst>
            </p:cNvPr>
            <p:cNvSpPr/>
            <p:nvPr/>
          </p:nvSpPr>
          <p:spPr>
            <a:xfrm>
              <a:off x="0" y="1394460"/>
              <a:ext cx="9144000" cy="137159"/>
            </a:xfrm>
            <a:prstGeom prst="rect">
              <a:avLst/>
            </a:prstGeom>
            <a:blipFill>
              <a:blip r:embed="rId2" cstate="print"/>
              <a:stretch>
                <a:fillRect/>
              </a:stretch>
            </a:blipFill>
          </p:spPr>
          <p:txBody>
            <a:bodyPr wrap="square" lIns="0" tIns="0" rIns="0" bIns="0" rtlCol="0"/>
            <a:lstStyle/>
            <a:p>
              <a:endParaRPr dirty="0"/>
            </a:p>
          </p:txBody>
        </p:sp>
        <p:sp>
          <p:nvSpPr>
            <p:cNvPr id="7" name="object 4">
              <a:extLst>
                <a:ext uri="{FF2B5EF4-FFF2-40B4-BE49-F238E27FC236}">
                  <a16:creationId xmlns:a16="http://schemas.microsoft.com/office/drawing/2014/main" xmlns="" id="{B6AA37B0-0CAF-4159-81BD-BABD3AC8B0D6}"/>
                </a:ext>
              </a:extLst>
            </p:cNvPr>
            <p:cNvSpPr/>
            <p:nvPr/>
          </p:nvSpPr>
          <p:spPr>
            <a:xfrm>
              <a:off x="0" y="1395984"/>
              <a:ext cx="9144000" cy="79248"/>
            </a:xfrm>
            <a:prstGeom prst="rect">
              <a:avLst/>
            </a:prstGeom>
            <a:blipFill>
              <a:blip r:embed="rId3" cstate="print"/>
              <a:stretch>
                <a:fillRect/>
              </a:stretch>
            </a:blipFill>
          </p:spPr>
          <p:txBody>
            <a:bodyPr wrap="square" lIns="0" tIns="0" rIns="0" bIns="0" rtlCol="0"/>
            <a:lstStyle/>
            <a:p>
              <a:endParaRPr dirty="0"/>
            </a:p>
          </p:txBody>
        </p:sp>
      </p:grpSp>
      <p:sp>
        <p:nvSpPr>
          <p:cNvPr id="9" name="Alt Başlık 3">
            <a:extLst>
              <a:ext uri="{FF2B5EF4-FFF2-40B4-BE49-F238E27FC236}">
                <a16:creationId xmlns:a16="http://schemas.microsoft.com/office/drawing/2014/main" xmlns="" id="{81FA8761-BFB4-49F9-90D5-79BEDDF05FB1}"/>
              </a:ext>
            </a:extLst>
          </p:cNvPr>
          <p:cNvSpPr txBox="1">
            <a:spLocks/>
          </p:cNvSpPr>
          <p:nvPr/>
        </p:nvSpPr>
        <p:spPr>
          <a:xfrm>
            <a:off x="1917948" y="3393643"/>
            <a:ext cx="8229600" cy="3591805"/>
          </a:xfrm>
          <a:prstGeom prst="rect">
            <a:avLst/>
          </a:prstGeom>
        </p:spPr>
        <p:txBody>
          <a:bodyPr vert="horz" lIns="91440" tIns="45720" rIns="91440" bIns="45720" rtlCol="0">
            <a:noAutofit/>
          </a:bodyPr>
          <a:lstStyle>
            <a:lvl1pPr marL="0" indent="0" algn="ctr" defTabSz="914126" rtl="0" eaLnBrk="1" latinLnBrk="0" hangingPunct="1">
              <a:lnSpc>
                <a:spcPct val="90000"/>
              </a:lnSpc>
              <a:spcBef>
                <a:spcPts val="1000"/>
              </a:spcBef>
              <a:buFont typeface="Arial" panose="020B0604020202020204" pitchFamily="34" charset="0"/>
              <a:buNone/>
              <a:defRPr sz="2399" kern="1200">
                <a:solidFill>
                  <a:schemeClr val="tx1"/>
                </a:solidFill>
                <a:latin typeface="+mn-lt"/>
                <a:ea typeface="+mn-ea"/>
                <a:cs typeface="+mn-cs"/>
              </a:defRPr>
            </a:lvl1pPr>
            <a:lvl2pPr marL="457063" indent="0" algn="ctr" defTabSz="914126" rtl="0" eaLnBrk="1" latinLnBrk="0" hangingPunct="1">
              <a:lnSpc>
                <a:spcPct val="90000"/>
              </a:lnSpc>
              <a:spcBef>
                <a:spcPts val="500"/>
              </a:spcBef>
              <a:buFont typeface="Arial" panose="020B0604020202020204" pitchFamily="34" charset="0"/>
              <a:buNone/>
              <a:defRPr sz="1999" kern="1200">
                <a:solidFill>
                  <a:schemeClr val="tx1"/>
                </a:solidFill>
                <a:latin typeface="+mn-lt"/>
                <a:ea typeface="+mn-ea"/>
                <a:cs typeface="+mn-cs"/>
              </a:defRPr>
            </a:lvl2pPr>
            <a:lvl3pPr marL="914126" indent="0" algn="ctr" defTabSz="914126" rtl="0" eaLnBrk="1" latinLnBrk="0" hangingPunct="1">
              <a:lnSpc>
                <a:spcPct val="90000"/>
              </a:lnSpc>
              <a:spcBef>
                <a:spcPts val="500"/>
              </a:spcBef>
              <a:buFont typeface="Arial" panose="020B0604020202020204" pitchFamily="34" charset="0"/>
              <a:buNone/>
              <a:defRPr sz="1799" kern="1200">
                <a:solidFill>
                  <a:schemeClr val="tx1"/>
                </a:solidFill>
                <a:latin typeface="+mn-lt"/>
                <a:ea typeface="+mn-ea"/>
                <a:cs typeface="+mn-cs"/>
              </a:defRPr>
            </a:lvl3pPr>
            <a:lvl4pPr marL="1371189" indent="0" algn="ctr" defTabSz="91412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251" indent="0" algn="ctr" defTabSz="91412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314" indent="0" algn="ctr" defTabSz="91412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2377" indent="0" algn="ctr" defTabSz="91412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199440" indent="0" algn="ctr" defTabSz="91412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6503" indent="0" algn="ctr" defTabSz="91412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089201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0306" y="28007"/>
            <a:ext cx="10512862" cy="1325563"/>
          </a:xfrm>
        </p:spPr>
        <p:txBody>
          <a:bodyPr rtlCol="0"/>
          <a:lstStyle/>
          <a:p>
            <a:r>
              <a:rPr lang="tr-TR" sz="4400" dirty="0">
                <a:latin typeface="Times New Roman" panose="02020603050405020304" pitchFamily="18" charset="0"/>
                <a:cs typeface="Times New Roman" panose="02020603050405020304" pitchFamily="18" charset="0"/>
              </a:rPr>
              <a:t>5.UYGULAMA SORULARI</a:t>
            </a:r>
            <a:endParaRPr lang="en-US" sz="4400" dirty="0">
              <a:latin typeface="Times New Roman" panose="02020603050405020304" pitchFamily="18" charset="0"/>
              <a:cs typeface="Times New Roman" panose="02020603050405020304" pitchFamily="18" charset="0"/>
            </a:endParaRPr>
          </a:p>
        </p:txBody>
      </p:sp>
      <p:grpSp>
        <p:nvGrpSpPr>
          <p:cNvPr id="6" name="object 2">
            <a:extLst>
              <a:ext uri="{FF2B5EF4-FFF2-40B4-BE49-F238E27FC236}">
                <a16:creationId xmlns:a16="http://schemas.microsoft.com/office/drawing/2014/main" xmlns="" id="{259F96C2-7D5A-4E37-BF20-C384C2D1E339}"/>
              </a:ext>
            </a:extLst>
          </p:cNvPr>
          <p:cNvGrpSpPr/>
          <p:nvPr/>
        </p:nvGrpSpPr>
        <p:grpSpPr>
          <a:xfrm>
            <a:off x="-1" y="1412776"/>
            <a:ext cx="12188825" cy="144016"/>
            <a:chOff x="0" y="1394460"/>
            <a:chExt cx="9144000" cy="137160"/>
          </a:xfrm>
        </p:grpSpPr>
        <p:sp>
          <p:nvSpPr>
            <p:cNvPr id="7" name="object 3">
              <a:extLst>
                <a:ext uri="{FF2B5EF4-FFF2-40B4-BE49-F238E27FC236}">
                  <a16:creationId xmlns:a16="http://schemas.microsoft.com/office/drawing/2014/main" xmlns="" id="{08105B4C-3A63-4E92-8E3E-0016485DB6CB}"/>
                </a:ext>
              </a:extLst>
            </p:cNvPr>
            <p:cNvSpPr/>
            <p:nvPr/>
          </p:nvSpPr>
          <p:spPr>
            <a:xfrm>
              <a:off x="0" y="1394460"/>
              <a:ext cx="9144000" cy="137159"/>
            </a:xfrm>
            <a:prstGeom prst="rect">
              <a:avLst/>
            </a:prstGeom>
            <a:blipFill>
              <a:blip r:embed="rId3" cstate="print"/>
              <a:stretch>
                <a:fillRect/>
              </a:stretch>
            </a:blipFill>
          </p:spPr>
          <p:txBody>
            <a:bodyPr wrap="square" lIns="0" tIns="0" rIns="0" bIns="0" rtlCol="0"/>
            <a:lstStyle/>
            <a:p>
              <a:endParaRPr dirty="0"/>
            </a:p>
          </p:txBody>
        </p:sp>
        <p:sp>
          <p:nvSpPr>
            <p:cNvPr id="8" name="object 4">
              <a:extLst>
                <a:ext uri="{FF2B5EF4-FFF2-40B4-BE49-F238E27FC236}">
                  <a16:creationId xmlns:a16="http://schemas.microsoft.com/office/drawing/2014/main" xmlns="" id="{EC514A63-29BF-4514-8440-1921B6ACBB85}"/>
                </a:ext>
              </a:extLst>
            </p:cNvPr>
            <p:cNvSpPr/>
            <p:nvPr/>
          </p:nvSpPr>
          <p:spPr>
            <a:xfrm>
              <a:off x="0" y="1395984"/>
              <a:ext cx="9144000" cy="79248"/>
            </a:xfrm>
            <a:prstGeom prst="rect">
              <a:avLst/>
            </a:prstGeom>
            <a:blipFill>
              <a:blip r:embed="rId4" cstate="print"/>
              <a:stretch>
                <a:fillRect/>
              </a:stretch>
            </a:blipFill>
          </p:spPr>
          <p:txBody>
            <a:bodyPr wrap="square" lIns="0" tIns="0" rIns="0" bIns="0" rtlCol="0"/>
            <a:lstStyle/>
            <a:p>
              <a:endParaRPr dirty="0"/>
            </a:p>
          </p:txBody>
        </p:sp>
      </p:grpSp>
      <p:pic>
        <p:nvPicPr>
          <p:cNvPr id="9" name="Picture 2" descr="Yıldız Teknik Üniversitesi">
            <a:extLst>
              <a:ext uri="{FF2B5EF4-FFF2-40B4-BE49-F238E27FC236}">
                <a16:creationId xmlns:a16="http://schemas.microsoft.com/office/drawing/2014/main" xmlns="" id="{88333941-82C6-4C07-9A7F-2C383AC3325D}"/>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673169" y="18918"/>
            <a:ext cx="1355350" cy="135535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Resim 10">
            <a:extLst>
              <a:ext uri="{FF2B5EF4-FFF2-40B4-BE49-F238E27FC236}">
                <a16:creationId xmlns:a16="http://schemas.microsoft.com/office/drawing/2014/main" xmlns="" id="{4A87FF93-386F-41D2-B447-B9F4598EE9C9}"/>
              </a:ext>
            </a:extLst>
          </p:cNvPr>
          <p:cNvPicPr/>
          <p:nvPr/>
        </p:nvPicPr>
        <p:blipFill rotWithShape="1">
          <a:blip r:embed="rId6" cstate="print">
            <a:extLst>
              <a:ext uri="{28A0092B-C50C-407E-A947-70E740481C1C}">
                <a14:useLocalDpi xmlns:a14="http://schemas.microsoft.com/office/drawing/2010/main" xmlns="" val="0"/>
              </a:ext>
            </a:extLst>
          </a:blip>
          <a:srcRect t="10142"/>
          <a:stretch/>
        </p:blipFill>
        <p:spPr bwMode="auto">
          <a:xfrm>
            <a:off x="549796" y="1916832"/>
            <a:ext cx="9073008" cy="4320480"/>
          </a:xfrm>
          <a:prstGeom prst="rect">
            <a:avLst/>
          </a:prstGeom>
          <a:noFill/>
          <a:ln>
            <a:noFill/>
          </a:ln>
        </p:spPr>
      </p:pic>
      <p:sp>
        <p:nvSpPr>
          <p:cNvPr id="3" name="Metin kutusu 2">
            <a:extLst>
              <a:ext uri="{FF2B5EF4-FFF2-40B4-BE49-F238E27FC236}">
                <a16:creationId xmlns:a16="http://schemas.microsoft.com/office/drawing/2014/main" xmlns="" id="{416C3424-ED68-475D-AFE7-6CA83A8B681E}"/>
              </a:ext>
            </a:extLst>
          </p:cNvPr>
          <p:cNvSpPr txBox="1"/>
          <p:nvPr/>
        </p:nvSpPr>
        <p:spPr>
          <a:xfrm>
            <a:off x="405780" y="1857626"/>
            <a:ext cx="504056" cy="369332"/>
          </a:xfrm>
          <a:prstGeom prst="rect">
            <a:avLst/>
          </a:prstGeom>
          <a:noFill/>
        </p:spPr>
        <p:txBody>
          <a:bodyPr wrap="square" rtlCol="0">
            <a:spAutoFit/>
          </a:bodyPr>
          <a:lstStyle/>
          <a:p>
            <a:r>
              <a:rPr lang="tr-TR" b="1" dirty="0"/>
              <a:t>1-</a:t>
            </a:r>
          </a:p>
        </p:txBody>
      </p:sp>
    </p:spTree>
    <p:extLst>
      <p:ext uri="{BB962C8B-B14F-4D97-AF65-F5344CB8AC3E}">
        <p14:creationId xmlns:p14="http://schemas.microsoft.com/office/powerpoint/2010/main" xmlns="" val="28430414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0306" y="28007"/>
            <a:ext cx="10512862" cy="1325563"/>
          </a:xfrm>
        </p:spPr>
        <p:txBody>
          <a:bodyPr rtlCol="0"/>
          <a:lstStyle/>
          <a:p>
            <a:r>
              <a:rPr lang="tr-TR" sz="4400" dirty="0">
                <a:latin typeface="Times New Roman" panose="02020603050405020304" pitchFamily="18" charset="0"/>
                <a:cs typeface="Times New Roman" panose="02020603050405020304" pitchFamily="18" charset="0"/>
              </a:rPr>
              <a:t>5.UYGULAMA SORULARI</a:t>
            </a:r>
            <a:endParaRPr lang="en-US" sz="4400" dirty="0">
              <a:latin typeface="Times New Roman" panose="02020603050405020304" pitchFamily="18" charset="0"/>
              <a:cs typeface="Times New Roman" panose="02020603050405020304" pitchFamily="18" charset="0"/>
            </a:endParaRPr>
          </a:p>
        </p:txBody>
      </p:sp>
      <p:grpSp>
        <p:nvGrpSpPr>
          <p:cNvPr id="6" name="object 2">
            <a:extLst>
              <a:ext uri="{FF2B5EF4-FFF2-40B4-BE49-F238E27FC236}">
                <a16:creationId xmlns:a16="http://schemas.microsoft.com/office/drawing/2014/main" xmlns="" id="{259F96C2-7D5A-4E37-BF20-C384C2D1E339}"/>
              </a:ext>
            </a:extLst>
          </p:cNvPr>
          <p:cNvGrpSpPr/>
          <p:nvPr/>
        </p:nvGrpSpPr>
        <p:grpSpPr>
          <a:xfrm>
            <a:off x="-1" y="1412776"/>
            <a:ext cx="12188825" cy="144016"/>
            <a:chOff x="0" y="1394460"/>
            <a:chExt cx="9144000" cy="137160"/>
          </a:xfrm>
        </p:grpSpPr>
        <p:sp>
          <p:nvSpPr>
            <p:cNvPr id="7" name="object 3">
              <a:extLst>
                <a:ext uri="{FF2B5EF4-FFF2-40B4-BE49-F238E27FC236}">
                  <a16:creationId xmlns:a16="http://schemas.microsoft.com/office/drawing/2014/main" xmlns="" id="{08105B4C-3A63-4E92-8E3E-0016485DB6CB}"/>
                </a:ext>
              </a:extLst>
            </p:cNvPr>
            <p:cNvSpPr/>
            <p:nvPr/>
          </p:nvSpPr>
          <p:spPr>
            <a:xfrm>
              <a:off x="0" y="1394460"/>
              <a:ext cx="9144000" cy="137159"/>
            </a:xfrm>
            <a:prstGeom prst="rect">
              <a:avLst/>
            </a:prstGeom>
            <a:blipFill>
              <a:blip r:embed="rId3" cstate="print"/>
              <a:stretch>
                <a:fillRect/>
              </a:stretch>
            </a:blipFill>
          </p:spPr>
          <p:txBody>
            <a:bodyPr wrap="square" lIns="0" tIns="0" rIns="0" bIns="0" rtlCol="0"/>
            <a:lstStyle/>
            <a:p>
              <a:endParaRPr dirty="0"/>
            </a:p>
          </p:txBody>
        </p:sp>
        <p:sp>
          <p:nvSpPr>
            <p:cNvPr id="8" name="object 4">
              <a:extLst>
                <a:ext uri="{FF2B5EF4-FFF2-40B4-BE49-F238E27FC236}">
                  <a16:creationId xmlns:a16="http://schemas.microsoft.com/office/drawing/2014/main" xmlns="" id="{EC514A63-29BF-4514-8440-1921B6ACBB85}"/>
                </a:ext>
              </a:extLst>
            </p:cNvPr>
            <p:cNvSpPr/>
            <p:nvPr/>
          </p:nvSpPr>
          <p:spPr>
            <a:xfrm>
              <a:off x="0" y="1395984"/>
              <a:ext cx="9144000" cy="79248"/>
            </a:xfrm>
            <a:prstGeom prst="rect">
              <a:avLst/>
            </a:prstGeom>
            <a:blipFill>
              <a:blip r:embed="rId4" cstate="print"/>
              <a:stretch>
                <a:fillRect/>
              </a:stretch>
            </a:blipFill>
          </p:spPr>
          <p:txBody>
            <a:bodyPr wrap="square" lIns="0" tIns="0" rIns="0" bIns="0" rtlCol="0"/>
            <a:lstStyle/>
            <a:p>
              <a:endParaRPr dirty="0"/>
            </a:p>
          </p:txBody>
        </p:sp>
      </p:grpSp>
      <p:pic>
        <p:nvPicPr>
          <p:cNvPr id="9" name="Picture 2" descr="Yıldız Teknik Üniversitesi">
            <a:extLst>
              <a:ext uri="{FF2B5EF4-FFF2-40B4-BE49-F238E27FC236}">
                <a16:creationId xmlns:a16="http://schemas.microsoft.com/office/drawing/2014/main" xmlns="" id="{88333941-82C6-4C07-9A7F-2C383AC3325D}"/>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673169" y="18918"/>
            <a:ext cx="1355350" cy="135535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Resim 3">
            <a:extLst>
              <a:ext uri="{FF2B5EF4-FFF2-40B4-BE49-F238E27FC236}">
                <a16:creationId xmlns:a16="http://schemas.microsoft.com/office/drawing/2014/main" xmlns="" id="{61D7B630-DA53-46F4-A351-A6F4CBF339D6}"/>
              </a:ext>
            </a:extLst>
          </p:cNvPr>
          <p:cNvPicPr>
            <a:picLocks noChangeAspect="1"/>
          </p:cNvPicPr>
          <p:nvPr/>
        </p:nvPicPr>
        <p:blipFill rotWithShape="1">
          <a:blip r:embed="rId6" cstate="print"/>
          <a:srcRect l="14952" t="22783" r="15630" b="62028"/>
          <a:stretch/>
        </p:blipFill>
        <p:spPr>
          <a:xfrm>
            <a:off x="0" y="1650277"/>
            <a:ext cx="11701302" cy="1440160"/>
          </a:xfrm>
          <a:prstGeom prst="rect">
            <a:avLst/>
          </a:prstGeom>
        </p:spPr>
      </p:pic>
    </p:spTree>
    <p:extLst>
      <p:ext uri="{BB962C8B-B14F-4D97-AF65-F5344CB8AC3E}">
        <p14:creationId xmlns:p14="http://schemas.microsoft.com/office/powerpoint/2010/main" xmlns="" val="40756611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0306" y="28007"/>
            <a:ext cx="10512862" cy="1325563"/>
          </a:xfrm>
        </p:spPr>
        <p:txBody>
          <a:bodyPr rtlCol="0"/>
          <a:lstStyle/>
          <a:p>
            <a:r>
              <a:rPr lang="tr-TR" sz="4400" dirty="0">
                <a:latin typeface="Times New Roman" panose="02020603050405020304" pitchFamily="18" charset="0"/>
                <a:cs typeface="Times New Roman" panose="02020603050405020304" pitchFamily="18" charset="0"/>
              </a:rPr>
              <a:t>5.UYGULAMA SORULARI</a:t>
            </a:r>
            <a:endParaRPr lang="en-US" sz="4400" dirty="0">
              <a:latin typeface="Times New Roman" panose="02020603050405020304" pitchFamily="18" charset="0"/>
              <a:cs typeface="Times New Roman" panose="02020603050405020304" pitchFamily="18" charset="0"/>
            </a:endParaRPr>
          </a:p>
        </p:txBody>
      </p:sp>
      <p:grpSp>
        <p:nvGrpSpPr>
          <p:cNvPr id="6" name="object 2">
            <a:extLst>
              <a:ext uri="{FF2B5EF4-FFF2-40B4-BE49-F238E27FC236}">
                <a16:creationId xmlns:a16="http://schemas.microsoft.com/office/drawing/2014/main" xmlns="" id="{259F96C2-7D5A-4E37-BF20-C384C2D1E339}"/>
              </a:ext>
            </a:extLst>
          </p:cNvPr>
          <p:cNvGrpSpPr/>
          <p:nvPr/>
        </p:nvGrpSpPr>
        <p:grpSpPr>
          <a:xfrm>
            <a:off x="-1" y="1412776"/>
            <a:ext cx="12188825" cy="144016"/>
            <a:chOff x="0" y="1394460"/>
            <a:chExt cx="9144000" cy="137160"/>
          </a:xfrm>
        </p:grpSpPr>
        <p:sp>
          <p:nvSpPr>
            <p:cNvPr id="7" name="object 3">
              <a:extLst>
                <a:ext uri="{FF2B5EF4-FFF2-40B4-BE49-F238E27FC236}">
                  <a16:creationId xmlns:a16="http://schemas.microsoft.com/office/drawing/2014/main" xmlns="" id="{08105B4C-3A63-4E92-8E3E-0016485DB6CB}"/>
                </a:ext>
              </a:extLst>
            </p:cNvPr>
            <p:cNvSpPr/>
            <p:nvPr/>
          </p:nvSpPr>
          <p:spPr>
            <a:xfrm>
              <a:off x="0" y="1394460"/>
              <a:ext cx="9144000" cy="137159"/>
            </a:xfrm>
            <a:prstGeom prst="rect">
              <a:avLst/>
            </a:prstGeom>
            <a:blipFill>
              <a:blip r:embed="rId3" cstate="print"/>
              <a:stretch>
                <a:fillRect/>
              </a:stretch>
            </a:blipFill>
          </p:spPr>
          <p:txBody>
            <a:bodyPr wrap="square" lIns="0" tIns="0" rIns="0" bIns="0" rtlCol="0"/>
            <a:lstStyle/>
            <a:p>
              <a:endParaRPr dirty="0"/>
            </a:p>
          </p:txBody>
        </p:sp>
        <p:sp>
          <p:nvSpPr>
            <p:cNvPr id="8" name="object 4">
              <a:extLst>
                <a:ext uri="{FF2B5EF4-FFF2-40B4-BE49-F238E27FC236}">
                  <a16:creationId xmlns:a16="http://schemas.microsoft.com/office/drawing/2014/main" xmlns="" id="{EC514A63-29BF-4514-8440-1921B6ACBB85}"/>
                </a:ext>
              </a:extLst>
            </p:cNvPr>
            <p:cNvSpPr/>
            <p:nvPr/>
          </p:nvSpPr>
          <p:spPr>
            <a:xfrm>
              <a:off x="0" y="1395984"/>
              <a:ext cx="9144000" cy="79248"/>
            </a:xfrm>
            <a:prstGeom prst="rect">
              <a:avLst/>
            </a:prstGeom>
            <a:blipFill>
              <a:blip r:embed="rId4" cstate="print"/>
              <a:stretch>
                <a:fillRect/>
              </a:stretch>
            </a:blipFill>
          </p:spPr>
          <p:txBody>
            <a:bodyPr wrap="square" lIns="0" tIns="0" rIns="0" bIns="0" rtlCol="0"/>
            <a:lstStyle/>
            <a:p>
              <a:endParaRPr dirty="0"/>
            </a:p>
          </p:txBody>
        </p:sp>
      </p:grpSp>
      <p:pic>
        <p:nvPicPr>
          <p:cNvPr id="9" name="Picture 2" descr="Yıldız Teknik Üniversitesi">
            <a:extLst>
              <a:ext uri="{FF2B5EF4-FFF2-40B4-BE49-F238E27FC236}">
                <a16:creationId xmlns:a16="http://schemas.microsoft.com/office/drawing/2014/main" xmlns="" id="{88333941-82C6-4C07-9A7F-2C383AC3325D}"/>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673169" y="18918"/>
            <a:ext cx="1355350" cy="1355350"/>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Resim 2">
            <a:extLst>
              <a:ext uri="{FF2B5EF4-FFF2-40B4-BE49-F238E27FC236}">
                <a16:creationId xmlns:a16="http://schemas.microsoft.com/office/drawing/2014/main" xmlns="" id="{554C42DA-B0D1-4EC1-A4F6-2C3A5705C306}"/>
              </a:ext>
            </a:extLst>
          </p:cNvPr>
          <p:cNvPicPr>
            <a:picLocks noChangeAspect="1"/>
          </p:cNvPicPr>
          <p:nvPr/>
        </p:nvPicPr>
        <p:blipFill rotWithShape="1">
          <a:blip r:embed="rId6" cstate="print"/>
          <a:srcRect l="15360" t="16804" r="28417" b="9678"/>
          <a:stretch/>
        </p:blipFill>
        <p:spPr>
          <a:xfrm>
            <a:off x="259957" y="1916832"/>
            <a:ext cx="5678078" cy="4176463"/>
          </a:xfrm>
          <a:prstGeom prst="rect">
            <a:avLst/>
          </a:prstGeom>
        </p:spPr>
      </p:pic>
      <p:pic>
        <p:nvPicPr>
          <p:cNvPr id="4" name="Resim 3">
            <a:extLst>
              <a:ext uri="{FF2B5EF4-FFF2-40B4-BE49-F238E27FC236}">
                <a16:creationId xmlns:a16="http://schemas.microsoft.com/office/drawing/2014/main" xmlns="" id="{7B2BA4A9-8353-43D9-B310-B8DAC07E852D}"/>
              </a:ext>
            </a:extLst>
          </p:cNvPr>
          <p:cNvPicPr>
            <a:picLocks noChangeAspect="1"/>
          </p:cNvPicPr>
          <p:nvPr/>
        </p:nvPicPr>
        <p:blipFill rotWithShape="1">
          <a:blip r:embed="rId7" cstate="print"/>
          <a:srcRect l="15144" t="22693" r="37003" b="16392"/>
          <a:stretch/>
        </p:blipFill>
        <p:spPr>
          <a:xfrm>
            <a:off x="5939779" y="1862706"/>
            <a:ext cx="5832648" cy="4176463"/>
          </a:xfrm>
          <a:prstGeom prst="rect">
            <a:avLst/>
          </a:prstGeom>
        </p:spPr>
      </p:pic>
    </p:spTree>
    <p:extLst>
      <p:ext uri="{BB962C8B-B14F-4D97-AF65-F5344CB8AC3E}">
        <p14:creationId xmlns:p14="http://schemas.microsoft.com/office/powerpoint/2010/main" xmlns="" val="12910847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0306" y="28007"/>
            <a:ext cx="10512862" cy="1325563"/>
          </a:xfrm>
        </p:spPr>
        <p:txBody>
          <a:bodyPr rtlCol="0"/>
          <a:lstStyle/>
          <a:p>
            <a:r>
              <a:rPr lang="tr-TR" sz="4400" dirty="0">
                <a:latin typeface="Times New Roman" panose="02020603050405020304" pitchFamily="18" charset="0"/>
                <a:cs typeface="Times New Roman" panose="02020603050405020304" pitchFamily="18" charset="0"/>
              </a:rPr>
              <a:t>5.UYGULAMA SORULARI</a:t>
            </a:r>
            <a:endParaRPr lang="en-US" sz="4400" dirty="0">
              <a:latin typeface="Times New Roman" panose="02020603050405020304" pitchFamily="18" charset="0"/>
              <a:cs typeface="Times New Roman" panose="02020603050405020304" pitchFamily="18" charset="0"/>
            </a:endParaRPr>
          </a:p>
        </p:txBody>
      </p:sp>
      <p:grpSp>
        <p:nvGrpSpPr>
          <p:cNvPr id="6" name="object 2">
            <a:extLst>
              <a:ext uri="{FF2B5EF4-FFF2-40B4-BE49-F238E27FC236}">
                <a16:creationId xmlns:a16="http://schemas.microsoft.com/office/drawing/2014/main" xmlns="" id="{259F96C2-7D5A-4E37-BF20-C384C2D1E339}"/>
              </a:ext>
            </a:extLst>
          </p:cNvPr>
          <p:cNvGrpSpPr/>
          <p:nvPr/>
        </p:nvGrpSpPr>
        <p:grpSpPr>
          <a:xfrm>
            <a:off x="-1" y="1412776"/>
            <a:ext cx="12188825" cy="144016"/>
            <a:chOff x="0" y="1394460"/>
            <a:chExt cx="9144000" cy="137160"/>
          </a:xfrm>
        </p:grpSpPr>
        <p:sp>
          <p:nvSpPr>
            <p:cNvPr id="7" name="object 3">
              <a:extLst>
                <a:ext uri="{FF2B5EF4-FFF2-40B4-BE49-F238E27FC236}">
                  <a16:creationId xmlns:a16="http://schemas.microsoft.com/office/drawing/2014/main" xmlns="" id="{08105B4C-3A63-4E92-8E3E-0016485DB6CB}"/>
                </a:ext>
              </a:extLst>
            </p:cNvPr>
            <p:cNvSpPr/>
            <p:nvPr/>
          </p:nvSpPr>
          <p:spPr>
            <a:xfrm>
              <a:off x="0" y="1394460"/>
              <a:ext cx="9144000" cy="137159"/>
            </a:xfrm>
            <a:prstGeom prst="rect">
              <a:avLst/>
            </a:prstGeom>
            <a:blipFill>
              <a:blip r:embed="rId3" cstate="print"/>
              <a:stretch>
                <a:fillRect/>
              </a:stretch>
            </a:blipFill>
          </p:spPr>
          <p:txBody>
            <a:bodyPr wrap="square" lIns="0" tIns="0" rIns="0" bIns="0" rtlCol="0"/>
            <a:lstStyle/>
            <a:p>
              <a:endParaRPr dirty="0"/>
            </a:p>
          </p:txBody>
        </p:sp>
        <p:sp>
          <p:nvSpPr>
            <p:cNvPr id="8" name="object 4">
              <a:extLst>
                <a:ext uri="{FF2B5EF4-FFF2-40B4-BE49-F238E27FC236}">
                  <a16:creationId xmlns:a16="http://schemas.microsoft.com/office/drawing/2014/main" xmlns="" id="{EC514A63-29BF-4514-8440-1921B6ACBB85}"/>
                </a:ext>
              </a:extLst>
            </p:cNvPr>
            <p:cNvSpPr/>
            <p:nvPr/>
          </p:nvSpPr>
          <p:spPr>
            <a:xfrm>
              <a:off x="0" y="1395984"/>
              <a:ext cx="9144000" cy="79248"/>
            </a:xfrm>
            <a:prstGeom prst="rect">
              <a:avLst/>
            </a:prstGeom>
            <a:blipFill>
              <a:blip r:embed="rId4" cstate="print"/>
              <a:stretch>
                <a:fillRect/>
              </a:stretch>
            </a:blipFill>
          </p:spPr>
          <p:txBody>
            <a:bodyPr wrap="square" lIns="0" tIns="0" rIns="0" bIns="0" rtlCol="0"/>
            <a:lstStyle/>
            <a:p>
              <a:endParaRPr dirty="0"/>
            </a:p>
          </p:txBody>
        </p:sp>
      </p:grpSp>
      <p:pic>
        <p:nvPicPr>
          <p:cNvPr id="9" name="Picture 2" descr="Yıldız Teknik Üniversitesi">
            <a:extLst>
              <a:ext uri="{FF2B5EF4-FFF2-40B4-BE49-F238E27FC236}">
                <a16:creationId xmlns:a16="http://schemas.microsoft.com/office/drawing/2014/main" xmlns="" id="{88333941-82C6-4C07-9A7F-2C383AC3325D}"/>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673169" y="18918"/>
            <a:ext cx="1355350" cy="135535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Resim 10">
            <a:extLst>
              <a:ext uri="{FF2B5EF4-FFF2-40B4-BE49-F238E27FC236}">
                <a16:creationId xmlns:a16="http://schemas.microsoft.com/office/drawing/2014/main" xmlns="" id="{B3207A51-430A-4C29-9FEB-5B06FDA2DC1C}"/>
              </a:ext>
            </a:extLst>
          </p:cNvPr>
          <p:cNvPicPr/>
          <p:nvPr/>
        </p:nvPicPr>
        <p:blipFill rotWithShape="1">
          <a:blip r:embed="rId6" cstate="print">
            <a:extLst>
              <a:ext uri="{28A0092B-C50C-407E-A947-70E740481C1C}">
                <a14:useLocalDpi xmlns:a14="http://schemas.microsoft.com/office/drawing/2010/main" xmlns="" val="0"/>
              </a:ext>
            </a:extLst>
          </a:blip>
          <a:srcRect t="13645"/>
          <a:stretch/>
        </p:blipFill>
        <p:spPr bwMode="auto">
          <a:xfrm>
            <a:off x="282005" y="2047896"/>
            <a:ext cx="5519419" cy="2264078"/>
          </a:xfrm>
          <a:prstGeom prst="rect">
            <a:avLst/>
          </a:prstGeom>
          <a:noFill/>
          <a:ln>
            <a:noFill/>
          </a:ln>
        </p:spPr>
      </p:pic>
      <p:pic>
        <p:nvPicPr>
          <p:cNvPr id="12" name="Resim 11">
            <a:extLst>
              <a:ext uri="{FF2B5EF4-FFF2-40B4-BE49-F238E27FC236}">
                <a16:creationId xmlns:a16="http://schemas.microsoft.com/office/drawing/2014/main" xmlns="" id="{70E08244-761B-4076-80C1-10DFC2BF013B}"/>
              </a:ext>
            </a:extLst>
          </p:cNvPr>
          <p:cNvPicPr/>
          <p:nvPr/>
        </p:nvPicPr>
        <p:blipFill rotWithShape="1">
          <a:blip r:embed="rId7" cstate="print">
            <a:extLst>
              <a:ext uri="{28A0092B-C50C-407E-A947-70E740481C1C}">
                <a14:useLocalDpi xmlns:a14="http://schemas.microsoft.com/office/drawing/2010/main" xmlns="" val="0"/>
              </a:ext>
            </a:extLst>
          </a:blip>
          <a:srcRect t="24193"/>
          <a:stretch/>
        </p:blipFill>
        <p:spPr bwMode="auto">
          <a:xfrm>
            <a:off x="6220462" y="2132856"/>
            <a:ext cx="5850614" cy="4032448"/>
          </a:xfrm>
          <a:prstGeom prst="rect">
            <a:avLst/>
          </a:prstGeom>
          <a:noFill/>
          <a:ln>
            <a:noFill/>
          </a:ln>
        </p:spPr>
      </p:pic>
      <p:pic>
        <p:nvPicPr>
          <p:cNvPr id="13" name="Resim 12">
            <a:extLst>
              <a:ext uri="{FF2B5EF4-FFF2-40B4-BE49-F238E27FC236}">
                <a16:creationId xmlns:a16="http://schemas.microsoft.com/office/drawing/2014/main" xmlns="" id="{1C0FB78D-E9BA-49D4-B8AF-806912A620F9}"/>
              </a:ext>
            </a:extLst>
          </p:cNvPr>
          <p:cNvPicPr/>
          <p:nvPr/>
        </p:nvPicPr>
        <p:blipFill rotWithShape="1">
          <a:blip r:embed="rId7" cstate="print">
            <a:extLst>
              <a:ext uri="{28A0092B-C50C-407E-A947-70E740481C1C}">
                <a14:useLocalDpi xmlns:a14="http://schemas.microsoft.com/office/drawing/2010/main" xmlns="" val="0"/>
              </a:ext>
            </a:extLst>
          </a:blip>
          <a:srcRect b="74916"/>
          <a:stretch/>
        </p:blipFill>
        <p:spPr bwMode="auto">
          <a:xfrm>
            <a:off x="160306" y="4540950"/>
            <a:ext cx="5519418" cy="1336322"/>
          </a:xfrm>
          <a:prstGeom prst="rect">
            <a:avLst/>
          </a:prstGeom>
          <a:noFill/>
          <a:ln>
            <a:noFill/>
          </a:ln>
        </p:spPr>
      </p:pic>
      <p:sp>
        <p:nvSpPr>
          <p:cNvPr id="3" name="Metin kutusu 2">
            <a:extLst>
              <a:ext uri="{FF2B5EF4-FFF2-40B4-BE49-F238E27FC236}">
                <a16:creationId xmlns:a16="http://schemas.microsoft.com/office/drawing/2014/main" xmlns="" id="{9F76ADC0-1B53-481D-BFD4-BB188F341BFA}"/>
              </a:ext>
            </a:extLst>
          </p:cNvPr>
          <p:cNvSpPr txBox="1"/>
          <p:nvPr/>
        </p:nvSpPr>
        <p:spPr>
          <a:xfrm>
            <a:off x="9540" y="2020224"/>
            <a:ext cx="576064" cy="369332"/>
          </a:xfrm>
          <a:prstGeom prst="rect">
            <a:avLst/>
          </a:prstGeom>
          <a:noFill/>
        </p:spPr>
        <p:txBody>
          <a:bodyPr wrap="square" rtlCol="0">
            <a:spAutoFit/>
          </a:bodyPr>
          <a:lstStyle/>
          <a:p>
            <a:r>
              <a:rPr lang="tr-TR" b="1" dirty="0"/>
              <a:t>3 -</a:t>
            </a:r>
          </a:p>
        </p:txBody>
      </p:sp>
    </p:spTree>
    <p:extLst>
      <p:ext uri="{BB962C8B-B14F-4D97-AF65-F5344CB8AC3E}">
        <p14:creationId xmlns:p14="http://schemas.microsoft.com/office/powerpoint/2010/main" xmlns="" val="9856598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0306" y="28007"/>
            <a:ext cx="10512862" cy="1325563"/>
          </a:xfrm>
        </p:spPr>
        <p:txBody>
          <a:bodyPr rtlCol="0"/>
          <a:lstStyle/>
          <a:p>
            <a:r>
              <a:rPr lang="tr-TR" sz="4400" dirty="0">
                <a:latin typeface="Times New Roman" panose="02020603050405020304" pitchFamily="18" charset="0"/>
                <a:cs typeface="Times New Roman" panose="02020603050405020304" pitchFamily="18" charset="0"/>
              </a:rPr>
              <a:t>5.UYGULAMA SORULARI</a:t>
            </a:r>
            <a:endParaRPr lang="en-US" sz="4400" dirty="0">
              <a:latin typeface="Times New Roman" panose="02020603050405020304" pitchFamily="18" charset="0"/>
              <a:cs typeface="Times New Roman" panose="02020603050405020304" pitchFamily="18" charset="0"/>
            </a:endParaRPr>
          </a:p>
        </p:txBody>
      </p:sp>
      <p:grpSp>
        <p:nvGrpSpPr>
          <p:cNvPr id="6" name="object 2">
            <a:extLst>
              <a:ext uri="{FF2B5EF4-FFF2-40B4-BE49-F238E27FC236}">
                <a16:creationId xmlns:a16="http://schemas.microsoft.com/office/drawing/2014/main" xmlns="" id="{259F96C2-7D5A-4E37-BF20-C384C2D1E339}"/>
              </a:ext>
            </a:extLst>
          </p:cNvPr>
          <p:cNvGrpSpPr/>
          <p:nvPr/>
        </p:nvGrpSpPr>
        <p:grpSpPr>
          <a:xfrm>
            <a:off x="-1" y="1412776"/>
            <a:ext cx="12188825" cy="144016"/>
            <a:chOff x="0" y="1394460"/>
            <a:chExt cx="9144000" cy="137160"/>
          </a:xfrm>
        </p:grpSpPr>
        <p:sp>
          <p:nvSpPr>
            <p:cNvPr id="7" name="object 3">
              <a:extLst>
                <a:ext uri="{FF2B5EF4-FFF2-40B4-BE49-F238E27FC236}">
                  <a16:creationId xmlns:a16="http://schemas.microsoft.com/office/drawing/2014/main" xmlns="" id="{08105B4C-3A63-4E92-8E3E-0016485DB6CB}"/>
                </a:ext>
              </a:extLst>
            </p:cNvPr>
            <p:cNvSpPr/>
            <p:nvPr/>
          </p:nvSpPr>
          <p:spPr>
            <a:xfrm>
              <a:off x="0" y="1394460"/>
              <a:ext cx="9144000" cy="137159"/>
            </a:xfrm>
            <a:prstGeom prst="rect">
              <a:avLst/>
            </a:prstGeom>
            <a:blipFill>
              <a:blip r:embed="rId3" cstate="print"/>
              <a:stretch>
                <a:fillRect/>
              </a:stretch>
            </a:blipFill>
          </p:spPr>
          <p:txBody>
            <a:bodyPr wrap="square" lIns="0" tIns="0" rIns="0" bIns="0" rtlCol="0"/>
            <a:lstStyle/>
            <a:p>
              <a:endParaRPr dirty="0"/>
            </a:p>
          </p:txBody>
        </p:sp>
        <p:sp>
          <p:nvSpPr>
            <p:cNvPr id="8" name="object 4">
              <a:extLst>
                <a:ext uri="{FF2B5EF4-FFF2-40B4-BE49-F238E27FC236}">
                  <a16:creationId xmlns:a16="http://schemas.microsoft.com/office/drawing/2014/main" xmlns="" id="{EC514A63-29BF-4514-8440-1921B6ACBB85}"/>
                </a:ext>
              </a:extLst>
            </p:cNvPr>
            <p:cNvSpPr/>
            <p:nvPr/>
          </p:nvSpPr>
          <p:spPr>
            <a:xfrm>
              <a:off x="0" y="1395984"/>
              <a:ext cx="9144000" cy="79248"/>
            </a:xfrm>
            <a:prstGeom prst="rect">
              <a:avLst/>
            </a:prstGeom>
            <a:blipFill>
              <a:blip r:embed="rId4" cstate="print"/>
              <a:stretch>
                <a:fillRect/>
              </a:stretch>
            </a:blipFill>
          </p:spPr>
          <p:txBody>
            <a:bodyPr wrap="square" lIns="0" tIns="0" rIns="0" bIns="0" rtlCol="0"/>
            <a:lstStyle/>
            <a:p>
              <a:endParaRPr dirty="0"/>
            </a:p>
          </p:txBody>
        </p:sp>
      </p:grpSp>
      <p:pic>
        <p:nvPicPr>
          <p:cNvPr id="9" name="Picture 2" descr="Yıldız Teknik Üniversitesi">
            <a:extLst>
              <a:ext uri="{FF2B5EF4-FFF2-40B4-BE49-F238E27FC236}">
                <a16:creationId xmlns:a16="http://schemas.microsoft.com/office/drawing/2014/main" xmlns="" id="{88333941-82C6-4C07-9A7F-2C383AC3325D}"/>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673169" y="18918"/>
            <a:ext cx="1355350" cy="135535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Resim 13">
            <a:extLst>
              <a:ext uri="{FF2B5EF4-FFF2-40B4-BE49-F238E27FC236}">
                <a16:creationId xmlns:a16="http://schemas.microsoft.com/office/drawing/2014/main" xmlns="" id="{397BC600-C013-4696-A10D-CFB5BDAEEC55}"/>
              </a:ext>
            </a:extLst>
          </p:cNvPr>
          <p:cNvPicPr/>
          <p:nvPr/>
        </p:nvPicPr>
        <p:blipFill rotWithShape="1">
          <a:blip r:embed="rId6" cstate="print">
            <a:extLst>
              <a:ext uri="{28A0092B-C50C-407E-A947-70E740481C1C}">
                <a14:useLocalDpi xmlns:a14="http://schemas.microsoft.com/office/drawing/2010/main" xmlns="" val="0"/>
              </a:ext>
            </a:extLst>
          </a:blip>
          <a:srcRect t="6998"/>
          <a:stretch/>
        </p:blipFill>
        <p:spPr bwMode="auto">
          <a:xfrm>
            <a:off x="729816" y="1716787"/>
            <a:ext cx="7452828" cy="5040560"/>
          </a:xfrm>
          <a:prstGeom prst="rect">
            <a:avLst/>
          </a:prstGeom>
          <a:noFill/>
          <a:ln>
            <a:noFill/>
          </a:ln>
        </p:spPr>
      </p:pic>
      <p:sp>
        <p:nvSpPr>
          <p:cNvPr id="3" name="Metin kutusu 2">
            <a:extLst>
              <a:ext uri="{FF2B5EF4-FFF2-40B4-BE49-F238E27FC236}">
                <a16:creationId xmlns:a16="http://schemas.microsoft.com/office/drawing/2014/main" xmlns="" id="{CF716446-0905-41D8-854A-18D191B5A19F}"/>
              </a:ext>
            </a:extLst>
          </p:cNvPr>
          <p:cNvSpPr txBox="1"/>
          <p:nvPr/>
        </p:nvSpPr>
        <p:spPr>
          <a:xfrm>
            <a:off x="621804" y="1654173"/>
            <a:ext cx="648072" cy="307777"/>
          </a:xfrm>
          <a:prstGeom prst="rect">
            <a:avLst/>
          </a:prstGeom>
          <a:noFill/>
        </p:spPr>
        <p:txBody>
          <a:bodyPr wrap="square" rtlCol="0">
            <a:spAutoFit/>
          </a:bodyPr>
          <a:lstStyle/>
          <a:p>
            <a:r>
              <a:rPr lang="tr-TR" sz="1400" b="1" dirty="0"/>
              <a:t>4 - </a:t>
            </a:r>
          </a:p>
        </p:txBody>
      </p:sp>
    </p:spTree>
    <p:extLst>
      <p:ext uri="{BB962C8B-B14F-4D97-AF65-F5344CB8AC3E}">
        <p14:creationId xmlns:p14="http://schemas.microsoft.com/office/powerpoint/2010/main" xmlns="" val="41582146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0306" y="28007"/>
            <a:ext cx="10512862" cy="1325563"/>
          </a:xfrm>
        </p:spPr>
        <p:txBody>
          <a:bodyPr rtlCol="0"/>
          <a:lstStyle/>
          <a:p>
            <a:r>
              <a:rPr lang="tr-TR" sz="4400" dirty="0">
                <a:latin typeface="Times New Roman" panose="02020603050405020304" pitchFamily="18" charset="0"/>
                <a:cs typeface="Times New Roman" panose="02020603050405020304" pitchFamily="18" charset="0"/>
              </a:rPr>
              <a:t>5.UYGULAMA SORULARI</a:t>
            </a:r>
            <a:endParaRPr lang="en-US" sz="4400" dirty="0">
              <a:latin typeface="Times New Roman" panose="02020603050405020304" pitchFamily="18" charset="0"/>
              <a:cs typeface="Times New Roman" panose="02020603050405020304" pitchFamily="18" charset="0"/>
            </a:endParaRPr>
          </a:p>
        </p:txBody>
      </p:sp>
      <p:grpSp>
        <p:nvGrpSpPr>
          <p:cNvPr id="6" name="object 2">
            <a:extLst>
              <a:ext uri="{FF2B5EF4-FFF2-40B4-BE49-F238E27FC236}">
                <a16:creationId xmlns:a16="http://schemas.microsoft.com/office/drawing/2014/main" xmlns="" id="{259F96C2-7D5A-4E37-BF20-C384C2D1E339}"/>
              </a:ext>
            </a:extLst>
          </p:cNvPr>
          <p:cNvGrpSpPr/>
          <p:nvPr/>
        </p:nvGrpSpPr>
        <p:grpSpPr>
          <a:xfrm>
            <a:off x="-1" y="1412776"/>
            <a:ext cx="12188825" cy="144016"/>
            <a:chOff x="0" y="1394460"/>
            <a:chExt cx="9144000" cy="137160"/>
          </a:xfrm>
        </p:grpSpPr>
        <p:sp>
          <p:nvSpPr>
            <p:cNvPr id="7" name="object 3">
              <a:extLst>
                <a:ext uri="{FF2B5EF4-FFF2-40B4-BE49-F238E27FC236}">
                  <a16:creationId xmlns:a16="http://schemas.microsoft.com/office/drawing/2014/main" xmlns="" id="{08105B4C-3A63-4E92-8E3E-0016485DB6CB}"/>
                </a:ext>
              </a:extLst>
            </p:cNvPr>
            <p:cNvSpPr/>
            <p:nvPr/>
          </p:nvSpPr>
          <p:spPr>
            <a:xfrm>
              <a:off x="0" y="1394460"/>
              <a:ext cx="9144000" cy="137159"/>
            </a:xfrm>
            <a:prstGeom prst="rect">
              <a:avLst/>
            </a:prstGeom>
            <a:blipFill>
              <a:blip r:embed="rId3" cstate="print"/>
              <a:stretch>
                <a:fillRect/>
              </a:stretch>
            </a:blipFill>
          </p:spPr>
          <p:txBody>
            <a:bodyPr wrap="square" lIns="0" tIns="0" rIns="0" bIns="0" rtlCol="0"/>
            <a:lstStyle/>
            <a:p>
              <a:endParaRPr dirty="0"/>
            </a:p>
          </p:txBody>
        </p:sp>
        <p:sp>
          <p:nvSpPr>
            <p:cNvPr id="8" name="object 4">
              <a:extLst>
                <a:ext uri="{FF2B5EF4-FFF2-40B4-BE49-F238E27FC236}">
                  <a16:creationId xmlns:a16="http://schemas.microsoft.com/office/drawing/2014/main" xmlns="" id="{EC514A63-29BF-4514-8440-1921B6ACBB85}"/>
                </a:ext>
              </a:extLst>
            </p:cNvPr>
            <p:cNvSpPr/>
            <p:nvPr/>
          </p:nvSpPr>
          <p:spPr>
            <a:xfrm>
              <a:off x="0" y="1395984"/>
              <a:ext cx="9144000" cy="79248"/>
            </a:xfrm>
            <a:prstGeom prst="rect">
              <a:avLst/>
            </a:prstGeom>
            <a:blipFill>
              <a:blip r:embed="rId4" cstate="print"/>
              <a:stretch>
                <a:fillRect/>
              </a:stretch>
            </a:blipFill>
          </p:spPr>
          <p:txBody>
            <a:bodyPr wrap="square" lIns="0" tIns="0" rIns="0" bIns="0" rtlCol="0"/>
            <a:lstStyle/>
            <a:p>
              <a:endParaRPr dirty="0"/>
            </a:p>
          </p:txBody>
        </p:sp>
      </p:grpSp>
      <p:pic>
        <p:nvPicPr>
          <p:cNvPr id="9" name="Picture 2" descr="Yıldız Teknik Üniversitesi">
            <a:extLst>
              <a:ext uri="{FF2B5EF4-FFF2-40B4-BE49-F238E27FC236}">
                <a16:creationId xmlns:a16="http://schemas.microsoft.com/office/drawing/2014/main" xmlns="" id="{88333941-82C6-4C07-9A7F-2C383AC3325D}"/>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673169" y="18918"/>
            <a:ext cx="1355350" cy="135535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Resim 9">
            <a:extLst>
              <a:ext uri="{FF2B5EF4-FFF2-40B4-BE49-F238E27FC236}">
                <a16:creationId xmlns:a16="http://schemas.microsoft.com/office/drawing/2014/main" xmlns="" id="{66419B7A-4D30-4BC0-863F-D1FDB9234C5B}"/>
              </a:ext>
            </a:extLst>
          </p:cNvPr>
          <p:cNvPicPr/>
          <p:nvPr/>
        </p:nvPicPr>
        <p:blipFill rotWithShape="1">
          <a:blip r:embed="rId6" cstate="print">
            <a:extLst>
              <a:ext uri="{28A0092B-C50C-407E-A947-70E740481C1C}">
                <a14:useLocalDpi xmlns:a14="http://schemas.microsoft.com/office/drawing/2010/main" xmlns="" val="0"/>
              </a:ext>
            </a:extLst>
          </a:blip>
          <a:srcRect t="14378"/>
          <a:stretch/>
        </p:blipFill>
        <p:spPr bwMode="auto">
          <a:xfrm>
            <a:off x="477788" y="1594521"/>
            <a:ext cx="5328592" cy="2410544"/>
          </a:xfrm>
          <a:prstGeom prst="rect">
            <a:avLst/>
          </a:prstGeom>
          <a:noFill/>
          <a:ln>
            <a:noFill/>
          </a:ln>
        </p:spPr>
      </p:pic>
      <p:sp>
        <p:nvSpPr>
          <p:cNvPr id="3" name="Metin kutusu 2">
            <a:extLst>
              <a:ext uri="{FF2B5EF4-FFF2-40B4-BE49-F238E27FC236}">
                <a16:creationId xmlns:a16="http://schemas.microsoft.com/office/drawing/2014/main" xmlns="" id="{D55B1872-DE6B-44D6-830B-7214ED681E65}"/>
              </a:ext>
            </a:extLst>
          </p:cNvPr>
          <p:cNvSpPr txBox="1"/>
          <p:nvPr/>
        </p:nvSpPr>
        <p:spPr>
          <a:xfrm>
            <a:off x="261764" y="1619211"/>
            <a:ext cx="432048" cy="369332"/>
          </a:xfrm>
          <a:prstGeom prst="rect">
            <a:avLst/>
          </a:prstGeom>
          <a:noFill/>
        </p:spPr>
        <p:txBody>
          <a:bodyPr wrap="square" rtlCol="0">
            <a:spAutoFit/>
          </a:bodyPr>
          <a:lstStyle/>
          <a:p>
            <a:r>
              <a:rPr lang="tr-TR" b="1" dirty="0"/>
              <a:t>5-</a:t>
            </a:r>
          </a:p>
        </p:txBody>
      </p:sp>
      <p:pic>
        <p:nvPicPr>
          <p:cNvPr id="11" name="Resim 10">
            <a:extLst>
              <a:ext uri="{FF2B5EF4-FFF2-40B4-BE49-F238E27FC236}">
                <a16:creationId xmlns:a16="http://schemas.microsoft.com/office/drawing/2014/main" xmlns="" id="{7591CA12-C59D-4B5F-8B5D-ACE5DFF2E0B6}"/>
              </a:ext>
            </a:extLst>
          </p:cNvPr>
          <p:cNvPicPr/>
          <p:nvPr/>
        </p:nvPicPr>
        <p:blipFill rotWithShape="1">
          <a:blip r:embed="rId7" cstate="print">
            <a:extLst>
              <a:ext uri="{28A0092B-C50C-407E-A947-70E740481C1C}">
                <a14:useLocalDpi xmlns:a14="http://schemas.microsoft.com/office/drawing/2010/main" xmlns="" val="0"/>
              </a:ext>
            </a:extLst>
          </a:blip>
          <a:srcRect t="10517"/>
          <a:stretch/>
        </p:blipFill>
        <p:spPr bwMode="auto">
          <a:xfrm>
            <a:off x="6022404" y="1700808"/>
            <a:ext cx="5574067" cy="3849103"/>
          </a:xfrm>
          <a:prstGeom prst="rect">
            <a:avLst/>
          </a:prstGeom>
          <a:noFill/>
          <a:ln>
            <a:noFill/>
          </a:ln>
        </p:spPr>
      </p:pic>
    </p:spTree>
    <p:extLst>
      <p:ext uri="{BB962C8B-B14F-4D97-AF65-F5344CB8AC3E}">
        <p14:creationId xmlns:p14="http://schemas.microsoft.com/office/powerpoint/2010/main" xmlns="" val="38690611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0306" y="28007"/>
            <a:ext cx="10512862" cy="1325563"/>
          </a:xfrm>
        </p:spPr>
        <p:txBody>
          <a:bodyPr rtlCol="0"/>
          <a:lstStyle/>
          <a:p>
            <a:r>
              <a:rPr lang="tr-TR" sz="4400" dirty="0">
                <a:latin typeface="Times New Roman" panose="02020603050405020304" pitchFamily="18" charset="0"/>
                <a:cs typeface="Times New Roman" panose="02020603050405020304" pitchFamily="18" charset="0"/>
              </a:rPr>
              <a:t>5.UYGULAMA SORULARI</a:t>
            </a:r>
            <a:endParaRPr lang="en-US" sz="4400" dirty="0">
              <a:latin typeface="Times New Roman" panose="02020603050405020304" pitchFamily="18" charset="0"/>
              <a:cs typeface="Times New Roman" panose="02020603050405020304" pitchFamily="18" charset="0"/>
            </a:endParaRPr>
          </a:p>
        </p:txBody>
      </p:sp>
      <p:grpSp>
        <p:nvGrpSpPr>
          <p:cNvPr id="6" name="object 2">
            <a:extLst>
              <a:ext uri="{FF2B5EF4-FFF2-40B4-BE49-F238E27FC236}">
                <a16:creationId xmlns:a16="http://schemas.microsoft.com/office/drawing/2014/main" xmlns="" id="{259F96C2-7D5A-4E37-BF20-C384C2D1E339}"/>
              </a:ext>
            </a:extLst>
          </p:cNvPr>
          <p:cNvGrpSpPr/>
          <p:nvPr/>
        </p:nvGrpSpPr>
        <p:grpSpPr>
          <a:xfrm>
            <a:off x="-1" y="1412776"/>
            <a:ext cx="12188825" cy="144016"/>
            <a:chOff x="0" y="1394460"/>
            <a:chExt cx="9144000" cy="137160"/>
          </a:xfrm>
        </p:grpSpPr>
        <p:sp>
          <p:nvSpPr>
            <p:cNvPr id="7" name="object 3">
              <a:extLst>
                <a:ext uri="{FF2B5EF4-FFF2-40B4-BE49-F238E27FC236}">
                  <a16:creationId xmlns:a16="http://schemas.microsoft.com/office/drawing/2014/main" xmlns="" id="{08105B4C-3A63-4E92-8E3E-0016485DB6CB}"/>
                </a:ext>
              </a:extLst>
            </p:cNvPr>
            <p:cNvSpPr/>
            <p:nvPr/>
          </p:nvSpPr>
          <p:spPr>
            <a:xfrm>
              <a:off x="0" y="1394460"/>
              <a:ext cx="9144000" cy="137159"/>
            </a:xfrm>
            <a:prstGeom prst="rect">
              <a:avLst/>
            </a:prstGeom>
            <a:blipFill>
              <a:blip r:embed="rId3" cstate="print"/>
              <a:stretch>
                <a:fillRect/>
              </a:stretch>
            </a:blipFill>
          </p:spPr>
          <p:txBody>
            <a:bodyPr wrap="square" lIns="0" tIns="0" rIns="0" bIns="0" rtlCol="0"/>
            <a:lstStyle/>
            <a:p>
              <a:endParaRPr dirty="0"/>
            </a:p>
          </p:txBody>
        </p:sp>
        <p:sp>
          <p:nvSpPr>
            <p:cNvPr id="8" name="object 4">
              <a:extLst>
                <a:ext uri="{FF2B5EF4-FFF2-40B4-BE49-F238E27FC236}">
                  <a16:creationId xmlns:a16="http://schemas.microsoft.com/office/drawing/2014/main" xmlns="" id="{EC514A63-29BF-4514-8440-1921B6ACBB85}"/>
                </a:ext>
              </a:extLst>
            </p:cNvPr>
            <p:cNvSpPr/>
            <p:nvPr/>
          </p:nvSpPr>
          <p:spPr>
            <a:xfrm>
              <a:off x="0" y="1395984"/>
              <a:ext cx="9144000" cy="79248"/>
            </a:xfrm>
            <a:prstGeom prst="rect">
              <a:avLst/>
            </a:prstGeom>
            <a:blipFill>
              <a:blip r:embed="rId4" cstate="print"/>
              <a:stretch>
                <a:fillRect/>
              </a:stretch>
            </a:blipFill>
          </p:spPr>
          <p:txBody>
            <a:bodyPr wrap="square" lIns="0" tIns="0" rIns="0" bIns="0" rtlCol="0"/>
            <a:lstStyle/>
            <a:p>
              <a:endParaRPr dirty="0"/>
            </a:p>
          </p:txBody>
        </p:sp>
      </p:grpSp>
      <p:pic>
        <p:nvPicPr>
          <p:cNvPr id="9" name="Picture 2" descr="Yıldız Teknik Üniversitesi">
            <a:extLst>
              <a:ext uri="{FF2B5EF4-FFF2-40B4-BE49-F238E27FC236}">
                <a16:creationId xmlns:a16="http://schemas.microsoft.com/office/drawing/2014/main" xmlns="" id="{88333941-82C6-4C07-9A7F-2C383AC3325D}"/>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673169" y="18918"/>
            <a:ext cx="1355350" cy="13553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etin kutusu 2">
            <a:extLst>
              <a:ext uri="{FF2B5EF4-FFF2-40B4-BE49-F238E27FC236}">
                <a16:creationId xmlns:a16="http://schemas.microsoft.com/office/drawing/2014/main" xmlns="" id="{D55B1872-DE6B-44D6-830B-7214ED681E65}"/>
              </a:ext>
            </a:extLst>
          </p:cNvPr>
          <p:cNvSpPr txBox="1"/>
          <p:nvPr/>
        </p:nvSpPr>
        <p:spPr>
          <a:xfrm>
            <a:off x="261764" y="1619211"/>
            <a:ext cx="432048" cy="369332"/>
          </a:xfrm>
          <a:prstGeom prst="rect">
            <a:avLst/>
          </a:prstGeom>
          <a:noFill/>
        </p:spPr>
        <p:txBody>
          <a:bodyPr wrap="square" rtlCol="0">
            <a:spAutoFit/>
          </a:bodyPr>
          <a:lstStyle/>
          <a:p>
            <a:r>
              <a:rPr lang="tr-TR" b="1" dirty="0"/>
              <a:t>6-</a:t>
            </a:r>
          </a:p>
        </p:txBody>
      </p:sp>
      <p:pic>
        <p:nvPicPr>
          <p:cNvPr id="5" name="Resim 4">
            <a:extLst>
              <a:ext uri="{FF2B5EF4-FFF2-40B4-BE49-F238E27FC236}">
                <a16:creationId xmlns:a16="http://schemas.microsoft.com/office/drawing/2014/main" xmlns="" id="{92500F57-5372-41CE-AC63-D01B8E009FC1}"/>
              </a:ext>
            </a:extLst>
          </p:cNvPr>
          <p:cNvPicPr>
            <a:picLocks noChangeAspect="1"/>
          </p:cNvPicPr>
          <p:nvPr/>
        </p:nvPicPr>
        <p:blipFill rotWithShape="1">
          <a:blip r:embed="rId6" cstate="print"/>
          <a:srcRect l="1543" r="1158"/>
          <a:stretch/>
        </p:blipFill>
        <p:spPr>
          <a:xfrm>
            <a:off x="660654" y="1500789"/>
            <a:ext cx="9073008" cy="1876425"/>
          </a:xfrm>
          <a:prstGeom prst="rect">
            <a:avLst/>
          </a:prstGeom>
        </p:spPr>
      </p:pic>
    </p:spTree>
    <p:extLst>
      <p:ext uri="{BB962C8B-B14F-4D97-AF65-F5344CB8AC3E}">
        <p14:creationId xmlns:p14="http://schemas.microsoft.com/office/powerpoint/2010/main" xmlns="" val="15631292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0306" y="28007"/>
            <a:ext cx="10512862" cy="1325563"/>
          </a:xfrm>
        </p:spPr>
        <p:txBody>
          <a:bodyPr rtlCol="0"/>
          <a:lstStyle/>
          <a:p>
            <a:r>
              <a:rPr lang="tr-TR" sz="4400" dirty="0">
                <a:latin typeface="Times New Roman" panose="02020603050405020304" pitchFamily="18" charset="0"/>
                <a:cs typeface="Times New Roman" panose="02020603050405020304" pitchFamily="18" charset="0"/>
              </a:rPr>
              <a:t>5.UYGULAMA SORULARI</a:t>
            </a:r>
            <a:endParaRPr lang="en-US" sz="4400" dirty="0">
              <a:latin typeface="Times New Roman" panose="02020603050405020304" pitchFamily="18" charset="0"/>
              <a:cs typeface="Times New Roman" panose="02020603050405020304" pitchFamily="18" charset="0"/>
            </a:endParaRPr>
          </a:p>
        </p:txBody>
      </p:sp>
      <p:grpSp>
        <p:nvGrpSpPr>
          <p:cNvPr id="6" name="object 2">
            <a:extLst>
              <a:ext uri="{FF2B5EF4-FFF2-40B4-BE49-F238E27FC236}">
                <a16:creationId xmlns:a16="http://schemas.microsoft.com/office/drawing/2014/main" xmlns="" id="{259F96C2-7D5A-4E37-BF20-C384C2D1E339}"/>
              </a:ext>
            </a:extLst>
          </p:cNvPr>
          <p:cNvGrpSpPr/>
          <p:nvPr/>
        </p:nvGrpSpPr>
        <p:grpSpPr>
          <a:xfrm>
            <a:off x="-1" y="1412776"/>
            <a:ext cx="12188825" cy="144016"/>
            <a:chOff x="0" y="1394460"/>
            <a:chExt cx="9144000" cy="137160"/>
          </a:xfrm>
        </p:grpSpPr>
        <p:sp>
          <p:nvSpPr>
            <p:cNvPr id="7" name="object 3">
              <a:extLst>
                <a:ext uri="{FF2B5EF4-FFF2-40B4-BE49-F238E27FC236}">
                  <a16:creationId xmlns:a16="http://schemas.microsoft.com/office/drawing/2014/main" xmlns="" id="{08105B4C-3A63-4E92-8E3E-0016485DB6CB}"/>
                </a:ext>
              </a:extLst>
            </p:cNvPr>
            <p:cNvSpPr/>
            <p:nvPr/>
          </p:nvSpPr>
          <p:spPr>
            <a:xfrm>
              <a:off x="0" y="1394460"/>
              <a:ext cx="9144000" cy="137159"/>
            </a:xfrm>
            <a:prstGeom prst="rect">
              <a:avLst/>
            </a:prstGeom>
            <a:blipFill>
              <a:blip r:embed="rId3" cstate="print"/>
              <a:stretch>
                <a:fillRect/>
              </a:stretch>
            </a:blipFill>
          </p:spPr>
          <p:txBody>
            <a:bodyPr wrap="square" lIns="0" tIns="0" rIns="0" bIns="0" rtlCol="0"/>
            <a:lstStyle/>
            <a:p>
              <a:endParaRPr dirty="0"/>
            </a:p>
          </p:txBody>
        </p:sp>
        <p:sp>
          <p:nvSpPr>
            <p:cNvPr id="8" name="object 4">
              <a:extLst>
                <a:ext uri="{FF2B5EF4-FFF2-40B4-BE49-F238E27FC236}">
                  <a16:creationId xmlns:a16="http://schemas.microsoft.com/office/drawing/2014/main" xmlns="" id="{EC514A63-29BF-4514-8440-1921B6ACBB85}"/>
                </a:ext>
              </a:extLst>
            </p:cNvPr>
            <p:cNvSpPr/>
            <p:nvPr/>
          </p:nvSpPr>
          <p:spPr>
            <a:xfrm>
              <a:off x="0" y="1395984"/>
              <a:ext cx="9144000" cy="79248"/>
            </a:xfrm>
            <a:prstGeom prst="rect">
              <a:avLst/>
            </a:prstGeom>
            <a:blipFill>
              <a:blip r:embed="rId4" cstate="print"/>
              <a:stretch>
                <a:fillRect/>
              </a:stretch>
            </a:blipFill>
          </p:spPr>
          <p:txBody>
            <a:bodyPr wrap="square" lIns="0" tIns="0" rIns="0" bIns="0" rtlCol="0"/>
            <a:lstStyle/>
            <a:p>
              <a:endParaRPr dirty="0"/>
            </a:p>
          </p:txBody>
        </p:sp>
      </p:grpSp>
      <p:pic>
        <p:nvPicPr>
          <p:cNvPr id="9" name="Picture 2" descr="Yıldız Teknik Üniversitesi">
            <a:extLst>
              <a:ext uri="{FF2B5EF4-FFF2-40B4-BE49-F238E27FC236}">
                <a16:creationId xmlns:a16="http://schemas.microsoft.com/office/drawing/2014/main" xmlns="" id="{88333941-82C6-4C07-9A7F-2C383AC3325D}"/>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673169" y="18918"/>
            <a:ext cx="1355350" cy="13553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etin kutusu 2">
            <a:extLst>
              <a:ext uri="{FF2B5EF4-FFF2-40B4-BE49-F238E27FC236}">
                <a16:creationId xmlns:a16="http://schemas.microsoft.com/office/drawing/2014/main" xmlns="" id="{D55B1872-DE6B-44D6-830B-7214ED681E65}"/>
              </a:ext>
            </a:extLst>
          </p:cNvPr>
          <p:cNvSpPr txBox="1"/>
          <p:nvPr/>
        </p:nvSpPr>
        <p:spPr>
          <a:xfrm>
            <a:off x="261764" y="1619211"/>
            <a:ext cx="432048" cy="369332"/>
          </a:xfrm>
          <a:prstGeom prst="rect">
            <a:avLst/>
          </a:prstGeom>
          <a:noFill/>
        </p:spPr>
        <p:txBody>
          <a:bodyPr wrap="square" rtlCol="0">
            <a:spAutoFit/>
          </a:bodyPr>
          <a:lstStyle/>
          <a:p>
            <a:r>
              <a:rPr lang="tr-TR" b="1" dirty="0"/>
              <a:t>6-</a:t>
            </a:r>
          </a:p>
        </p:txBody>
      </p:sp>
      <p:pic>
        <p:nvPicPr>
          <p:cNvPr id="10" name="Resim 9">
            <a:extLst>
              <a:ext uri="{FF2B5EF4-FFF2-40B4-BE49-F238E27FC236}">
                <a16:creationId xmlns:a16="http://schemas.microsoft.com/office/drawing/2014/main" xmlns="" id="{2BBD5142-DA44-4C1E-B972-040381844B2A}"/>
              </a:ext>
            </a:extLst>
          </p:cNvPr>
          <p:cNvPicPr>
            <a:picLocks noChangeAspect="1"/>
          </p:cNvPicPr>
          <p:nvPr/>
        </p:nvPicPr>
        <p:blipFill>
          <a:blip r:embed="rId6" cstate="print"/>
          <a:stretch>
            <a:fillRect/>
          </a:stretch>
        </p:blipFill>
        <p:spPr>
          <a:xfrm>
            <a:off x="981844" y="1615997"/>
            <a:ext cx="7269063" cy="5063176"/>
          </a:xfrm>
          <a:prstGeom prst="rect">
            <a:avLst/>
          </a:prstGeom>
        </p:spPr>
      </p:pic>
    </p:spTree>
    <p:extLst>
      <p:ext uri="{BB962C8B-B14F-4D97-AF65-F5344CB8AC3E}">
        <p14:creationId xmlns:p14="http://schemas.microsoft.com/office/powerpoint/2010/main" xmlns="" val="10200590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ıldız Teknik Üniversitesi">
            <a:extLst>
              <a:ext uri="{FF2B5EF4-FFF2-40B4-BE49-F238E27FC236}">
                <a16:creationId xmlns:a16="http://schemas.microsoft.com/office/drawing/2014/main" xmlns="" id="{9A9640DC-E881-47BB-BBB3-F39014513AC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40" y="21940"/>
            <a:ext cx="1355350" cy="135535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object 2">
            <a:extLst>
              <a:ext uri="{FF2B5EF4-FFF2-40B4-BE49-F238E27FC236}">
                <a16:creationId xmlns:a16="http://schemas.microsoft.com/office/drawing/2014/main" xmlns="" id="{0DA3AB8F-2CCC-4908-BD46-1FCAD17C2353}"/>
              </a:ext>
            </a:extLst>
          </p:cNvPr>
          <p:cNvGrpSpPr/>
          <p:nvPr/>
        </p:nvGrpSpPr>
        <p:grpSpPr>
          <a:xfrm>
            <a:off x="-1" y="1412776"/>
            <a:ext cx="12188825" cy="144016"/>
            <a:chOff x="0" y="1394460"/>
            <a:chExt cx="9144000" cy="137160"/>
          </a:xfrm>
        </p:grpSpPr>
        <p:sp>
          <p:nvSpPr>
            <p:cNvPr id="6" name="object 3">
              <a:extLst>
                <a:ext uri="{FF2B5EF4-FFF2-40B4-BE49-F238E27FC236}">
                  <a16:creationId xmlns:a16="http://schemas.microsoft.com/office/drawing/2014/main" xmlns="" id="{1C7A3F2C-7A31-472A-892A-FD3A6286A074}"/>
                </a:ext>
              </a:extLst>
            </p:cNvPr>
            <p:cNvSpPr/>
            <p:nvPr/>
          </p:nvSpPr>
          <p:spPr>
            <a:xfrm>
              <a:off x="0" y="1394460"/>
              <a:ext cx="9144000" cy="137159"/>
            </a:xfrm>
            <a:prstGeom prst="rect">
              <a:avLst/>
            </a:prstGeom>
            <a:blipFill>
              <a:blip r:embed="rId3" cstate="print"/>
              <a:stretch>
                <a:fillRect/>
              </a:stretch>
            </a:blipFill>
          </p:spPr>
          <p:txBody>
            <a:bodyPr wrap="square" lIns="0" tIns="0" rIns="0" bIns="0" rtlCol="0"/>
            <a:lstStyle/>
            <a:p>
              <a:endParaRPr/>
            </a:p>
          </p:txBody>
        </p:sp>
        <p:sp>
          <p:nvSpPr>
            <p:cNvPr id="7" name="object 4">
              <a:extLst>
                <a:ext uri="{FF2B5EF4-FFF2-40B4-BE49-F238E27FC236}">
                  <a16:creationId xmlns:a16="http://schemas.microsoft.com/office/drawing/2014/main" xmlns="" id="{CEEE48F7-4D39-4C89-BBBD-62CF819CE87B}"/>
                </a:ext>
              </a:extLst>
            </p:cNvPr>
            <p:cNvSpPr/>
            <p:nvPr/>
          </p:nvSpPr>
          <p:spPr>
            <a:xfrm>
              <a:off x="0" y="1395984"/>
              <a:ext cx="9144000" cy="79248"/>
            </a:xfrm>
            <a:prstGeom prst="rect">
              <a:avLst/>
            </a:prstGeom>
            <a:blipFill>
              <a:blip r:embed="rId4" cstate="print"/>
              <a:stretch>
                <a:fillRect/>
              </a:stretch>
            </a:blipFill>
          </p:spPr>
          <p:txBody>
            <a:bodyPr wrap="square" lIns="0" tIns="0" rIns="0" bIns="0" rtlCol="0"/>
            <a:lstStyle/>
            <a:p>
              <a:endParaRPr/>
            </a:p>
          </p:txBody>
        </p:sp>
      </p:grpSp>
      <p:pic>
        <p:nvPicPr>
          <p:cNvPr id="8" name="Picture 2" descr="Yıldız Teknik Üniversitesi">
            <a:extLst>
              <a:ext uri="{FF2B5EF4-FFF2-40B4-BE49-F238E27FC236}">
                <a16:creationId xmlns:a16="http://schemas.microsoft.com/office/drawing/2014/main" xmlns="" id="{F399BCAB-0B27-462D-89D9-A6830DCF267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73169" y="18918"/>
            <a:ext cx="1355350" cy="1355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085069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60306" y="41976"/>
            <a:ext cx="2627783" cy="1371600"/>
          </a:xfrm>
        </p:spPr>
        <p:txBody>
          <a:bodyPr rtlCol="0"/>
          <a:lstStyle/>
          <a:p>
            <a:pPr rtl="0"/>
            <a:r>
              <a:rPr lang="tr-TR" dirty="0">
                <a:latin typeface="Times New Roman" panose="02020603050405020304" pitchFamily="18" charset="0"/>
                <a:cs typeface="Times New Roman" panose="02020603050405020304" pitchFamily="18" charset="0"/>
              </a:rPr>
              <a:t>İçindekiler</a:t>
            </a:r>
            <a:endParaRPr lang="en-US"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xmlns="" id="{E2B6ACE5-6D0F-410F-8DF9-3298F5ABF549}"/>
              </a:ext>
            </a:extLst>
          </p:cNvPr>
          <p:cNvSpPr>
            <a:spLocks noGrp="1"/>
          </p:cNvSpPr>
          <p:nvPr>
            <p:ph idx="1"/>
          </p:nvPr>
        </p:nvSpPr>
        <p:spPr>
          <a:xfrm>
            <a:off x="829970" y="1844824"/>
            <a:ext cx="10512862" cy="4351338"/>
          </a:xfrm>
        </p:spPr>
        <p:txBody>
          <a:bodyPr>
            <a:normAutofit/>
          </a:bodyPr>
          <a:lstStyle/>
          <a:p>
            <a:pPr marL="0" indent="0">
              <a:buNone/>
            </a:pPr>
            <a:r>
              <a:rPr lang="tr-TR" sz="3000" dirty="0">
                <a:latin typeface="Times New Roman" panose="02020603050405020304" pitchFamily="18" charset="0"/>
                <a:cs typeface="Times New Roman" panose="02020603050405020304" pitchFamily="18" charset="0"/>
              </a:rPr>
              <a:t>1.  Giriş</a:t>
            </a:r>
          </a:p>
          <a:p>
            <a:pPr marL="0" indent="0">
              <a:buNone/>
            </a:pPr>
            <a:r>
              <a:rPr lang="tr-TR" sz="3000" dirty="0">
                <a:latin typeface="Times New Roman" panose="02020603050405020304" pitchFamily="18" charset="0"/>
                <a:cs typeface="Times New Roman" panose="02020603050405020304" pitchFamily="18" charset="0"/>
              </a:rPr>
              <a:t>2.  Demir kayıpları </a:t>
            </a:r>
          </a:p>
          <a:p>
            <a:pPr marL="0" indent="0">
              <a:buNone/>
            </a:pPr>
            <a:r>
              <a:rPr lang="tr-TR" sz="3000" dirty="0">
                <a:latin typeface="Times New Roman" panose="02020603050405020304" pitchFamily="18" charset="0"/>
                <a:cs typeface="Times New Roman" panose="02020603050405020304" pitchFamily="18" charset="0"/>
              </a:rPr>
              <a:t>3.  Bakır kayıpları</a:t>
            </a:r>
          </a:p>
          <a:p>
            <a:pPr marL="0" indent="0">
              <a:buNone/>
            </a:pPr>
            <a:r>
              <a:rPr lang="tr-TR" sz="3000" dirty="0">
                <a:latin typeface="Times New Roman" panose="02020603050405020304" pitchFamily="18" charset="0"/>
                <a:cs typeface="Times New Roman" panose="02020603050405020304" pitchFamily="18" charset="0"/>
              </a:rPr>
              <a:t>4.  Verim</a:t>
            </a:r>
          </a:p>
          <a:p>
            <a:pPr marL="0" indent="0">
              <a:buNone/>
            </a:pPr>
            <a:r>
              <a:rPr lang="tr-TR" sz="3000" dirty="0">
                <a:latin typeface="Times New Roman" panose="02020603050405020304" pitchFamily="18" charset="0"/>
                <a:cs typeface="Times New Roman" panose="02020603050405020304" pitchFamily="18" charset="0"/>
              </a:rPr>
              <a:t>5.  Örnek sorular ve çözümleri</a:t>
            </a:r>
          </a:p>
          <a:p>
            <a:pPr marL="0" indent="0">
              <a:buNone/>
            </a:pPr>
            <a:endParaRPr lang="tr-TR" sz="2400" dirty="0">
              <a:latin typeface="Times New Roman" panose="02020603050405020304" pitchFamily="18" charset="0"/>
              <a:cs typeface="Times New Roman" panose="02020603050405020304" pitchFamily="18" charset="0"/>
            </a:endParaRPr>
          </a:p>
          <a:p>
            <a:pPr marL="0" indent="0">
              <a:buNone/>
            </a:pPr>
            <a:endParaRPr lang="tr-TR" dirty="0"/>
          </a:p>
          <a:p>
            <a:endParaRPr lang="tr-TR" dirty="0"/>
          </a:p>
        </p:txBody>
      </p:sp>
      <p:pic>
        <p:nvPicPr>
          <p:cNvPr id="4" name="Picture 2" descr="Yıldız Teknik Üniversitesi">
            <a:extLst>
              <a:ext uri="{FF2B5EF4-FFF2-40B4-BE49-F238E27FC236}">
                <a16:creationId xmlns:a16="http://schemas.microsoft.com/office/drawing/2014/main" xmlns="" id="{D250171B-DAFB-40AF-8485-D8BBCD623E5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73169" y="18918"/>
            <a:ext cx="1355350" cy="135535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object 2">
            <a:extLst>
              <a:ext uri="{FF2B5EF4-FFF2-40B4-BE49-F238E27FC236}">
                <a16:creationId xmlns:a16="http://schemas.microsoft.com/office/drawing/2014/main" xmlns="" id="{A3968542-2C98-4E61-A823-CACCA8FF45B6}"/>
              </a:ext>
            </a:extLst>
          </p:cNvPr>
          <p:cNvGrpSpPr/>
          <p:nvPr/>
        </p:nvGrpSpPr>
        <p:grpSpPr>
          <a:xfrm>
            <a:off x="-1" y="1412776"/>
            <a:ext cx="12188825" cy="144016"/>
            <a:chOff x="0" y="1394460"/>
            <a:chExt cx="9144000" cy="137160"/>
          </a:xfrm>
        </p:grpSpPr>
        <p:sp>
          <p:nvSpPr>
            <p:cNvPr id="6" name="object 3">
              <a:extLst>
                <a:ext uri="{FF2B5EF4-FFF2-40B4-BE49-F238E27FC236}">
                  <a16:creationId xmlns:a16="http://schemas.microsoft.com/office/drawing/2014/main" xmlns="" id="{74470407-3FF5-4389-A55D-2645156FBE42}"/>
                </a:ext>
              </a:extLst>
            </p:cNvPr>
            <p:cNvSpPr/>
            <p:nvPr/>
          </p:nvSpPr>
          <p:spPr>
            <a:xfrm>
              <a:off x="0" y="1394460"/>
              <a:ext cx="9144000" cy="137159"/>
            </a:xfrm>
            <a:prstGeom prst="rect">
              <a:avLst/>
            </a:prstGeom>
            <a:blipFill>
              <a:blip r:embed="rId4" cstate="print"/>
              <a:stretch>
                <a:fillRect/>
              </a:stretch>
            </a:blipFill>
          </p:spPr>
          <p:txBody>
            <a:bodyPr wrap="square" lIns="0" tIns="0" rIns="0" bIns="0" rtlCol="0"/>
            <a:lstStyle/>
            <a:p>
              <a:endParaRPr dirty="0"/>
            </a:p>
          </p:txBody>
        </p:sp>
        <p:sp>
          <p:nvSpPr>
            <p:cNvPr id="7" name="object 4">
              <a:extLst>
                <a:ext uri="{FF2B5EF4-FFF2-40B4-BE49-F238E27FC236}">
                  <a16:creationId xmlns:a16="http://schemas.microsoft.com/office/drawing/2014/main" xmlns="" id="{574D0E37-457D-44A8-A5A5-C8E06CFE4A85}"/>
                </a:ext>
              </a:extLst>
            </p:cNvPr>
            <p:cNvSpPr/>
            <p:nvPr/>
          </p:nvSpPr>
          <p:spPr>
            <a:xfrm>
              <a:off x="0" y="1395984"/>
              <a:ext cx="9144000" cy="79248"/>
            </a:xfrm>
            <a:prstGeom prst="rect">
              <a:avLst/>
            </a:prstGeom>
            <a:blipFill>
              <a:blip r:embed="rId5" cstate="print"/>
              <a:stretch>
                <a:fillRect/>
              </a:stretch>
            </a:blipFill>
          </p:spPr>
          <p:txBody>
            <a:bodyPr wrap="square" lIns="0" tIns="0" rIns="0" bIns="0" rtlCol="0"/>
            <a:lstStyle/>
            <a:p>
              <a:endParaRPr dirty="0"/>
            </a:p>
          </p:txBody>
        </p:sp>
      </p:grpSp>
    </p:spTree>
    <p:extLst>
      <p:ext uri="{BB962C8B-B14F-4D97-AF65-F5344CB8AC3E}">
        <p14:creationId xmlns:p14="http://schemas.microsoft.com/office/powerpoint/2010/main" xmlns="" val="31062068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0306" y="28007"/>
            <a:ext cx="10512862" cy="1325563"/>
          </a:xfrm>
        </p:spPr>
        <p:txBody>
          <a:bodyPr rtlCol="0"/>
          <a:lstStyle/>
          <a:p>
            <a:pPr rtl="0"/>
            <a:r>
              <a:rPr lang="tr-TR" dirty="0">
                <a:latin typeface="Times New Roman" panose="02020603050405020304" pitchFamily="18" charset="0"/>
                <a:cs typeface="Times New Roman" panose="02020603050405020304" pitchFamily="18" charset="0"/>
              </a:rPr>
              <a:t>1.Giriş</a:t>
            </a:r>
            <a:endParaRPr lang="en-US"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half" idx="1"/>
          </p:nvPr>
        </p:nvSpPr>
        <p:spPr>
          <a:xfrm>
            <a:off x="610929" y="1916832"/>
            <a:ext cx="10062239" cy="2604119"/>
          </a:xfrm>
        </p:spPr>
        <p:txBody>
          <a:bodyPr rtlCol="0">
            <a:normAutofit/>
          </a:bodyPr>
          <a:lstStyle/>
          <a:p>
            <a:pPr marL="0" indent="0" rtl="0">
              <a:buNone/>
            </a:pPr>
            <a:r>
              <a:rPr lang="tr-TR" sz="3000" dirty="0">
                <a:latin typeface="Times New Roman" panose="02020603050405020304" pitchFamily="18" charset="0"/>
                <a:cs typeface="Times New Roman" panose="02020603050405020304" pitchFamily="18" charset="0"/>
              </a:rPr>
              <a:t>Bu çalışmada amaç ;</a:t>
            </a:r>
          </a:p>
          <a:p>
            <a:r>
              <a:rPr lang="tr-TR" sz="3000" dirty="0">
                <a:latin typeface="Times New Roman" panose="02020603050405020304" pitchFamily="18" charset="0"/>
                <a:cs typeface="Times New Roman" panose="02020603050405020304" pitchFamily="18" charset="0"/>
              </a:rPr>
              <a:t>Demir bakır kayıplarının anlatılması</a:t>
            </a:r>
          </a:p>
          <a:p>
            <a:r>
              <a:rPr lang="tr-TR" sz="3000" dirty="0">
                <a:latin typeface="Times New Roman" panose="02020603050405020304" pitchFamily="18" charset="0"/>
                <a:cs typeface="Times New Roman" panose="02020603050405020304" pitchFamily="18" charset="0"/>
              </a:rPr>
              <a:t>Verim kavramının açıklanması</a:t>
            </a:r>
          </a:p>
          <a:p>
            <a:r>
              <a:rPr lang="tr-TR" sz="3000" dirty="0">
                <a:latin typeface="Times New Roman" panose="02020603050405020304" pitchFamily="18" charset="0"/>
                <a:cs typeface="Times New Roman" panose="02020603050405020304" pitchFamily="18" charset="0"/>
              </a:rPr>
              <a:t>Kayıplara dair örneklerin çözülmesi</a:t>
            </a:r>
          </a:p>
        </p:txBody>
      </p:sp>
      <p:grpSp>
        <p:nvGrpSpPr>
          <p:cNvPr id="6" name="object 2">
            <a:extLst>
              <a:ext uri="{FF2B5EF4-FFF2-40B4-BE49-F238E27FC236}">
                <a16:creationId xmlns:a16="http://schemas.microsoft.com/office/drawing/2014/main" xmlns="" id="{259F96C2-7D5A-4E37-BF20-C384C2D1E339}"/>
              </a:ext>
            </a:extLst>
          </p:cNvPr>
          <p:cNvGrpSpPr/>
          <p:nvPr/>
        </p:nvGrpSpPr>
        <p:grpSpPr>
          <a:xfrm>
            <a:off x="-1" y="1412776"/>
            <a:ext cx="12188825" cy="144016"/>
            <a:chOff x="0" y="1394460"/>
            <a:chExt cx="9144000" cy="137160"/>
          </a:xfrm>
        </p:grpSpPr>
        <p:sp>
          <p:nvSpPr>
            <p:cNvPr id="7" name="object 3">
              <a:extLst>
                <a:ext uri="{FF2B5EF4-FFF2-40B4-BE49-F238E27FC236}">
                  <a16:creationId xmlns:a16="http://schemas.microsoft.com/office/drawing/2014/main" xmlns="" id="{08105B4C-3A63-4E92-8E3E-0016485DB6CB}"/>
                </a:ext>
              </a:extLst>
            </p:cNvPr>
            <p:cNvSpPr/>
            <p:nvPr/>
          </p:nvSpPr>
          <p:spPr>
            <a:xfrm>
              <a:off x="0" y="1394460"/>
              <a:ext cx="9144000" cy="137159"/>
            </a:xfrm>
            <a:prstGeom prst="rect">
              <a:avLst/>
            </a:prstGeom>
            <a:blipFill>
              <a:blip r:embed="rId3" cstate="print"/>
              <a:stretch>
                <a:fillRect/>
              </a:stretch>
            </a:blipFill>
          </p:spPr>
          <p:txBody>
            <a:bodyPr wrap="square" lIns="0" tIns="0" rIns="0" bIns="0" rtlCol="0"/>
            <a:lstStyle/>
            <a:p>
              <a:endParaRPr dirty="0"/>
            </a:p>
          </p:txBody>
        </p:sp>
        <p:sp>
          <p:nvSpPr>
            <p:cNvPr id="8" name="object 4">
              <a:extLst>
                <a:ext uri="{FF2B5EF4-FFF2-40B4-BE49-F238E27FC236}">
                  <a16:creationId xmlns:a16="http://schemas.microsoft.com/office/drawing/2014/main" xmlns="" id="{EC514A63-29BF-4514-8440-1921B6ACBB85}"/>
                </a:ext>
              </a:extLst>
            </p:cNvPr>
            <p:cNvSpPr/>
            <p:nvPr/>
          </p:nvSpPr>
          <p:spPr>
            <a:xfrm>
              <a:off x="0" y="1395984"/>
              <a:ext cx="9144000" cy="79248"/>
            </a:xfrm>
            <a:prstGeom prst="rect">
              <a:avLst/>
            </a:prstGeom>
            <a:blipFill>
              <a:blip r:embed="rId4" cstate="print"/>
              <a:stretch>
                <a:fillRect/>
              </a:stretch>
            </a:blipFill>
          </p:spPr>
          <p:txBody>
            <a:bodyPr wrap="square" lIns="0" tIns="0" rIns="0" bIns="0" rtlCol="0"/>
            <a:lstStyle/>
            <a:p>
              <a:endParaRPr dirty="0"/>
            </a:p>
          </p:txBody>
        </p:sp>
      </p:grpSp>
      <p:pic>
        <p:nvPicPr>
          <p:cNvPr id="9" name="Picture 2" descr="Yıldız Teknik Üniversitesi">
            <a:extLst>
              <a:ext uri="{FF2B5EF4-FFF2-40B4-BE49-F238E27FC236}">
                <a16:creationId xmlns:a16="http://schemas.microsoft.com/office/drawing/2014/main" xmlns="" id="{88333941-82C6-4C07-9A7F-2C383AC3325D}"/>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673169" y="18918"/>
            <a:ext cx="1355350" cy="1355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069882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0306" y="28007"/>
            <a:ext cx="10512862" cy="1325563"/>
          </a:xfrm>
        </p:spPr>
        <p:txBody>
          <a:bodyPr rtlCol="0"/>
          <a:lstStyle/>
          <a:p>
            <a:r>
              <a:rPr lang="tr-TR" sz="4400" dirty="0">
                <a:latin typeface="Times New Roman" panose="02020603050405020304" pitchFamily="18" charset="0"/>
                <a:cs typeface="Times New Roman" panose="02020603050405020304" pitchFamily="18" charset="0"/>
              </a:rPr>
              <a:t>2.DEMİR KAYIPLARI</a:t>
            </a:r>
            <a:endParaRPr lang="en-US" sz="4400" dirty="0">
              <a:latin typeface="Times New Roman" panose="02020603050405020304" pitchFamily="18" charset="0"/>
              <a:cs typeface="Times New Roman" panose="02020603050405020304" pitchFamily="18" charset="0"/>
            </a:endParaRPr>
          </a:p>
        </p:txBody>
      </p:sp>
      <p:grpSp>
        <p:nvGrpSpPr>
          <p:cNvPr id="6" name="object 2">
            <a:extLst>
              <a:ext uri="{FF2B5EF4-FFF2-40B4-BE49-F238E27FC236}">
                <a16:creationId xmlns:a16="http://schemas.microsoft.com/office/drawing/2014/main" xmlns="" id="{259F96C2-7D5A-4E37-BF20-C384C2D1E339}"/>
              </a:ext>
            </a:extLst>
          </p:cNvPr>
          <p:cNvGrpSpPr/>
          <p:nvPr/>
        </p:nvGrpSpPr>
        <p:grpSpPr>
          <a:xfrm>
            <a:off x="-1" y="1412776"/>
            <a:ext cx="12188825" cy="144016"/>
            <a:chOff x="0" y="1394460"/>
            <a:chExt cx="9144000" cy="137160"/>
          </a:xfrm>
        </p:grpSpPr>
        <p:sp>
          <p:nvSpPr>
            <p:cNvPr id="7" name="object 3">
              <a:extLst>
                <a:ext uri="{FF2B5EF4-FFF2-40B4-BE49-F238E27FC236}">
                  <a16:creationId xmlns:a16="http://schemas.microsoft.com/office/drawing/2014/main" xmlns="" id="{08105B4C-3A63-4E92-8E3E-0016485DB6CB}"/>
                </a:ext>
              </a:extLst>
            </p:cNvPr>
            <p:cNvSpPr/>
            <p:nvPr/>
          </p:nvSpPr>
          <p:spPr>
            <a:xfrm>
              <a:off x="0" y="1394460"/>
              <a:ext cx="9144000" cy="137159"/>
            </a:xfrm>
            <a:prstGeom prst="rect">
              <a:avLst/>
            </a:prstGeom>
            <a:blipFill>
              <a:blip r:embed="rId3" cstate="print"/>
              <a:stretch>
                <a:fillRect/>
              </a:stretch>
            </a:blipFill>
          </p:spPr>
          <p:txBody>
            <a:bodyPr wrap="square" lIns="0" tIns="0" rIns="0" bIns="0" rtlCol="0"/>
            <a:lstStyle/>
            <a:p>
              <a:endParaRPr dirty="0"/>
            </a:p>
          </p:txBody>
        </p:sp>
        <p:sp>
          <p:nvSpPr>
            <p:cNvPr id="8" name="object 4">
              <a:extLst>
                <a:ext uri="{FF2B5EF4-FFF2-40B4-BE49-F238E27FC236}">
                  <a16:creationId xmlns:a16="http://schemas.microsoft.com/office/drawing/2014/main" xmlns="" id="{EC514A63-29BF-4514-8440-1921B6ACBB85}"/>
                </a:ext>
              </a:extLst>
            </p:cNvPr>
            <p:cNvSpPr/>
            <p:nvPr/>
          </p:nvSpPr>
          <p:spPr>
            <a:xfrm>
              <a:off x="0" y="1395984"/>
              <a:ext cx="9144000" cy="79248"/>
            </a:xfrm>
            <a:prstGeom prst="rect">
              <a:avLst/>
            </a:prstGeom>
            <a:blipFill>
              <a:blip r:embed="rId4" cstate="print"/>
              <a:stretch>
                <a:fillRect/>
              </a:stretch>
            </a:blipFill>
          </p:spPr>
          <p:txBody>
            <a:bodyPr wrap="square" lIns="0" tIns="0" rIns="0" bIns="0" rtlCol="0"/>
            <a:lstStyle/>
            <a:p>
              <a:endParaRPr dirty="0"/>
            </a:p>
          </p:txBody>
        </p:sp>
      </p:grpSp>
      <p:pic>
        <p:nvPicPr>
          <p:cNvPr id="9" name="Picture 2" descr="Yıldız Teknik Üniversitesi">
            <a:extLst>
              <a:ext uri="{FF2B5EF4-FFF2-40B4-BE49-F238E27FC236}">
                <a16:creationId xmlns:a16="http://schemas.microsoft.com/office/drawing/2014/main" xmlns="" id="{88333941-82C6-4C07-9A7F-2C383AC3325D}"/>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673169" y="18918"/>
            <a:ext cx="1355350" cy="135535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Metin kutusu 10">
            <a:extLst>
              <a:ext uri="{FF2B5EF4-FFF2-40B4-BE49-F238E27FC236}">
                <a16:creationId xmlns:a16="http://schemas.microsoft.com/office/drawing/2014/main" xmlns="" id="{C0280A1A-86F3-456F-90C6-44E565597B61}"/>
              </a:ext>
            </a:extLst>
          </p:cNvPr>
          <p:cNvSpPr txBox="1"/>
          <p:nvPr/>
        </p:nvSpPr>
        <p:spPr>
          <a:xfrm>
            <a:off x="261764" y="1750471"/>
            <a:ext cx="11478722" cy="923330"/>
          </a:xfrm>
          <a:prstGeom prst="rect">
            <a:avLst/>
          </a:prstGeom>
          <a:noFill/>
        </p:spPr>
        <p:txBody>
          <a:bodyPr wrap="square">
            <a:spAutoFit/>
          </a:bodyPr>
          <a:lstStyle/>
          <a:p>
            <a:r>
              <a:rPr lang="tr-TR" b="1" i="0" dirty="0">
                <a:effectLst/>
                <a:latin typeface="Times New Roman" panose="02020603050405020304" pitchFamily="18" charset="0"/>
                <a:cs typeface="Times New Roman" panose="02020603050405020304" pitchFamily="18" charset="0"/>
                <a:sym typeface="Wingdings" panose="05000000000000000000" pitchFamily="2" charset="2"/>
              </a:rPr>
              <a:t></a:t>
            </a:r>
            <a:r>
              <a:rPr lang="tr-TR" b="0" i="0" dirty="0">
                <a:effectLst/>
                <a:latin typeface="Times New Roman" panose="02020603050405020304" pitchFamily="18" charset="0"/>
                <a:cs typeface="Times New Roman" panose="02020603050405020304" pitchFamily="18" charset="0"/>
                <a:sym typeface="Wingdings" panose="05000000000000000000" pitchFamily="2" charset="2"/>
              </a:rPr>
              <a:t> </a:t>
            </a:r>
            <a:r>
              <a:rPr lang="tr-TR" b="0" i="0" dirty="0">
                <a:effectLst/>
                <a:latin typeface="Times New Roman" panose="02020603050405020304" pitchFamily="18" charset="0"/>
                <a:cs typeface="Times New Roman" panose="02020603050405020304" pitchFamily="18" charset="0"/>
              </a:rPr>
              <a:t>Transformatörün çekirdeğinde meydana gelen değişken akıdan dolayı oluşur. Çekirdek kaybı olarak da bilinen demir kayıpları histerezis ve </a:t>
            </a:r>
            <a:r>
              <a:rPr lang="tr-TR" b="0" i="0" dirty="0" err="1">
                <a:effectLst/>
                <a:latin typeface="Times New Roman" panose="02020603050405020304" pitchFamily="18" charset="0"/>
                <a:cs typeface="Times New Roman" panose="02020603050405020304" pitchFamily="18" charset="0"/>
              </a:rPr>
              <a:t>eddy</a:t>
            </a:r>
            <a:r>
              <a:rPr lang="tr-TR" b="0" i="0" dirty="0">
                <a:effectLst/>
                <a:latin typeface="Times New Roman" panose="02020603050405020304" pitchFamily="18" charset="0"/>
                <a:cs typeface="Times New Roman" panose="02020603050405020304" pitchFamily="18" charset="0"/>
              </a:rPr>
              <a:t> akım kayıpları olarak ikiye ayrılır</a:t>
            </a:r>
          </a:p>
          <a:p>
            <a:endParaRPr lang="tr-TR" dirty="0">
              <a:latin typeface="Times New Roman" panose="02020603050405020304" pitchFamily="18" charset="0"/>
              <a:cs typeface="Times New Roman" panose="02020603050405020304" pitchFamily="18" charset="0"/>
            </a:endParaRPr>
          </a:p>
        </p:txBody>
      </p:sp>
      <p:sp>
        <p:nvSpPr>
          <p:cNvPr id="15" name="Metin kutusu 14">
            <a:extLst>
              <a:ext uri="{FF2B5EF4-FFF2-40B4-BE49-F238E27FC236}">
                <a16:creationId xmlns:a16="http://schemas.microsoft.com/office/drawing/2014/main" xmlns="" id="{E4C78342-34B6-42B6-B462-B1DAD06CAE66}"/>
              </a:ext>
            </a:extLst>
          </p:cNvPr>
          <p:cNvSpPr txBox="1"/>
          <p:nvPr/>
        </p:nvSpPr>
        <p:spPr>
          <a:xfrm>
            <a:off x="261764" y="2459924"/>
            <a:ext cx="11478722" cy="923330"/>
          </a:xfrm>
          <a:prstGeom prst="rect">
            <a:avLst/>
          </a:prstGeom>
          <a:noFill/>
        </p:spPr>
        <p:txBody>
          <a:bodyPr wrap="square">
            <a:spAutoFit/>
          </a:bodyPr>
          <a:lstStyle/>
          <a:p>
            <a:r>
              <a:rPr lang="tr-TR" b="0" i="0" dirty="0">
                <a:effectLst/>
                <a:latin typeface="Times New Roman" panose="02020603050405020304" pitchFamily="18" charset="0"/>
                <a:cs typeface="Times New Roman" panose="02020603050405020304" pitchFamily="18" charset="0"/>
                <a:sym typeface="Wingdings" panose="05000000000000000000" pitchFamily="2" charset="2"/>
              </a:rPr>
              <a:t> </a:t>
            </a:r>
            <a:r>
              <a:rPr lang="tr-TR" b="0" i="0" dirty="0">
                <a:effectLst/>
                <a:latin typeface="Times New Roman" panose="02020603050405020304" pitchFamily="18" charset="0"/>
                <a:cs typeface="Times New Roman" panose="02020603050405020304" pitchFamily="18" charset="0"/>
              </a:rPr>
              <a:t>Transformatörlerdeki yüksek sıcaklık transformatörün nüvesi ve sargılarının izolasyonunun zayıflamasına ve ömrünün kısalmasına neden olur. Her sıcaklık artışı ömrünü </a:t>
            </a:r>
            <a:r>
              <a:rPr lang="tr-TR" dirty="0">
                <a:latin typeface="Times New Roman" panose="02020603050405020304" pitchFamily="18" charset="0"/>
                <a:cs typeface="Times New Roman" panose="02020603050405020304" pitchFamily="18" charset="0"/>
              </a:rPr>
              <a:t>azaltır</a:t>
            </a:r>
            <a:r>
              <a:rPr lang="tr-TR" b="0" i="0" dirty="0">
                <a:effectLst/>
                <a:latin typeface="Times New Roman" panose="02020603050405020304" pitchFamily="18" charset="0"/>
                <a:cs typeface="Times New Roman" panose="02020603050405020304" pitchFamily="18" charset="0"/>
              </a:rPr>
              <a:t>, bu nedenle transformatörün soğutma sisteminin bakımı çok önemlidir.</a:t>
            </a:r>
            <a:endParaRPr lang="tr-TR" dirty="0">
              <a:latin typeface="Times New Roman" panose="02020603050405020304" pitchFamily="18" charset="0"/>
              <a:cs typeface="Times New Roman" panose="02020603050405020304" pitchFamily="18" charset="0"/>
            </a:endParaRPr>
          </a:p>
        </p:txBody>
      </p:sp>
      <p:pic>
        <p:nvPicPr>
          <p:cNvPr id="16" name="Resim 15">
            <a:extLst>
              <a:ext uri="{FF2B5EF4-FFF2-40B4-BE49-F238E27FC236}">
                <a16:creationId xmlns:a16="http://schemas.microsoft.com/office/drawing/2014/main" xmlns="" id="{84AE589D-DAE7-4A04-AF5D-B3420679DA8A}"/>
              </a:ext>
            </a:extLst>
          </p:cNvPr>
          <p:cNvPicPr>
            <a:picLocks noChangeAspect="1"/>
          </p:cNvPicPr>
          <p:nvPr/>
        </p:nvPicPr>
        <p:blipFill rotWithShape="1">
          <a:blip r:embed="rId6" cstate="print"/>
          <a:srcRect l="16020" t="63279" r="42179" b="4873"/>
          <a:stretch/>
        </p:blipFill>
        <p:spPr>
          <a:xfrm>
            <a:off x="160306" y="3717032"/>
            <a:ext cx="6040841" cy="2588933"/>
          </a:xfrm>
          <a:prstGeom prst="rect">
            <a:avLst/>
          </a:prstGeom>
        </p:spPr>
      </p:pic>
      <mc:AlternateContent xmlns:mc="http://schemas.openxmlformats.org/markup-compatibility/2006">
        <mc:Choice xmlns:a14="http://schemas.microsoft.com/office/drawing/2010/main" xmlns="" Requires="a14">
          <p:sp>
            <p:nvSpPr>
              <p:cNvPr id="17" name="Metin kutusu 16">
                <a:extLst>
                  <a:ext uri="{FF2B5EF4-FFF2-40B4-BE49-F238E27FC236}">
                    <a16:creationId xmlns:a16="http://schemas.microsoft.com/office/drawing/2014/main" id="{927D726B-4841-4EA6-B8CA-9E5FBEA69CE9}"/>
                  </a:ext>
                </a:extLst>
              </p:cNvPr>
              <p:cNvSpPr txBox="1"/>
              <p:nvPr/>
            </p:nvSpPr>
            <p:spPr>
              <a:xfrm>
                <a:off x="7459343" y="5099796"/>
                <a:ext cx="3235821" cy="369332"/>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tr-TR" b="1" i="1" smtClean="0">
                              <a:solidFill>
                                <a:srgbClr val="836967"/>
                              </a:solidFill>
                              <a:latin typeface="Cambria Math" panose="02040503050406030204" pitchFamily="18" charset="0"/>
                            </a:rPr>
                          </m:ctrlPr>
                        </m:sSubPr>
                        <m:e>
                          <m:r>
                            <a:rPr lang="tr-TR" b="1" i="1">
                              <a:latin typeface="Cambria Math" panose="02040503050406030204" pitchFamily="18" charset="0"/>
                            </a:rPr>
                            <m:t>𝑷</m:t>
                          </m:r>
                        </m:e>
                        <m:sub>
                          <m:r>
                            <a:rPr lang="tr-TR" b="1" i="0">
                              <a:latin typeface="Cambria Math" panose="02040503050406030204" pitchFamily="18" charset="0"/>
                            </a:rPr>
                            <m:t>𝐜</m:t>
                          </m:r>
                        </m:sub>
                      </m:sSub>
                      <m:r>
                        <a:rPr lang="tr-TR" b="0" i="0">
                          <a:latin typeface="Cambria Math" panose="02040503050406030204" pitchFamily="18" charset="0"/>
                        </a:rPr>
                        <m:t> = </m:t>
                      </m:r>
                      <m:sSub>
                        <m:sSubPr>
                          <m:ctrlPr>
                            <a:rPr lang="tr-TR" b="0" i="1">
                              <a:solidFill>
                                <a:srgbClr val="836967"/>
                              </a:solidFill>
                              <a:latin typeface="Cambria Math" panose="02040503050406030204" pitchFamily="18" charset="0"/>
                            </a:rPr>
                          </m:ctrlPr>
                        </m:sSubPr>
                        <m:e>
                          <m:r>
                            <a:rPr lang="tr-TR" b="1" i="1">
                              <a:latin typeface="Cambria Math" panose="02040503050406030204" pitchFamily="18" charset="0"/>
                            </a:rPr>
                            <m:t>𝑷</m:t>
                          </m:r>
                        </m:e>
                        <m:sub>
                          <m:r>
                            <a:rPr lang="tr-TR" b="1" i="0">
                              <a:latin typeface="Cambria Math" panose="02040503050406030204" pitchFamily="18" charset="0"/>
                            </a:rPr>
                            <m:t>𝐡</m:t>
                          </m:r>
                        </m:sub>
                      </m:sSub>
                      <m:r>
                        <a:rPr lang="tr-TR" b="0" i="0">
                          <a:latin typeface="Cambria Math" panose="02040503050406030204" pitchFamily="18" charset="0"/>
                        </a:rPr>
                        <m:t> + </m:t>
                      </m:r>
                      <m:sSub>
                        <m:sSubPr>
                          <m:ctrlPr>
                            <a:rPr lang="tr-TR" b="0" i="1">
                              <a:solidFill>
                                <a:srgbClr val="836967"/>
                              </a:solidFill>
                              <a:latin typeface="Cambria Math" panose="02040503050406030204" pitchFamily="18" charset="0"/>
                            </a:rPr>
                          </m:ctrlPr>
                        </m:sSubPr>
                        <m:e>
                          <m:r>
                            <a:rPr lang="tr-TR" b="1" i="1">
                              <a:latin typeface="Cambria Math" panose="02040503050406030204" pitchFamily="18" charset="0"/>
                            </a:rPr>
                            <m:t>𝑷</m:t>
                          </m:r>
                        </m:e>
                        <m:sub>
                          <m:r>
                            <a:rPr lang="tr-TR" b="1" i="0">
                              <a:latin typeface="Cambria Math" panose="02040503050406030204" pitchFamily="18" charset="0"/>
                            </a:rPr>
                            <m:t>𝐞</m:t>
                          </m:r>
                        </m:sub>
                      </m:sSub>
                    </m:oMath>
                  </m:oMathPara>
                </a14:m>
                <a:endParaRPr lang="tr-TR" dirty="0"/>
              </a:p>
            </p:txBody>
          </p:sp>
        </mc:Choice>
        <mc:Fallback>
          <p:sp>
            <p:nvSpPr>
              <p:cNvPr id="17" name="Metin kutusu 16">
                <a:extLst>
                  <a:ext uri="{FF2B5EF4-FFF2-40B4-BE49-F238E27FC236}">
                    <a16:creationId xmlns:a16="http://schemas.microsoft.com/office/drawing/2014/main" xmlns="" xmlns:a14="http://schemas.microsoft.com/office/drawing/2010/main" id="{927D726B-4841-4EA6-B8CA-9E5FBEA69CE9}"/>
                  </a:ext>
                </a:extLst>
              </p:cNvPr>
              <p:cNvSpPr txBox="1">
                <a:spLocks noRot="1" noChangeAspect="1" noMove="1" noResize="1" noEditPoints="1" noAdjustHandles="1" noChangeArrowheads="1" noChangeShapeType="1" noTextEdit="1"/>
              </p:cNvSpPr>
              <p:nvPr/>
            </p:nvSpPr>
            <p:spPr>
              <a:xfrm>
                <a:off x="7459343" y="5099796"/>
                <a:ext cx="3235821" cy="369332"/>
              </a:xfrm>
              <a:prstGeom prst="rect">
                <a:avLst/>
              </a:prstGeom>
              <a:blipFill>
                <a:blip r:embed="rId7" cstate="print"/>
                <a:stretch>
                  <a:fillRect b="-1667"/>
                </a:stretch>
              </a:blipFill>
            </p:spPr>
            <p:txBody>
              <a:bodyPr/>
              <a:lstStyle/>
              <a:p>
                <a:r>
                  <a:rPr lang="tr-TR">
                    <a:noFill/>
                  </a:rPr>
                  <a:t> </a:t>
                </a:r>
              </a:p>
            </p:txBody>
          </p:sp>
        </mc:Fallback>
      </mc:AlternateContent>
    </p:spTree>
    <p:extLst>
      <p:ext uri="{BB962C8B-B14F-4D97-AF65-F5344CB8AC3E}">
        <p14:creationId xmlns:p14="http://schemas.microsoft.com/office/powerpoint/2010/main" xmlns="" val="37305752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0306" y="28007"/>
            <a:ext cx="10512862" cy="1325563"/>
          </a:xfrm>
        </p:spPr>
        <p:txBody>
          <a:bodyPr rtlCol="0"/>
          <a:lstStyle/>
          <a:p>
            <a:r>
              <a:rPr lang="tr-TR" sz="4400" dirty="0">
                <a:latin typeface="Times New Roman" panose="02020603050405020304" pitchFamily="18" charset="0"/>
                <a:cs typeface="Times New Roman" panose="02020603050405020304" pitchFamily="18" charset="0"/>
              </a:rPr>
              <a:t>2.DEMİR KAYIPLARI</a:t>
            </a:r>
            <a:endParaRPr lang="en-US" sz="4400" dirty="0">
              <a:latin typeface="Times New Roman" panose="02020603050405020304" pitchFamily="18" charset="0"/>
              <a:cs typeface="Times New Roman" panose="02020603050405020304" pitchFamily="18" charset="0"/>
            </a:endParaRPr>
          </a:p>
        </p:txBody>
      </p:sp>
      <p:grpSp>
        <p:nvGrpSpPr>
          <p:cNvPr id="6" name="object 2">
            <a:extLst>
              <a:ext uri="{FF2B5EF4-FFF2-40B4-BE49-F238E27FC236}">
                <a16:creationId xmlns:a16="http://schemas.microsoft.com/office/drawing/2014/main" xmlns="" id="{259F96C2-7D5A-4E37-BF20-C384C2D1E339}"/>
              </a:ext>
            </a:extLst>
          </p:cNvPr>
          <p:cNvGrpSpPr/>
          <p:nvPr/>
        </p:nvGrpSpPr>
        <p:grpSpPr>
          <a:xfrm>
            <a:off x="-1" y="1412776"/>
            <a:ext cx="12188825" cy="144016"/>
            <a:chOff x="0" y="1394460"/>
            <a:chExt cx="9144000" cy="137160"/>
          </a:xfrm>
        </p:grpSpPr>
        <p:sp>
          <p:nvSpPr>
            <p:cNvPr id="7" name="object 3">
              <a:extLst>
                <a:ext uri="{FF2B5EF4-FFF2-40B4-BE49-F238E27FC236}">
                  <a16:creationId xmlns:a16="http://schemas.microsoft.com/office/drawing/2014/main" xmlns="" id="{08105B4C-3A63-4E92-8E3E-0016485DB6CB}"/>
                </a:ext>
              </a:extLst>
            </p:cNvPr>
            <p:cNvSpPr/>
            <p:nvPr/>
          </p:nvSpPr>
          <p:spPr>
            <a:xfrm>
              <a:off x="0" y="1394460"/>
              <a:ext cx="9144000" cy="137159"/>
            </a:xfrm>
            <a:prstGeom prst="rect">
              <a:avLst/>
            </a:prstGeom>
            <a:blipFill>
              <a:blip r:embed="rId3" cstate="print"/>
              <a:stretch>
                <a:fillRect/>
              </a:stretch>
            </a:blipFill>
          </p:spPr>
          <p:txBody>
            <a:bodyPr wrap="square" lIns="0" tIns="0" rIns="0" bIns="0" rtlCol="0"/>
            <a:lstStyle/>
            <a:p>
              <a:endParaRPr dirty="0"/>
            </a:p>
          </p:txBody>
        </p:sp>
        <p:sp>
          <p:nvSpPr>
            <p:cNvPr id="8" name="object 4">
              <a:extLst>
                <a:ext uri="{FF2B5EF4-FFF2-40B4-BE49-F238E27FC236}">
                  <a16:creationId xmlns:a16="http://schemas.microsoft.com/office/drawing/2014/main" xmlns="" id="{EC514A63-29BF-4514-8440-1921B6ACBB85}"/>
                </a:ext>
              </a:extLst>
            </p:cNvPr>
            <p:cNvSpPr/>
            <p:nvPr/>
          </p:nvSpPr>
          <p:spPr>
            <a:xfrm>
              <a:off x="0" y="1395984"/>
              <a:ext cx="9144000" cy="79248"/>
            </a:xfrm>
            <a:prstGeom prst="rect">
              <a:avLst/>
            </a:prstGeom>
            <a:blipFill>
              <a:blip r:embed="rId4" cstate="print"/>
              <a:stretch>
                <a:fillRect/>
              </a:stretch>
            </a:blipFill>
          </p:spPr>
          <p:txBody>
            <a:bodyPr wrap="square" lIns="0" tIns="0" rIns="0" bIns="0" rtlCol="0"/>
            <a:lstStyle/>
            <a:p>
              <a:endParaRPr dirty="0"/>
            </a:p>
          </p:txBody>
        </p:sp>
      </p:grpSp>
      <p:pic>
        <p:nvPicPr>
          <p:cNvPr id="9" name="Picture 2" descr="Yıldız Teknik Üniversitesi">
            <a:extLst>
              <a:ext uri="{FF2B5EF4-FFF2-40B4-BE49-F238E27FC236}">
                <a16:creationId xmlns:a16="http://schemas.microsoft.com/office/drawing/2014/main" xmlns="" id="{88333941-82C6-4C07-9A7F-2C383AC3325D}"/>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673169" y="18918"/>
            <a:ext cx="1355350" cy="135535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Metin kutusu 16">
            <a:extLst>
              <a:ext uri="{FF2B5EF4-FFF2-40B4-BE49-F238E27FC236}">
                <a16:creationId xmlns:a16="http://schemas.microsoft.com/office/drawing/2014/main" xmlns="" id="{380980EC-BADA-48B3-A258-20D9228C0B5B}"/>
              </a:ext>
            </a:extLst>
          </p:cNvPr>
          <p:cNvSpPr txBox="1"/>
          <p:nvPr/>
        </p:nvSpPr>
        <p:spPr>
          <a:xfrm>
            <a:off x="130114" y="1700808"/>
            <a:ext cx="11508913" cy="1200329"/>
          </a:xfrm>
          <a:prstGeom prst="rect">
            <a:avLst/>
          </a:prstGeom>
          <a:noFill/>
        </p:spPr>
        <p:txBody>
          <a:bodyPr wrap="square">
            <a:spAutoFit/>
          </a:bodyPr>
          <a:lstStyle/>
          <a:p>
            <a:r>
              <a:rPr lang="tr-TR" dirty="0">
                <a:effectLst/>
                <a:latin typeface="Times New Roman" panose="02020603050405020304" pitchFamily="18" charset="0"/>
                <a:cs typeface="Times New Roman" panose="02020603050405020304" pitchFamily="18" charset="0"/>
                <a:sym typeface="Wingdings" panose="05000000000000000000" pitchFamily="2" charset="2"/>
              </a:rPr>
              <a:t> </a:t>
            </a:r>
            <a:r>
              <a:rPr lang="tr-TR" b="1" u="sng" dirty="0">
                <a:effectLst/>
                <a:latin typeface="Times New Roman" panose="02020603050405020304" pitchFamily="18" charset="0"/>
                <a:cs typeface="Times New Roman" panose="02020603050405020304" pitchFamily="18" charset="0"/>
              </a:rPr>
              <a:t>Histerezis Kayıpları</a:t>
            </a:r>
            <a:r>
              <a:rPr lang="tr-TR" u="sng" dirty="0">
                <a:effectLst/>
                <a:latin typeface="Times New Roman" panose="02020603050405020304" pitchFamily="18" charset="0"/>
                <a:cs typeface="Times New Roman" panose="02020603050405020304" pitchFamily="18" charset="0"/>
              </a:rPr>
              <a:t>:</a:t>
            </a:r>
            <a:r>
              <a:rPr lang="tr-TR" dirty="0">
                <a:effectLst/>
                <a:latin typeface="Times New Roman" panose="02020603050405020304" pitchFamily="18" charset="0"/>
                <a:cs typeface="Times New Roman" panose="02020603050405020304" pitchFamily="18" charset="0"/>
              </a:rPr>
              <a:t> Trafo çekirdeğinde değişken manyetik olandan dolayı oluşan kayıplardır. Çekirdeğin mıknatıslanması değiştikçe manyetik alanlar da değişir. Bu değişim sırasında karşılaşılan direnç, enerji kaybına neden olur. Aşağıda verilen histerezis eğrisi alanı içinde kalan kısım oluşan enerji kaybını gösterir.</a:t>
            </a:r>
          </a:p>
          <a:p>
            <a:pPr algn="l"/>
            <a:endParaRPr lang="tr-TR" dirty="0">
              <a:effectLst/>
              <a:latin typeface="Times New Roman" panose="02020603050405020304" pitchFamily="18" charset="0"/>
              <a:cs typeface="Times New Roman" panose="02020603050405020304" pitchFamily="18" charset="0"/>
            </a:endParaRPr>
          </a:p>
        </p:txBody>
      </p:sp>
      <p:pic>
        <p:nvPicPr>
          <p:cNvPr id="1030" name="Picture 6">
            <a:extLst>
              <a:ext uri="{FF2B5EF4-FFF2-40B4-BE49-F238E27FC236}">
                <a16:creationId xmlns:a16="http://schemas.microsoft.com/office/drawing/2014/main" xmlns="" id="{883A0E79-0927-44CF-979C-BEED255B7DDD}"/>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21804" y="3284984"/>
            <a:ext cx="3384376" cy="345848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Resim 15">
            <a:extLst>
              <a:ext uri="{FF2B5EF4-FFF2-40B4-BE49-F238E27FC236}">
                <a16:creationId xmlns:a16="http://schemas.microsoft.com/office/drawing/2014/main" xmlns="" id="{7E08BD97-CA09-4B67-9C44-3ADFA3D8F12D}"/>
              </a:ext>
            </a:extLst>
          </p:cNvPr>
          <p:cNvPicPr>
            <a:picLocks noChangeAspect="1"/>
          </p:cNvPicPr>
          <p:nvPr/>
        </p:nvPicPr>
        <p:blipFill>
          <a:blip r:embed="rId7" cstate="print"/>
          <a:stretch>
            <a:fillRect/>
          </a:stretch>
        </p:blipFill>
        <p:spPr>
          <a:xfrm>
            <a:off x="5521544" y="4152304"/>
            <a:ext cx="5829300" cy="2009775"/>
          </a:xfrm>
          <a:prstGeom prst="rect">
            <a:avLst/>
          </a:prstGeom>
        </p:spPr>
      </p:pic>
      <mc:AlternateContent xmlns:mc="http://schemas.openxmlformats.org/markup-compatibility/2006">
        <mc:Choice xmlns:a14="http://schemas.microsoft.com/office/drawing/2010/main" xmlns="" Requires="a14">
          <p:sp>
            <p:nvSpPr>
              <p:cNvPr id="12" name="Metin kutusu 11">
                <a:extLst>
                  <a:ext uri="{FF2B5EF4-FFF2-40B4-BE49-F238E27FC236}">
                    <a16:creationId xmlns:a16="http://schemas.microsoft.com/office/drawing/2014/main" id="{4CB4AD36-236F-40CA-99D8-2C47B21A46C3}"/>
                  </a:ext>
                </a:extLst>
              </p:cNvPr>
              <p:cNvSpPr txBox="1"/>
              <p:nvPr/>
            </p:nvSpPr>
            <p:spPr>
              <a:xfrm>
                <a:off x="5521544" y="3318430"/>
                <a:ext cx="5562460" cy="369332"/>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tr-TR" b="1" i="1" smtClean="0">
                              <a:solidFill>
                                <a:srgbClr val="836967"/>
                              </a:solidFill>
                              <a:latin typeface="Cambria Math" panose="02040503050406030204" pitchFamily="18" charset="0"/>
                            </a:rPr>
                          </m:ctrlPr>
                        </m:sSubPr>
                        <m:e>
                          <m:r>
                            <a:rPr lang="tr-TR" b="1" i="1">
                              <a:latin typeface="Cambria Math" panose="02040503050406030204" pitchFamily="18" charset="0"/>
                            </a:rPr>
                            <m:t>𝑷</m:t>
                          </m:r>
                        </m:e>
                        <m:sub>
                          <m:r>
                            <a:rPr lang="tr-TR" b="1" i="0">
                              <a:latin typeface="Cambria Math" panose="02040503050406030204" pitchFamily="18" charset="0"/>
                            </a:rPr>
                            <m:t>𝐡</m:t>
                          </m:r>
                        </m:sub>
                      </m:sSub>
                      <m:r>
                        <a:rPr lang="tr-TR" b="0" i="0">
                          <a:latin typeface="Cambria Math" panose="02040503050406030204" pitchFamily="18" charset="0"/>
                        </a:rPr>
                        <m:t>=</m:t>
                      </m:r>
                      <m:sSub>
                        <m:sSubPr>
                          <m:ctrlPr>
                            <a:rPr lang="tr-TR" b="0" i="1">
                              <a:solidFill>
                                <a:srgbClr val="836967"/>
                              </a:solidFill>
                              <a:latin typeface="Cambria Math" panose="02040503050406030204" pitchFamily="18" charset="0"/>
                            </a:rPr>
                          </m:ctrlPr>
                        </m:sSubPr>
                        <m:e>
                          <m:r>
                            <a:rPr lang="tr-TR" b="1" i="1">
                              <a:latin typeface="Cambria Math" panose="02040503050406030204" pitchFamily="18" charset="0"/>
                            </a:rPr>
                            <m:t>𝑲</m:t>
                          </m:r>
                        </m:e>
                        <m:sub>
                          <m:r>
                            <a:rPr lang="tr-TR" b="1" i="0">
                              <a:latin typeface="Cambria Math" panose="02040503050406030204" pitchFamily="18" charset="0"/>
                            </a:rPr>
                            <m:t>𝐡</m:t>
                          </m:r>
                        </m:sub>
                      </m:sSub>
                      <m:r>
                        <a:rPr lang="tr-TR" b="0" i="0">
                          <a:latin typeface="Cambria Math" panose="02040503050406030204" pitchFamily="18" charset="0"/>
                        </a:rPr>
                        <m:t> × </m:t>
                      </m:r>
                      <m:sSup>
                        <m:sSupPr>
                          <m:ctrlPr>
                            <a:rPr lang="tr-TR" b="0" i="1">
                              <a:solidFill>
                                <a:srgbClr val="836967"/>
                              </a:solidFill>
                              <a:latin typeface="Cambria Math" panose="02040503050406030204" pitchFamily="18" charset="0"/>
                            </a:rPr>
                          </m:ctrlPr>
                        </m:sSupPr>
                        <m:e>
                          <m:d>
                            <m:dPr>
                              <m:ctrlPr>
                                <a:rPr lang="tr-TR" b="0" i="1">
                                  <a:latin typeface="Cambria Math" panose="02040503050406030204" pitchFamily="18" charset="0"/>
                                </a:rPr>
                              </m:ctrlPr>
                            </m:dPr>
                            <m:e>
                              <m:sSub>
                                <m:sSubPr>
                                  <m:ctrlPr>
                                    <a:rPr lang="tr-TR" b="0" i="1">
                                      <a:solidFill>
                                        <a:srgbClr val="836967"/>
                                      </a:solidFill>
                                      <a:latin typeface="Cambria Math" panose="02040503050406030204" pitchFamily="18" charset="0"/>
                                    </a:rPr>
                                  </m:ctrlPr>
                                </m:sSubPr>
                                <m:e>
                                  <m:r>
                                    <a:rPr lang="tr-TR" b="1" i="1">
                                      <a:latin typeface="Cambria Math" panose="02040503050406030204" pitchFamily="18" charset="0"/>
                                    </a:rPr>
                                    <m:t>𝑩</m:t>
                                  </m:r>
                                </m:e>
                                <m:sub>
                                  <m:r>
                                    <a:rPr lang="tr-TR" b="1" i="1">
                                      <a:latin typeface="Cambria Math" panose="02040503050406030204" pitchFamily="18" charset="0"/>
                                    </a:rPr>
                                    <m:t>𝒎𝒂𝒙</m:t>
                                  </m:r>
                                </m:sub>
                              </m:sSub>
                            </m:e>
                          </m:d>
                        </m:e>
                        <m:sup>
                          <m:r>
                            <a:rPr lang="tr-TR" b="1" i="0">
                              <a:latin typeface="Cambria Math" panose="02040503050406030204" pitchFamily="18" charset="0"/>
                            </a:rPr>
                            <m:t>𝐧</m:t>
                          </m:r>
                        </m:sup>
                      </m:sSup>
                      <m:r>
                        <a:rPr lang="tr-TR" b="0" i="0">
                          <a:latin typeface="Cambria Math" panose="02040503050406030204" pitchFamily="18" charset="0"/>
                        </a:rPr>
                        <m:t> × </m:t>
                      </m:r>
                      <m:r>
                        <a:rPr lang="tr-TR" b="1" i="1">
                          <a:latin typeface="Cambria Math" panose="02040503050406030204" pitchFamily="18" charset="0"/>
                        </a:rPr>
                        <m:t>𝒇</m:t>
                      </m:r>
                    </m:oMath>
                  </m:oMathPara>
                </a14:m>
                <a:endParaRPr lang="tr-TR" dirty="0"/>
              </a:p>
            </p:txBody>
          </p:sp>
        </mc:Choice>
        <mc:Fallback>
          <p:sp>
            <p:nvSpPr>
              <p:cNvPr id="12" name="Metin kutusu 11">
                <a:extLst>
                  <a:ext uri="{FF2B5EF4-FFF2-40B4-BE49-F238E27FC236}">
                    <a16:creationId xmlns:a16="http://schemas.microsoft.com/office/drawing/2014/main" xmlns="" xmlns:a14="http://schemas.microsoft.com/office/drawing/2010/main" id="{4CB4AD36-236F-40CA-99D8-2C47B21A46C3}"/>
                  </a:ext>
                </a:extLst>
              </p:cNvPr>
              <p:cNvSpPr txBox="1">
                <a:spLocks noRot="1" noChangeAspect="1" noMove="1" noResize="1" noEditPoints="1" noAdjustHandles="1" noChangeArrowheads="1" noChangeShapeType="1" noTextEdit="1"/>
              </p:cNvSpPr>
              <p:nvPr/>
            </p:nvSpPr>
            <p:spPr>
              <a:xfrm>
                <a:off x="5521544" y="3318430"/>
                <a:ext cx="5562460" cy="369332"/>
              </a:xfrm>
              <a:prstGeom prst="rect">
                <a:avLst/>
              </a:prstGeom>
              <a:blipFill>
                <a:blip r:embed="rId8" cstate="print"/>
                <a:stretch>
                  <a:fillRect b="-13115"/>
                </a:stretch>
              </a:blipFill>
            </p:spPr>
            <p:txBody>
              <a:bodyPr/>
              <a:lstStyle/>
              <a:p>
                <a:r>
                  <a:rPr lang="tr-TR">
                    <a:noFill/>
                  </a:rPr>
                  <a:t> </a:t>
                </a:r>
              </a:p>
            </p:txBody>
          </p:sp>
        </mc:Fallback>
      </mc:AlternateContent>
    </p:spTree>
    <p:extLst>
      <p:ext uri="{BB962C8B-B14F-4D97-AF65-F5344CB8AC3E}">
        <p14:creationId xmlns:p14="http://schemas.microsoft.com/office/powerpoint/2010/main" xmlns="" val="38729770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0306" y="28007"/>
            <a:ext cx="10512862" cy="1325563"/>
          </a:xfrm>
        </p:spPr>
        <p:txBody>
          <a:bodyPr rtlCol="0"/>
          <a:lstStyle/>
          <a:p>
            <a:r>
              <a:rPr lang="tr-TR" sz="4400" dirty="0">
                <a:latin typeface="Times New Roman" panose="02020603050405020304" pitchFamily="18" charset="0"/>
                <a:cs typeface="Times New Roman" panose="02020603050405020304" pitchFamily="18" charset="0"/>
              </a:rPr>
              <a:t>2.DEMİR KAYIPLARI</a:t>
            </a:r>
            <a:endParaRPr lang="en-US" sz="4400" dirty="0">
              <a:latin typeface="Times New Roman" panose="02020603050405020304" pitchFamily="18" charset="0"/>
              <a:cs typeface="Times New Roman" panose="02020603050405020304" pitchFamily="18" charset="0"/>
            </a:endParaRPr>
          </a:p>
        </p:txBody>
      </p:sp>
      <p:grpSp>
        <p:nvGrpSpPr>
          <p:cNvPr id="6" name="object 2">
            <a:extLst>
              <a:ext uri="{FF2B5EF4-FFF2-40B4-BE49-F238E27FC236}">
                <a16:creationId xmlns:a16="http://schemas.microsoft.com/office/drawing/2014/main" xmlns="" id="{259F96C2-7D5A-4E37-BF20-C384C2D1E339}"/>
              </a:ext>
            </a:extLst>
          </p:cNvPr>
          <p:cNvGrpSpPr/>
          <p:nvPr/>
        </p:nvGrpSpPr>
        <p:grpSpPr>
          <a:xfrm>
            <a:off x="-1" y="1412776"/>
            <a:ext cx="12188825" cy="144016"/>
            <a:chOff x="0" y="1394460"/>
            <a:chExt cx="9144000" cy="137160"/>
          </a:xfrm>
        </p:grpSpPr>
        <p:sp>
          <p:nvSpPr>
            <p:cNvPr id="7" name="object 3">
              <a:extLst>
                <a:ext uri="{FF2B5EF4-FFF2-40B4-BE49-F238E27FC236}">
                  <a16:creationId xmlns:a16="http://schemas.microsoft.com/office/drawing/2014/main" xmlns="" id="{08105B4C-3A63-4E92-8E3E-0016485DB6CB}"/>
                </a:ext>
              </a:extLst>
            </p:cNvPr>
            <p:cNvSpPr/>
            <p:nvPr/>
          </p:nvSpPr>
          <p:spPr>
            <a:xfrm>
              <a:off x="0" y="1394460"/>
              <a:ext cx="9144000" cy="137159"/>
            </a:xfrm>
            <a:prstGeom prst="rect">
              <a:avLst/>
            </a:prstGeom>
            <a:blipFill>
              <a:blip r:embed="rId3" cstate="print"/>
              <a:stretch>
                <a:fillRect/>
              </a:stretch>
            </a:blipFill>
          </p:spPr>
          <p:txBody>
            <a:bodyPr wrap="square" lIns="0" tIns="0" rIns="0" bIns="0" rtlCol="0"/>
            <a:lstStyle/>
            <a:p>
              <a:endParaRPr dirty="0"/>
            </a:p>
          </p:txBody>
        </p:sp>
        <p:sp>
          <p:nvSpPr>
            <p:cNvPr id="8" name="object 4">
              <a:extLst>
                <a:ext uri="{FF2B5EF4-FFF2-40B4-BE49-F238E27FC236}">
                  <a16:creationId xmlns:a16="http://schemas.microsoft.com/office/drawing/2014/main" xmlns="" id="{EC514A63-29BF-4514-8440-1921B6ACBB85}"/>
                </a:ext>
              </a:extLst>
            </p:cNvPr>
            <p:cNvSpPr/>
            <p:nvPr/>
          </p:nvSpPr>
          <p:spPr>
            <a:xfrm>
              <a:off x="0" y="1395984"/>
              <a:ext cx="9144000" cy="79248"/>
            </a:xfrm>
            <a:prstGeom prst="rect">
              <a:avLst/>
            </a:prstGeom>
            <a:blipFill>
              <a:blip r:embed="rId4" cstate="print"/>
              <a:stretch>
                <a:fillRect/>
              </a:stretch>
            </a:blipFill>
          </p:spPr>
          <p:txBody>
            <a:bodyPr wrap="square" lIns="0" tIns="0" rIns="0" bIns="0" rtlCol="0"/>
            <a:lstStyle/>
            <a:p>
              <a:endParaRPr dirty="0"/>
            </a:p>
          </p:txBody>
        </p:sp>
      </p:grpSp>
      <p:pic>
        <p:nvPicPr>
          <p:cNvPr id="9" name="Picture 2" descr="Yıldız Teknik Üniversitesi">
            <a:extLst>
              <a:ext uri="{FF2B5EF4-FFF2-40B4-BE49-F238E27FC236}">
                <a16:creationId xmlns:a16="http://schemas.microsoft.com/office/drawing/2014/main" xmlns="" id="{88333941-82C6-4C07-9A7F-2C383AC3325D}"/>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673169" y="18918"/>
            <a:ext cx="1355350" cy="135535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Metin kutusu 11">
            <a:extLst>
              <a:ext uri="{FF2B5EF4-FFF2-40B4-BE49-F238E27FC236}">
                <a16:creationId xmlns:a16="http://schemas.microsoft.com/office/drawing/2014/main" xmlns="" id="{43220AA2-2E58-4067-B586-7A0B8DE831CF}"/>
              </a:ext>
            </a:extLst>
          </p:cNvPr>
          <p:cNvSpPr txBox="1"/>
          <p:nvPr/>
        </p:nvSpPr>
        <p:spPr>
          <a:xfrm>
            <a:off x="130114" y="1700808"/>
            <a:ext cx="11508913" cy="1754326"/>
          </a:xfrm>
          <a:prstGeom prst="rect">
            <a:avLst/>
          </a:prstGeom>
          <a:noFill/>
        </p:spPr>
        <p:txBody>
          <a:bodyPr wrap="square">
            <a:spAutoFit/>
          </a:bodyPr>
          <a:lstStyle/>
          <a:p>
            <a:pPr algn="l"/>
            <a:r>
              <a:rPr lang="tr-TR" dirty="0">
                <a:effectLst/>
                <a:latin typeface="Times New Roman" panose="02020603050405020304" pitchFamily="18" charset="0"/>
                <a:cs typeface="Times New Roman" panose="02020603050405020304" pitchFamily="18" charset="0"/>
                <a:sym typeface="Wingdings" panose="05000000000000000000" pitchFamily="2" charset="2"/>
              </a:rPr>
              <a:t> </a:t>
            </a:r>
            <a:r>
              <a:rPr lang="tr-TR" b="1" u="sng" dirty="0" err="1">
                <a:effectLst/>
                <a:latin typeface="Times New Roman" panose="02020603050405020304" pitchFamily="18" charset="0"/>
                <a:cs typeface="Times New Roman" panose="02020603050405020304" pitchFamily="18" charset="0"/>
                <a:sym typeface="Wingdings" panose="05000000000000000000" pitchFamily="2" charset="2"/>
              </a:rPr>
              <a:t>Eddy</a:t>
            </a:r>
            <a:r>
              <a:rPr lang="tr-TR" b="1" u="sng" dirty="0">
                <a:effectLst/>
                <a:latin typeface="Times New Roman" panose="02020603050405020304" pitchFamily="18" charset="0"/>
                <a:cs typeface="Times New Roman" panose="02020603050405020304" pitchFamily="18" charset="0"/>
                <a:sym typeface="Wingdings" panose="05000000000000000000" pitchFamily="2" charset="2"/>
              </a:rPr>
              <a:t> Akım Kayıpları</a:t>
            </a:r>
            <a:r>
              <a:rPr lang="tr-TR" u="sng" dirty="0">
                <a:effectLst/>
                <a:latin typeface="Times New Roman" panose="02020603050405020304" pitchFamily="18" charset="0"/>
                <a:cs typeface="Times New Roman" panose="02020603050405020304" pitchFamily="18" charset="0"/>
              </a:rPr>
              <a:t>:</a:t>
            </a:r>
            <a:r>
              <a:rPr lang="tr-TR" dirty="0">
                <a:effectLst/>
                <a:latin typeface="Times New Roman" panose="02020603050405020304" pitchFamily="18" charset="0"/>
                <a:cs typeface="Times New Roman" panose="02020603050405020304" pitchFamily="18" charset="0"/>
              </a:rPr>
              <a:t> </a:t>
            </a:r>
            <a:r>
              <a:rPr lang="tr-TR" dirty="0">
                <a:solidFill>
                  <a:srgbClr val="000000"/>
                </a:solidFill>
                <a:effectLst/>
                <a:latin typeface="Century Gothic" panose="020B0502020202020204" pitchFamily="34" charset="0"/>
              </a:rPr>
              <a:t> </a:t>
            </a:r>
            <a:r>
              <a:rPr lang="tr-TR" sz="1800" b="0" i="0" u="none" strike="noStrike" baseline="0" dirty="0">
                <a:solidFill>
                  <a:srgbClr val="000000"/>
                </a:solidFill>
                <a:latin typeface="Times New Roman" panose="02020603050405020304" pitchFamily="18" charset="0"/>
                <a:cs typeface="Times New Roman" panose="02020603050405020304" pitchFamily="18" charset="0"/>
              </a:rPr>
              <a:t>Nüve içinde değişen manyetik alanlar tarafından üretilir. </a:t>
            </a:r>
            <a:r>
              <a:rPr lang="tr-TR" sz="1800" b="0" i="0" u="none" strike="noStrike" baseline="0" dirty="0" err="1">
                <a:solidFill>
                  <a:srgbClr val="000000"/>
                </a:solidFill>
                <a:latin typeface="Times New Roman" panose="02020603050405020304" pitchFamily="18" charset="0"/>
                <a:cs typeface="Times New Roman" panose="02020603050405020304" pitchFamily="18" charset="0"/>
              </a:rPr>
              <a:t>Faraday</a:t>
            </a:r>
            <a:r>
              <a:rPr lang="tr-TR" sz="1800" b="0" i="0" u="none" strike="noStrike" baseline="0" dirty="0">
                <a:solidFill>
                  <a:srgbClr val="000000"/>
                </a:solidFill>
                <a:latin typeface="Times New Roman" panose="02020603050405020304" pitchFamily="18" charset="0"/>
                <a:cs typeface="Times New Roman" panose="02020603050405020304" pitchFamily="18" charset="0"/>
              </a:rPr>
              <a:t> kanununa göre; zamanla değişen akı, nüve etrafına sarılı sargılarda bir gerilim </a:t>
            </a:r>
            <a:r>
              <a:rPr lang="tr-TR" sz="1800" b="0" i="0" u="none" strike="noStrike" baseline="0" dirty="0" err="1">
                <a:solidFill>
                  <a:srgbClr val="000000"/>
                </a:solidFill>
                <a:latin typeface="Times New Roman" panose="02020603050405020304" pitchFamily="18" charset="0"/>
                <a:cs typeface="Times New Roman" panose="02020603050405020304" pitchFamily="18" charset="0"/>
              </a:rPr>
              <a:t>endüklediği</a:t>
            </a:r>
            <a:r>
              <a:rPr lang="tr-TR" sz="1800" b="0" i="0" u="none" strike="noStrike" baseline="0" dirty="0">
                <a:solidFill>
                  <a:srgbClr val="000000"/>
                </a:solidFill>
                <a:latin typeface="Times New Roman" panose="02020603050405020304" pitchFamily="18" charset="0"/>
                <a:cs typeface="Times New Roman" panose="02020603050405020304" pitchFamily="18" charset="0"/>
              </a:rPr>
              <a:t> gibi manyetik bir nüve içerisinde de bir gerilim </a:t>
            </a:r>
            <a:r>
              <a:rPr lang="tr-TR" sz="1800" b="0" i="0" u="none" strike="noStrike" baseline="0" dirty="0" err="1">
                <a:solidFill>
                  <a:srgbClr val="000000"/>
                </a:solidFill>
                <a:latin typeface="Times New Roman" panose="02020603050405020304" pitchFamily="18" charset="0"/>
                <a:cs typeface="Times New Roman" panose="02020603050405020304" pitchFamily="18" charset="0"/>
              </a:rPr>
              <a:t>endükler</a:t>
            </a:r>
            <a:r>
              <a:rPr lang="tr-TR" sz="1800" b="0" i="0" u="none" strike="noStrike" baseline="0" dirty="0">
                <a:solidFill>
                  <a:srgbClr val="000000"/>
                </a:solidFill>
                <a:latin typeface="Times New Roman" panose="02020603050405020304" pitchFamily="18" charset="0"/>
                <a:cs typeface="Times New Roman" panose="02020603050405020304" pitchFamily="18" charset="0"/>
              </a:rPr>
              <a:t>.</a:t>
            </a:r>
            <a:endParaRPr lang="tr-TR" sz="1800" b="0" i="0" u="none" strike="noStrike" baseline="0" dirty="0">
              <a:solidFill>
                <a:srgbClr val="000000"/>
              </a:solidFill>
              <a:latin typeface="Century Gothic" panose="020B0502020202020204" pitchFamily="34" charset="0"/>
            </a:endParaRPr>
          </a:p>
          <a:p>
            <a:r>
              <a:rPr lang="tr-TR" sz="1800" b="0" i="0" u="none" strike="noStrike" baseline="0" dirty="0">
                <a:latin typeface="Times New Roman" panose="02020603050405020304" pitchFamily="18" charset="0"/>
                <a:cs typeface="Times New Roman" panose="02020603050405020304" pitchFamily="18" charset="0"/>
              </a:rPr>
              <a:t>Bu gerilimler nüve içerisinde akımın bir halka şeklinde dolaşmasına neden olurlar. Bu olay su akıntısındaki girdaplara da benzetilir ve ismini de oradan almıştır.</a:t>
            </a:r>
          </a:p>
          <a:p>
            <a:pPr algn="l"/>
            <a:r>
              <a:rPr lang="tr-TR" sz="1800" b="0" i="0" u="none" strike="noStrike" baseline="0" dirty="0">
                <a:solidFill>
                  <a:srgbClr val="000000"/>
                </a:solidFill>
                <a:latin typeface="Times New Roman" panose="02020603050405020304" pitchFamily="18" charset="0"/>
                <a:cs typeface="Times New Roman" panose="02020603050405020304" pitchFamily="18" charset="0"/>
              </a:rPr>
              <a:t> </a:t>
            </a:r>
          </a:p>
          <a:p>
            <a:r>
              <a:rPr lang="tr-TR" dirty="0">
                <a:effectLst/>
                <a:latin typeface="Times New Roman" panose="02020603050405020304" pitchFamily="18" charset="0"/>
                <a:cs typeface="Times New Roman" panose="02020603050405020304" pitchFamily="18" charset="0"/>
              </a:rPr>
              <a:t>Trafolar, </a:t>
            </a:r>
            <a:r>
              <a:rPr lang="tr-TR" dirty="0" err="1">
                <a:effectLst/>
                <a:latin typeface="Times New Roman" panose="02020603050405020304" pitchFamily="18" charset="0"/>
                <a:cs typeface="Times New Roman" panose="02020603050405020304" pitchFamily="18" charset="0"/>
              </a:rPr>
              <a:t>Eddy</a:t>
            </a:r>
            <a:r>
              <a:rPr lang="tr-TR" dirty="0">
                <a:effectLst/>
                <a:latin typeface="Times New Roman" panose="02020603050405020304" pitchFamily="18" charset="0"/>
                <a:cs typeface="Times New Roman" panose="02020603050405020304" pitchFamily="18" charset="0"/>
              </a:rPr>
              <a:t> kayıpları nedeniyle oluşacak ısınması önlemek için tek döküm yerine, ince levhalar şeklinde yapılır.</a:t>
            </a:r>
          </a:p>
        </p:txBody>
      </p:sp>
      <p:pic>
        <p:nvPicPr>
          <p:cNvPr id="13" name="Resim 12">
            <a:extLst>
              <a:ext uri="{FF2B5EF4-FFF2-40B4-BE49-F238E27FC236}">
                <a16:creationId xmlns:a16="http://schemas.microsoft.com/office/drawing/2014/main" xmlns="" id="{E2CC9333-441D-4184-A998-962C900C33CE}"/>
              </a:ext>
            </a:extLst>
          </p:cNvPr>
          <p:cNvPicPr>
            <a:picLocks noChangeAspect="1"/>
          </p:cNvPicPr>
          <p:nvPr/>
        </p:nvPicPr>
        <p:blipFill>
          <a:blip r:embed="rId6" cstate="print"/>
          <a:stretch>
            <a:fillRect/>
          </a:stretch>
        </p:blipFill>
        <p:spPr>
          <a:xfrm>
            <a:off x="2638028" y="4005064"/>
            <a:ext cx="6381017" cy="2592288"/>
          </a:xfrm>
          <a:prstGeom prst="rect">
            <a:avLst/>
          </a:prstGeom>
        </p:spPr>
      </p:pic>
    </p:spTree>
    <p:extLst>
      <p:ext uri="{BB962C8B-B14F-4D97-AF65-F5344CB8AC3E}">
        <p14:creationId xmlns:p14="http://schemas.microsoft.com/office/powerpoint/2010/main" xmlns="" val="28793621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0306" y="28007"/>
            <a:ext cx="10512862" cy="1325563"/>
          </a:xfrm>
        </p:spPr>
        <p:txBody>
          <a:bodyPr rtlCol="0"/>
          <a:lstStyle/>
          <a:p>
            <a:r>
              <a:rPr lang="tr-TR" sz="4400" dirty="0">
                <a:latin typeface="Times New Roman" panose="02020603050405020304" pitchFamily="18" charset="0"/>
                <a:cs typeface="Times New Roman" panose="02020603050405020304" pitchFamily="18" charset="0"/>
              </a:rPr>
              <a:t>2.DEMİR KAYIPLARI</a:t>
            </a:r>
            <a:endParaRPr lang="en-US" sz="4400" dirty="0">
              <a:latin typeface="Times New Roman" panose="02020603050405020304" pitchFamily="18" charset="0"/>
              <a:cs typeface="Times New Roman" panose="02020603050405020304" pitchFamily="18" charset="0"/>
            </a:endParaRPr>
          </a:p>
        </p:txBody>
      </p:sp>
      <p:grpSp>
        <p:nvGrpSpPr>
          <p:cNvPr id="6" name="object 2">
            <a:extLst>
              <a:ext uri="{FF2B5EF4-FFF2-40B4-BE49-F238E27FC236}">
                <a16:creationId xmlns:a16="http://schemas.microsoft.com/office/drawing/2014/main" xmlns="" id="{259F96C2-7D5A-4E37-BF20-C384C2D1E339}"/>
              </a:ext>
            </a:extLst>
          </p:cNvPr>
          <p:cNvGrpSpPr/>
          <p:nvPr/>
        </p:nvGrpSpPr>
        <p:grpSpPr>
          <a:xfrm>
            <a:off x="-1" y="1412776"/>
            <a:ext cx="12188825" cy="144016"/>
            <a:chOff x="0" y="1394460"/>
            <a:chExt cx="9144000" cy="137160"/>
          </a:xfrm>
        </p:grpSpPr>
        <p:sp>
          <p:nvSpPr>
            <p:cNvPr id="7" name="object 3">
              <a:extLst>
                <a:ext uri="{FF2B5EF4-FFF2-40B4-BE49-F238E27FC236}">
                  <a16:creationId xmlns:a16="http://schemas.microsoft.com/office/drawing/2014/main" xmlns="" id="{08105B4C-3A63-4E92-8E3E-0016485DB6CB}"/>
                </a:ext>
              </a:extLst>
            </p:cNvPr>
            <p:cNvSpPr/>
            <p:nvPr/>
          </p:nvSpPr>
          <p:spPr>
            <a:xfrm>
              <a:off x="0" y="1394460"/>
              <a:ext cx="9144000" cy="137159"/>
            </a:xfrm>
            <a:prstGeom prst="rect">
              <a:avLst/>
            </a:prstGeom>
            <a:blipFill>
              <a:blip r:embed="rId3" cstate="print"/>
              <a:stretch>
                <a:fillRect/>
              </a:stretch>
            </a:blipFill>
          </p:spPr>
          <p:txBody>
            <a:bodyPr wrap="square" lIns="0" tIns="0" rIns="0" bIns="0" rtlCol="0"/>
            <a:lstStyle/>
            <a:p>
              <a:endParaRPr dirty="0"/>
            </a:p>
          </p:txBody>
        </p:sp>
        <p:sp>
          <p:nvSpPr>
            <p:cNvPr id="8" name="object 4">
              <a:extLst>
                <a:ext uri="{FF2B5EF4-FFF2-40B4-BE49-F238E27FC236}">
                  <a16:creationId xmlns:a16="http://schemas.microsoft.com/office/drawing/2014/main" xmlns="" id="{EC514A63-29BF-4514-8440-1921B6ACBB85}"/>
                </a:ext>
              </a:extLst>
            </p:cNvPr>
            <p:cNvSpPr/>
            <p:nvPr/>
          </p:nvSpPr>
          <p:spPr>
            <a:xfrm>
              <a:off x="0" y="1395984"/>
              <a:ext cx="9144000" cy="79248"/>
            </a:xfrm>
            <a:prstGeom prst="rect">
              <a:avLst/>
            </a:prstGeom>
            <a:blipFill>
              <a:blip r:embed="rId4" cstate="print"/>
              <a:stretch>
                <a:fillRect/>
              </a:stretch>
            </a:blipFill>
          </p:spPr>
          <p:txBody>
            <a:bodyPr wrap="square" lIns="0" tIns="0" rIns="0" bIns="0" rtlCol="0"/>
            <a:lstStyle/>
            <a:p>
              <a:endParaRPr dirty="0"/>
            </a:p>
          </p:txBody>
        </p:sp>
      </p:grpSp>
      <p:pic>
        <p:nvPicPr>
          <p:cNvPr id="9" name="Picture 2" descr="Yıldız Teknik Üniversitesi">
            <a:extLst>
              <a:ext uri="{FF2B5EF4-FFF2-40B4-BE49-F238E27FC236}">
                <a16:creationId xmlns:a16="http://schemas.microsoft.com/office/drawing/2014/main" xmlns="" id="{88333941-82C6-4C07-9A7F-2C383AC3325D}"/>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673169" y="18918"/>
            <a:ext cx="1355350" cy="135535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Metin kutusu 9">
            <a:extLst>
              <a:ext uri="{FF2B5EF4-FFF2-40B4-BE49-F238E27FC236}">
                <a16:creationId xmlns:a16="http://schemas.microsoft.com/office/drawing/2014/main" xmlns="" id="{4AD3A681-F022-458A-8AD7-6FC64A093230}"/>
              </a:ext>
            </a:extLst>
          </p:cNvPr>
          <p:cNvSpPr txBox="1"/>
          <p:nvPr/>
        </p:nvSpPr>
        <p:spPr>
          <a:xfrm>
            <a:off x="160306" y="1353570"/>
            <a:ext cx="11622738" cy="2523768"/>
          </a:xfrm>
          <a:prstGeom prst="rect">
            <a:avLst/>
          </a:prstGeom>
          <a:noFill/>
        </p:spPr>
        <p:txBody>
          <a:bodyPr wrap="square">
            <a:spAutoFit/>
          </a:bodyPr>
          <a:lstStyle/>
          <a:p>
            <a:pPr algn="l"/>
            <a:endParaRPr lang="tr-TR" sz="1400" b="0" i="0" u="none" strike="noStrike" baseline="0" dirty="0">
              <a:solidFill>
                <a:srgbClr val="000000"/>
              </a:solidFill>
              <a:latin typeface="Wingdings 3" panose="05040102010807070707" pitchFamily="18" charset="2"/>
            </a:endParaRPr>
          </a:p>
          <a:p>
            <a:r>
              <a:rPr lang="tr-TR" sz="1800" b="0" i="0" u="none" strike="noStrike" baseline="0" dirty="0" err="1">
                <a:latin typeface="Times New Roman" panose="02020603050405020304" pitchFamily="18" charset="0"/>
                <a:cs typeface="Times New Roman" panose="02020603050405020304" pitchFamily="18" charset="0"/>
              </a:rPr>
              <a:t>Eddy</a:t>
            </a:r>
            <a:r>
              <a:rPr lang="tr-TR" sz="1800" b="0" i="0" u="none" strike="noStrike" baseline="0" dirty="0">
                <a:latin typeface="Times New Roman" panose="02020603050405020304" pitchFamily="18" charset="0"/>
                <a:cs typeface="Times New Roman" panose="02020603050405020304" pitchFamily="18" charset="0"/>
              </a:rPr>
              <a:t> akımları demir nüve gibi </a:t>
            </a:r>
            <a:r>
              <a:rPr lang="tr-TR" sz="1800" b="0" i="0" u="none" strike="noStrike" baseline="0" dirty="0" err="1">
                <a:latin typeface="Times New Roman" panose="02020603050405020304" pitchFamily="18" charset="0"/>
                <a:cs typeface="Times New Roman" panose="02020603050405020304" pitchFamily="18" charset="0"/>
              </a:rPr>
              <a:t>rezistif</a:t>
            </a:r>
            <a:r>
              <a:rPr lang="tr-TR" sz="1800" b="0" i="0" u="none" strike="noStrike" baseline="0" dirty="0">
                <a:latin typeface="Times New Roman" panose="02020603050405020304" pitchFamily="18" charset="0"/>
                <a:cs typeface="Times New Roman" panose="02020603050405020304" pitchFamily="18" charset="0"/>
              </a:rPr>
              <a:t>(</a:t>
            </a:r>
            <a:r>
              <a:rPr lang="tr-TR" sz="1800" b="0" i="0" u="none" strike="noStrike" baseline="0" dirty="0" err="1">
                <a:latin typeface="Times New Roman" panose="02020603050405020304" pitchFamily="18" charset="0"/>
                <a:cs typeface="Times New Roman" panose="02020603050405020304" pitchFamily="18" charset="0"/>
              </a:rPr>
              <a:t>omik</a:t>
            </a:r>
            <a:r>
              <a:rPr lang="tr-TR" sz="1800" b="0" i="0" u="none" strike="noStrike" baseline="0" dirty="0">
                <a:latin typeface="Times New Roman" panose="02020603050405020304" pitchFamily="18" charset="0"/>
                <a:cs typeface="Times New Roman" panose="02020603050405020304" pitchFamily="18" charset="0"/>
              </a:rPr>
              <a:t>) özelliği olan malzemeler içinden akarlar ve enerji nüve içinde ısı şeklinde harcanır.</a:t>
            </a:r>
          </a:p>
          <a:p>
            <a:endParaRPr lang="tr-TR" sz="1800" b="0" i="0" u="none" strike="noStrike" baseline="0" dirty="0">
              <a:latin typeface="Times New Roman" panose="02020603050405020304" pitchFamily="18" charset="0"/>
              <a:cs typeface="Times New Roman" panose="02020603050405020304" pitchFamily="18" charset="0"/>
            </a:endParaRPr>
          </a:p>
          <a:p>
            <a:r>
              <a:rPr lang="tr-TR" sz="1800" b="0" i="0" u="none" strike="noStrike" baseline="0" dirty="0" err="1">
                <a:latin typeface="Times New Roman" panose="02020603050405020304" pitchFamily="18" charset="0"/>
                <a:cs typeface="Times New Roman" panose="02020603050405020304" pitchFamily="18" charset="0"/>
              </a:rPr>
              <a:t>Eddy</a:t>
            </a:r>
            <a:r>
              <a:rPr lang="tr-TR" sz="1800" b="0" i="0" u="none" strike="noStrike" baseline="0" dirty="0">
                <a:latin typeface="Times New Roman" panose="02020603050405020304" pitchFamily="18" charset="0"/>
                <a:cs typeface="Times New Roman" panose="02020603050405020304" pitchFamily="18" charset="0"/>
              </a:rPr>
              <a:t> akımları yüzünden kaybolan enerji miktarı </a:t>
            </a:r>
            <a:r>
              <a:rPr lang="tr-TR" sz="1800" b="0" i="0" u="none" strike="noStrike" baseline="0" dirty="0" err="1">
                <a:latin typeface="Times New Roman" panose="02020603050405020304" pitchFamily="18" charset="0"/>
                <a:cs typeface="Times New Roman" panose="02020603050405020304" pitchFamily="18" charset="0"/>
              </a:rPr>
              <a:t>eddy</a:t>
            </a:r>
            <a:r>
              <a:rPr lang="tr-TR" sz="1800" b="0" i="0" u="none" strike="noStrike" baseline="0" dirty="0">
                <a:latin typeface="Times New Roman" panose="02020603050405020304" pitchFamily="18" charset="0"/>
                <a:cs typeface="Times New Roman" panose="02020603050405020304" pitchFamily="18" charset="0"/>
              </a:rPr>
              <a:t> akımlarının nüve </a:t>
            </a:r>
            <a:r>
              <a:rPr lang="tr-TR" sz="1800" b="0" i="0" u="none" strike="noStrike" baseline="0" dirty="0" err="1">
                <a:latin typeface="Times New Roman" panose="02020603050405020304" pitchFamily="18" charset="0"/>
                <a:cs typeface="Times New Roman" panose="02020603050405020304" pitchFamily="18" charset="0"/>
              </a:rPr>
              <a:t>içersinde</a:t>
            </a:r>
            <a:r>
              <a:rPr lang="tr-TR" sz="1800" b="0" i="0" u="none" strike="noStrike" baseline="0" dirty="0">
                <a:latin typeface="Times New Roman" panose="02020603050405020304" pitchFamily="18" charset="0"/>
                <a:cs typeface="Times New Roman" panose="02020603050405020304" pitchFamily="18" charset="0"/>
              </a:rPr>
              <a:t> izledikleri yolların boyutları ile orantılıdır.</a:t>
            </a:r>
          </a:p>
          <a:p>
            <a:endParaRPr lang="tr-TR" sz="1800" b="0" i="0" u="none" strike="noStrike" baseline="0" dirty="0">
              <a:latin typeface="Times New Roman" panose="02020603050405020304" pitchFamily="18" charset="0"/>
              <a:cs typeface="Times New Roman" panose="02020603050405020304" pitchFamily="18" charset="0"/>
            </a:endParaRPr>
          </a:p>
          <a:p>
            <a:r>
              <a:rPr lang="tr-TR" sz="1800" b="0" i="0" u="none" strike="noStrike" baseline="0" dirty="0">
                <a:latin typeface="Times New Roman" panose="02020603050405020304" pitchFamily="18" charset="0"/>
                <a:cs typeface="Times New Roman" panose="02020603050405020304" pitchFamily="18" charset="0"/>
              </a:rPr>
              <a:t>Bu sebepten dolayı değişen akıya maruz kalan </a:t>
            </a:r>
            <a:r>
              <a:rPr lang="tr-TR" sz="1800" b="0" i="0" u="none" strike="noStrike" baseline="0" dirty="0" err="1">
                <a:latin typeface="Times New Roman" panose="02020603050405020304" pitchFamily="18" charset="0"/>
                <a:cs typeface="Times New Roman" panose="02020603050405020304" pitchFamily="18" charset="0"/>
              </a:rPr>
              <a:t>ferromanyetik</a:t>
            </a:r>
            <a:r>
              <a:rPr lang="tr-TR" sz="1800" b="0" i="0" u="none" strike="noStrike" baseline="0" dirty="0">
                <a:latin typeface="Times New Roman" panose="02020603050405020304" pitchFamily="18" charset="0"/>
                <a:cs typeface="Times New Roman" panose="02020603050405020304" pitchFamily="18" charset="0"/>
              </a:rPr>
              <a:t> nüvenin bir çok ince levhalardan yapılması ve levhaların bir yüzünün silikon ile yalıtılması artık klasik bir tekniktir.</a:t>
            </a:r>
          </a:p>
          <a:p>
            <a:endParaRPr lang="tr-TR" sz="1800" b="0" i="0" u="none" strike="noStrike" baseline="0" dirty="0">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xmlns="" id="{DCA9CFFC-33AB-495E-88FE-3BB231D82ECB}"/>
              </a:ext>
            </a:extLst>
          </p:cNvPr>
          <p:cNvPicPr>
            <a:picLocks noChangeAspect="1"/>
          </p:cNvPicPr>
          <p:nvPr/>
        </p:nvPicPr>
        <p:blipFill>
          <a:blip r:embed="rId6" cstate="print"/>
          <a:stretch>
            <a:fillRect/>
          </a:stretch>
        </p:blipFill>
        <p:spPr>
          <a:xfrm>
            <a:off x="261764" y="4520132"/>
            <a:ext cx="5000625" cy="1171575"/>
          </a:xfrm>
          <a:prstGeom prst="rect">
            <a:avLst/>
          </a:prstGeom>
        </p:spPr>
      </p:pic>
      <mc:AlternateContent xmlns:mc="http://schemas.openxmlformats.org/markup-compatibility/2006">
        <mc:Choice xmlns:a14="http://schemas.microsoft.com/office/drawing/2010/main" xmlns="" Requires="a14">
          <p:sp>
            <p:nvSpPr>
              <p:cNvPr id="11" name="Metin kutusu 10">
                <a:extLst>
                  <a:ext uri="{FF2B5EF4-FFF2-40B4-BE49-F238E27FC236}">
                    <a16:creationId xmlns:a16="http://schemas.microsoft.com/office/drawing/2014/main" id="{CB01B715-00C0-43BE-8545-11CB435084D3}"/>
                  </a:ext>
                </a:extLst>
              </p:cNvPr>
              <p:cNvSpPr txBox="1"/>
              <p:nvPr/>
            </p:nvSpPr>
            <p:spPr>
              <a:xfrm>
                <a:off x="261764" y="4005064"/>
                <a:ext cx="4557544" cy="369332"/>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tr-TR" b="1" i="1" smtClean="0">
                              <a:solidFill>
                                <a:srgbClr val="836967"/>
                              </a:solidFill>
                              <a:latin typeface="Cambria Math" panose="02040503050406030204" pitchFamily="18" charset="0"/>
                            </a:rPr>
                          </m:ctrlPr>
                        </m:sSubPr>
                        <m:e>
                          <m:r>
                            <a:rPr lang="tr-TR" b="1" i="1">
                              <a:latin typeface="Cambria Math" panose="02040503050406030204" pitchFamily="18" charset="0"/>
                            </a:rPr>
                            <m:t>𝑷</m:t>
                          </m:r>
                        </m:e>
                        <m:sub>
                          <m:r>
                            <a:rPr lang="tr-TR" b="1" i="0">
                              <a:latin typeface="Cambria Math" panose="02040503050406030204" pitchFamily="18" charset="0"/>
                            </a:rPr>
                            <m:t>𝐞</m:t>
                          </m:r>
                        </m:sub>
                      </m:sSub>
                      <m:r>
                        <a:rPr lang="tr-TR" b="0" i="0">
                          <a:latin typeface="Cambria Math" panose="02040503050406030204" pitchFamily="18" charset="0"/>
                        </a:rPr>
                        <m:t>=</m:t>
                      </m:r>
                      <m:sSub>
                        <m:sSubPr>
                          <m:ctrlPr>
                            <a:rPr lang="tr-TR" b="0" i="1">
                              <a:solidFill>
                                <a:srgbClr val="836967"/>
                              </a:solidFill>
                              <a:latin typeface="Cambria Math" panose="02040503050406030204" pitchFamily="18" charset="0"/>
                            </a:rPr>
                          </m:ctrlPr>
                        </m:sSubPr>
                        <m:e>
                          <m:r>
                            <a:rPr lang="tr-TR" b="1" i="1">
                              <a:latin typeface="Cambria Math" panose="02040503050406030204" pitchFamily="18" charset="0"/>
                            </a:rPr>
                            <m:t>𝑲</m:t>
                          </m:r>
                        </m:e>
                        <m:sub>
                          <m:r>
                            <a:rPr lang="tr-TR" b="1" i="0">
                              <a:latin typeface="Cambria Math" panose="02040503050406030204" pitchFamily="18" charset="0"/>
                            </a:rPr>
                            <m:t>𝐞</m:t>
                          </m:r>
                        </m:sub>
                      </m:sSub>
                      <m:r>
                        <a:rPr lang="tr-TR" b="0" i="0">
                          <a:latin typeface="Cambria Math" panose="02040503050406030204" pitchFamily="18" charset="0"/>
                        </a:rPr>
                        <m:t> × </m:t>
                      </m:r>
                      <m:sSup>
                        <m:sSupPr>
                          <m:ctrlPr>
                            <a:rPr lang="tr-TR" b="0" i="1">
                              <a:solidFill>
                                <a:srgbClr val="836967"/>
                              </a:solidFill>
                              <a:latin typeface="Cambria Math" panose="02040503050406030204" pitchFamily="18" charset="0"/>
                            </a:rPr>
                          </m:ctrlPr>
                        </m:sSupPr>
                        <m:e>
                          <m:d>
                            <m:dPr>
                              <m:ctrlPr>
                                <a:rPr lang="tr-TR" b="0" i="1">
                                  <a:latin typeface="Cambria Math" panose="02040503050406030204" pitchFamily="18" charset="0"/>
                                </a:rPr>
                              </m:ctrlPr>
                            </m:dPr>
                            <m:e>
                              <m:sSub>
                                <m:sSubPr>
                                  <m:ctrlPr>
                                    <a:rPr lang="tr-TR" b="0" i="1">
                                      <a:solidFill>
                                        <a:srgbClr val="836967"/>
                                      </a:solidFill>
                                      <a:latin typeface="Cambria Math" panose="02040503050406030204" pitchFamily="18" charset="0"/>
                                    </a:rPr>
                                  </m:ctrlPr>
                                </m:sSubPr>
                                <m:e>
                                  <m:r>
                                    <a:rPr lang="tr-TR" b="1" i="1">
                                      <a:latin typeface="Cambria Math" panose="02040503050406030204" pitchFamily="18" charset="0"/>
                                    </a:rPr>
                                    <m:t>𝑩</m:t>
                                  </m:r>
                                </m:e>
                                <m:sub>
                                  <m:r>
                                    <a:rPr lang="tr-TR" b="1" i="1">
                                      <a:latin typeface="Cambria Math" panose="02040503050406030204" pitchFamily="18" charset="0"/>
                                    </a:rPr>
                                    <m:t>𝒎𝒂𝒙</m:t>
                                  </m:r>
                                </m:sub>
                              </m:sSub>
                            </m:e>
                          </m:d>
                        </m:e>
                        <m:sup>
                          <m:r>
                            <a:rPr lang="tr-TR" b="0" i="0">
                              <a:latin typeface="Cambria Math" panose="02040503050406030204" pitchFamily="18" charset="0"/>
                            </a:rPr>
                            <m:t>2</m:t>
                          </m:r>
                        </m:sup>
                      </m:sSup>
                      <m:r>
                        <a:rPr lang="tr-TR" b="0" i="0">
                          <a:latin typeface="Cambria Math" panose="02040503050406030204" pitchFamily="18" charset="0"/>
                        </a:rPr>
                        <m:t> × </m:t>
                      </m:r>
                      <m:sSup>
                        <m:sSupPr>
                          <m:ctrlPr>
                            <a:rPr lang="tr-TR" b="0" i="1">
                              <a:solidFill>
                                <a:srgbClr val="836967"/>
                              </a:solidFill>
                              <a:latin typeface="Cambria Math" panose="02040503050406030204" pitchFamily="18" charset="0"/>
                            </a:rPr>
                          </m:ctrlPr>
                        </m:sSupPr>
                        <m:e>
                          <m:r>
                            <a:rPr lang="tr-TR" b="1" i="1">
                              <a:latin typeface="Cambria Math" panose="02040503050406030204" pitchFamily="18" charset="0"/>
                            </a:rPr>
                            <m:t>𝒇</m:t>
                          </m:r>
                        </m:e>
                        <m:sup>
                          <m:r>
                            <a:rPr lang="tr-TR" b="0" i="0">
                              <a:latin typeface="Cambria Math" panose="02040503050406030204" pitchFamily="18" charset="0"/>
                            </a:rPr>
                            <m:t>2</m:t>
                          </m:r>
                        </m:sup>
                      </m:sSup>
                    </m:oMath>
                  </m:oMathPara>
                </a14:m>
                <a:endParaRPr lang="tr-TR" dirty="0"/>
              </a:p>
            </p:txBody>
          </p:sp>
        </mc:Choice>
        <mc:Fallback>
          <p:sp>
            <p:nvSpPr>
              <p:cNvPr id="11" name="Metin kutusu 10">
                <a:extLst>
                  <a:ext uri="{FF2B5EF4-FFF2-40B4-BE49-F238E27FC236}">
                    <a16:creationId xmlns:a16="http://schemas.microsoft.com/office/drawing/2014/main" xmlns="" xmlns:a14="http://schemas.microsoft.com/office/drawing/2010/main" id="{CB01B715-00C0-43BE-8545-11CB435084D3}"/>
                  </a:ext>
                </a:extLst>
              </p:cNvPr>
              <p:cNvSpPr txBox="1">
                <a:spLocks noRot="1" noChangeAspect="1" noMove="1" noResize="1" noEditPoints="1" noAdjustHandles="1" noChangeArrowheads="1" noChangeShapeType="1" noTextEdit="1"/>
              </p:cNvSpPr>
              <p:nvPr/>
            </p:nvSpPr>
            <p:spPr>
              <a:xfrm>
                <a:off x="261764" y="4005064"/>
                <a:ext cx="4557544" cy="369332"/>
              </a:xfrm>
              <a:prstGeom prst="rect">
                <a:avLst/>
              </a:prstGeom>
              <a:blipFill>
                <a:blip r:embed="rId7" cstate="print"/>
                <a:stretch>
                  <a:fillRect b="-11475"/>
                </a:stretch>
              </a:blipFill>
            </p:spPr>
            <p:txBody>
              <a:bodyPr/>
              <a:lstStyle/>
              <a:p>
                <a:r>
                  <a:rPr lang="tr-TR">
                    <a:noFill/>
                  </a:rPr>
                  <a:t> </a:t>
                </a:r>
              </a:p>
            </p:txBody>
          </p:sp>
        </mc:Fallback>
      </mc:AlternateContent>
    </p:spTree>
    <p:extLst>
      <p:ext uri="{BB962C8B-B14F-4D97-AF65-F5344CB8AC3E}">
        <p14:creationId xmlns:p14="http://schemas.microsoft.com/office/powerpoint/2010/main" xmlns="" val="3088079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0306" y="28007"/>
            <a:ext cx="10512862" cy="1325563"/>
          </a:xfrm>
        </p:spPr>
        <p:txBody>
          <a:bodyPr rtlCol="0"/>
          <a:lstStyle/>
          <a:p>
            <a:r>
              <a:rPr lang="tr-TR" sz="4400" dirty="0">
                <a:latin typeface="Times New Roman" panose="02020603050405020304" pitchFamily="18" charset="0"/>
                <a:cs typeface="Times New Roman" panose="02020603050405020304" pitchFamily="18" charset="0"/>
              </a:rPr>
              <a:t>3.BAKIR KAYIPLARI</a:t>
            </a:r>
            <a:endParaRPr lang="en-US" sz="4400" dirty="0">
              <a:latin typeface="Times New Roman" panose="02020603050405020304" pitchFamily="18" charset="0"/>
              <a:cs typeface="Times New Roman" panose="02020603050405020304" pitchFamily="18" charset="0"/>
            </a:endParaRPr>
          </a:p>
        </p:txBody>
      </p:sp>
      <p:grpSp>
        <p:nvGrpSpPr>
          <p:cNvPr id="6" name="object 2">
            <a:extLst>
              <a:ext uri="{FF2B5EF4-FFF2-40B4-BE49-F238E27FC236}">
                <a16:creationId xmlns:a16="http://schemas.microsoft.com/office/drawing/2014/main" xmlns="" id="{259F96C2-7D5A-4E37-BF20-C384C2D1E339}"/>
              </a:ext>
            </a:extLst>
          </p:cNvPr>
          <p:cNvGrpSpPr/>
          <p:nvPr/>
        </p:nvGrpSpPr>
        <p:grpSpPr>
          <a:xfrm>
            <a:off x="-1" y="1412776"/>
            <a:ext cx="12188825" cy="144016"/>
            <a:chOff x="0" y="1394460"/>
            <a:chExt cx="9144000" cy="137160"/>
          </a:xfrm>
        </p:grpSpPr>
        <p:sp>
          <p:nvSpPr>
            <p:cNvPr id="7" name="object 3">
              <a:extLst>
                <a:ext uri="{FF2B5EF4-FFF2-40B4-BE49-F238E27FC236}">
                  <a16:creationId xmlns:a16="http://schemas.microsoft.com/office/drawing/2014/main" xmlns="" id="{08105B4C-3A63-4E92-8E3E-0016485DB6CB}"/>
                </a:ext>
              </a:extLst>
            </p:cNvPr>
            <p:cNvSpPr/>
            <p:nvPr/>
          </p:nvSpPr>
          <p:spPr>
            <a:xfrm>
              <a:off x="0" y="1394460"/>
              <a:ext cx="9144000" cy="137159"/>
            </a:xfrm>
            <a:prstGeom prst="rect">
              <a:avLst/>
            </a:prstGeom>
            <a:blipFill>
              <a:blip r:embed="rId3" cstate="print"/>
              <a:stretch>
                <a:fillRect/>
              </a:stretch>
            </a:blipFill>
          </p:spPr>
          <p:txBody>
            <a:bodyPr wrap="square" lIns="0" tIns="0" rIns="0" bIns="0" rtlCol="0"/>
            <a:lstStyle/>
            <a:p>
              <a:endParaRPr dirty="0"/>
            </a:p>
          </p:txBody>
        </p:sp>
        <p:sp>
          <p:nvSpPr>
            <p:cNvPr id="8" name="object 4">
              <a:extLst>
                <a:ext uri="{FF2B5EF4-FFF2-40B4-BE49-F238E27FC236}">
                  <a16:creationId xmlns:a16="http://schemas.microsoft.com/office/drawing/2014/main" xmlns="" id="{EC514A63-29BF-4514-8440-1921B6ACBB85}"/>
                </a:ext>
              </a:extLst>
            </p:cNvPr>
            <p:cNvSpPr/>
            <p:nvPr/>
          </p:nvSpPr>
          <p:spPr>
            <a:xfrm>
              <a:off x="0" y="1395984"/>
              <a:ext cx="9144000" cy="79248"/>
            </a:xfrm>
            <a:prstGeom prst="rect">
              <a:avLst/>
            </a:prstGeom>
            <a:blipFill>
              <a:blip r:embed="rId4" cstate="print"/>
              <a:stretch>
                <a:fillRect/>
              </a:stretch>
            </a:blipFill>
          </p:spPr>
          <p:txBody>
            <a:bodyPr wrap="square" lIns="0" tIns="0" rIns="0" bIns="0" rtlCol="0"/>
            <a:lstStyle/>
            <a:p>
              <a:endParaRPr dirty="0"/>
            </a:p>
          </p:txBody>
        </p:sp>
      </p:grpSp>
      <p:pic>
        <p:nvPicPr>
          <p:cNvPr id="9" name="Picture 2" descr="Yıldız Teknik Üniversitesi">
            <a:extLst>
              <a:ext uri="{FF2B5EF4-FFF2-40B4-BE49-F238E27FC236}">
                <a16:creationId xmlns:a16="http://schemas.microsoft.com/office/drawing/2014/main" xmlns="" id="{88333941-82C6-4C07-9A7F-2C383AC3325D}"/>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673169" y="18918"/>
            <a:ext cx="1355350" cy="135535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Metin kutusu 10">
            <a:extLst>
              <a:ext uri="{FF2B5EF4-FFF2-40B4-BE49-F238E27FC236}">
                <a16:creationId xmlns:a16="http://schemas.microsoft.com/office/drawing/2014/main" xmlns="" id="{C0280A1A-86F3-456F-90C6-44E565597B61}"/>
              </a:ext>
            </a:extLst>
          </p:cNvPr>
          <p:cNvSpPr txBox="1"/>
          <p:nvPr/>
        </p:nvSpPr>
        <p:spPr>
          <a:xfrm>
            <a:off x="160306" y="1630541"/>
            <a:ext cx="11478722" cy="923330"/>
          </a:xfrm>
          <a:prstGeom prst="rect">
            <a:avLst/>
          </a:prstGeom>
          <a:noFill/>
        </p:spPr>
        <p:txBody>
          <a:bodyPr wrap="square">
            <a:spAutoFit/>
          </a:bodyPr>
          <a:lstStyle/>
          <a:p>
            <a:r>
              <a:rPr lang="tr-TR" b="1" i="0" dirty="0">
                <a:effectLst/>
                <a:latin typeface="Times New Roman" panose="02020603050405020304" pitchFamily="18" charset="0"/>
                <a:cs typeface="Times New Roman" panose="02020603050405020304" pitchFamily="18" charset="0"/>
                <a:sym typeface="Wingdings" panose="05000000000000000000" pitchFamily="2" charset="2"/>
              </a:rPr>
              <a:t> </a:t>
            </a:r>
            <a:r>
              <a:rPr lang="tr-TR" b="0" i="0" dirty="0">
                <a:effectLst/>
                <a:latin typeface="Times New Roman" panose="02020603050405020304" pitchFamily="18" charset="0"/>
                <a:cs typeface="Times New Roman" panose="02020603050405020304" pitchFamily="18" charset="0"/>
              </a:rPr>
              <a:t>Trafo bobinlerinin saf </a:t>
            </a:r>
            <a:r>
              <a:rPr lang="tr-TR" b="0" i="0" dirty="0" err="1">
                <a:effectLst/>
                <a:latin typeface="Times New Roman" panose="02020603050405020304" pitchFamily="18" charset="0"/>
                <a:cs typeface="Times New Roman" panose="02020603050405020304" pitchFamily="18" charset="0"/>
              </a:rPr>
              <a:t>endüktif</a:t>
            </a:r>
            <a:r>
              <a:rPr lang="tr-TR" b="0" i="0" dirty="0">
                <a:effectLst/>
                <a:latin typeface="Times New Roman" panose="02020603050405020304" pitchFamily="18" charset="0"/>
                <a:cs typeface="Times New Roman" panose="02020603050405020304" pitchFamily="18" charset="0"/>
              </a:rPr>
              <a:t> olması mümkün değildir. Kendinden kaynaklanan </a:t>
            </a:r>
            <a:r>
              <a:rPr lang="tr-TR" b="0" i="0" dirty="0" err="1">
                <a:effectLst/>
                <a:latin typeface="Times New Roman" panose="02020603050405020304" pitchFamily="18" charset="0"/>
                <a:cs typeface="Times New Roman" panose="02020603050405020304" pitchFamily="18" charset="0"/>
              </a:rPr>
              <a:t>omik</a:t>
            </a:r>
            <a:r>
              <a:rPr lang="tr-TR" b="0" i="0" dirty="0">
                <a:effectLst/>
                <a:latin typeface="Times New Roman" panose="02020603050405020304" pitchFamily="18" charset="0"/>
                <a:cs typeface="Times New Roman" panose="02020603050405020304" pitchFamily="18" charset="0"/>
              </a:rPr>
              <a:t> direnci vardır. Bu direnç nedeniyle trafoda bakır kayıpları oluşur. Akımın değişkenliğine göre kayıp miktarı da değişir. </a:t>
            </a:r>
            <a:r>
              <a:rPr lang="tr-TR" dirty="0">
                <a:latin typeface="Times New Roman" panose="02020603050405020304" pitchFamily="18" charset="0"/>
                <a:cs typeface="Times New Roman" panose="02020603050405020304" pitchFamily="18" charset="0"/>
              </a:rPr>
              <a:t>Akımın karesi ve sargı direnci ile orantılıdır.</a:t>
            </a:r>
          </a:p>
        </p:txBody>
      </p:sp>
      <p:pic>
        <p:nvPicPr>
          <p:cNvPr id="13" name="Resim 12">
            <a:extLst>
              <a:ext uri="{FF2B5EF4-FFF2-40B4-BE49-F238E27FC236}">
                <a16:creationId xmlns:a16="http://schemas.microsoft.com/office/drawing/2014/main" xmlns="" id="{F2656263-2B7A-4E96-8515-901BD6F36B89}"/>
              </a:ext>
            </a:extLst>
          </p:cNvPr>
          <p:cNvPicPr>
            <a:picLocks noChangeAspect="1"/>
          </p:cNvPicPr>
          <p:nvPr/>
        </p:nvPicPr>
        <p:blipFill>
          <a:blip r:embed="rId6" cstate="print"/>
          <a:stretch>
            <a:fillRect/>
          </a:stretch>
        </p:blipFill>
        <p:spPr>
          <a:xfrm>
            <a:off x="1822337" y="3068960"/>
            <a:ext cx="8544150" cy="3508826"/>
          </a:xfrm>
          <a:prstGeom prst="rect">
            <a:avLst/>
          </a:prstGeom>
        </p:spPr>
      </p:pic>
    </p:spTree>
    <p:extLst>
      <p:ext uri="{BB962C8B-B14F-4D97-AF65-F5344CB8AC3E}">
        <p14:creationId xmlns:p14="http://schemas.microsoft.com/office/powerpoint/2010/main" xmlns="" val="32987086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0306" y="28007"/>
            <a:ext cx="10512862" cy="1325563"/>
          </a:xfrm>
        </p:spPr>
        <p:txBody>
          <a:bodyPr rtlCol="0"/>
          <a:lstStyle/>
          <a:p>
            <a:r>
              <a:rPr lang="tr-TR" sz="4400" dirty="0">
                <a:latin typeface="Times New Roman" panose="02020603050405020304" pitchFamily="18" charset="0"/>
                <a:cs typeface="Times New Roman" panose="02020603050405020304" pitchFamily="18" charset="0"/>
              </a:rPr>
              <a:t>4.VERİM</a:t>
            </a:r>
            <a:endParaRPr lang="en-US" sz="4400" dirty="0">
              <a:latin typeface="Times New Roman" panose="02020603050405020304" pitchFamily="18" charset="0"/>
              <a:cs typeface="Times New Roman" panose="02020603050405020304" pitchFamily="18" charset="0"/>
            </a:endParaRPr>
          </a:p>
        </p:txBody>
      </p:sp>
      <p:grpSp>
        <p:nvGrpSpPr>
          <p:cNvPr id="6" name="object 2">
            <a:extLst>
              <a:ext uri="{FF2B5EF4-FFF2-40B4-BE49-F238E27FC236}">
                <a16:creationId xmlns:a16="http://schemas.microsoft.com/office/drawing/2014/main" xmlns="" id="{259F96C2-7D5A-4E37-BF20-C384C2D1E339}"/>
              </a:ext>
            </a:extLst>
          </p:cNvPr>
          <p:cNvGrpSpPr/>
          <p:nvPr/>
        </p:nvGrpSpPr>
        <p:grpSpPr>
          <a:xfrm>
            <a:off x="-1" y="1412776"/>
            <a:ext cx="12188825" cy="144016"/>
            <a:chOff x="0" y="1394460"/>
            <a:chExt cx="9144000" cy="137160"/>
          </a:xfrm>
        </p:grpSpPr>
        <p:sp>
          <p:nvSpPr>
            <p:cNvPr id="7" name="object 3">
              <a:extLst>
                <a:ext uri="{FF2B5EF4-FFF2-40B4-BE49-F238E27FC236}">
                  <a16:creationId xmlns:a16="http://schemas.microsoft.com/office/drawing/2014/main" xmlns="" id="{08105B4C-3A63-4E92-8E3E-0016485DB6CB}"/>
                </a:ext>
              </a:extLst>
            </p:cNvPr>
            <p:cNvSpPr/>
            <p:nvPr/>
          </p:nvSpPr>
          <p:spPr>
            <a:xfrm>
              <a:off x="0" y="1394460"/>
              <a:ext cx="9144000" cy="137159"/>
            </a:xfrm>
            <a:prstGeom prst="rect">
              <a:avLst/>
            </a:prstGeom>
            <a:blipFill>
              <a:blip r:embed="rId3" cstate="print"/>
              <a:stretch>
                <a:fillRect/>
              </a:stretch>
            </a:blipFill>
          </p:spPr>
          <p:txBody>
            <a:bodyPr wrap="square" lIns="0" tIns="0" rIns="0" bIns="0" rtlCol="0"/>
            <a:lstStyle/>
            <a:p>
              <a:endParaRPr dirty="0"/>
            </a:p>
          </p:txBody>
        </p:sp>
        <p:sp>
          <p:nvSpPr>
            <p:cNvPr id="8" name="object 4">
              <a:extLst>
                <a:ext uri="{FF2B5EF4-FFF2-40B4-BE49-F238E27FC236}">
                  <a16:creationId xmlns:a16="http://schemas.microsoft.com/office/drawing/2014/main" xmlns="" id="{EC514A63-29BF-4514-8440-1921B6ACBB85}"/>
                </a:ext>
              </a:extLst>
            </p:cNvPr>
            <p:cNvSpPr/>
            <p:nvPr/>
          </p:nvSpPr>
          <p:spPr>
            <a:xfrm>
              <a:off x="0" y="1395984"/>
              <a:ext cx="9144000" cy="79248"/>
            </a:xfrm>
            <a:prstGeom prst="rect">
              <a:avLst/>
            </a:prstGeom>
            <a:blipFill>
              <a:blip r:embed="rId4" cstate="print"/>
              <a:stretch>
                <a:fillRect/>
              </a:stretch>
            </a:blipFill>
          </p:spPr>
          <p:txBody>
            <a:bodyPr wrap="square" lIns="0" tIns="0" rIns="0" bIns="0" rtlCol="0"/>
            <a:lstStyle/>
            <a:p>
              <a:endParaRPr dirty="0"/>
            </a:p>
          </p:txBody>
        </p:sp>
      </p:grpSp>
      <p:pic>
        <p:nvPicPr>
          <p:cNvPr id="9" name="Picture 2" descr="Yıldız Teknik Üniversitesi">
            <a:extLst>
              <a:ext uri="{FF2B5EF4-FFF2-40B4-BE49-F238E27FC236}">
                <a16:creationId xmlns:a16="http://schemas.microsoft.com/office/drawing/2014/main" xmlns="" id="{88333941-82C6-4C07-9A7F-2C383AC3325D}"/>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673169" y="18918"/>
            <a:ext cx="1355350" cy="135535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Metin kutusu 9">
            <a:extLst>
              <a:ext uri="{FF2B5EF4-FFF2-40B4-BE49-F238E27FC236}">
                <a16:creationId xmlns:a16="http://schemas.microsoft.com/office/drawing/2014/main" xmlns="" id="{6FF33E98-604D-4692-A6F6-081E1E7C7F01}"/>
              </a:ext>
            </a:extLst>
          </p:cNvPr>
          <p:cNvSpPr txBox="1"/>
          <p:nvPr/>
        </p:nvSpPr>
        <p:spPr>
          <a:xfrm>
            <a:off x="160306" y="1630541"/>
            <a:ext cx="11478722" cy="646331"/>
          </a:xfrm>
          <a:prstGeom prst="rect">
            <a:avLst/>
          </a:prstGeom>
          <a:noFill/>
        </p:spPr>
        <p:txBody>
          <a:bodyPr wrap="square">
            <a:spAutoFit/>
          </a:bodyPr>
          <a:lstStyle/>
          <a:p>
            <a:r>
              <a:rPr lang="tr-TR" b="1" i="0" dirty="0">
                <a:effectLst/>
                <a:latin typeface="Times New Roman" panose="02020603050405020304" pitchFamily="18" charset="0"/>
                <a:cs typeface="Times New Roman" panose="02020603050405020304" pitchFamily="18" charset="0"/>
                <a:sym typeface="Wingdings" panose="05000000000000000000" pitchFamily="2" charset="2"/>
              </a:rPr>
              <a:t> </a:t>
            </a:r>
            <a:r>
              <a:rPr lang="tr-TR" b="0" i="0" dirty="0">
                <a:effectLst/>
                <a:latin typeface="Times New Roman" panose="02020603050405020304" pitchFamily="18" charset="0"/>
                <a:cs typeface="Times New Roman" panose="02020603050405020304" pitchFamily="18" charset="0"/>
              </a:rPr>
              <a:t>Manyetik devrelerde verim hesabı yapılırken aşağıdaki formül kullanılır. </a:t>
            </a:r>
            <a:r>
              <a:rPr lang="tr-TR" dirty="0">
                <a:latin typeface="Times New Roman" panose="02020603050405020304" pitchFamily="18" charset="0"/>
                <a:cs typeface="Times New Roman" panose="02020603050405020304" pitchFamily="18" charset="0"/>
              </a:rPr>
              <a:t>Burada ki x değişkeni yük faktörünü ifade etmektedir.</a:t>
            </a:r>
          </a:p>
        </p:txBody>
      </p:sp>
      <p:sp>
        <p:nvSpPr>
          <p:cNvPr id="11" name="Metin kutusu 10">
            <a:extLst>
              <a:ext uri="{FF2B5EF4-FFF2-40B4-BE49-F238E27FC236}">
                <a16:creationId xmlns:a16="http://schemas.microsoft.com/office/drawing/2014/main" xmlns="" id="{985DBA15-C9C7-4100-A768-EA34A1117879}"/>
              </a:ext>
            </a:extLst>
          </p:cNvPr>
          <p:cNvSpPr txBox="1"/>
          <p:nvPr/>
        </p:nvSpPr>
        <p:spPr>
          <a:xfrm>
            <a:off x="160306" y="4077072"/>
            <a:ext cx="11478722" cy="369332"/>
          </a:xfrm>
          <a:prstGeom prst="rect">
            <a:avLst/>
          </a:prstGeom>
          <a:noFill/>
        </p:spPr>
        <p:txBody>
          <a:bodyPr wrap="square">
            <a:spAutoFit/>
          </a:bodyPr>
          <a:lstStyle/>
          <a:p>
            <a:r>
              <a:rPr lang="tr-TR" b="1" i="0" dirty="0">
                <a:effectLst/>
                <a:latin typeface="Times New Roman" panose="02020603050405020304" pitchFamily="18" charset="0"/>
                <a:cs typeface="Times New Roman" panose="02020603050405020304" pitchFamily="18" charset="0"/>
                <a:sym typeface="Wingdings" panose="05000000000000000000" pitchFamily="2" charset="2"/>
              </a:rPr>
              <a:t> </a:t>
            </a:r>
            <a:r>
              <a:rPr lang="tr-TR" b="0" i="0" dirty="0">
                <a:effectLst/>
                <a:latin typeface="Times New Roman" panose="02020603050405020304" pitchFamily="18" charset="0"/>
                <a:cs typeface="Times New Roman" panose="02020603050405020304" pitchFamily="18" charset="0"/>
              </a:rPr>
              <a:t>Manyetik devrelerde maksimum verim sorularında demir kayıpları bakır kayıplarına eşit olarak alınır çözüme gidilir.</a:t>
            </a:r>
            <a:endParaRPr lang="tr-TR"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12" name="Metin kutusu 11">
                <a:extLst>
                  <a:ext uri="{FF2B5EF4-FFF2-40B4-BE49-F238E27FC236}">
                    <a16:creationId xmlns:a16="http://schemas.microsoft.com/office/drawing/2014/main" id="{CC7763C0-7D05-4C20-92D1-7EA1B7F990A9}"/>
                  </a:ext>
                </a:extLst>
              </p:cNvPr>
              <p:cNvSpPr txBox="1"/>
              <p:nvPr/>
            </p:nvSpPr>
            <p:spPr>
              <a:xfrm>
                <a:off x="318988" y="2713355"/>
                <a:ext cx="6141720" cy="715645"/>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tr-TR" b="1" i="1" smtClean="0">
                              <a:solidFill>
                                <a:srgbClr val="836967"/>
                              </a:solidFill>
                              <a:latin typeface="Cambria Math" panose="02040503050406030204" pitchFamily="18" charset="0"/>
                            </a:rPr>
                          </m:ctrlPr>
                        </m:sSubPr>
                        <m:e>
                          <m:r>
                            <a:rPr lang="tr-TR" b="1" i="1">
                              <a:latin typeface="Cambria Math" panose="02040503050406030204" pitchFamily="18" charset="0"/>
                            </a:rPr>
                            <m:t>𝒏</m:t>
                          </m:r>
                        </m:e>
                        <m:sub>
                          <m:r>
                            <a:rPr lang="tr-TR" b="1" i="0">
                              <a:latin typeface="Cambria Math" panose="02040503050406030204" pitchFamily="18" charset="0"/>
                            </a:rPr>
                            <m:t>𝐱</m:t>
                          </m:r>
                        </m:sub>
                      </m:sSub>
                      <m:r>
                        <a:rPr lang="tr-TR" b="0" i="0">
                          <a:latin typeface="Cambria Math" panose="02040503050406030204" pitchFamily="18" charset="0"/>
                        </a:rPr>
                        <m:t> = </m:t>
                      </m:r>
                      <m:f>
                        <m:fPr>
                          <m:ctrlPr>
                            <a:rPr lang="tr-TR" b="1" i="1">
                              <a:solidFill>
                                <a:srgbClr val="836967"/>
                              </a:solidFill>
                              <a:latin typeface="Cambria Math" panose="02040503050406030204" pitchFamily="18" charset="0"/>
                            </a:rPr>
                          </m:ctrlPr>
                        </m:fPr>
                        <m:num>
                          <m:r>
                            <a:rPr lang="tr-TR" b="1" i="0">
                              <a:latin typeface="Cambria Math" panose="02040503050406030204" pitchFamily="18" charset="0"/>
                            </a:rPr>
                            <m:t>𝐱</m:t>
                          </m:r>
                          <m:r>
                            <a:rPr lang="tr-TR" b="1" i="0">
                              <a:latin typeface="Cambria Math" panose="02040503050406030204" pitchFamily="18" charset="0"/>
                            </a:rPr>
                            <m:t> </m:t>
                          </m:r>
                          <m:r>
                            <a:rPr lang="tr-TR" b="1" i="0">
                              <a:latin typeface="Cambria Math" panose="02040503050406030204" pitchFamily="18" charset="0"/>
                            </a:rPr>
                            <m:t>𝐤𝐕𝐀</m:t>
                          </m:r>
                          <m:r>
                            <a:rPr lang="tr-TR" b="1" i="0">
                              <a:latin typeface="Cambria Math" panose="02040503050406030204" pitchFamily="18" charset="0"/>
                            </a:rPr>
                            <m:t> × </m:t>
                          </m:r>
                          <m:r>
                            <a:rPr lang="tr-TR" b="1" i="0">
                              <a:latin typeface="Cambria Math" panose="02040503050406030204" pitchFamily="18" charset="0"/>
                            </a:rPr>
                            <m:t>𝟏𝟎𝟎𝟎</m:t>
                          </m:r>
                          <m:r>
                            <a:rPr lang="tr-TR" b="1" i="0">
                              <a:latin typeface="Cambria Math" panose="02040503050406030204" pitchFamily="18" charset="0"/>
                            </a:rPr>
                            <m:t> × </m:t>
                          </m:r>
                          <m:r>
                            <a:rPr lang="tr-TR" b="1" i="0">
                              <a:latin typeface="Cambria Math" panose="02040503050406030204" pitchFamily="18" charset="0"/>
                            </a:rPr>
                            <m:t>𝐜𝐨𝐬</m:t>
                          </m:r>
                          <m:r>
                            <a:rPr lang="tr-TR" b="1" i="0">
                              <a:latin typeface="Cambria Math" panose="02040503050406030204" pitchFamily="18" charset="0"/>
                            </a:rPr>
                            <m:t>𝛗</m:t>
                          </m:r>
                        </m:num>
                        <m:den>
                          <m:d>
                            <m:dPr>
                              <m:ctrlPr>
                                <a:rPr lang="tr-TR" b="1" i="1">
                                  <a:latin typeface="Cambria Math" panose="02040503050406030204" pitchFamily="18" charset="0"/>
                                </a:rPr>
                              </m:ctrlPr>
                            </m:dPr>
                            <m:e>
                              <m:r>
                                <a:rPr lang="tr-TR" b="1" i="0">
                                  <a:latin typeface="Cambria Math" panose="02040503050406030204" pitchFamily="18" charset="0"/>
                                </a:rPr>
                                <m:t>𝐱</m:t>
                              </m:r>
                              <m:r>
                                <a:rPr lang="tr-TR" b="1" i="0">
                                  <a:latin typeface="Cambria Math" panose="02040503050406030204" pitchFamily="18" charset="0"/>
                                </a:rPr>
                                <m:t> </m:t>
                              </m:r>
                              <m:r>
                                <a:rPr lang="tr-TR" b="1" i="0">
                                  <a:latin typeface="Cambria Math" panose="02040503050406030204" pitchFamily="18" charset="0"/>
                                </a:rPr>
                                <m:t>𝐤𝐕𝐀</m:t>
                              </m:r>
                              <m:r>
                                <a:rPr lang="tr-TR" b="1" i="0">
                                  <a:latin typeface="Cambria Math" panose="02040503050406030204" pitchFamily="18" charset="0"/>
                                </a:rPr>
                                <m:t> × </m:t>
                              </m:r>
                              <m:r>
                                <a:rPr lang="tr-TR" b="1" i="0">
                                  <a:latin typeface="Cambria Math" panose="02040503050406030204" pitchFamily="18" charset="0"/>
                                </a:rPr>
                                <m:t>𝟏𝟎𝟎𝟎</m:t>
                              </m:r>
                              <m:r>
                                <a:rPr lang="tr-TR" b="1" i="0">
                                  <a:latin typeface="Cambria Math" panose="02040503050406030204" pitchFamily="18" charset="0"/>
                                </a:rPr>
                                <m:t> × </m:t>
                              </m:r>
                              <m:r>
                                <a:rPr lang="tr-TR" b="1" i="0">
                                  <a:latin typeface="Cambria Math" panose="02040503050406030204" pitchFamily="18" charset="0"/>
                                </a:rPr>
                                <m:t>𝐜𝐨𝐬</m:t>
                              </m:r>
                              <m:r>
                                <a:rPr lang="tr-TR" b="1" i="0">
                                  <a:latin typeface="Cambria Math" panose="02040503050406030204" pitchFamily="18" charset="0"/>
                                </a:rPr>
                                <m:t>𝛗</m:t>
                              </m:r>
                              <m:r>
                                <a:rPr lang="tr-TR" b="1" i="0">
                                  <a:latin typeface="Cambria Math" panose="02040503050406030204" pitchFamily="18" charset="0"/>
                                </a:rPr>
                                <m:t>)+ </m:t>
                              </m:r>
                              <m:sSub>
                                <m:sSubPr>
                                  <m:ctrlPr>
                                    <a:rPr lang="tr-TR" b="1" i="1">
                                      <a:solidFill>
                                        <a:srgbClr val="836967"/>
                                      </a:solidFill>
                                      <a:latin typeface="Cambria Math" panose="02040503050406030204" pitchFamily="18" charset="0"/>
                                    </a:rPr>
                                  </m:ctrlPr>
                                </m:sSubPr>
                                <m:e>
                                  <m:d>
                                    <m:dPr>
                                      <m:endChr m:val=""/>
                                      <m:ctrlPr>
                                        <a:rPr lang="tr-TR" b="1" i="1">
                                          <a:latin typeface="Cambria Math" panose="02040503050406030204" pitchFamily="18" charset="0"/>
                                        </a:rPr>
                                      </m:ctrlPr>
                                    </m:dPr>
                                    <m:e>
                                      <m:r>
                                        <a:rPr lang="tr-TR" b="1" i="0">
                                          <a:latin typeface="Cambria Math" panose="02040503050406030204" pitchFamily="18" charset="0"/>
                                        </a:rPr>
                                        <m:t>𝐏</m:t>
                                      </m:r>
                                    </m:e>
                                  </m:d>
                                </m:e>
                                <m:sub>
                                  <m:r>
                                    <a:rPr lang="tr-TR" b="1" i="0">
                                      <a:latin typeface="Cambria Math" panose="02040503050406030204" pitchFamily="18" charset="0"/>
                                    </a:rPr>
                                    <m:t>𝐢</m:t>
                                  </m:r>
                                  <m:r>
                                    <a:rPr lang="tr-TR" b="1" i="0">
                                      <a:latin typeface="Cambria Math" panose="02040503050406030204" pitchFamily="18" charset="0"/>
                                    </a:rPr>
                                    <m:t> </m:t>
                                  </m:r>
                                </m:sub>
                              </m:sSub>
                              <m:r>
                                <a:rPr lang="tr-TR" b="1" i="0">
                                  <a:latin typeface="Cambria Math" panose="02040503050406030204" pitchFamily="18" charset="0"/>
                                </a:rPr>
                                <m:t>) +(</m:t>
                              </m:r>
                              <m:sSup>
                                <m:sSupPr>
                                  <m:ctrlPr>
                                    <a:rPr lang="tr-TR" b="1" i="1">
                                      <a:solidFill>
                                        <a:srgbClr val="836967"/>
                                      </a:solidFill>
                                      <a:latin typeface="Cambria Math" panose="02040503050406030204" pitchFamily="18" charset="0"/>
                                    </a:rPr>
                                  </m:ctrlPr>
                                </m:sSupPr>
                                <m:e>
                                  <m:r>
                                    <a:rPr lang="tr-TR" b="1" i="0">
                                      <a:latin typeface="Cambria Math" panose="02040503050406030204" pitchFamily="18" charset="0"/>
                                    </a:rPr>
                                    <m:t>𝐱</m:t>
                                  </m:r>
                                </m:e>
                                <m:sup>
                                  <m:r>
                                    <a:rPr lang="tr-TR" b="1" i="0">
                                      <a:latin typeface="Cambria Math" panose="02040503050406030204" pitchFamily="18" charset="0"/>
                                    </a:rPr>
                                    <m:t>𝟐</m:t>
                                  </m:r>
                                </m:sup>
                              </m:sSup>
                              <m:r>
                                <a:rPr lang="tr-TR" b="1" i="0">
                                  <a:latin typeface="Cambria Math" panose="02040503050406030204" pitchFamily="18" charset="0"/>
                                </a:rPr>
                                <m:t> × </m:t>
                              </m:r>
                              <m:sSub>
                                <m:sSubPr>
                                  <m:ctrlPr>
                                    <a:rPr lang="tr-TR" b="1" i="1">
                                      <a:solidFill>
                                        <a:srgbClr val="836967"/>
                                      </a:solidFill>
                                      <a:latin typeface="Cambria Math" panose="02040503050406030204" pitchFamily="18" charset="0"/>
                                    </a:rPr>
                                  </m:ctrlPr>
                                </m:sSubPr>
                                <m:e>
                                  <m:r>
                                    <a:rPr lang="tr-TR" b="1" i="0">
                                      <a:latin typeface="Cambria Math" panose="02040503050406030204" pitchFamily="18" charset="0"/>
                                    </a:rPr>
                                    <m:t>𝐏</m:t>
                                  </m:r>
                                </m:e>
                                <m:sub>
                                  <m:r>
                                    <a:rPr lang="tr-TR" b="1" i="0">
                                      <a:latin typeface="Cambria Math" panose="02040503050406030204" pitchFamily="18" charset="0"/>
                                    </a:rPr>
                                    <m:t>𝐜</m:t>
                                  </m:r>
                                  <m:r>
                                    <a:rPr lang="tr-TR" b="1" i="0">
                                      <a:latin typeface="Cambria Math" panose="02040503050406030204" pitchFamily="18" charset="0"/>
                                    </a:rPr>
                                    <m:t> </m:t>
                                  </m:r>
                                </m:sub>
                              </m:sSub>
                            </m:e>
                          </m:d>
                        </m:den>
                      </m:f>
                    </m:oMath>
                  </m:oMathPara>
                </a14:m>
                <a:endParaRPr lang="tr-TR" b="1" dirty="0"/>
              </a:p>
            </p:txBody>
          </p:sp>
        </mc:Choice>
        <mc:Fallback>
          <p:sp>
            <p:nvSpPr>
              <p:cNvPr id="12" name="Metin kutusu 11">
                <a:extLst>
                  <a:ext uri="{FF2B5EF4-FFF2-40B4-BE49-F238E27FC236}">
                    <a16:creationId xmlns:a16="http://schemas.microsoft.com/office/drawing/2014/main" xmlns="" xmlns:a14="http://schemas.microsoft.com/office/drawing/2010/main" id="{CC7763C0-7D05-4C20-92D1-7EA1B7F990A9}"/>
                  </a:ext>
                </a:extLst>
              </p:cNvPr>
              <p:cNvSpPr txBox="1">
                <a:spLocks noRot="1" noChangeAspect="1" noMove="1" noResize="1" noEditPoints="1" noAdjustHandles="1" noChangeArrowheads="1" noChangeShapeType="1" noTextEdit="1"/>
              </p:cNvSpPr>
              <p:nvPr/>
            </p:nvSpPr>
            <p:spPr>
              <a:xfrm>
                <a:off x="318988" y="2713355"/>
                <a:ext cx="6141720" cy="715645"/>
              </a:xfrm>
              <a:prstGeom prst="rect">
                <a:avLst/>
              </a:prstGeom>
              <a:blipFill>
                <a:blip r:embed="rId6" cstate="print"/>
                <a:stretch>
                  <a:fillRect/>
                </a:stretch>
              </a:blipFill>
            </p:spPr>
            <p:txBody>
              <a:bodyPr/>
              <a:lstStyle/>
              <a:p>
                <a:r>
                  <a:rPr lang="tr-TR">
                    <a:noFill/>
                  </a:rPr>
                  <a:t> </a:t>
                </a:r>
              </a:p>
            </p:txBody>
          </p:sp>
        </mc:Fallback>
      </mc:AlternateContent>
      <mc:AlternateContent xmlns:mc="http://schemas.openxmlformats.org/markup-compatibility/2006">
        <mc:Choice xmlns:a14="http://schemas.microsoft.com/office/drawing/2010/main" xmlns="" Requires="a14">
          <p:sp>
            <p:nvSpPr>
              <p:cNvPr id="14" name="Metin kutusu 13">
                <a:extLst>
                  <a:ext uri="{FF2B5EF4-FFF2-40B4-BE49-F238E27FC236}">
                    <a16:creationId xmlns:a16="http://schemas.microsoft.com/office/drawing/2014/main" id="{F92943D6-8A18-4CB3-93CD-0FC524720D05}"/>
                  </a:ext>
                </a:extLst>
              </p:cNvPr>
              <p:cNvSpPr txBox="1"/>
              <p:nvPr/>
            </p:nvSpPr>
            <p:spPr>
              <a:xfrm>
                <a:off x="350272" y="4865479"/>
                <a:ext cx="5066465" cy="369332"/>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tr-TR" b="1" i="1" smtClean="0">
                              <a:solidFill>
                                <a:srgbClr val="836967"/>
                              </a:solidFill>
                              <a:latin typeface="Cambria Math" panose="02040503050406030204" pitchFamily="18" charset="0"/>
                            </a:rPr>
                          </m:ctrlPr>
                        </m:sSubPr>
                        <m:e>
                          <m:r>
                            <a:rPr lang="tr-TR" b="1" i="1">
                              <a:latin typeface="Cambria Math" panose="02040503050406030204" pitchFamily="18" charset="0"/>
                            </a:rPr>
                            <m:t>𝑷</m:t>
                          </m:r>
                        </m:e>
                        <m:sub>
                          <m:r>
                            <a:rPr lang="tr-TR" b="1" i="0">
                              <a:latin typeface="Cambria Math" panose="02040503050406030204" pitchFamily="18" charset="0"/>
                            </a:rPr>
                            <m:t>𝐢</m:t>
                          </m:r>
                        </m:sub>
                      </m:sSub>
                      <m:r>
                        <a:rPr lang="tr-TR" b="1" i="0">
                          <a:latin typeface="Cambria Math" panose="02040503050406030204" pitchFamily="18" charset="0"/>
                        </a:rPr>
                        <m:t> = </m:t>
                      </m:r>
                      <m:sSub>
                        <m:sSubPr>
                          <m:ctrlPr>
                            <a:rPr lang="tr-TR" b="1" i="1">
                              <a:solidFill>
                                <a:srgbClr val="836967"/>
                              </a:solidFill>
                              <a:latin typeface="Cambria Math" panose="02040503050406030204" pitchFamily="18" charset="0"/>
                            </a:rPr>
                          </m:ctrlPr>
                        </m:sSubPr>
                        <m:e>
                          <m:r>
                            <a:rPr lang="tr-TR" b="1" i="1">
                              <a:latin typeface="Cambria Math" panose="02040503050406030204" pitchFamily="18" charset="0"/>
                            </a:rPr>
                            <m:t>𝑷</m:t>
                          </m:r>
                        </m:e>
                        <m:sub>
                          <m:r>
                            <a:rPr lang="tr-TR" b="1" i="0">
                              <a:latin typeface="Cambria Math" panose="02040503050406030204" pitchFamily="18" charset="0"/>
                            </a:rPr>
                            <m:t>𝐜</m:t>
                          </m:r>
                        </m:sub>
                      </m:sSub>
                      <m:r>
                        <a:rPr lang="tr-TR" b="1" i="0">
                          <a:latin typeface="Cambria Math" panose="02040503050406030204" pitchFamily="18" charset="0"/>
                        </a:rPr>
                        <m:t>              </m:t>
                      </m:r>
                      <m:sSub>
                        <m:sSubPr>
                          <m:ctrlPr>
                            <a:rPr lang="tr-TR" b="1" i="1">
                              <a:solidFill>
                                <a:srgbClr val="836967"/>
                              </a:solidFill>
                              <a:latin typeface="Cambria Math" panose="02040503050406030204" pitchFamily="18" charset="0"/>
                            </a:rPr>
                          </m:ctrlPr>
                        </m:sSubPr>
                        <m:e>
                          <m:r>
                            <a:rPr lang="tr-TR" b="1" i="1">
                              <a:latin typeface="Cambria Math" panose="02040503050406030204" pitchFamily="18" charset="0"/>
                            </a:rPr>
                            <m:t>𝑷</m:t>
                          </m:r>
                        </m:e>
                        <m:sub>
                          <m:r>
                            <a:rPr lang="tr-TR" b="1" i="0">
                              <a:latin typeface="Cambria Math" panose="02040503050406030204" pitchFamily="18" charset="0"/>
                            </a:rPr>
                            <m:t>𝐢</m:t>
                          </m:r>
                        </m:sub>
                      </m:sSub>
                      <m:r>
                        <a:rPr lang="tr-TR" b="1" i="0">
                          <a:latin typeface="Cambria Math" panose="02040503050406030204" pitchFamily="18" charset="0"/>
                        </a:rPr>
                        <m:t> + </m:t>
                      </m:r>
                      <m:sSub>
                        <m:sSubPr>
                          <m:ctrlPr>
                            <a:rPr lang="tr-TR" b="1" i="1">
                              <a:solidFill>
                                <a:srgbClr val="836967"/>
                              </a:solidFill>
                              <a:latin typeface="Cambria Math" panose="02040503050406030204" pitchFamily="18" charset="0"/>
                            </a:rPr>
                          </m:ctrlPr>
                        </m:sSubPr>
                        <m:e>
                          <m:r>
                            <a:rPr lang="tr-TR" b="1" i="1">
                              <a:latin typeface="Cambria Math" panose="02040503050406030204" pitchFamily="18" charset="0"/>
                            </a:rPr>
                            <m:t>𝑷</m:t>
                          </m:r>
                        </m:e>
                        <m:sub>
                          <m:r>
                            <a:rPr lang="tr-TR" b="1" i="0">
                              <a:latin typeface="Cambria Math" panose="02040503050406030204" pitchFamily="18" charset="0"/>
                            </a:rPr>
                            <m:t>𝐜</m:t>
                          </m:r>
                        </m:sub>
                      </m:sSub>
                      <m:r>
                        <a:rPr lang="tr-TR" b="1" i="0">
                          <a:latin typeface="Cambria Math" panose="02040503050406030204" pitchFamily="18" charset="0"/>
                        </a:rPr>
                        <m:t> = </m:t>
                      </m:r>
                      <m:r>
                        <a:rPr lang="tr-TR" b="1" i="0">
                          <a:latin typeface="Cambria Math" panose="02040503050406030204" pitchFamily="18" charset="0"/>
                        </a:rPr>
                        <m:t>𝟐</m:t>
                      </m:r>
                      <m:r>
                        <a:rPr lang="tr-TR" b="1" i="0">
                          <a:latin typeface="Cambria Math" panose="02040503050406030204" pitchFamily="18" charset="0"/>
                        </a:rPr>
                        <m:t>×</m:t>
                      </m:r>
                      <m:sSub>
                        <m:sSubPr>
                          <m:ctrlPr>
                            <a:rPr lang="tr-TR" b="1" i="1">
                              <a:solidFill>
                                <a:srgbClr val="836967"/>
                              </a:solidFill>
                              <a:latin typeface="Cambria Math" panose="02040503050406030204" pitchFamily="18" charset="0"/>
                            </a:rPr>
                          </m:ctrlPr>
                        </m:sSubPr>
                        <m:e>
                          <m:r>
                            <a:rPr lang="tr-TR" b="1" i="1">
                              <a:latin typeface="Cambria Math" panose="02040503050406030204" pitchFamily="18" charset="0"/>
                            </a:rPr>
                            <m:t>𝑷</m:t>
                          </m:r>
                        </m:e>
                        <m:sub>
                          <m:r>
                            <a:rPr lang="tr-TR" b="1" i="0">
                              <a:latin typeface="Cambria Math" panose="02040503050406030204" pitchFamily="18" charset="0"/>
                            </a:rPr>
                            <m:t>𝐢</m:t>
                          </m:r>
                        </m:sub>
                      </m:sSub>
                      <m:r>
                        <a:rPr lang="tr-TR" b="1" i="0">
                          <a:latin typeface="Cambria Math" panose="02040503050406030204" pitchFamily="18" charset="0"/>
                        </a:rPr>
                        <m:t> </m:t>
                      </m:r>
                    </m:oMath>
                  </m:oMathPara>
                </a14:m>
                <a:endParaRPr lang="tr-TR" b="1" dirty="0"/>
              </a:p>
            </p:txBody>
          </p:sp>
        </mc:Choice>
        <mc:Fallback>
          <p:sp>
            <p:nvSpPr>
              <p:cNvPr id="14" name="Metin kutusu 13">
                <a:extLst>
                  <a:ext uri="{FF2B5EF4-FFF2-40B4-BE49-F238E27FC236}">
                    <a16:creationId xmlns:a16="http://schemas.microsoft.com/office/drawing/2014/main" xmlns="" xmlns:a14="http://schemas.microsoft.com/office/drawing/2010/main" id="{F92943D6-8A18-4CB3-93CD-0FC524720D05}"/>
                  </a:ext>
                </a:extLst>
              </p:cNvPr>
              <p:cNvSpPr txBox="1">
                <a:spLocks noRot="1" noChangeAspect="1" noMove="1" noResize="1" noEditPoints="1" noAdjustHandles="1" noChangeArrowheads="1" noChangeShapeType="1" noTextEdit="1"/>
              </p:cNvSpPr>
              <p:nvPr/>
            </p:nvSpPr>
            <p:spPr>
              <a:xfrm>
                <a:off x="350272" y="4865479"/>
                <a:ext cx="5066465" cy="369332"/>
              </a:xfrm>
              <a:prstGeom prst="rect">
                <a:avLst/>
              </a:prstGeom>
              <a:blipFill>
                <a:blip r:embed="rId7" cstate="print"/>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xmlns="" val="23875819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eması">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A330E6B-76AE-40FF-ABE1-FCD95B321FB8}">
  <we:reference id="wa104380907" version="1.0.0.0" store="tr-TR" storeType="OMEX"/>
  <we:alternateReferences>
    <we:reference id="wa104380907" version="1.0.0.0" store="WA104380907"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3.xml><?xml version="1.0" encoding="utf-8"?>
<ds:datastoreItem xmlns:ds="http://schemas.openxmlformats.org/officeDocument/2006/customXml" ds:itemID="{00E41224-0370-4595-877C-23316CD80004}">
  <ds:schemaRefs>
    <ds:schemaRef ds:uri="4873beb7-5857-4685-be1f-d57550cc96cc"/>
    <ds:schemaRef ds:uri="http://schemas.openxmlformats.org/package/2006/metadata/core-properties"/>
    <ds:schemaRef ds:uri="http://schemas.microsoft.com/office/2006/metadata/properties"/>
    <ds:schemaRef ds:uri="http://schemas.microsoft.com/office/infopath/2007/PartnerControls"/>
    <ds:schemaRef ds:uri="http://purl.org/dc/terms/"/>
    <ds:schemaRef ds:uri="http://purl.org/dc/elements/1.1/"/>
    <ds:schemaRef ds:uri="http://purl.org/dc/dcmitype/"/>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277</Words>
  <Application>Microsoft Office PowerPoint</Application>
  <PresentationFormat>Özel</PresentationFormat>
  <Paragraphs>72</Paragraphs>
  <Slides>18</Slides>
  <Notes>16</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Office Teması</vt:lpstr>
      <vt:lpstr> </vt:lpstr>
      <vt:lpstr>İçindekiler</vt:lpstr>
      <vt:lpstr>1.Giriş</vt:lpstr>
      <vt:lpstr>2.DEMİR KAYIPLARI</vt:lpstr>
      <vt:lpstr>2.DEMİR KAYIPLARI</vt:lpstr>
      <vt:lpstr>2.DEMİR KAYIPLARI</vt:lpstr>
      <vt:lpstr>2.DEMİR KAYIPLARI</vt:lpstr>
      <vt:lpstr>3.BAKIR KAYIPLARI</vt:lpstr>
      <vt:lpstr>4.VERİM</vt:lpstr>
      <vt:lpstr>5.UYGULAMA SORULARI</vt:lpstr>
      <vt:lpstr>5.UYGULAMA SORULARI</vt:lpstr>
      <vt:lpstr>5.UYGULAMA SORULARI</vt:lpstr>
      <vt:lpstr>5.UYGULAMA SORULARI</vt:lpstr>
      <vt:lpstr>5.UYGULAMA SORULARI</vt:lpstr>
      <vt:lpstr>5.UYGULAMA SORULARI</vt:lpstr>
      <vt:lpstr>5.UYGULAMA SORULARI</vt:lpstr>
      <vt:lpstr>5.UYGULAMA SORULARI</vt:lpstr>
      <vt:lpstr>Slayt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2019-12-24T10:37:11Z</dcterms:created>
  <dcterms:modified xsi:type="dcterms:W3CDTF">2023-11-22T06:05:30Z</dcterms:modified>
</cp:coreProperties>
</file>