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DF92D-022F-432D-9987-D13E5DDB765C}" type="datetimeFigureOut">
              <a:rPr lang="tr-TR" smtClean="0"/>
              <a:pPr/>
              <a:t>22.11.2023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E4781-6DB1-4F4D-BF64-49A1FBB69AF9}" type="slidenum">
              <a:rPr lang="tr-TR" smtClean="0"/>
              <a:pPr/>
              <a:t>‹#›</a:t>
            </a:fld>
            <a:endParaRPr lang="tr-TR"/>
          </a:p>
        </p:txBody>
      </p:sp>
    </p:spTree>
    <p:extLst>
      <p:ext uri="{BB962C8B-B14F-4D97-AF65-F5344CB8AC3E}">
        <p14:creationId xmlns:p14="http://schemas.microsoft.com/office/powerpoint/2010/main" xmlns="" val="165857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5</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14</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15</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16</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6</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7</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8</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9</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10</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11</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12</a:t>
            </a:fld>
            <a:endParaRPr lang="tr-TR"/>
          </a:p>
        </p:txBody>
      </p:sp>
    </p:spTree>
    <p:extLst>
      <p:ext uri="{BB962C8B-B14F-4D97-AF65-F5344CB8AC3E}">
        <p14:creationId xmlns:p14="http://schemas.microsoft.com/office/powerpoint/2010/main" xmlns="" val="260897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28E4781-6DB1-4F4D-BF64-49A1FBB69AF9}" type="slidenum">
              <a:rPr lang="tr-TR" smtClean="0"/>
              <a:pPr/>
              <a:t>13</a:t>
            </a:fld>
            <a:endParaRPr lang="tr-TR"/>
          </a:p>
        </p:txBody>
      </p:sp>
    </p:spTree>
    <p:extLst>
      <p:ext uri="{BB962C8B-B14F-4D97-AF65-F5344CB8AC3E}">
        <p14:creationId xmlns:p14="http://schemas.microsoft.com/office/powerpoint/2010/main" xmlns="" val="260897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3.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828799" y="2647098"/>
            <a:ext cx="5791200" cy="1323439"/>
          </a:xfrm>
          <a:prstGeom prst="rect">
            <a:avLst/>
          </a:prstGeom>
          <a:noFill/>
        </p:spPr>
        <p:txBody>
          <a:bodyPr wrap="square" rtlCol="0">
            <a:spAutoFit/>
          </a:bodyPr>
          <a:lstStyle/>
          <a:p>
            <a:pPr algn="ctr"/>
            <a:r>
              <a:rPr lang="tr-TR" sz="4000" dirty="0"/>
              <a:t>ASENKRON MOTORUN DEMİR KAYIPLARI MODELİ</a:t>
            </a:r>
            <a:endParaRPr lang="en-US" sz="4000" dirty="0"/>
          </a:p>
        </p:txBody>
      </p:sp>
      <p:pic>
        <p:nvPicPr>
          <p:cNvPr id="8"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2" cstate="print"/>
          <a:srcRect/>
          <a:stretch>
            <a:fillRect/>
          </a:stretch>
        </p:blipFill>
        <p:spPr>
          <a:xfrm>
            <a:off x="3621881" y="228600"/>
            <a:ext cx="2205037" cy="2277766"/>
          </a:xfrm>
          <a:prstGeom prst="rect">
            <a:avLst/>
          </a:prstGeom>
          <a:ln/>
        </p:spPr>
      </p:pic>
      <p:sp>
        <p:nvSpPr>
          <p:cNvPr id="9" name="TextBox 8"/>
          <p:cNvSpPr txBox="1"/>
          <p:nvPr/>
        </p:nvSpPr>
        <p:spPr>
          <a:xfrm>
            <a:off x="2933698" y="4363998"/>
            <a:ext cx="358140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258387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895350" y="1524000"/>
            <a:ext cx="7734299" cy="1600438"/>
          </a:xfrm>
          <a:prstGeom prst="rect">
            <a:avLst/>
          </a:prstGeom>
          <a:noFill/>
        </p:spPr>
        <p:txBody>
          <a:bodyPr wrap="square" rtlCol="0">
            <a:spAutoFit/>
          </a:bodyPr>
          <a:lstStyle/>
          <a:p>
            <a:pPr algn="just"/>
            <a:r>
              <a:rPr lang="tr-TR" dirty="0">
                <a:solidFill>
                  <a:schemeClr val="tx2"/>
                </a:solidFill>
              </a:rPr>
              <a:t>Histerezis Kaybı Modeli</a:t>
            </a:r>
          </a:p>
          <a:p>
            <a:pPr algn="just"/>
            <a:endParaRPr lang="tr-TR" sz="1600" dirty="0">
              <a:solidFill>
                <a:schemeClr val="tx2"/>
              </a:solidFill>
            </a:endParaRPr>
          </a:p>
          <a:p>
            <a:pPr algn="just"/>
            <a:r>
              <a:rPr lang="tr-TR" sz="1600" dirty="0"/>
              <a:t>Histerezis etkisi nedeniyle oluşan güç kaybına histerezis kaybı denir. Histerezis kaybı, histerezis kapalı eğrisinin alanı ile orantılıdır. N sarımının direnci ihmal edilirse sargıda indüklenen gerilim, besleme gerilimi olarak alınabilir, e(t)≈v(t). Çekirdekte </a:t>
            </a:r>
            <a:r>
              <a:rPr lang="el-GR" sz="1600" dirty="0"/>
              <a:t>φ</a:t>
            </a:r>
            <a:r>
              <a:rPr lang="tr-TR" sz="1600" dirty="0"/>
              <a:t> akısı oluştuğunda </a:t>
            </a:r>
            <a:r>
              <a:rPr lang="tr-TR" sz="1600" dirty="0" err="1"/>
              <a:t>Faraday</a:t>
            </a:r>
            <a:r>
              <a:rPr lang="tr-TR" sz="1600" dirty="0"/>
              <a:t> yasasından;</a:t>
            </a:r>
            <a:endParaRPr lang="tr-TR" sz="1600" dirty="0">
              <a:solidFill>
                <a:schemeClr val="tx2"/>
              </a:solidFill>
            </a:endParaRP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2045" y="3054264"/>
            <a:ext cx="1053372"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93284" y="3373352"/>
            <a:ext cx="1524000" cy="720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55686" y="5184976"/>
            <a:ext cx="2620433" cy="7869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1379" y="5355052"/>
            <a:ext cx="16764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934028" y="3177127"/>
            <a:ext cx="1605607" cy="307777"/>
          </a:xfrm>
          <a:prstGeom prst="rect">
            <a:avLst/>
          </a:prstGeom>
          <a:noFill/>
        </p:spPr>
        <p:txBody>
          <a:bodyPr wrap="square" rtlCol="0">
            <a:spAutoFit/>
          </a:bodyPr>
          <a:lstStyle/>
          <a:p>
            <a:r>
              <a:rPr lang="tr-TR" sz="1400" dirty="0"/>
              <a:t>(1) olarak bulunur.  </a:t>
            </a:r>
          </a:p>
        </p:txBody>
      </p:sp>
      <p:sp>
        <p:nvSpPr>
          <p:cNvPr id="28" name="Rectangle 27"/>
          <p:cNvSpPr/>
          <p:nvPr/>
        </p:nvSpPr>
        <p:spPr>
          <a:xfrm>
            <a:off x="919359" y="3551079"/>
            <a:ext cx="4572000" cy="307777"/>
          </a:xfrm>
          <a:prstGeom prst="rect">
            <a:avLst/>
          </a:prstGeom>
        </p:spPr>
        <p:txBody>
          <a:bodyPr>
            <a:spAutoFit/>
          </a:bodyPr>
          <a:lstStyle/>
          <a:p>
            <a:r>
              <a:rPr lang="tr-TR" sz="1400" dirty="0"/>
              <a:t>Belirli bir zaman aralığında çekirdeğe sağlanan enerji =</a:t>
            </a:r>
          </a:p>
        </p:txBody>
      </p:sp>
      <p:pic>
        <p:nvPicPr>
          <p:cNvPr id="41"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78139" y="4529923"/>
            <a:ext cx="1866900" cy="6550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2" name="TextBox 41"/>
          <p:cNvSpPr txBox="1"/>
          <p:nvPr/>
        </p:nvSpPr>
        <p:spPr>
          <a:xfrm>
            <a:off x="873793" y="4661107"/>
            <a:ext cx="1051763" cy="307777"/>
          </a:xfrm>
          <a:prstGeom prst="rect">
            <a:avLst/>
          </a:prstGeom>
          <a:noFill/>
        </p:spPr>
        <p:txBody>
          <a:bodyPr wrap="none" rtlCol="0">
            <a:spAutoFit/>
          </a:bodyPr>
          <a:lstStyle/>
          <a:p>
            <a:r>
              <a:rPr lang="tr-TR" sz="1400" dirty="0"/>
              <a:t>Hatırlatma: </a:t>
            </a:r>
          </a:p>
        </p:txBody>
      </p:sp>
      <mc:AlternateContent xmlns:mc="http://schemas.openxmlformats.org/markup-compatibility/2006">
        <mc:Choice xmlns:a14="http://schemas.microsoft.com/office/drawing/2010/main" xmlns="" Requires="a14">
          <p:sp>
            <p:nvSpPr>
              <p:cNvPr id="43" name="Rectangle 42"/>
              <p:cNvSpPr/>
              <p:nvPr/>
            </p:nvSpPr>
            <p:spPr>
              <a:xfrm>
                <a:off x="3885752" y="4554026"/>
                <a:ext cx="245368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1400" i="1">
                              <a:latin typeface="Cambria Math" panose="02040503050406030204" pitchFamily="18" charset="0"/>
                            </a:rPr>
                          </m:ctrlPr>
                        </m:sSubPr>
                        <m:e>
                          <m:r>
                            <m:rPr>
                              <m:sty m:val="p"/>
                            </m:rPr>
                            <a:rPr lang="el-GR" sz="1400" i="1">
                              <a:latin typeface="Cambria Math"/>
                            </a:rPr>
                            <m:t>λ</m:t>
                          </m:r>
                        </m:e>
                        <m:sub>
                          <m:r>
                            <a:rPr lang="tr-TR" sz="1400" i="1">
                              <a:latin typeface="Cambria Math"/>
                            </a:rPr>
                            <m:t>𝑐</m:t>
                          </m:r>
                          <m:r>
                            <a:rPr lang="tr-TR" sz="1400" i="1">
                              <a:latin typeface="Cambria Math"/>
                            </a:rPr>
                            <m:t> </m:t>
                          </m:r>
                        </m:sub>
                      </m:sSub>
                      <m:d>
                        <m:dPr>
                          <m:ctrlPr>
                            <a:rPr lang="tr-TR" sz="1400" i="1">
                              <a:latin typeface="Cambria Math" panose="02040503050406030204" pitchFamily="18" charset="0"/>
                            </a:rPr>
                          </m:ctrlPr>
                        </m:dPr>
                        <m:e>
                          <m:r>
                            <a:rPr lang="tr-TR" sz="1400" i="1">
                              <a:latin typeface="Cambria Math"/>
                            </a:rPr>
                            <m:t>𝑚</m:t>
                          </m:r>
                        </m:e>
                      </m:d>
                      <m:r>
                        <a:rPr lang="tr-TR" sz="1400" i="1">
                          <a:latin typeface="Cambria Math"/>
                        </a:rPr>
                        <m:t>=</m:t>
                      </m:r>
                      <m:r>
                        <a:rPr lang="tr-TR" sz="1400" i="1">
                          <a:latin typeface="Cambria Math"/>
                        </a:rPr>
                        <m:t>𝑜𝑟𝑡𝑎𝑙𝑎𝑚𝑎</m:t>
                      </m:r>
                      <m:r>
                        <a:rPr lang="tr-TR" sz="1400" i="1">
                          <a:latin typeface="Cambria Math"/>
                        </a:rPr>
                        <m:t> </m:t>
                      </m:r>
                      <m:r>
                        <a:rPr lang="tr-TR" sz="1400" i="1">
                          <a:latin typeface="Cambria Math"/>
                        </a:rPr>
                        <m:t>𝑎𝑘𝚤</m:t>
                      </m:r>
                      <m:r>
                        <a:rPr lang="tr-TR" sz="1400" i="1">
                          <a:latin typeface="Cambria Math"/>
                        </a:rPr>
                        <m:t> </m:t>
                      </m:r>
                      <m:r>
                        <a:rPr lang="tr-TR" sz="1400" i="1">
                          <a:latin typeface="Cambria Math"/>
                        </a:rPr>
                        <m:t>𝑦𝑜𝑙𝑢</m:t>
                      </m:r>
                    </m:oMath>
                  </m:oMathPara>
                </a14:m>
                <a:endParaRPr lang="tr-TR" dirty="0"/>
              </a:p>
            </p:txBody>
          </p:sp>
        </mc:Choice>
        <mc:Fallback>
          <p:sp>
            <p:nvSpPr>
              <p:cNvPr id="43" name="Rectangle 42"/>
              <p:cNvSpPr>
                <a:spLocks noRot="1" noChangeAspect="1" noMove="1" noResize="1" noEditPoints="1" noAdjustHandles="1" noChangeArrowheads="1" noChangeShapeType="1" noTextEdit="1"/>
              </p:cNvSpPr>
              <p:nvPr/>
            </p:nvSpPr>
            <p:spPr>
              <a:xfrm>
                <a:off x="3885752" y="4554026"/>
                <a:ext cx="2453684" cy="307777"/>
              </a:xfrm>
              <a:prstGeom prst="rect">
                <a:avLst/>
              </a:prstGeom>
              <a:blipFill rotWithShape="1">
                <a:blip r:embed="rId9" cstate="print"/>
                <a:stretch>
                  <a:fillRect b="-5882"/>
                </a:stretch>
              </a:blipFill>
            </p:spPr>
            <p:txBody>
              <a:bodyPr/>
              <a:lstStyle/>
              <a:p>
                <a:r>
                  <a:rPr lang="en-US">
                    <a:noFill/>
                  </a:rPr>
                  <a:t> </a:t>
                </a:r>
              </a:p>
            </p:txBody>
          </p:sp>
        </mc:Fallback>
      </mc:AlternateContent>
      <p:sp>
        <p:nvSpPr>
          <p:cNvPr id="44" name="Rounded Rectangle 43"/>
          <p:cNvSpPr/>
          <p:nvPr/>
        </p:nvSpPr>
        <p:spPr>
          <a:xfrm>
            <a:off x="1847461" y="4519490"/>
            <a:ext cx="1897358" cy="65505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272" name="Picture 8"/>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b="13004"/>
          <a:stretch/>
        </p:blipFill>
        <p:spPr bwMode="auto">
          <a:xfrm>
            <a:off x="3559845" y="3964936"/>
            <a:ext cx="2275534" cy="542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8" name="TextBox 37"/>
          <p:cNvSpPr txBox="1"/>
          <p:nvPr/>
        </p:nvSpPr>
        <p:spPr>
          <a:xfrm>
            <a:off x="6302984" y="3552112"/>
            <a:ext cx="533400" cy="307777"/>
          </a:xfrm>
          <a:prstGeom prst="rect">
            <a:avLst/>
          </a:prstGeom>
          <a:noFill/>
        </p:spPr>
        <p:txBody>
          <a:bodyPr wrap="square" rtlCol="0">
            <a:spAutoFit/>
          </a:bodyPr>
          <a:lstStyle/>
          <a:p>
            <a:r>
              <a:rPr lang="tr-TR" sz="1400" dirty="0"/>
              <a:t>(2)</a:t>
            </a:r>
          </a:p>
        </p:txBody>
      </p:sp>
      <p:sp>
        <p:nvSpPr>
          <p:cNvPr id="39" name="TextBox 38"/>
          <p:cNvSpPr txBox="1"/>
          <p:nvPr/>
        </p:nvSpPr>
        <p:spPr>
          <a:xfrm>
            <a:off x="907660" y="4073549"/>
            <a:ext cx="3041651" cy="307777"/>
          </a:xfrm>
          <a:prstGeom prst="rect">
            <a:avLst/>
          </a:prstGeom>
          <a:noFill/>
        </p:spPr>
        <p:txBody>
          <a:bodyPr wrap="square" rtlCol="0">
            <a:spAutoFit/>
          </a:bodyPr>
          <a:lstStyle/>
          <a:p>
            <a:r>
              <a:rPr lang="tr-TR" sz="1400" dirty="0"/>
              <a:t>Denklem (2)’de (1) yerine konulursa;</a:t>
            </a:r>
          </a:p>
        </p:txBody>
      </p:sp>
      <p:sp>
        <p:nvSpPr>
          <p:cNvPr id="40" name="TextBox 39"/>
          <p:cNvSpPr txBox="1"/>
          <p:nvPr/>
        </p:nvSpPr>
        <p:spPr>
          <a:xfrm>
            <a:off x="5734775" y="4082500"/>
            <a:ext cx="780933" cy="307777"/>
          </a:xfrm>
          <a:prstGeom prst="rect">
            <a:avLst/>
          </a:prstGeom>
          <a:noFill/>
        </p:spPr>
        <p:txBody>
          <a:bodyPr wrap="square" rtlCol="0">
            <a:spAutoFit/>
          </a:bodyPr>
          <a:lstStyle/>
          <a:p>
            <a:r>
              <a:rPr lang="tr-TR" sz="1400" dirty="0"/>
              <a:t>(3)</a:t>
            </a:r>
          </a:p>
        </p:txBody>
      </p:sp>
      <p:sp>
        <p:nvSpPr>
          <p:cNvPr id="45" name="TextBox 44"/>
          <p:cNvSpPr txBox="1"/>
          <p:nvPr/>
        </p:nvSpPr>
        <p:spPr>
          <a:xfrm>
            <a:off x="3424145" y="5429391"/>
            <a:ext cx="999067" cy="307777"/>
          </a:xfrm>
          <a:prstGeom prst="rect">
            <a:avLst/>
          </a:prstGeom>
          <a:noFill/>
        </p:spPr>
        <p:txBody>
          <a:bodyPr wrap="square" rtlCol="0">
            <a:spAutoFit/>
          </a:bodyPr>
          <a:lstStyle/>
          <a:p>
            <a:r>
              <a:rPr lang="tr-TR" sz="1400" dirty="0"/>
              <a:t>(4)</a:t>
            </a:r>
          </a:p>
        </p:txBody>
      </p:sp>
      <mc:AlternateContent xmlns:mc="http://schemas.openxmlformats.org/markup-compatibility/2006">
        <mc:Choice xmlns:a14="http://schemas.microsoft.com/office/drawing/2010/main" xmlns="" Requires="a14">
          <p:sp>
            <p:nvSpPr>
              <p:cNvPr id="46" name="Rectangle 45"/>
              <p:cNvSpPr/>
              <p:nvPr/>
            </p:nvSpPr>
            <p:spPr>
              <a:xfrm>
                <a:off x="3885752" y="4886497"/>
                <a:ext cx="312258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1400" i="1" smtClean="0">
                              <a:latin typeface="Cambria Math" panose="02040503050406030204" pitchFamily="18" charset="0"/>
                            </a:rPr>
                          </m:ctrlPr>
                        </m:sSubPr>
                        <m:e>
                          <m:r>
                            <a:rPr lang="el-GR" sz="1400" i="1">
                              <a:latin typeface="Cambria Math"/>
                              <a:ea typeface="Cambria Math"/>
                            </a:rPr>
                            <m:t>𝜗</m:t>
                          </m:r>
                        </m:e>
                        <m:sub>
                          <m:r>
                            <a:rPr lang="tr-TR" sz="1400" i="1">
                              <a:latin typeface="Cambria Math"/>
                            </a:rPr>
                            <m:t>𝑐</m:t>
                          </m:r>
                          <m:r>
                            <a:rPr lang="tr-TR" sz="1400" i="1">
                              <a:latin typeface="Cambria Math"/>
                            </a:rPr>
                            <m:t> </m:t>
                          </m:r>
                        </m:sub>
                      </m:sSub>
                      <m:d>
                        <m:dPr>
                          <m:ctrlPr>
                            <a:rPr lang="tr-TR" sz="1400" i="1">
                              <a:latin typeface="Cambria Math" panose="02040503050406030204" pitchFamily="18" charset="0"/>
                            </a:rPr>
                          </m:ctrlPr>
                        </m:dPr>
                        <m:e>
                          <m:sSup>
                            <m:sSupPr>
                              <m:ctrlPr>
                                <a:rPr lang="tr-TR" sz="1400" i="1" smtClean="0">
                                  <a:latin typeface="Cambria Math" panose="02040503050406030204" pitchFamily="18" charset="0"/>
                                </a:rPr>
                              </m:ctrlPr>
                            </m:sSupPr>
                            <m:e>
                              <m:r>
                                <a:rPr lang="tr-TR" sz="1400" b="0" i="1" smtClean="0">
                                  <a:latin typeface="Cambria Math"/>
                                </a:rPr>
                                <m:t>𝑚</m:t>
                              </m:r>
                            </m:e>
                            <m:sup>
                              <m:r>
                                <a:rPr lang="tr-TR" sz="1400" b="0" i="1" smtClean="0">
                                  <a:latin typeface="Cambria Math"/>
                                </a:rPr>
                                <m:t>3</m:t>
                              </m:r>
                            </m:sup>
                          </m:sSup>
                        </m:e>
                      </m:d>
                      <m:r>
                        <a:rPr lang="tr-TR" sz="1400" i="1">
                          <a:latin typeface="Cambria Math"/>
                        </a:rPr>
                        <m:t>=</m:t>
                      </m:r>
                      <m:r>
                        <a:rPr lang="tr-TR" sz="1400" b="0" i="1" smtClean="0">
                          <a:latin typeface="Cambria Math"/>
                        </a:rPr>
                        <m:t>𝑚𝑎𝑛𝑦𝑒𝑡𝑖𝑘</m:t>
                      </m:r>
                      <m:r>
                        <a:rPr lang="tr-TR" sz="1400" b="0" i="1" smtClean="0">
                          <a:latin typeface="Cambria Math"/>
                        </a:rPr>
                        <m:t> </m:t>
                      </m:r>
                      <m:r>
                        <a:rPr lang="tr-TR" sz="1400" b="0" i="1" smtClean="0">
                          <a:latin typeface="Cambria Math"/>
                        </a:rPr>
                        <m:t>𝑚𝑎𝑙𝑧𝑒𝑚𝑒</m:t>
                      </m:r>
                      <m:r>
                        <a:rPr lang="tr-TR" sz="1400" b="0" i="1" smtClean="0">
                          <a:latin typeface="Cambria Math"/>
                        </a:rPr>
                        <m:t> </m:t>
                      </m:r>
                      <m:r>
                        <a:rPr lang="tr-TR" sz="1400" b="0" i="1" smtClean="0">
                          <a:latin typeface="Cambria Math"/>
                        </a:rPr>
                        <m:t>h𝑎𝑐𝑚𝑖</m:t>
                      </m:r>
                    </m:oMath>
                  </m:oMathPara>
                </a14:m>
                <a:endParaRPr lang="tr-TR" sz="1400" dirty="0"/>
              </a:p>
            </p:txBody>
          </p:sp>
        </mc:Choice>
        <mc:Fallback>
          <p:sp>
            <p:nvSpPr>
              <p:cNvPr id="46" name="Rectangle 45"/>
              <p:cNvSpPr>
                <a:spLocks noRot="1" noChangeAspect="1" noMove="1" noResize="1" noEditPoints="1" noAdjustHandles="1" noChangeArrowheads="1" noChangeShapeType="1" noTextEdit="1"/>
              </p:cNvSpPr>
              <p:nvPr/>
            </p:nvSpPr>
            <p:spPr>
              <a:xfrm>
                <a:off x="3885752" y="4886497"/>
                <a:ext cx="3122586" cy="307777"/>
              </a:xfrm>
              <a:prstGeom prst="rect">
                <a:avLst/>
              </a:prstGeom>
              <a:blipFill rotWithShape="1">
                <a:blip r:embed="rId11" cstate="print"/>
                <a:stretch>
                  <a:fillRect b="-10000"/>
                </a:stretch>
              </a:blipFill>
            </p:spPr>
            <p:txBody>
              <a:bodyPr/>
              <a:lstStyle/>
              <a:p>
                <a:r>
                  <a:rPr lang="en-US">
                    <a:noFill/>
                  </a:rPr>
                  <a:t> </a:t>
                </a:r>
              </a:p>
            </p:txBody>
          </p:sp>
        </mc:Fallback>
      </mc:AlternateContent>
      <p:cxnSp>
        <p:nvCxnSpPr>
          <p:cNvPr id="50" name="Straight Arrow Connector 49"/>
          <p:cNvCxnSpPr/>
          <p:nvPr/>
        </p:nvCxnSpPr>
        <p:spPr>
          <a:xfrm>
            <a:off x="3767660" y="5599466"/>
            <a:ext cx="363301"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591611" y="5438482"/>
            <a:ext cx="780933" cy="307777"/>
          </a:xfrm>
          <a:prstGeom prst="rect">
            <a:avLst/>
          </a:prstGeom>
          <a:noFill/>
        </p:spPr>
        <p:txBody>
          <a:bodyPr wrap="square" rtlCol="0">
            <a:spAutoFit/>
          </a:bodyPr>
          <a:lstStyle/>
          <a:p>
            <a:r>
              <a:rPr lang="tr-TR" sz="1400" dirty="0"/>
              <a:t>(5)</a:t>
            </a:r>
          </a:p>
        </p:txBody>
      </p:sp>
      <p:sp>
        <p:nvSpPr>
          <p:cNvPr id="52" name="TextBox 51"/>
          <p:cNvSpPr txBox="1"/>
          <p:nvPr/>
        </p:nvSpPr>
        <p:spPr>
          <a:xfrm>
            <a:off x="811788" y="5941657"/>
            <a:ext cx="7735688" cy="523220"/>
          </a:xfrm>
          <a:prstGeom prst="rect">
            <a:avLst/>
          </a:prstGeom>
          <a:noFill/>
        </p:spPr>
        <p:txBody>
          <a:bodyPr wrap="square" rtlCol="0">
            <a:spAutoFit/>
          </a:bodyPr>
          <a:lstStyle/>
          <a:p>
            <a:pPr algn="just"/>
            <a:r>
              <a:rPr lang="tr-TR" sz="1400" dirty="0"/>
              <a:t>Denklem 5 bir periyotta manyetik malzemeye transfer edilen enerjiyi göstermektedir. Bu enerji manyetik malzemenin hacmi ile çalışma noktasındaki histerezis eğrisinin alanının çarpımına eşittir. </a:t>
            </a:r>
          </a:p>
        </p:txBody>
      </p:sp>
    </p:spTree>
    <p:extLst>
      <p:ext uri="{BB962C8B-B14F-4D97-AF65-F5344CB8AC3E}">
        <p14:creationId xmlns:p14="http://schemas.microsoft.com/office/powerpoint/2010/main" xmlns="" val="207218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3401" y="1449364"/>
            <a:ext cx="1209675" cy="452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895351" y="1524000"/>
            <a:ext cx="6648450" cy="338554"/>
          </a:xfrm>
          <a:prstGeom prst="rect">
            <a:avLst/>
          </a:prstGeom>
        </p:spPr>
        <p:txBody>
          <a:bodyPr wrap="square">
            <a:spAutoFit/>
          </a:bodyPr>
          <a:lstStyle/>
          <a:p>
            <a:pPr algn="just"/>
            <a:r>
              <a:rPr lang="tr-TR" sz="1600" dirty="0"/>
              <a:t>Histerezis etkisinden kaynaklanan kayıp =</a:t>
            </a:r>
          </a:p>
        </p:txBody>
      </p:sp>
      <p:sp>
        <p:nvSpPr>
          <p:cNvPr id="9" name="Rectangle 8"/>
          <p:cNvSpPr/>
          <p:nvPr/>
        </p:nvSpPr>
        <p:spPr>
          <a:xfrm>
            <a:off x="895351" y="2139596"/>
            <a:ext cx="7734299" cy="830997"/>
          </a:xfrm>
          <a:prstGeom prst="rect">
            <a:avLst/>
          </a:prstGeom>
        </p:spPr>
        <p:txBody>
          <a:bodyPr wrap="square">
            <a:spAutoFit/>
          </a:bodyPr>
          <a:lstStyle/>
          <a:p>
            <a:pPr algn="just"/>
            <a:r>
              <a:rPr lang="tr-TR" sz="1600" dirty="0"/>
              <a:t>B – H eğrisi lineer olamayan (</a:t>
            </a:r>
            <a:r>
              <a:rPr lang="tr-TR" sz="1600" dirty="0" err="1"/>
              <a:t>nonlineer</a:t>
            </a:r>
            <a:r>
              <a:rPr lang="tr-TR" sz="1600" dirty="0"/>
              <a:t>) bir eğridir ve belirli bir H değerine karşılık iki B değeri vardır. Dolayısıyla altındaki alanın hesaplanması zordur. Birçok deney yapıldıktan sonra histerezis eğrisinin alanını kabaca ifade eden bir denklem bulunmuştur;</a:t>
            </a:r>
          </a:p>
        </p:txBody>
      </p:sp>
      <p:sp>
        <p:nvSpPr>
          <p:cNvPr id="10" name="Rectangle 9"/>
          <p:cNvSpPr/>
          <p:nvPr/>
        </p:nvSpPr>
        <p:spPr>
          <a:xfrm>
            <a:off x="895352" y="3587396"/>
            <a:ext cx="7734298" cy="584775"/>
          </a:xfrm>
          <a:prstGeom prst="rect">
            <a:avLst/>
          </a:prstGeom>
        </p:spPr>
        <p:txBody>
          <a:bodyPr wrap="square">
            <a:spAutoFit/>
          </a:bodyPr>
          <a:lstStyle/>
          <a:p>
            <a:pPr algn="just"/>
            <a:r>
              <a:rPr lang="tr-TR" sz="1600" dirty="0"/>
              <a:t>Burada k manyetik malzemenin özelliğine bağlı bir katsayı, n ise 1,5 ile 2,5 arasında değişen bir katsayıdır. Böylece histerezis kaybı;</a:t>
            </a:r>
          </a:p>
        </p:txBody>
      </p:sp>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5351" y="2970593"/>
            <a:ext cx="1409700"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5351" y="4273196"/>
            <a:ext cx="1495425"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2390776" y="4346806"/>
            <a:ext cx="2028825" cy="338554"/>
          </a:xfrm>
          <a:prstGeom prst="rect">
            <a:avLst/>
          </a:prstGeom>
          <a:noFill/>
        </p:spPr>
        <p:txBody>
          <a:bodyPr wrap="square" rtlCol="0">
            <a:spAutoFit/>
          </a:bodyPr>
          <a:lstStyle/>
          <a:p>
            <a:r>
              <a:rPr lang="tr-TR" sz="1600" dirty="0"/>
              <a:t>şeklinde yazılabilir.</a:t>
            </a:r>
          </a:p>
        </p:txBody>
      </p:sp>
      <p:sp>
        <p:nvSpPr>
          <p:cNvPr id="18" name="Rounded Rectangle 34"/>
          <p:cNvSpPr/>
          <p:nvPr/>
        </p:nvSpPr>
        <p:spPr>
          <a:xfrm>
            <a:off x="861485" y="4296710"/>
            <a:ext cx="1502011" cy="4766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4362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xmlns="" Requires="a14">
          <p:sp>
            <p:nvSpPr>
              <p:cNvPr id="13" name="TextBox 12"/>
              <p:cNvSpPr txBox="1"/>
              <p:nvPr/>
            </p:nvSpPr>
            <p:spPr>
              <a:xfrm>
                <a:off x="841248" y="1371600"/>
                <a:ext cx="7540752" cy="1846659"/>
              </a:xfrm>
              <a:prstGeom prst="rect">
                <a:avLst/>
              </a:prstGeom>
              <a:noFill/>
            </p:spPr>
            <p:txBody>
              <a:bodyPr wrap="square" rtlCol="0">
                <a:spAutoFit/>
              </a:bodyPr>
              <a:lstStyle/>
              <a:p>
                <a:pPr algn="just"/>
                <a:r>
                  <a:rPr lang="tr-TR" dirty="0">
                    <a:solidFill>
                      <a:schemeClr val="tx2"/>
                    </a:solidFill>
                  </a:rPr>
                  <a:t>2. </a:t>
                </a:r>
                <a:r>
                  <a:rPr lang="tr-TR" dirty="0" err="1">
                    <a:solidFill>
                      <a:schemeClr val="tx2"/>
                    </a:solidFill>
                  </a:rPr>
                  <a:t>Eddy</a:t>
                </a:r>
                <a:r>
                  <a:rPr lang="tr-TR" dirty="0">
                    <a:solidFill>
                      <a:schemeClr val="tx2"/>
                    </a:solidFill>
                  </a:rPr>
                  <a:t> (</a:t>
                </a:r>
                <a:r>
                  <a:rPr lang="tr-TR" dirty="0" err="1">
                    <a:solidFill>
                      <a:schemeClr val="tx2"/>
                    </a:solidFill>
                  </a:rPr>
                  <a:t>Fuko</a:t>
                </a:r>
                <a:r>
                  <a:rPr lang="tr-TR" dirty="0">
                    <a:solidFill>
                      <a:schemeClr val="tx2"/>
                    </a:solidFill>
                  </a:rPr>
                  <a:t>) Kaybı</a:t>
                </a:r>
              </a:p>
              <a:p>
                <a:pPr algn="just"/>
                <a:endParaRPr lang="tr-TR" sz="1600" dirty="0"/>
              </a:p>
              <a:p>
                <a:pPr algn="just"/>
                <a:r>
                  <a:rPr lang="tr-TR" sz="1600" dirty="0"/>
                  <a:t>Akı yoğunluğunun zamana göre değişmesinden kaynaklanır. Akının değişimi akının geçtiği yola dik olan kesitte gerilim indükler. İndüklenen gerilim, iletken kesitinin kapalı devre oluşturmasından dolayı </a:t>
                </a:r>
                <a:r>
                  <a:rPr lang="tr-TR" sz="1600" dirty="0" err="1"/>
                  <a:t>eddy</a:t>
                </a:r>
                <a:r>
                  <a:rPr lang="tr-TR" sz="1600" dirty="0"/>
                  <a:t> akımları adı verilen akımların akmasına sebep olur. </a:t>
                </a:r>
                <a:r>
                  <a:rPr lang="tr-TR" sz="1600" dirty="0" err="1"/>
                  <a:t>Eddy</a:t>
                </a:r>
                <a:r>
                  <a:rPr lang="tr-TR" sz="1600" dirty="0"/>
                  <a:t> akımları, manyetik malzemenin elektriksel direncinden dolayı </a:t>
                </a:r>
                <a14:m>
                  <m:oMath xmlns:m="http://schemas.openxmlformats.org/officeDocument/2006/math">
                    <m:sSup>
                      <m:sSupPr>
                        <m:ctrlPr>
                          <a:rPr lang="tr-TR" sz="1600" i="1" smtClean="0">
                            <a:latin typeface="Cambria Math" panose="02040503050406030204" pitchFamily="18" charset="0"/>
                          </a:rPr>
                        </m:ctrlPr>
                      </m:sSupPr>
                      <m:e>
                        <m:r>
                          <a:rPr lang="tr-TR" sz="1600" b="0" i="1" smtClean="0">
                            <a:latin typeface="Cambria Math"/>
                          </a:rPr>
                          <m:t>𝐼</m:t>
                        </m:r>
                      </m:e>
                      <m:sup>
                        <m:r>
                          <a:rPr lang="tr-TR" sz="1600" b="0" i="1" smtClean="0">
                            <a:latin typeface="Cambria Math"/>
                          </a:rPr>
                          <m:t>2</m:t>
                        </m:r>
                      </m:sup>
                    </m:sSup>
                    <m:r>
                      <a:rPr lang="tr-TR" sz="1600" b="0" i="1" smtClean="0">
                        <a:latin typeface="Cambria Math"/>
                      </a:rPr>
                      <m:t>𝑅</m:t>
                    </m:r>
                    <m:r>
                      <a:rPr lang="tr-TR" sz="1600" b="0" i="1" smtClean="0">
                        <a:latin typeface="Cambria Math"/>
                      </a:rPr>
                      <m:t> </m:t>
                    </m:r>
                  </m:oMath>
                </a14:m>
                <a:r>
                  <a:rPr lang="tr-TR" sz="1600" dirty="0"/>
                  <a:t>kadarlık güç kaybına neden olurlar.</a:t>
                </a:r>
              </a:p>
            </p:txBody>
          </p:sp>
        </mc:Choice>
        <mc:Fallback>
          <p:sp>
            <p:nvSpPr>
              <p:cNvPr id="13" name="TextBox 12"/>
              <p:cNvSpPr txBox="1">
                <a:spLocks noRot="1" noChangeAspect="1" noMove="1" noResize="1" noEditPoints="1" noAdjustHandles="1" noChangeArrowheads="1" noChangeShapeType="1" noTextEdit="1"/>
              </p:cNvSpPr>
              <p:nvPr/>
            </p:nvSpPr>
            <p:spPr>
              <a:xfrm>
                <a:off x="841248" y="1371600"/>
                <a:ext cx="7540752" cy="1846659"/>
              </a:xfrm>
              <a:prstGeom prst="rect">
                <a:avLst/>
              </a:prstGeom>
              <a:blipFill rotWithShape="1">
                <a:blip r:embed="rId4" cstate="print"/>
                <a:stretch>
                  <a:fillRect l="-647" t="-1650" r="-404" b="-3300"/>
                </a:stretch>
              </a:blipFill>
            </p:spPr>
            <p:txBody>
              <a:bodyPr/>
              <a:lstStyle/>
              <a:p>
                <a:r>
                  <a:rPr lang="tr-TR">
                    <a:noFill/>
                  </a:rPr>
                  <a:t> </a:t>
                </a:r>
              </a:p>
            </p:txBody>
          </p:sp>
        </mc:Fallback>
      </mc:AlternateContent>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00200" y="3124200"/>
            <a:ext cx="2552700" cy="26903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62500" y="3218259"/>
            <a:ext cx="2769714" cy="24205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640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xmlns="" Requires="a14">
          <p:sp>
            <p:nvSpPr>
              <p:cNvPr id="13" name="TextBox 12"/>
              <p:cNvSpPr txBox="1"/>
              <p:nvPr/>
            </p:nvSpPr>
            <p:spPr>
              <a:xfrm>
                <a:off x="838200" y="4915506"/>
                <a:ext cx="7772400" cy="1323439"/>
              </a:xfrm>
              <a:prstGeom prst="rect">
                <a:avLst/>
              </a:prstGeom>
              <a:noFill/>
            </p:spPr>
            <p:txBody>
              <a:bodyPr wrap="square" rtlCol="0">
                <a:spAutoFit/>
              </a:bodyPr>
              <a:lstStyle/>
              <a:p>
                <a:pPr algn="just"/>
                <a:r>
                  <a:rPr lang="tr-TR" sz="1600" dirty="0"/>
                  <a:t>Sacın kalınlığı</a:t>
                </a:r>
                <a:r>
                  <a:rPr lang="el-GR" sz="1600" dirty="0">
                    <a:ea typeface="Cambria Math"/>
                  </a:rPr>
                  <a:t> </a:t>
                </a:r>
                <a14:m>
                  <m:oMath xmlns:m="http://schemas.openxmlformats.org/officeDocument/2006/math">
                    <m:r>
                      <a:rPr lang="el-GR" sz="1600" i="1">
                        <a:latin typeface="Cambria Math"/>
                        <a:ea typeface="Cambria Math"/>
                      </a:rPr>
                      <m:t>𝛿</m:t>
                    </m:r>
                  </m:oMath>
                </a14:m>
                <a:r>
                  <a:rPr lang="tr-TR" sz="1600" dirty="0"/>
                  <a:t> , eni w yüksekliği de h olsun. </a:t>
                </a:r>
                <a14:m>
                  <m:oMath xmlns:m="http://schemas.openxmlformats.org/officeDocument/2006/math">
                    <m:r>
                      <a:rPr lang="el-GR" sz="1600" i="1" smtClean="0">
                        <a:latin typeface="Cambria Math"/>
                        <a:ea typeface="Cambria Math"/>
                      </a:rPr>
                      <m:t>𝛿</m:t>
                    </m:r>
                    <m:r>
                      <a:rPr lang="tr-TR" sz="1600" b="0" i="0" smtClean="0">
                        <a:latin typeface="Cambria Math"/>
                        <a:ea typeface="Cambria Math"/>
                      </a:rPr>
                      <m:t> </m:t>
                    </m:r>
                  </m:oMath>
                </a14:m>
                <a:r>
                  <a:rPr lang="tr-TR" sz="1600" dirty="0"/>
                  <a:t>&lt;&lt; h olduğu durumda, </a:t>
                </a:r>
                <a:r>
                  <a:rPr lang="tr-TR" sz="1600" dirty="0" err="1"/>
                  <a:t>abcd</a:t>
                </a:r>
                <a:r>
                  <a:rPr lang="tr-TR" sz="1600" dirty="0"/>
                  <a:t> kapalı eğrisinin sınırladığı alandaki akı =</a:t>
                </a:r>
              </a:p>
              <a:p>
                <a:pPr algn="just"/>
                <a:endParaRPr lang="tr-TR" sz="1600" dirty="0"/>
              </a:p>
              <a:p>
                <a:pPr algn="just"/>
                <a:r>
                  <a:rPr lang="tr-TR" sz="1600" dirty="0"/>
                  <a:t>Kapalı  eğride indüklenen gerilim;                                                                         şeklinde yazılabilir.</a:t>
                </a:r>
              </a:p>
            </p:txBody>
          </p:sp>
        </mc:Choice>
        <mc:Fallback>
          <p:sp>
            <p:nvSpPr>
              <p:cNvPr id="13" name="TextBox 12"/>
              <p:cNvSpPr txBox="1">
                <a:spLocks noRot="1" noChangeAspect="1" noMove="1" noResize="1" noEditPoints="1" noAdjustHandles="1" noChangeArrowheads="1" noChangeShapeType="1" noTextEdit="1"/>
              </p:cNvSpPr>
              <p:nvPr/>
            </p:nvSpPr>
            <p:spPr>
              <a:xfrm>
                <a:off x="838200" y="4915506"/>
                <a:ext cx="7772400" cy="1323439"/>
              </a:xfrm>
              <a:prstGeom prst="rect">
                <a:avLst/>
              </a:prstGeom>
              <a:blipFill rotWithShape="1">
                <a:blip r:embed="rId4" cstate="print"/>
                <a:stretch>
                  <a:fillRect l="-471" t="-1382" r="-392" b="-5069"/>
                </a:stretch>
              </a:blipFill>
            </p:spPr>
            <p:txBody>
              <a:bodyPr/>
              <a:lstStyle/>
              <a:p>
                <a:r>
                  <a:rPr lang="tr-TR">
                    <a:noFill/>
                  </a:rPr>
                  <a:t> </a:t>
                </a:r>
              </a:p>
            </p:txBody>
          </p:sp>
        </mc:Fallback>
      </mc:AlternateContent>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0399" y="1496102"/>
            <a:ext cx="3304559" cy="33940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1800" y="5236369"/>
            <a:ext cx="1143000" cy="2171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5946" y="5577225"/>
            <a:ext cx="1732107" cy="613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6" name="Straight Arrow Connector 15"/>
          <p:cNvCxnSpPr/>
          <p:nvPr/>
        </p:nvCxnSpPr>
        <p:spPr>
          <a:xfrm>
            <a:off x="5438053" y="5838601"/>
            <a:ext cx="512141"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26113" y="5640868"/>
            <a:ext cx="1433020" cy="407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838200" y="1339334"/>
            <a:ext cx="1910779" cy="369332"/>
          </a:xfrm>
          <a:prstGeom prst="rect">
            <a:avLst/>
          </a:prstGeom>
        </p:spPr>
        <p:txBody>
          <a:bodyPr wrap="none">
            <a:spAutoFit/>
          </a:bodyPr>
          <a:lstStyle/>
          <a:p>
            <a:pPr algn="just"/>
            <a:r>
              <a:rPr lang="tr-TR" dirty="0" err="1">
                <a:solidFill>
                  <a:schemeClr val="tx2"/>
                </a:solidFill>
              </a:rPr>
              <a:t>Eddy</a:t>
            </a:r>
            <a:r>
              <a:rPr lang="tr-TR" dirty="0">
                <a:solidFill>
                  <a:schemeClr val="tx2"/>
                </a:solidFill>
              </a:rPr>
              <a:t> Kaybı Modeli</a:t>
            </a:r>
          </a:p>
        </p:txBody>
      </p:sp>
    </p:spTree>
    <p:extLst>
      <p:ext uri="{BB962C8B-B14F-4D97-AF65-F5344CB8AC3E}">
        <p14:creationId xmlns:p14="http://schemas.microsoft.com/office/powerpoint/2010/main" xmlns="" val="290358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951337"/>
            <a:ext cx="2263983" cy="2325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3844" y="1346256"/>
            <a:ext cx="1674876" cy="6342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699787" y="1332635"/>
            <a:ext cx="2514600" cy="338554"/>
          </a:xfrm>
          <a:prstGeom prst="rect">
            <a:avLst/>
          </a:prstGeom>
          <a:noFill/>
        </p:spPr>
        <p:txBody>
          <a:bodyPr wrap="square" rtlCol="0">
            <a:spAutoFit/>
          </a:bodyPr>
          <a:lstStyle/>
          <a:p>
            <a:r>
              <a:rPr lang="tr-TR" sz="1600" dirty="0"/>
              <a:t>R(</a:t>
            </a:r>
            <a:r>
              <a:rPr lang="el-GR" sz="1600" dirty="0"/>
              <a:t>Ω</a:t>
            </a:r>
            <a:r>
              <a:rPr lang="tr-TR" sz="1600" dirty="0"/>
              <a:t>) = </a:t>
            </a:r>
            <a:r>
              <a:rPr lang="tr-TR" sz="1600" dirty="0" err="1"/>
              <a:t>abcd</a:t>
            </a:r>
            <a:r>
              <a:rPr lang="tr-TR" sz="1600" dirty="0"/>
              <a:t> yolunun direnci</a:t>
            </a:r>
          </a:p>
        </p:txBody>
      </p:sp>
      <p:sp>
        <p:nvSpPr>
          <p:cNvPr id="6" name="Rectangle 5"/>
          <p:cNvSpPr/>
          <p:nvPr/>
        </p:nvSpPr>
        <p:spPr>
          <a:xfrm>
            <a:off x="2699787" y="1641938"/>
            <a:ext cx="2766911" cy="338554"/>
          </a:xfrm>
          <a:prstGeom prst="rect">
            <a:avLst/>
          </a:prstGeom>
        </p:spPr>
        <p:txBody>
          <a:bodyPr wrap="none">
            <a:spAutoFit/>
          </a:bodyPr>
          <a:lstStyle/>
          <a:p>
            <a:r>
              <a:rPr lang="tr-TR" sz="1600" dirty="0"/>
              <a:t>ρ(</a:t>
            </a:r>
            <a:r>
              <a:rPr lang="el-GR" sz="1600" dirty="0"/>
              <a:t>Ω</a:t>
            </a:r>
            <a:r>
              <a:rPr lang="tr-TR" sz="1600" dirty="0"/>
              <a:t>m) = malzemenin özdirenci</a:t>
            </a:r>
          </a:p>
        </p:txBody>
      </p:sp>
      <p:sp>
        <p:nvSpPr>
          <p:cNvPr id="7" name="Rectangle 6"/>
          <p:cNvSpPr/>
          <p:nvPr/>
        </p:nvSpPr>
        <p:spPr>
          <a:xfrm>
            <a:off x="749301" y="2007640"/>
            <a:ext cx="6125536" cy="338554"/>
          </a:xfrm>
          <a:prstGeom prst="rect">
            <a:avLst/>
          </a:prstGeom>
        </p:spPr>
        <p:txBody>
          <a:bodyPr wrap="square">
            <a:spAutoFit/>
          </a:bodyPr>
          <a:lstStyle/>
          <a:p>
            <a:pPr algn="just"/>
            <a:r>
              <a:rPr lang="tr-TR" sz="1600" dirty="0"/>
              <a:t>Kapalı eğride indüklenen gerilim nedeniyle akan diferansiyel akım;</a:t>
            </a:r>
          </a:p>
        </p:txBody>
      </p:sp>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7164" y="2438400"/>
            <a:ext cx="2105909" cy="755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749301" y="3259667"/>
            <a:ext cx="7618475" cy="584775"/>
          </a:xfrm>
          <a:prstGeom prst="rect">
            <a:avLst/>
          </a:prstGeom>
        </p:spPr>
        <p:txBody>
          <a:bodyPr wrap="square">
            <a:spAutoFit/>
          </a:bodyPr>
          <a:lstStyle/>
          <a:p>
            <a:pPr algn="just"/>
            <a:r>
              <a:rPr lang="tr-TR" sz="1600" dirty="0"/>
              <a:t>Akım ve gerilim denkleminden yararlanarak </a:t>
            </a:r>
            <a:r>
              <a:rPr lang="tr-TR" sz="1600" dirty="0" err="1"/>
              <a:t>abcd</a:t>
            </a:r>
            <a:r>
              <a:rPr lang="tr-TR" sz="1600" dirty="0"/>
              <a:t> kapalı eğrisi üzerinde akan </a:t>
            </a:r>
            <a:r>
              <a:rPr lang="tr-TR" sz="1600" dirty="0" err="1"/>
              <a:t>eddy</a:t>
            </a:r>
            <a:r>
              <a:rPr lang="tr-TR" sz="1600" dirty="0"/>
              <a:t> akımın meydana getirdiği güç kaybı bulunabilir.</a:t>
            </a:r>
          </a:p>
        </p:txBody>
      </p:sp>
      <p:pic>
        <p:nvPicPr>
          <p:cNvPr id="5124"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3844" y="3993669"/>
            <a:ext cx="2442756" cy="7350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2" name="Straight Arrow Connector 21"/>
          <p:cNvCxnSpPr/>
          <p:nvPr/>
        </p:nvCxnSpPr>
        <p:spPr>
          <a:xfrm>
            <a:off x="3352800" y="4410283"/>
            <a:ext cx="363301"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16101" y="3993669"/>
            <a:ext cx="3015315" cy="7824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4" name="Straight Arrow Connector 23"/>
          <p:cNvCxnSpPr/>
          <p:nvPr/>
        </p:nvCxnSpPr>
        <p:spPr>
          <a:xfrm>
            <a:off x="6692377" y="4384882"/>
            <a:ext cx="363301"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6"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55678" y="4073085"/>
            <a:ext cx="1715991" cy="6556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10" name="Rectangle 9"/>
              <p:cNvSpPr/>
              <p:nvPr/>
            </p:nvSpPr>
            <p:spPr>
              <a:xfrm>
                <a:off x="749301" y="4776095"/>
                <a:ext cx="8020019" cy="584775"/>
              </a:xfrm>
              <a:prstGeom prst="rect">
                <a:avLst/>
              </a:prstGeom>
            </p:spPr>
            <p:txBody>
              <a:bodyPr wrap="square">
                <a:spAutoFit/>
              </a:bodyPr>
              <a:lstStyle/>
              <a:p>
                <a:pPr algn="just"/>
                <a:r>
                  <a:rPr lang="tr-TR" sz="1600" dirty="0"/>
                  <a:t>Burada </a:t>
                </a:r>
                <a14:m>
                  <m:oMath xmlns:m="http://schemas.openxmlformats.org/officeDocument/2006/math">
                    <m:r>
                      <a:rPr lang="el-GR" sz="1600" i="1">
                        <a:latin typeface="Cambria Math"/>
                        <a:ea typeface="Cambria Math"/>
                      </a:rPr>
                      <m:t>𝜗</m:t>
                    </m:r>
                    <m:r>
                      <a:rPr lang="el-GR" sz="1600" i="1">
                        <a:latin typeface="Cambria Math"/>
                        <a:ea typeface="Cambria Math"/>
                      </a:rPr>
                      <m:t> </m:t>
                    </m:r>
                  </m:oMath>
                </a14:m>
                <a:r>
                  <a:rPr lang="tr-TR" sz="1600" dirty="0"/>
                  <a:t>= </a:t>
                </a:r>
                <a:r>
                  <a:rPr lang="tr-TR" sz="1600" dirty="0" err="1"/>
                  <a:t>w.h</a:t>
                </a:r>
                <a:r>
                  <a:rPr lang="tr-TR" sz="1600" dirty="0"/>
                  <a:t>.</a:t>
                </a:r>
                <a14:m>
                  <m:oMath xmlns:m="http://schemas.openxmlformats.org/officeDocument/2006/math">
                    <m:r>
                      <a:rPr lang="el-GR" sz="1600" i="1">
                        <a:latin typeface="Cambria Math"/>
                        <a:ea typeface="Cambria Math"/>
                      </a:rPr>
                      <m:t>𝛿</m:t>
                    </m:r>
                  </m:oMath>
                </a14:m>
                <a:r>
                  <a:rPr lang="tr-TR" sz="1600" dirty="0"/>
                  <a:t> olup sacın hacmini </a:t>
                </a:r>
                <a14:m>
                  <m:oMath xmlns:m="http://schemas.openxmlformats.org/officeDocument/2006/math">
                    <m:d>
                      <m:dPr>
                        <m:ctrlPr>
                          <a:rPr lang="tr-TR" sz="1400" i="1">
                            <a:latin typeface="Cambria Math" panose="02040503050406030204" pitchFamily="18" charset="0"/>
                          </a:rPr>
                        </m:ctrlPr>
                      </m:dPr>
                      <m:e>
                        <m:sSup>
                          <m:sSupPr>
                            <m:ctrlPr>
                              <a:rPr lang="tr-TR" sz="1400" i="1">
                                <a:latin typeface="Cambria Math" panose="02040503050406030204" pitchFamily="18" charset="0"/>
                              </a:rPr>
                            </m:ctrlPr>
                          </m:sSupPr>
                          <m:e>
                            <m:r>
                              <a:rPr lang="tr-TR" sz="1400" i="1">
                                <a:latin typeface="Cambria Math"/>
                              </a:rPr>
                              <m:t>𝑚</m:t>
                            </m:r>
                          </m:e>
                          <m:sup>
                            <m:r>
                              <a:rPr lang="tr-TR" sz="1400" i="1">
                                <a:latin typeface="Cambria Math"/>
                              </a:rPr>
                              <m:t>3</m:t>
                            </m:r>
                          </m:sup>
                        </m:sSup>
                      </m:e>
                    </m:d>
                  </m:oMath>
                </a14:m>
                <a:r>
                  <a:rPr lang="tr-TR" sz="1400" dirty="0"/>
                  <a:t>  </a:t>
                </a:r>
                <a:r>
                  <a:rPr lang="tr-TR" sz="1600" dirty="0"/>
                  <a:t>belirtir. Yukarıdaki güç kaybı denklemi kısaltılarak manyetik malzemedeki </a:t>
                </a:r>
                <a:r>
                  <a:rPr lang="tr-TR" sz="1600" dirty="0" err="1"/>
                  <a:t>eddy</a:t>
                </a:r>
                <a:r>
                  <a:rPr lang="tr-TR" sz="1600" dirty="0"/>
                  <a:t> kaybı aşağıdaki gibi yazılabilir.</a:t>
                </a:r>
              </a:p>
            </p:txBody>
          </p:sp>
        </mc:Choice>
        <mc:Fallback>
          <p:sp>
            <p:nvSpPr>
              <p:cNvPr id="10" name="Rectangle 9"/>
              <p:cNvSpPr>
                <a:spLocks noRot="1" noChangeAspect="1" noMove="1" noResize="1" noEditPoints="1" noAdjustHandles="1" noChangeArrowheads="1" noChangeShapeType="1" noTextEdit="1"/>
              </p:cNvSpPr>
              <p:nvPr/>
            </p:nvSpPr>
            <p:spPr>
              <a:xfrm>
                <a:off x="749301" y="4776095"/>
                <a:ext cx="8020019" cy="584775"/>
              </a:xfrm>
              <a:prstGeom prst="rect">
                <a:avLst/>
              </a:prstGeom>
              <a:blipFill rotWithShape="1">
                <a:blip r:embed="rId10" cstate="print"/>
                <a:stretch>
                  <a:fillRect l="-456" t="-3125" r="-304" b="-12500"/>
                </a:stretch>
              </a:blipFill>
            </p:spPr>
            <p:txBody>
              <a:bodyPr/>
              <a:lstStyle/>
              <a:p>
                <a:r>
                  <a:rPr lang="tr-TR">
                    <a:noFill/>
                  </a:rPr>
                  <a:t> </a:t>
                </a:r>
              </a:p>
            </p:txBody>
          </p:sp>
        </mc:Fallback>
      </mc:AlternateContent>
      <p:pic>
        <p:nvPicPr>
          <p:cNvPr id="5127"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78831" y="5531234"/>
            <a:ext cx="1621489" cy="413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11" name="Rectangle 10"/>
              <p:cNvSpPr/>
              <p:nvPr/>
            </p:nvSpPr>
            <p:spPr>
              <a:xfrm>
                <a:off x="2699787" y="5463090"/>
                <a:ext cx="6069533" cy="584775"/>
              </a:xfrm>
              <a:prstGeom prst="rect">
                <a:avLst/>
              </a:prstGeom>
            </p:spPr>
            <p:txBody>
              <a:bodyPr wrap="square">
                <a:spAutoFit/>
              </a:bodyPr>
              <a:lstStyle/>
              <a:p>
                <a:pPr algn="just"/>
                <a14:m>
                  <m:oMath xmlns:m="http://schemas.openxmlformats.org/officeDocument/2006/math">
                    <m:sSub>
                      <m:sSubPr>
                        <m:ctrlPr>
                          <a:rPr lang="tr-TR" sz="1600" i="1" smtClean="0">
                            <a:latin typeface="Cambria Math" panose="02040503050406030204" pitchFamily="18" charset="0"/>
                          </a:rPr>
                        </m:ctrlPr>
                      </m:sSubPr>
                      <m:e>
                        <m:r>
                          <a:rPr lang="tr-TR" sz="1600" b="0" i="1" smtClean="0">
                            <a:latin typeface="Cambria Math"/>
                          </a:rPr>
                          <m:t>𝑘</m:t>
                        </m:r>
                      </m:e>
                      <m:sub>
                        <m:r>
                          <a:rPr lang="tr-TR" sz="1600" b="0" i="1" smtClean="0">
                            <a:latin typeface="Cambria Math"/>
                          </a:rPr>
                          <m:t>𝑒</m:t>
                        </m:r>
                      </m:sub>
                    </m:sSub>
                  </m:oMath>
                </a14:m>
                <a:r>
                  <a:rPr lang="tr-TR" sz="1600" dirty="0"/>
                  <a:t> manyetik malzemenin kalınlığına ve malzemenin cinsine bağlı bir katsayıdır.</a:t>
                </a:r>
              </a:p>
            </p:txBody>
          </p:sp>
        </mc:Choice>
        <mc:Fallback>
          <p:sp>
            <p:nvSpPr>
              <p:cNvPr id="11" name="Rectangle 10"/>
              <p:cNvSpPr>
                <a:spLocks noRot="1" noChangeAspect="1" noMove="1" noResize="1" noEditPoints="1" noAdjustHandles="1" noChangeArrowheads="1" noChangeShapeType="1" noTextEdit="1"/>
              </p:cNvSpPr>
              <p:nvPr/>
            </p:nvSpPr>
            <p:spPr>
              <a:xfrm>
                <a:off x="2699787" y="5463090"/>
                <a:ext cx="6069533" cy="584775"/>
              </a:xfrm>
              <a:prstGeom prst="rect">
                <a:avLst/>
              </a:prstGeom>
              <a:blipFill rotWithShape="1">
                <a:blip r:embed="rId12" cstate="print"/>
                <a:stretch>
                  <a:fillRect l="-602" t="-3125" r="-502" b="-12500"/>
                </a:stretch>
              </a:blipFill>
            </p:spPr>
            <p:txBody>
              <a:bodyPr/>
              <a:lstStyle/>
              <a:p>
                <a:r>
                  <a:rPr lang="tr-TR">
                    <a:noFill/>
                  </a:rPr>
                  <a:t> </a:t>
                </a:r>
              </a:p>
            </p:txBody>
          </p:sp>
        </mc:Fallback>
      </mc:AlternateContent>
      <p:sp>
        <p:nvSpPr>
          <p:cNvPr id="35" name="Rounded Rectangle 34"/>
          <p:cNvSpPr/>
          <p:nvPr/>
        </p:nvSpPr>
        <p:spPr>
          <a:xfrm>
            <a:off x="797164" y="5463090"/>
            <a:ext cx="1784822" cy="5502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17983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841248" y="1447800"/>
            <a:ext cx="7769352" cy="4524315"/>
          </a:xfrm>
          <a:prstGeom prst="rect">
            <a:avLst/>
          </a:prstGeom>
          <a:noFill/>
        </p:spPr>
        <p:txBody>
          <a:bodyPr wrap="square" rtlCol="0">
            <a:spAutoFit/>
          </a:bodyPr>
          <a:lstStyle/>
          <a:p>
            <a:pPr algn="just"/>
            <a:r>
              <a:rPr lang="tr-TR" sz="1600" dirty="0" err="1"/>
              <a:t>Eddy</a:t>
            </a:r>
            <a:r>
              <a:rPr lang="tr-TR" sz="1600" dirty="0"/>
              <a:t> kayıpları denklemi yüksek olmayan frekanslarda (50 Hz – 1 kHz), akı yoğunluğu dağılımının </a:t>
            </a:r>
            <a:r>
              <a:rPr lang="tr-TR" sz="1600" dirty="0" err="1"/>
              <a:t>eddy</a:t>
            </a:r>
            <a:r>
              <a:rPr lang="tr-TR" sz="1600" dirty="0"/>
              <a:t> akımlarından etkilenmediği durumlarda geçerli olmaktadır.</a:t>
            </a:r>
          </a:p>
          <a:p>
            <a:pPr algn="just"/>
            <a:endParaRPr lang="tr-TR" sz="1600" dirty="0"/>
          </a:p>
          <a:p>
            <a:pPr algn="just"/>
            <a:r>
              <a:rPr lang="tr-TR" sz="1600" dirty="0" err="1">
                <a:solidFill>
                  <a:srgbClr val="C00000"/>
                </a:solidFill>
              </a:rPr>
              <a:t>Eddy</a:t>
            </a:r>
            <a:r>
              <a:rPr lang="tr-TR" sz="1600" dirty="0">
                <a:solidFill>
                  <a:srgbClr val="C00000"/>
                </a:solidFill>
              </a:rPr>
              <a:t> akımı kayıplarını azaltmak için iki yöntemden bahsedilebilir:</a:t>
            </a:r>
          </a:p>
          <a:p>
            <a:pPr algn="just"/>
            <a:endParaRPr lang="tr-TR" sz="1600" dirty="0"/>
          </a:p>
          <a:p>
            <a:pPr marL="342900" indent="-342900" algn="just">
              <a:buFont typeface="+mj-lt"/>
              <a:buAutoNum type="arabicPeriod"/>
            </a:pPr>
            <a:r>
              <a:rPr lang="tr-TR" sz="1600" dirty="0"/>
              <a:t>İletkenliği düşük (özdirenci büyük) manyetik malzeme kullanılarak kayıpları azaltılabilir. </a:t>
            </a:r>
            <a:r>
              <a:rPr lang="tr-TR" sz="1600" dirty="0" err="1"/>
              <a:t>Eddy</a:t>
            </a:r>
            <a:r>
              <a:rPr lang="tr-TR" sz="1600" dirty="0"/>
              <a:t> kayıp denkleminden de görüldüğü üzere, </a:t>
            </a:r>
            <a:r>
              <a:rPr lang="tr-TR" sz="1600" dirty="0" err="1"/>
              <a:t>eddy</a:t>
            </a:r>
            <a:r>
              <a:rPr lang="tr-TR" sz="1600" dirty="0"/>
              <a:t> kayıpları kullanılan manyetik malzemenin özdirenci ile ters orantılıdır. Demir, ucuz ve bol bulunan iyi bir manyetik malzeme olmasının yanında aynı zamanda iletkendir. Bu nedenle </a:t>
            </a:r>
            <a:r>
              <a:rPr lang="tr-TR" sz="1600" dirty="0" err="1"/>
              <a:t>eddy</a:t>
            </a:r>
            <a:r>
              <a:rPr lang="tr-TR" sz="1600" dirty="0"/>
              <a:t> kayıpları yüksektir. Demirin içine % 4 - 5 oranında Silisyum katıldığında iletkenliği, dolayısıyla </a:t>
            </a:r>
            <a:r>
              <a:rPr lang="tr-TR" sz="1600" dirty="0" err="1"/>
              <a:t>eddy</a:t>
            </a:r>
            <a:r>
              <a:rPr lang="tr-TR" sz="1600" dirty="0"/>
              <a:t> kayıpları azalır. </a:t>
            </a:r>
          </a:p>
          <a:p>
            <a:pPr marL="342900" indent="-342900" algn="just">
              <a:buFont typeface="+mj-lt"/>
              <a:buAutoNum type="arabicPeriod"/>
            </a:pPr>
            <a:endParaRPr lang="tr-TR" sz="1600" dirty="0"/>
          </a:p>
          <a:p>
            <a:pPr marL="342900" indent="-342900" algn="just">
              <a:buFont typeface="+mj-lt"/>
              <a:buAutoNum type="arabicPeriod"/>
            </a:pPr>
            <a:r>
              <a:rPr lang="tr-TR" sz="1600" dirty="0"/>
              <a:t>Dilimlenmiş sac kullanılarak </a:t>
            </a:r>
            <a:r>
              <a:rPr lang="tr-TR" sz="1600" dirty="0" err="1"/>
              <a:t>eddy</a:t>
            </a:r>
            <a:r>
              <a:rPr lang="tr-TR" sz="1600" dirty="0"/>
              <a:t> kayıpları azaltılabilir. </a:t>
            </a:r>
            <a:r>
              <a:rPr lang="tr-TR" sz="1600" dirty="0" err="1"/>
              <a:t>Eddy</a:t>
            </a:r>
            <a:r>
              <a:rPr lang="tr-TR" sz="1600" dirty="0"/>
              <a:t> kayıpları kullanılan manyetik malzemenin kalınlığının karesi ile ters orantılı değiştiği için, kütlesel manyetik malzeme yerine dilimlenmiş ve birbirinden yalıtılmış sac malzeme kullanmak kayıpları azaltır.</a:t>
            </a:r>
          </a:p>
          <a:p>
            <a:pPr marL="342900" indent="-342900" algn="just">
              <a:buFont typeface="+mj-lt"/>
              <a:buAutoNum type="arabicPeriod"/>
            </a:pPr>
            <a:endParaRPr lang="tr-TR" sz="1600" dirty="0"/>
          </a:p>
          <a:p>
            <a:pPr algn="just"/>
            <a:r>
              <a:rPr lang="tr-TR" sz="1600" dirty="0" err="1"/>
              <a:t>Eddy</a:t>
            </a:r>
            <a:r>
              <a:rPr lang="tr-TR" sz="1600" dirty="0"/>
              <a:t> kayıpları frekansın karesi ile artış gösterdiği için yüksek frekanslarda silisyum-demir malzeme kullanmak yeterli olmaz. Bunun yerine çoğunlukla </a:t>
            </a:r>
            <a:r>
              <a:rPr lang="tr-TR" sz="1600" dirty="0" err="1"/>
              <a:t>ferritler</a:t>
            </a:r>
            <a:r>
              <a:rPr lang="tr-TR" sz="1600" dirty="0"/>
              <a:t> kullanılır.</a:t>
            </a:r>
          </a:p>
        </p:txBody>
      </p:sp>
    </p:spTree>
    <p:extLst>
      <p:ext uri="{BB962C8B-B14F-4D97-AF65-F5344CB8AC3E}">
        <p14:creationId xmlns:p14="http://schemas.microsoft.com/office/powerpoint/2010/main" xmlns="" val="386817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841248" y="1447800"/>
            <a:ext cx="7769352" cy="2062103"/>
          </a:xfrm>
          <a:prstGeom prst="rect">
            <a:avLst/>
          </a:prstGeom>
          <a:noFill/>
        </p:spPr>
        <p:txBody>
          <a:bodyPr wrap="square" rtlCol="0">
            <a:spAutoFit/>
          </a:bodyPr>
          <a:lstStyle/>
          <a:p>
            <a:pPr algn="just"/>
            <a:r>
              <a:rPr lang="tr-TR" sz="1600" dirty="0"/>
              <a:t>Düşük frekanslarda </a:t>
            </a:r>
            <a:r>
              <a:rPr lang="tr-TR" sz="1600" dirty="0" err="1"/>
              <a:t>eddy</a:t>
            </a:r>
            <a:r>
              <a:rPr lang="tr-TR" sz="1600" dirty="0"/>
              <a:t> kaybı çok düşük olur. Bundan dolayı B – H kapalı eğrisinin altındaki alan manyetik malzemenin yaklaşık histerezis kaybını verir. </a:t>
            </a:r>
            <a:r>
              <a:rPr lang="tr-TR" sz="1600" dirty="0" err="1"/>
              <a:t>Eddy</a:t>
            </a:r>
            <a:r>
              <a:rPr lang="tr-TR" sz="1600" dirty="0"/>
              <a:t> akımı ve kayıplarının olmadığı bu eğriye </a:t>
            </a:r>
            <a:r>
              <a:rPr lang="tr-TR" sz="1600" dirty="0">
                <a:solidFill>
                  <a:srgbClr val="C00000"/>
                </a:solidFill>
              </a:rPr>
              <a:t>statik histerezis eğrisi </a:t>
            </a:r>
            <a:r>
              <a:rPr lang="tr-TR" sz="1600" dirty="0"/>
              <a:t>denir. </a:t>
            </a:r>
          </a:p>
          <a:p>
            <a:pPr algn="just"/>
            <a:endParaRPr lang="tr-TR" sz="1600" dirty="0"/>
          </a:p>
          <a:p>
            <a:pPr algn="just"/>
            <a:r>
              <a:rPr lang="tr-TR" sz="1600" dirty="0"/>
              <a:t>Eğer akı yoğunluğunun frekansı düşük değilse, indüklenen </a:t>
            </a:r>
            <a:r>
              <a:rPr lang="tr-TR" sz="1600" dirty="0" err="1"/>
              <a:t>eddy</a:t>
            </a:r>
            <a:r>
              <a:rPr lang="tr-TR" sz="1600" dirty="0"/>
              <a:t> akımlarının oluşturduğu kayıp nedeniyle B – H eğrisi genişler. Oluşan yeni B – H eğrisine </a:t>
            </a:r>
            <a:r>
              <a:rPr lang="tr-TR" sz="1600" dirty="0">
                <a:solidFill>
                  <a:srgbClr val="C00000"/>
                </a:solidFill>
              </a:rPr>
              <a:t>dinamik histerezis eğrisi </a:t>
            </a:r>
            <a:r>
              <a:rPr lang="tr-TR" sz="1600" dirty="0"/>
              <a:t>denir. Artık B - H eğrisinin altındaki alan sadece histerezis kaybını vermez, </a:t>
            </a:r>
            <a:r>
              <a:rPr lang="tr-TR" sz="1600" dirty="0" err="1"/>
              <a:t>eddy</a:t>
            </a:r>
            <a:r>
              <a:rPr lang="tr-TR" sz="1600" dirty="0"/>
              <a:t> kaybı ile histerezis kaybının toplamını verir.</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36166" y="5037667"/>
            <a:ext cx="1938867" cy="792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1248" y="3473053"/>
            <a:ext cx="3744720" cy="2843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3" name="TextBox 2"/>
              <p:cNvSpPr txBox="1"/>
              <p:nvPr/>
            </p:nvSpPr>
            <p:spPr>
              <a:xfrm>
                <a:off x="4419600" y="3971330"/>
                <a:ext cx="4572000" cy="923330"/>
              </a:xfrm>
              <a:prstGeom prst="rect">
                <a:avLst/>
              </a:prstGeom>
              <a:noFill/>
            </p:spPr>
            <p:txBody>
              <a:bodyPr wrap="square" rtlCol="0">
                <a:spAutoFit/>
              </a:bodyPr>
              <a:lstStyle/>
              <a:p>
                <a:pPr algn="just"/>
                <a:r>
                  <a:rPr lang="tr-TR" dirty="0"/>
                  <a:t>Toplam çekirdek kayıpları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a:rPr>
                          <m:t>𝑃</m:t>
                        </m:r>
                      </m:e>
                      <m:sub>
                        <m:r>
                          <a:rPr lang="tr-TR" b="0" i="1" smtClean="0">
                            <a:latin typeface="Cambria Math"/>
                          </a:rPr>
                          <m:t>𝑐𝑒𝑘</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h𝑖𝑠</m:t>
                        </m:r>
                      </m:sub>
                    </m:sSub>
                    <m:r>
                      <a:rPr lang="tr-TR" b="0" i="1" smtClean="0">
                        <a:latin typeface="Cambria Math"/>
                      </a:rPr>
                      <m:t>+ </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𝑒𝑑</m:t>
                        </m:r>
                      </m:sub>
                    </m:sSub>
                    <m:r>
                      <a:rPr lang="tr-TR" b="0" i="1" smtClean="0">
                        <a:latin typeface="Cambria Math"/>
                      </a:rPr>
                      <m:t> </m:t>
                    </m:r>
                  </m:oMath>
                </a14:m>
                <a:r>
                  <a:rPr lang="tr-TR" dirty="0"/>
                  <a:t> formülüyle hesaplanabileceği gibi dinamik histerezis eğrisinden de çıkartılabilir.</a:t>
                </a:r>
              </a:p>
            </p:txBody>
          </p:sp>
        </mc:Choice>
        <mc:Fallback>
          <p:sp>
            <p:nvSpPr>
              <p:cNvPr id="3" name="TextBox 2"/>
              <p:cNvSpPr txBox="1">
                <a:spLocks noRot="1" noChangeAspect="1" noMove="1" noResize="1" noEditPoints="1" noAdjustHandles="1" noChangeArrowheads="1" noChangeShapeType="1" noTextEdit="1"/>
              </p:cNvSpPr>
              <p:nvPr/>
            </p:nvSpPr>
            <p:spPr>
              <a:xfrm>
                <a:off x="4419600" y="3971330"/>
                <a:ext cx="4572000" cy="923330"/>
              </a:xfrm>
              <a:prstGeom prst="rect">
                <a:avLst/>
              </a:prstGeom>
              <a:blipFill rotWithShape="1">
                <a:blip r:embed="rId6" cstate="print"/>
                <a:stretch>
                  <a:fillRect l="-1067" t="-3289" r="-1067" b="-9211"/>
                </a:stretch>
              </a:blipFill>
            </p:spPr>
            <p:txBody>
              <a:bodyPr/>
              <a:lstStyle/>
              <a:p>
                <a:r>
                  <a:rPr lang="tr-TR">
                    <a:noFill/>
                  </a:rPr>
                  <a:t> </a:t>
                </a:r>
              </a:p>
            </p:txBody>
          </p:sp>
        </mc:Fallback>
      </mc:AlternateContent>
    </p:spTree>
    <p:extLst>
      <p:ext uri="{BB962C8B-B14F-4D97-AF65-F5344CB8AC3E}">
        <p14:creationId xmlns:p14="http://schemas.microsoft.com/office/powerpoint/2010/main" xmlns="" val="380427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517927"/>
            <a:ext cx="8077200" cy="1569660"/>
          </a:xfrm>
          <a:prstGeom prst="rect">
            <a:avLst/>
          </a:prstGeom>
          <a:noFill/>
        </p:spPr>
        <p:txBody>
          <a:bodyPr wrap="square" rtlCol="0">
            <a:spAutoFit/>
          </a:bodyPr>
          <a:lstStyle/>
          <a:p>
            <a:r>
              <a:rPr lang="tr-TR" sz="9600" dirty="0">
                <a:solidFill>
                  <a:schemeClr val="tx2"/>
                </a:solidFill>
                <a:latin typeface="Kalam Light" panose="02000000000000000000" pitchFamily="2" charset="-94"/>
                <a:cs typeface="Kalam Light" panose="02000000000000000000" pitchFamily="2" charset="-94"/>
              </a:rPr>
              <a:t>TEŞEKKÜRLER</a:t>
            </a:r>
          </a:p>
        </p:txBody>
      </p:sp>
    </p:spTree>
    <p:extLst>
      <p:ext uri="{BB962C8B-B14F-4D97-AF65-F5344CB8AC3E}">
        <p14:creationId xmlns:p14="http://schemas.microsoft.com/office/powerpoint/2010/main" xmlns="" val="113684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2" cstate="print"/>
          <a:srcRect/>
          <a:stretch>
            <a:fillRect/>
          </a:stretch>
        </p:blipFill>
        <p:spPr>
          <a:xfrm>
            <a:off x="1" y="-39497"/>
            <a:ext cx="1447800" cy="1563497"/>
          </a:xfrm>
          <a:prstGeom prst="rect">
            <a:avLst/>
          </a:prstGeom>
          <a:ln/>
        </p:spPr>
      </p:pic>
      <p:sp>
        <p:nvSpPr>
          <p:cNvPr id="3" name="TextBox 2"/>
          <p:cNvSpPr txBox="1"/>
          <p:nvPr/>
        </p:nvSpPr>
        <p:spPr>
          <a:xfrm>
            <a:off x="819150" y="1447800"/>
            <a:ext cx="7791450" cy="1569660"/>
          </a:xfrm>
          <a:prstGeom prst="rect">
            <a:avLst/>
          </a:prstGeom>
          <a:noFill/>
        </p:spPr>
        <p:txBody>
          <a:bodyPr wrap="square" rtlCol="0">
            <a:spAutoFit/>
          </a:bodyPr>
          <a:lstStyle/>
          <a:p>
            <a:pPr algn="just"/>
            <a:r>
              <a:rPr lang="en-US" sz="1600" dirty="0"/>
              <a:t>3 </a:t>
            </a:r>
            <a:r>
              <a:rPr lang="tr-TR" sz="1600" dirty="0"/>
              <a:t>fazlı</a:t>
            </a:r>
            <a:r>
              <a:rPr lang="en-US" sz="1600" dirty="0"/>
              <a:t> stator </a:t>
            </a:r>
            <a:r>
              <a:rPr lang="en-US" sz="1600" dirty="0" err="1"/>
              <a:t>sargıları</a:t>
            </a:r>
            <a:r>
              <a:rPr lang="en-US" sz="1600" dirty="0"/>
              <a:t> </a:t>
            </a:r>
            <a:r>
              <a:rPr lang="en-US" sz="1600" dirty="0" err="1"/>
              <a:t>gerilim</a:t>
            </a:r>
            <a:r>
              <a:rPr lang="en-US" sz="1600" dirty="0"/>
              <a:t> </a:t>
            </a:r>
            <a:r>
              <a:rPr lang="en-US" sz="1600" dirty="0" err="1"/>
              <a:t>ile</a:t>
            </a:r>
            <a:r>
              <a:rPr lang="en-US" sz="1600" dirty="0"/>
              <a:t> </a:t>
            </a:r>
            <a:r>
              <a:rPr lang="en-US" sz="1600" dirty="0" err="1"/>
              <a:t>beslendikleri</a:t>
            </a:r>
            <a:r>
              <a:rPr lang="en-US" sz="1600" dirty="0"/>
              <a:t> zaman </a:t>
            </a:r>
            <a:r>
              <a:rPr lang="en-US" sz="1600" dirty="0" err="1"/>
              <a:t>makinede</a:t>
            </a:r>
            <a:r>
              <a:rPr lang="en-US" sz="1600" dirty="0"/>
              <a:t> </a:t>
            </a:r>
            <a:r>
              <a:rPr lang="en-US" sz="1600" dirty="0" err="1"/>
              <a:t>döner</a:t>
            </a:r>
            <a:r>
              <a:rPr lang="en-US" sz="1600" dirty="0"/>
              <a:t> </a:t>
            </a:r>
            <a:r>
              <a:rPr lang="en-US" sz="1600" dirty="0" err="1"/>
              <a:t>manyetik</a:t>
            </a:r>
            <a:r>
              <a:rPr lang="en-US" sz="1600" dirty="0"/>
              <a:t> </a:t>
            </a:r>
            <a:r>
              <a:rPr lang="en-US" sz="1600" dirty="0" err="1"/>
              <a:t>alan</a:t>
            </a:r>
            <a:r>
              <a:rPr lang="en-US" sz="1600" dirty="0"/>
              <a:t> </a:t>
            </a:r>
            <a:r>
              <a:rPr lang="en-US" sz="1600" dirty="0" err="1"/>
              <a:t>oluşur</a:t>
            </a:r>
            <a:r>
              <a:rPr lang="en-US" sz="1600" dirty="0"/>
              <a:t>. Bu </a:t>
            </a:r>
            <a:r>
              <a:rPr lang="en-US" sz="1600" dirty="0" err="1"/>
              <a:t>manyetik</a:t>
            </a:r>
            <a:r>
              <a:rPr lang="en-US" sz="1600" dirty="0"/>
              <a:t> </a:t>
            </a:r>
            <a:r>
              <a:rPr lang="en-US" sz="1600" dirty="0" err="1"/>
              <a:t>alan</a:t>
            </a:r>
            <a:r>
              <a:rPr lang="en-US" sz="1600" dirty="0"/>
              <a:t> </a:t>
            </a:r>
            <a:r>
              <a:rPr lang="en-US" sz="1600" dirty="0" err="1"/>
              <a:t>senkron</a:t>
            </a:r>
            <a:r>
              <a:rPr lang="en-US" sz="1600" dirty="0"/>
              <a:t> </a:t>
            </a:r>
            <a:r>
              <a:rPr lang="en-US" sz="1600" dirty="0" err="1"/>
              <a:t>hızda</a:t>
            </a:r>
            <a:r>
              <a:rPr lang="en-US" sz="1600" dirty="0"/>
              <a:t> </a:t>
            </a:r>
            <a:r>
              <a:rPr lang="en-US" sz="1600" dirty="0" err="1"/>
              <a:t>döner</a:t>
            </a:r>
            <a:r>
              <a:rPr lang="en-US" sz="1600" dirty="0"/>
              <a:t>. Bu </a:t>
            </a:r>
            <a:r>
              <a:rPr lang="en-US" sz="1600" dirty="0" err="1"/>
              <a:t>hızda</a:t>
            </a:r>
            <a:r>
              <a:rPr lang="en-US" sz="1600" dirty="0"/>
              <a:t> </a:t>
            </a:r>
            <a:r>
              <a:rPr lang="en-US" sz="1600" dirty="0" err="1"/>
              <a:t>dönen</a:t>
            </a:r>
            <a:r>
              <a:rPr lang="en-US" sz="1600" dirty="0"/>
              <a:t> </a:t>
            </a:r>
            <a:r>
              <a:rPr lang="en-US" sz="1600" dirty="0" err="1"/>
              <a:t>manyetik</a:t>
            </a:r>
            <a:r>
              <a:rPr lang="en-US" sz="1600" dirty="0"/>
              <a:t> </a:t>
            </a:r>
            <a:r>
              <a:rPr lang="en-US" sz="1600" dirty="0" err="1"/>
              <a:t>alandan</a:t>
            </a:r>
            <a:r>
              <a:rPr lang="en-US" sz="1600" dirty="0"/>
              <a:t> </a:t>
            </a:r>
            <a:r>
              <a:rPr lang="en-US" sz="1600" dirty="0" err="1"/>
              <a:t>dolayı</a:t>
            </a:r>
            <a:r>
              <a:rPr lang="en-US" sz="1600" dirty="0"/>
              <a:t> </a:t>
            </a:r>
            <a:r>
              <a:rPr lang="en-US" sz="1600" dirty="0" err="1"/>
              <a:t>durmakta</a:t>
            </a:r>
            <a:r>
              <a:rPr lang="en-US" sz="1600" dirty="0"/>
              <a:t> </a:t>
            </a:r>
            <a:r>
              <a:rPr lang="en-US" sz="1600" dirty="0" err="1"/>
              <a:t>olan</a:t>
            </a:r>
            <a:r>
              <a:rPr lang="tr-TR" sz="1600" dirty="0"/>
              <a:t> </a:t>
            </a:r>
            <a:r>
              <a:rPr lang="en-US" sz="1600" dirty="0"/>
              <a:t>rotor </a:t>
            </a:r>
            <a:r>
              <a:rPr lang="en-US" sz="1600" dirty="0" err="1"/>
              <a:t>iletkenlerinde</a:t>
            </a:r>
            <a:r>
              <a:rPr lang="en-US" sz="1600" dirty="0"/>
              <a:t> </a:t>
            </a:r>
            <a:r>
              <a:rPr lang="en-US" sz="1600" dirty="0" err="1"/>
              <a:t>bir</a:t>
            </a:r>
            <a:r>
              <a:rPr lang="en-US" sz="1600" dirty="0"/>
              <a:t> </a:t>
            </a:r>
            <a:r>
              <a:rPr lang="en-US" sz="1600" dirty="0" err="1"/>
              <a:t>gerilim</a:t>
            </a:r>
            <a:r>
              <a:rPr lang="en-US" sz="1600" dirty="0"/>
              <a:t> </a:t>
            </a:r>
            <a:r>
              <a:rPr lang="en-US" sz="1600" dirty="0" err="1"/>
              <a:t>indüklenir</a:t>
            </a:r>
            <a:r>
              <a:rPr lang="en-US" sz="1600" dirty="0"/>
              <a:t>. Rotor </a:t>
            </a:r>
            <a:r>
              <a:rPr lang="en-US" sz="1600" dirty="0" err="1"/>
              <a:t>uçları</a:t>
            </a:r>
            <a:r>
              <a:rPr lang="en-US" sz="1600" dirty="0"/>
              <a:t> </a:t>
            </a:r>
            <a:r>
              <a:rPr lang="en-US" sz="1600" dirty="0" err="1"/>
              <a:t>kısa</a:t>
            </a:r>
            <a:r>
              <a:rPr lang="en-US" sz="1600" dirty="0"/>
              <a:t> </a:t>
            </a:r>
            <a:r>
              <a:rPr lang="en-US" sz="1600" dirty="0" err="1"/>
              <a:t>devre</a:t>
            </a:r>
            <a:r>
              <a:rPr lang="en-US" sz="1600" dirty="0"/>
              <a:t> </a:t>
            </a:r>
            <a:r>
              <a:rPr lang="en-US" sz="1600" dirty="0" err="1"/>
              <a:t>edildiğinden</a:t>
            </a:r>
            <a:r>
              <a:rPr lang="en-US" sz="1600" dirty="0"/>
              <a:t> </a:t>
            </a:r>
            <a:r>
              <a:rPr lang="en-US" sz="1600" dirty="0" err="1"/>
              <a:t>rotorda</a:t>
            </a:r>
            <a:r>
              <a:rPr lang="en-US" sz="1600" dirty="0"/>
              <a:t> </a:t>
            </a:r>
            <a:r>
              <a:rPr lang="en-US" sz="1600" dirty="0" err="1"/>
              <a:t>bir</a:t>
            </a:r>
            <a:r>
              <a:rPr lang="en-US" sz="1600" dirty="0"/>
              <a:t> </a:t>
            </a:r>
            <a:r>
              <a:rPr lang="en-US" sz="1600" dirty="0" err="1"/>
              <a:t>akım</a:t>
            </a:r>
            <a:r>
              <a:rPr lang="en-US" sz="1600" dirty="0"/>
              <a:t> </a:t>
            </a:r>
            <a:r>
              <a:rPr lang="en-US" sz="1600" dirty="0" err="1"/>
              <a:t>akacaktır</a:t>
            </a:r>
            <a:r>
              <a:rPr lang="en-US" sz="1600" dirty="0"/>
              <a:t>. </a:t>
            </a:r>
            <a:r>
              <a:rPr lang="en-US" sz="1600" dirty="0" err="1"/>
              <a:t>Biot</a:t>
            </a:r>
            <a:r>
              <a:rPr lang="en-US" sz="1600" dirty="0"/>
              <a:t>-Savart </a:t>
            </a:r>
            <a:r>
              <a:rPr lang="en-US" sz="1600" dirty="0" err="1"/>
              <a:t>yasası</a:t>
            </a:r>
            <a:r>
              <a:rPr lang="en-US" sz="1600" dirty="0"/>
              <a:t> </a:t>
            </a:r>
            <a:r>
              <a:rPr lang="en-US" sz="1600" dirty="0" err="1"/>
              <a:t>gereği</a:t>
            </a:r>
            <a:r>
              <a:rPr lang="en-US" sz="1600" dirty="0"/>
              <a:t> </a:t>
            </a:r>
            <a:r>
              <a:rPr lang="en-US" sz="1600" dirty="0" err="1"/>
              <a:t>akım</a:t>
            </a:r>
            <a:r>
              <a:rPr lang="en-US" sz="1600" dirty="0"/>
              <a:t> </a:t>
            </a:r>
            <a:r>
              <a:rPr lang="en-US" sz="1600" dirty="0" err="1"/>
              <a:t>akan</a:t>
            </a:r>
            <a:r>
              <a:rPr lang="en-US" sz="1600" dirty="0"/>
              <a:t> </a:t>
            </a:r>
            <a:r>
              <a:rPr lang="en-US" sz="1600" dirty="0" err="1"/>
              <a:t>iletken</a:t>
            </a:r>
            <a:r>
              <a:rPr lang="en-US" sz="1600" dirty="0"/>
              <a:t>, </a:t>
            </a:r>
            <a:r>
              <a:rPr lang="en-US" sz="1600" dirty="0" err="1"/>
              <a:t>manyetik</a:t>
            </a:r>
            <a:r>
              <a:rPr lang="en-US" sz="1600" dirty="0"/>
              <a:t> </a:t>
            </a:r>
            <a:r>
              <a:rPr lang="en-US" sz="1600" dirty="0" err="1"/>
              <a:t>alan</a:t>
            </a:r>
            <a:r>
              <a:rPr lang="en-US" sz="1600" dirty="0"/>
              <a:t> </a:t>
            </a:r>
            <a:r>
              <a:rPr lang="en-US" sz="1600" dirty="0" err="1"/>
              <a:t>içerisinde</a:t>
            </a:r>
            <a:r>
              <a:rPr lang="en-US" sz="1600" dirty="0"/>
              <a:t> </a:t>
            </a:r>
            <a:r>
              <a:rPr lang="en-US" sz="1600" dirty="0" err="1"/>
              <a:t>olduğunda</a:t>
            </a:r>
            <a:r>
              <a:rPr lang="en-US" sz="1600" dirty="0"/>
              <a:t> </a:t>
            </a:r>
            <a:r>
              <a:rPr lang="en-US" sz="1600" dirty="0" err="1"/>
              <a:t>bu</a:t>
            </a:r>
            <a:r>
              <a:rPr lang="en-US" sz="1600" dirty="0"/>
              <a:t> </a:t>
            </a:r>
            <a:r>
              <a:rPr lang="en-US" sz="1600" dirty="0" err="1"/>
              <a:t>iletkenlere</a:t>
            </a:r>
            <a:r>
              <a:rPr lang="en-US" sz="1600" dirty="0"/>
              <a:t> </a:t>
            </a:r>
            <a:r>
              <a:rPr lang="en-US" sz="1600" dirty="0" err="1"/>
              <a:t>bir</a:t>
            </a:r>
            <a:r>
              <a:rPr lang="en-US" sz="1600" dirty="0"/>
              <a:t> </a:t>
            </a:r>
            <a:r>
              <a:rPr lang="en-US" sz="1600" dirty="0" err="1"/>
              <a:t>kuvvet</a:t>
            </a:r>
            <a:r>
              <a:rPr lang="en-US" sz="1600" dirty="0"/>
              <a:t> </a:t>
            </a:r>
            <a:r>
              <a:rPr lang="en-US" sz="1600" dirty="0" err="1"/>
              <a:t>etkir</a:t>
            </a:r>
            <a:r>
              <a:rPr lang="en-US" sz="1600" dirty="0"/>
              <a:t> </a:t>
            </a:r>
            <a:r>
              <a:rPr lang="en-US" sz="1600" dirty="0" err="1"/>
              <a:t>ve</a:t>
            </a:r>
            <a:r>
              <a:rPr lang="en-US" sz="1600" dirty="0"/>
              <a:t> rotor </a:t>
            </a:r>
            <a:r>
              <a:rPr lang="en-US" sz="1600" dirty="0" err="1"/>
              <a:t>dönmeye</a:t>
            </a:r>
            <a:r>
              <a:rPr lang="en-US" sz="1600" dirty="0"/>
              <a:t> </a:t>
            </a:r>
            <a:r>
              <a:rPr lang="en-US" sz="1600" dirty="0" err="1"/>
              <a:t>başlar</a:t>
            </a:r>
            <a:r>
              <a:rPr lang="en-US" sz="1600" dirty="0"/>
              <a:t>. </a:t>
            </a:r>
            <a:r>
              <a:rPr lang="en-US" sz="1600" dirty="0" err="1"/>
              <a:t>Rotorun</a:t>
            </a:r>
            <a:r>
              <a:rPr lang="en-US" sz="1600" dirty="0"/>
              <a:t> </a:t>
            </a:r>
            <a:r>
              <a:rPr lang="en-US" sz="1600" dirty="0" err="1"/>
              <a:t>hızı</a:t>
            </a:r>
            <a:r>
              <a:rPr lang="en-US" sz="1600" dirty="0"/>
              <a:t> </a:t>
            </a:r>
            <a:r>
              <a:rPr lang="en-US" sz="1600" dirty="0" err="1"/>
              <a:t>senkron</a:t>
            </a:r>
            <a:r>
              <a:rPr lang="en-US" sz="1600" dirty="0"/>
              <a:t> </a:t>
            </a:r>
            <a:r>
              <a:rPr lang="en-US" sz="1600" dirty="0" err="1"/>
              <a:t>hızdan</a:t>
            </a:r>
            <a:r>
              <a:rPr lang="en-US" sz="1600" dirty="0"/>
              <a:t> </a:t>
            </a:r>
            <a:r>
              <a:rPr lang="en-US" sz="1600" dirty="0" err="1"/>
              <a:t>küçüktür</a:t>
            </a:r>
            <a:r>
              <a:rPr lang="en-US" sz="1600" dirty="0"/>
              <a:t> </a:t>
            </a:r>
            <a:r>
              <a:rPr lang="en-US" sz="1600" dirty="0" err="1"/>
              <a:t>ve</a:t>
            </a:r>
            <a:r>
              <a:rPr lang="en-US" sz="1600" dirty="0"/>
              <a:t> </a:t>
            </a:r>
            <a:r>
              <a:rPr lang="en-US" sz="1600" dirty="0" err="1"/>
              <a:t>hiçbir</a:t>
            </a:r>
            <a:r>
              <a:rPr lang="en-US" sz="1600" dirty="0"/>
              <a:t> zaman </a:t>
            </a:r>
            <a:r>
              <a:rPr lang="en-US" sz="1600" dirty="0" err="1"/>
              <a:t>senkron</a:t>
            </a:r>
            <a:r>
              <a:rPr lang="en-US" sz="1600" dirty="0"/>
              <a:t> </a:t>
            </a:r>
            <a:r>
              <a:rPr lang="en-US" sz="1600" dirty="0" err="1"/>
              <a:t>hıza</a:t>
            </a:r>
            <a:r>
              <a:rPr lang="en-US" sz="1600" dirty="0"/>
              <a:t> </a:t>
            </a:r>
            <a:r>
              <a:rPr lang="en-US" sz="1600" dirty="0" err="1"/>
              <a:t>ulaşamaz</a:t>
            </a:r>
            <a:r>
              <a:rPr lang="en-US" sz="1600" dirty="0"/>
              <a:t>. </a:t>
            </a:r>
          </a:p>
        </p:txBody>
      </p:sp>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2209800" y="504587"/>
            <a:ext cx="5105400" cy="461665"/>
          </a:xfrm>
          <a:prstGeom prst="rect">
            <a:avLst/>
          </a:prstGeom>
          <a:noFill/>
        </p:spPr>
        <p:txBody>
          <a:bodyPr wrap="square" rtlCol="0">
            <a:spAutoFit/>
          </a:bodyPr>
          <a:lstStyle/>
          <a:p>
            <a:pPr algn="ctr"/>
            <a:r>
              <a:rPr lang="tr-TR" sz="2400" dirty="0">
                <a:solidFill>
                  <a:schemeClr val="tx2"/>
                </a:solidFill>
              </a:rPr>
              <a:t>A</a:t>
            </a:r>
            <a:r>
              <a:rPr lang="en-US" sz="2400" dirty="0" err="1">
                <a:solidFill>
                  <a:schemeClr val="tx2"/>
                </a:solidFill>
              </a:rPr>
              <a:t>senkron</a:t>
            </a:r>
            <a:r>
              <a:rPr lang="en-US" sz="2400" dirty="0">
                <a:solidFill>
                  <a:schemeClr val="tx2"/>
                </a:solidFill>
              </a:rPr>
              <a:t> Motor</a:t>
            </a:r>
            <a:r>
              <a:rPr lang="tr-TR" sz="2400" dirty="0">
                <a:solidFill>
                  <a:schemeClr val="tx2"/>
                </a:solidFill>
              </a:rPr>
              <a:t>un</a:t>
            </a:r>
            <a:r>
              <a:rPr lang="en-US" sz="2400" dirty="0">
                <a:solidFill>
                  <a:schemeClr val="tx2"/>
                </a:solidFill>
              </a:rPr>
              <a:t> </a:t>
            </a:r>
            <a:r>
              <a:rPr lang="en-US" sz="2400" dirty="0" err="1">
                <a:solidFill>
                  <a:schemeClr val="tx2"/>
                </a:solidFill>
              </a:rPr>
              <a:t>Çalışma</a:t>
            </a:r>
            <a:r>
              <a:rPr lang="en-US" sz="2400" dirty="0">
                <a:solidFill>
                  <a:schemeClr val="tx2"/>
                </a:solidFill>
              </a:rPr>
              <a:t> </a:t>
            </a:r>
            <a:r>
              <a:rPr lang="en-US" sz="2400" dirty="0" err="1">
                <a:solidFill>
                  <a:schemeClr val="tx2"/>
                </a:solidFill>
              </a:rPr>
              <a:t>Prensibi</a:t>
            </a:r>
            <a:endParaRPr lang="en-US" sz="2400" dirty="0">
              <a:solidFill>
                <a:schemeClr val="tx2"/>
              </a:solidFill>
            </a:endParaRPr>
          </a:p>
        </p:txBody>
      </p:sp>
      <p:pic>
        <p:nvPicPr>
          <p:cNvPr id="1028" name="Picture 4" descr="C:\Users\malib\Desktop\Asynchronmotor_animation.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3090" y="3276600"/>
            <a:ext cx="2741613" cy="27416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00758" y="3902268"/>
            <a:ext cx="3043240" cy="14902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68759"/>
          <a:stretch/>
        </p:blipFill>
        <p:spPr bwMode="auto">
          <a:xfrm>
            <a:off x="580725" y="3810000"/>
            <a:ext cx="1784282" cy="1723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15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2"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a:t>
            </a:r>
            <a:r>
              <a:rPr lang="en-US" sz="2400" dirty="0" err="1">
                <a:solidFill>
                  <a:schemeClr val="tx2"/>
                </a:solidFill>
              </a:rPr>
              <a:t>senkron</a:t>
            </a:r>
            <a:r>
              <a:rPr lang="en-US" sz="2400" dirty="0">
                <a:solidFill>
                  <a:schemeClr val="tx2"/>
                </a:solidFill>
              </a:rPr>
              <a:t> Moto</a:t>
            </a:r>
            <a:r>
              <a:rPr lang="tr-TR" sz="2400" dirty="0" err="1">
                <a:solidFill>
                  <a:schemeClr val="tx2"/>
                </a:solidFill>
              </a:rPr>
              <a:t>run</a:t>
            </a:r>
            <a:r>
              <a:rPr lang="tr-TR" sz="2400" dirty="0">
                <a:solidFill>
                  <a:schemeClr val="tx2"/>
                </a:solidFill>
              </a:rPr>
              <a:t> Çalışma Prensibi</a:t>
            </a:r>
            <a:endParaRPr lang="en-US" sz="2400" dirty="0">
              <a:solidFill>
                <a:schemeClr val="tx2"/>
              </a:solidFill>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xmlns="" Requires="a14">
          <p:sp>
            <p:nvSpPr>
              <p:cNvPr id="22" name="TextBox 21"/>
              <p:cNvSpPr txBox="1"/>
              <p:nvPr/>
            </p:nvSpPr>
            <p:spPr>
              <a:xfrm>
                <a:off x="762000" y="1371600"/>
                <a:ext cx="8001000" cy="2554545"/>
              </a:xfrm>
              <a:prstGeom prst="rect">
                <a:avLst/>
              </a:prstGeom>
              <a:noFill/>
            </p:spPr>
            <p:txBody>
              <a:bodyPr wrap="square" rtlCol="0">
                <a:spAutoFit/>
              </a:bodyPr>
              <a:lstStyle/>
              <a:p>
                <a:pPr algn="just"/>
                <a:r>
                  <a:rPr lang="en-US" sz="1600" dirty="0"/>
                  <a:t>Rotor </a:t>
                </a:r>
                <a:r>
                  <a:rPr lang="en-US" sz="1600" dirty="0" err="1"/>
                  <a:t>akımlarının</a:t>
                </a:r>
                <a:r>
                  <a:rPr lang="en-US" sz="1600" dirty="0"/>
                  <a:t> </a:t>
                </a:r>
                <a:r>
                  <a:rPr lang="en-US" sz="1600" dirty="0" err="1"/>
                  <a:t>indüklenmiş</a:t>
                </a:r>
                <a:r>
                  <a:rPr lang="en-US" sz="1600" dirty="0"/>
                  <a:t> </a:t>
                </a:r>
                <a:r>
                  <a:rPr lang="en-US" sz="1600" dirty="0" err="1"/>
                  <a:t>olması</a:t>
                </a:r>
                <a:r>
                  <a:rPr lang="en-US" sz="1600" dirty="0"/>
                  <a:t> </a:t>
                </a:r>
                <a:r>
                  <a:rPr lang="en-US" sz="1600" dirty="0" err="1"/>
                  <a:t>için</a:t>
                </a:r>
                <a:r>
                  <a:rPr lang="en-US" sz="1600" dirty="0"/>
                  <a:t>, </a:t>
                </a:r>
                <a:r>
                  <a:rPr lang="en-US" sz="1600" dirty="0" err="1"/>
                  <a:t>fiziksel</a:t>
                </a:r>
                <a:r>
                  <a:rPr lang="en-US" sz="1600" dirty="0"/>
                  <a:t> rotor </a:t>
                </a:r>
                <a:r>
                  <a:rPr lang="en-US" sz="1600" dirty="0" err="1"/>
                  <a:t>hızı</a:t>
                </a:r>
                <a:r>
                  <a:rPr lang="en-US" sz="1600" dirty="0"/>
                  <a:t> stator </a:t>
                </a:r>
                <a:r>
                  <a:rPr lang="en-US" sz="1600" dirty="0" err="1"/>
                  <a:t>döner</a:t>
                </a:r>
                <a:r>
                  <a:rPr lang="en-US" sz="1600" dirty="0"/>
                  <a:t> </a:t>
                </a:r>
                <a:r>
                  <a:rPr lang="en-US" sz="1600" dirty="0" err="1"/>
                  <a:t>manyetik</a:t>
                </a:r>
                <a:r>
                  <a:rPr lang="en-US" sz="1600" dirty="0"/>
                  <a:t> </a:t>
                </a:r>
                <a:r>
                  <a:rPr lang="en-US" sz="1600" dirty="0" err="1"/>
                  <a:t>alandan</a:t>
                </a:r>
                <a:r>
                  <a:rPr lang="en-US" sz="1600" dirty="0"/>
                  <a:t> </a:t>
                </a:r>
                <a:r>
                  <a:rPr lang="en-US" sz="1600" dirty="0" err="1"/>
                  <a:t>daha</a:t>
                </a:r>
                <a:r>
                  <a:rPr lang="en-US" sz="1600" dirty="0"/>
                  <a:t> </a:t>
                </a:r>
                <a:r>
                  <a:rPr lang="en-US" sz="1600" dirty="0" err="1"/>
                  <a:t>düşük</a:t>
                </a:r>
                <a:r>
                  <a:rPr lang="en-US" sz="1600" dirty="0"/>
                  <a:t> </a:t>
                </a:r>
                <a:r>
                  <a:rPr lang="en-US" sz="1600" dirty="0" err="1"/>
                  <a:t>olmalıdır</a:t>
                </a:r>
                <a:r>
                  <a:rPr lang="en-US" sz="1600" dirty="0"/>
                  <a:t>; </a:t>
                </a:r>
                <a:r>
                  <a:rPr lang="en-US" sz="1600" dirty="0" err="1"/>
                  <a:t>aksi</a:t>
                </a:r>
                <a:r>
                  <a:rPr lang="en-US" sz="1600" dirty="0"/>
                  <a:t> </a:t>
                </a:r>
                <a:r>
                  <a:rPr lang="en-US" sz="1600" dirty="0" err="1"/>
                  <a:t>halde</a:t>
                </a:r>
                <a:r>
                  <a:rPr lang="en-US" sz="1600" dirty="0"/>
                  <a:t> </a:t>
                </a:r>
                <a:r>
                  <a:rPr lang="en-US" sz="1600" dirty="0" err="1"/>
                  <a:t>manyetik</a:t>
                </a:r>
                <a:r>
                  <a:rPr lang="en-US" sz="1600" dirty="0"/>
                  <a:t> </a:t>
                </a:r>
                <a:r>
                  <a:rPr lang="en-US" sz="1600" dirty="0" err="1"/>
                  <a:t>alan</a:t>
                </a:r>
                <a:r>
                  <a:rPr lang="en-US" sz="1600" dirty="0"/>
                  <a:t> rotor </a:t>
                </a:r>
                <a:r>
                  <a:rPr lang="en-US" sz="1600" dirty="0" err="1"/>
                  <a:t>iletkenlerine</a:t>
                </a:r>
                <a:r>
                  <a:rPr lang="en-US" sz="1600" dirty="0"/>
                  <a:t> </a:t>
                </a:r>
                <a:r>
                  <a:rPr lang="en-US" sz="1600" dirty="0" err="1"/>
                  <a:t>göre</a:t>
                </a:r>
                <a:r>
                  <a:rPr lang="en-US" sz="1600" dirty="0"/>
                  <a:t> </a:t>
                </a:r>
                <a:r>
                  <a:rPr lang="en-US" sz="1600" dirty="0" err="1"/>
                  <a:t>hareketli</a:t>
                </a:r>
                <a:r>
                  <a:rPr lang="en-US" sz="1600" dirty="0"/>
                  <a:t> </a:t>
                </a:r>
                <a:r>
                  <a:rPr lang="en-US" sz="1600" dirty="0" err="1"/>
                  <a:t>olmaz</a:t>
                </a:r>
                <a:r>
                  <a:rPr lang="en-US" sz="1600" dirty="0"/>
                  <a:t> </a:t>
                </a:r>
                <a:r>
                  <a:rPr lang="en-US" sz="1600" dirty="0" err="1"/>
                  <a:t>ve</a:t>
                </a:r>
                <a:r>
                  <a:rPr lang="en-US" sz="1600" dirty="0"/>
                  <a:t> </a:t>
                </a:r>
                <a:r>
                  <a:rPr lang="en-US" sz="1600" dirty="0" err="1"/>
                  <a:t>akımlar</a:t>
                </a:r>
                <a:r>
                  <a:rPr lang="en-US" sz="1600" dirty="0"/>
                  <a:t> </a:t>
                </a:r>
                <a:r>
                  <a:rPr lang="en-US" sz="1600" dirty="0" err="1"/>
                  <a:t>indüklenemez</a:t>
                </a:r>
                <a:r>
                  <a:rPr lang="en-US" sz="1600" dirty="0"/>
                  <a:t>. Rotor </a:t>
                </a:r>
                <a:r>
                  <a:rPr lang="en-US" sz="1600" dirty="0" err="1"/>
                  <a:t>hızının</a:t>
                </a:r>
                <a:r>
                  <a:rPr lang="en-US" sz="1600" dirty="0"/>
                  <a:t> </a:t>
                </a:r>
                <a:r>
                  <a:rPr lang="en-US" sz="1600" dirty="0" err="1"/>
                  <a:t>senkron</a:t>
                </a:r>
                <a:r>
                  <a:rPr lang="en-US" sz="1600" dirty="0"/>
                  <a:t> </a:t>
                </a:r>
                <a:r>
                  <a:rPr lang="en-US" sz="1600" dirty="0" err="1"/>
                  <a:t>hızının</a:t>
                </a:r>
                <a:r>
                  <a:rPr lang="en-US" sz="1600" dirty="0"/>
                  <a:t> </a:t>
                </a:r>
                <a:r>
                  <a:rPr lang="en-US" sz="1600" dirty="0" err="1"/>
                  <a:t>altına</a:t>
                </a:r>
                <a:r>
                  <a:rPr lang="en-US" sz="1600" dirty="0"/>
                  <a:t> </a:t>
                </a:r>
                <a:r>
                  <a:rPr lang="en-US" sz="1600" dirty="0" err="1"/>
                  <a:t>düşmesiyle</a:t>
                </a:r>
                <a:r>
                  <a:rPr lang="en-US" sz="1600" dirty="0"/>
                  <a:t> </a:t>
                </a:r>
                <a:r>
                  <a:rPr lang="en-US" sz="1600" dirty="0" err="1"/>
                  <a:t>manyetik</a:t>
                </a:r>
                <a:r>
                  <a:rPr lang="en-US" sz="1600" dirty="0"/>
                  <a:t> </a:t>
                </a:r>
                <a:r>
                  <a:rPr lang="en-US" sz="1600" dirty="0" err="1"/>
                  <a:t>alan</a:t>
                </a:r>
                <a:r>
                  <a:rPr lang="en-US" sz="1600" dirty="0"/>
                  <a:t> </a:t>
                </a:r>
                <a:r>
                  <a:rPr lang="en-US" sz="1600" dirty="0" err="1"/>
                  <a:t>dönme</a:t>
                </a:r>
                <a:r>
                  <a:rPr lang="en-US" sz="1600" dirty="0"/>
                  <a:t> </a:t>
                </a:r>
                <a:r>
                  <a:rPr lang="en-US" sz="1600" dirty="0" err="1"/>
                  <a:t>oranı</a:t>
                </a:r>
                <a:r>
                  <a:rPr lang="en-US" sz="1600" dirty="0"/>
                  <a:t> </a:t>
                </a:r>
                <a:r>
                  <a:rPr lang="en-US" sz="1600" dirty="0" err="1"/>
                  <a:t>sargılarda</a:t>
                </a:r>
                <a:r>
                  <a:rPr lang="en-US" sz="1600" dirty="0"/>
                  <a:t> </a:t>
                </a:r>
                <a:r>
                  <a:rPr lang="en-US" sz="1600" dirty="0" err="1"/>
                  <a:t>daha</a:t>
                </a:r>
                <a:r>
                  <a:rPr lang="en-US" sz="1600" dirty="0"/>
                  <a:t> </a:t>
                </a:r>
                <a:r>
                  <a:rPr lang="en-US" sz="1600" dirty="0" err="1"/>
                  <a:t>çok</a:t>
                </a:r>
                <a:r>
                  <a:rPr lang="en-US" sz="1600" dirty="0"/>
                  <a:t> </a:t>
                </a:r>
                <a:r>
                  <a:rPr lang="en-US" sz="1600" dirty="0" err="1"/>
                  <a:t>akım</a:t>
                </a:r>
                <a:r>
                  <a:rPr lang="en-US" sz="1600" dirty="0"/>
                  <a:t> </a:t>
                </a:r>
                <a:r>
                  <a:rPr lang="en-US" sz="1600" dirty="0" err="1"/>
                  <a:t>indüklenmesi</a:t>
                </a:r>
                <a:r>
                  <a:rPr lang="en-US" sz="1600" dirty="0"/>
                  <a:t> </a:t>
                </a:r>
                <a:r>
                  <a:rPr lang="en-US" sz="1600" dirty="0" err="1"/>
                  <a:t>ve</a:t>
                </a:r>
                <a:r>
                  <a:rPr lang="en-US" sz="1600" dirty="0"/>
                  <a:t> </a:t>
                </a:r>
                <a:r>
                  <a:rPr lang="en-US" sz="1600" dirty="0" err="1"/>
                  <a:t>daha</a:t>
                </a:r>
                <a:r>
                  <a:rPr lang="en-US" sz="1600" dirty="0"/>
                  <a:t> </a:t>
                </a:r>
                <a:r>
                  <a:rPr lang="en-US" sz="1600" dirty="0" err="1"/>
                  <a:t>fazla</a:t>
                </a:r>
                <a:r>
                  <a:rPr lang="en-US" sz="1600" dirty="0"/>
                  <a:t> </a:t>
                </a:r>
                <a:r>
                  <a:rPr lang="en-US" sz="1600" dirty="0" err="1"/>
                  <a:t>tork</a:t>
                </a:r>
                <a:r>
                  <a:rPr lang="en-US" sz="1600" dirty="0"/>
                  <a:t> </a:t>
                </a:r>
                <a:r>
                  <a:rPr lang="en-US" sz="1600" dirty="0" err="1"/>
                  <a:t>oluşumuyla</a:t>
                </a:r>
                <a:r>
                  <a:rPr lang="en-US" sz="1600" dirty="0"/>
                  <a:t> </a:t>
                </a:r>
                <a:r>
                  <a:rPr lang="en-US" sz="1600" dirty="0" err="1"/>
                  <a:t>rotorlarda</a:t>
                </a:r>
                <a:r>
                  <a:rPr lang="en-US" sz="1600" dirty="0"/>
                  <a:t> </a:t>
                </a:r>
                <a:r>
                  <a:rPr lang="en-US" sz="1600" dirty="0" err="1"/>
                  <a:t>artar</a:t>
                </a:r>
                <a:r>
                  <a:rPr lang="en-US" sz="1600" dirty="0"/>
                  <a:t>. </a:t>
                </a:r>
                <a:r>
                  <a:rPr lang="tr-TR" sz="1600" dirty="0"/>
                  <a:t>Stator döner alanının devri ile rotor devri arasındaki farkın senkron devre oranına kayma denir.</a:t>
                </a:r>
                <a:r>
                  <a:rPr lang="en-US" sz="1600" dirty="0"/>
                  <a:t> </a:t>
                </a:r>
                <a:r>
                  <a:rPr lang="en-US" sz="1600" dirty="0" err="1"/>
                  <a:t>Yük</a:t>
                </a:r>
                <a:r>
                  <a:rPr lang="en-US" sz="1600" dirty="0"/>
                  <a:t> </a:t>
                </a:r>
                <a:r>
                  <a:rPr lang="en-US" sz="1600" dirty="0" err="1"/>
                  <a:t>altında</a:t>
                </a:r>
                <a:r>
                  <a:rPr lang="en-US" sz="1600" dirty="0"/>
                  <a:t> </a:t>
                </a:r>
                <a:r>
                  <a:rPr lang="en-US" sz="1600" dirty="0" err="1"/>
                  <a:t>hız</a:t>
                </a:r>
                <a:r>
                  <a:rPr lang="en-US" sz="1600" dirty="0"/>
                  <a:t> </a:t>
                </a:r>
                <a:r>
                  <a:rPr lang="en-US" sz="1600" dirty="0" err="1"/>
                  <a:t>azalır</a:t>
                </a:r>
                <a:r>
                  <a:rPr lang="en-US" sz="1600" dirty="0"/>
                  <a:t> </a:t>
                </a:r>
                <a:r>
                  <a:rPr lang="en-US" sz="1600" dirty="0" err="1"/>
                  <a:t>ve</a:t>
                </a:r>
                <a:r>
                  <a:rPr lang="en-US" sz="1600" dirty="0"/>
                  <a:t> </a:t>
                </a:r>
                <a:r>
                  <a:rPr lang="en-US" sz="1600" dirty="0" err="1"/>
                  <a:t>yeterli</a:t>
                </a:r>
                <a:r>
                  <a:rPr lang="en-US" sz="1600" dirty="0"/>
                  <a:t> </a:t>
                </a:r>
                <a:r>
                  <a:rPr lang="en-US" sz="1600" dirty="0" err="1"/>
                  <a:t>tork</a:t>
                </a:r>
                <a:r>
                  <a:rPr lang="en-US" sz="1600" dirty="0"/>
                  <a:t> </a:t>
                </a:r>
                <a:r>
                  <a:rPr lang="en-US" sz="1600" dirty="0" err="1"/>
                  <a:t>oluşturmak</a:t>
                </a:r>
                <a:r>
                  <a:rPr lang="en-US" sz="1600" dirty="0"/>
                  <a:t> </a:t>
                </a:r>
                <a:r>
                  <a:rPr lang="en-US" sz="1600" dirty="0" err="1"/>
                  <a:t>için</a:t>
                </a:r>
                <a:r>
                  <a:rPr lang="en-US" sz="1600" dirty="0"/>
                  <a:t> </a:t>
                </a:r>
                <a:r>
                  <a:rPr lang="en-US" sz="1600" dirty="0" err="1"/>
                  <a:t>kayma</a:t>
                </a:r>
                <a:r>
                  <a:rPr lang="en-US" sz="1600" dirty="0"/>
                  <a:t> </a:t>
                </a:r>
                <a:r>
                  <a:rPr lang="en-US" sz="1600" dirty="0" err="1"/>
                  <a:t>artar</a:t>
                </a:r>
                <a:r>
                  <a:rPr lang="en-US" sz="1600" dirty="0"/>
                  <a:t>. </a:t>
                </a:r>
                <a:endParaRPr lang="tr-TR" sz="1600" dirty="0"/>
              </a:p>
              <a:p>
                <a:pPr algn="just"/>
                <a:endParaRPr lang="tr-TR" sz="1600" dirty="0"/>
              </a:p>
              <a:p>
                <a:pPr algn="just"/>
                <a14:m>
                  <m:oMath xmlns:m="http://schemas.openxmlformats.org/officeDocument/2006/math">
                    <m:sSub>
                      <m:sSubPr>
                        <m:ctrlPr>
                          <a:rPr lang="tr-TR" sz="1600" i="1" smtClean="0">
                            <a:latin typeface="Cambria Math" panose="02040503050406030204" pitchFamily="18" charset="0"/>
                          </a:rPr>
                        </m:ctrlPr>
                      </m:sSubPr>
                      <m:e>
                        <m:r>
                          <a:rPr lang="tr-TR" sz="1600" b="0" i="1" smtClean="0">
                            <a:latin typeface="Cambria Math"/>
                          </a:rPr>
                          <m:t>𝑛</m:t>
                        </m:r>
                      </m:e>
                      <m:sub>
                        <m:r>
                          <a:rPr lang="tr-TR" sz="1600" b="0" i="1" smtClean="0">
                            <a:latin typeface="Cambria Math"/>
                          </a:rPr>
                          <m:t>𝑠</m:t>
                        </m:r>
                      </m:sub>
                    </m:sSub>
                  </m:oMath>
                </a14:m>
                <a:r>
                  <a:rPr lang="tr-TR" sz="1600" dirty="0"/>
                  <a:t> = Stator döner alanın devri = S</a:t>
                </a:r>
                <a:r>
                  <a:rPr lang="en-US" sz="1600" dirty="0" err="1"/>
                  <a:t>enkron</a:t>
                </a:r>
                <a:r>
                  <a:rPr lang="en-US" sz="1600" dirty="0"/>
                  <a:t> </a:t>
                </a:r>
                <a:r>
                  <a:rPr lang="en-US" sz="1600" dirty="0" err="1"/>
                  <a:t>Devir</a:t>
                </a:r>
                <a:r>
                  <a:rPr lang="tr-TR" sz="1600" dirty="0"/>
                  <a:t>,</a:t>
                </a:r>
                <a:endParaRPr lang="tr-TR" sz="1600" i="1" dirty="0"/>
              </a:p>
              <a:p>
                <a:pPr algn="just"/>
                <a14:m>
                  <m:oMath xmlns:m="http://schemas.openxmlformats.org/officeDocument/2006/math">
                    <m:sSub>
                      <m:sSubPr>
                        <m:ctrlPr>
                          <a:rPr lang="tr-TR" sz="1600" i="1">
                            <a:latin typeface="Cambria Math" panose="02040503050406030204" pitchFamily="18" charset="0"/>
                          </a:rPr>
                        </m:ctrlPr>
                      </m:sSubPr>
                      <m:e>
                        <m:r>
                          <a:rPr lang="tr-TR" sz="1600" i="1">
                            <a:latin typeface="Cambria Math"/>
                          </a:rPr>
                          <m:t>𝑛</m:t>
                        </m:r>
                      </m:e>
                      <m:sub>
                        <m:r>
                          <a:rPr lang="tr-TR" sz="1600" b="0" i="1" smtClean="0">
                            <a:latin typeface="Cambria Math"/>
                          </a:rPr>
                          <m:t>𝑟</m:t>
                        </m:r>
                      </m:sub>
                    </m:sSub>
                    <m:r>
                      <a:rPr lang="tr-TR" sz="1600" i="1">
                        <a:latin typeface="Cambria Math"/>
                      </a:rPr>
                      <m:t> </m:t>
                    </m:r>
                  </m:oMath>
                </a14:m>
                <a:r>
                  <a:rPr lang="tr-TR" sz="1600" dirty="0"/>
                  <a:t>= R</a:t>
                </a:r>
                <a:r>
                  <a:rPr lang="en-US" sz="1600" dirty="0" err="1"/>
                  <a:t>otor</a:t>
                </a:r>
                <a:r>
                  <a:rPr lang="en-US" sz="1600" dirty="0"/>
                  <a:t> </a:t>
                </a:r>
                <a:r>
                  <a:rPr lang="en-US" sz="1600" dirty="0" err="1"/>
                  <a:t>devri</a:t>
                </a:r>
                <a:r>
                  <a:rPr lang="tr-TR" sz="1600" dirty="0"/>
                  <a:t> = </a:t>
                </a:r>
                <a:r>
                  <a:rPr lang="en-US" sz="1600" dirty="0" err="1"/>
                  <a:t>Asenkron</a:t>
                </a:r>
                <a:r>
                  <a:rPr lang="en-US" sz="1600" dirty="0"/>
                  <a:t> De</a:t>
                </a:r>
                <a:r>
                  <a:rPr lang="tr-TR" sz="1600" dirty="0" err="1"/>
                  <a:t>vir</a:t>
                </a:r>
                <a:r>
                  <a:rPr lang="tr-TR" sz="1600" dirty="0"/>
                  <a:t>, </a:t>
                </a:r>
              </a:p>
              <a:p>
                <a:pPr algn="just"/>
                <a:r>
                  <a:rPr lang="en-US" sz="1600" dirty="0" err="1"/>
                  <a:t>Statorun</a:t>
                </a:r>
                <a:r>
                  <a:rPr lang="tr-TR" sz="1600" dirty="0"/>
                  <a:t> </a:t>
                </a:r>
                <a:r>
                  <a:rPr lang="en-US" sz="1600" dirty="0" err="1"/>
                  <a:t>toplam</a:t>
                </a:r>
                <a:r>
                  <a:rPr lang="en-US" sz="1600" dirty="0"/>
                  <a:t> </a:t>
                </a:r>
                <a:r>
                  <a:rPr lang="en-US" sz="1600" dirty="0" err="1"/>
                  <a:t>kutup</a:t>
                </a:r>
                <a:r>
                  <a:rPr lang="en-US" sz="1600" dirty="0"/>
                  <a:t> </a:t>
                </a:r>
                <a:r>
                  <a:rPr lang="en-US" sz="1600" dirty="0" err="1"/>
                  <a:t>sayısı</a:t>
                </a:r>
                <a:r>
                  <a:rPr lang="en-US" sz="1600" dirty="0"/>
                  <a:t> 2P </a:t>
                </a:r>
                <a:r>
                  <a:rPr lang="en-US" sz="1600" dirty="0" err="1"/>
                  <a:t>ve</a:t>
                </a:r>
                <a:r>
                  <a:rPr lang="en-US" sz="1600" dirty="0"/>
                  <a:t> </a:t>
                </a:r>
                <a:r>
                  <a:rPr lang="en-US" sz="1600" dirty="0" err="1"/>
                  <a:t>uygulanan</a:t>
                </a:r>
                <a:r>
                  <a:rPr lang="en-US" sz="1600" dirty="0"/>
                  <a:t> </a:t>
                </a:r>
                <a:r>
                  <a:rPr lang="en-US" sz="1600" dirty="0" err="1"/>
                  <a:t>gerilimin</a:t>
                </a:r>
                <a:r>
                  <a:rPr lang="en-US" sz="1600" dirty="0"/>
                  <a:t> </a:t>
                </a:r>
                <a:r>
                  <a:rPr lang="en-US" sz="1600" dirty="0" err="1"/>
                  <a:t>frekansı</a:t>
                </a:r>
                <a:r>
                  <a:rPr lang="en-US" sz="1600" dirty="0"/>
                  <a:t> f </a:t>
                </a:r>
                <a:r>
                  <a:rPr lang="tr-TR" sz="1600" dirty="0"/>
                  <a:t>olmak üzere;</a:t>
                </a:r>
                <a:endParaRPr lang="en-US" sz="1600" dirty="0"/>
              </a:p>
            </p:txBody>
          </p:sp>
        </mc:Choice>
        <mc:Fallback>
          <p:sp>
            <p:nvSpPr>
              <p:cNvPr id="22" name="TextBox 21"/>
              <p:cNvSpPr txBox="1">
                <a:spLocks noRot="1" noChangeAspect="1" noMove="1" noResize="1" noEditPoints="1" noAdjustHandles="1" noChangeArrowheads="1" noChangeShapeType="1" noTextEdit="1"/>
              </p:cNvSpPr>
              <p:nvPr/>
            </p:nvSpPr>
            <p:spPr>
              <a:xfrm>
                <a:off x="762000" y="1371600"/>
                <a:ext cx="8001000" cy="2554545"/>
              </a:xfrm>
              <a:prstGeom prst="rect">
                <a:avLst/>
              </a:prstGeom>
              <a:blipFill rotWithShape="1">
                <a:blip r:embed="rId3" cstate="print"/>
                <a:stretch>
                  <a:fillRect l="-381" t="-716" r="-305" b="-2148"/>
                </a:stretch>
              </a:blipFill>
            </p:spPr>
            <p:txBody>
              <a:bodyPr/>
              <a:lstStyle/>
              <a:p>
                <a:r>
                  <a:rPr lang="en-US">
                    <a:noFill/>
                  </a:rPr>
                  <a:t> </a:t>
                </a:r>
              </a:p>
            </p:txBody>
          </p:sp>
        </mc:Fallback>
      </mc:AlternateContent>
      <p:pic>
        <p:nvPicPr>
          <p:cNvPr id="2084" name="Picture 3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0648" y="4269200"/>
            <a:ext cx="2205552" cy="3098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2126" y="4166474"/>
            <a:ext cx="1004888" cy="5631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08651" y="4953000"/>
            <a:ext cx="1631837" cy="16836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3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80032" y="4169618"/>
            <a:ext cx="1615439" cy="508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786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2"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a:t>
            </a:r>
            <a:r>
              <a:rPr lang="en-US" sz="2400" dirty="0" err="1">
                <a:solidFill>
                  <a:schemeClr val="tx2"/>
                </a:solidFill>
              </a:rPr>
              <a:t>senkron</a:t>
            </a:r>
            <a:r>
              <a:rPr lang="en-US" sz="2400" dirty="0">
                <a:solidFill>
                  <a:schemeClr val="tx2"/>
                </a:solidFill>
              </a:rPr>
              <a:t> Motor</a:t>
            </a:r>
            <a:r>
              <a:rPr lang="tr-TR" sz="2400" dirty="0">
                <a:solidFill>
                  <a:schemeClr val="tx2"/>
                </a:solidFill>
              </a:rPr>
              <a:t>un</a:t>
            </a:r>
            <a:r>
              <a:rPr lang="en-US" sz="2400" dirty="0">
                <a:solidFill>
                  <a:schemeClr val="tx2"/>
                </a:solidFill>
              </a:rPr>
              <a:t> </a:t>
            </a:r>
            <a:r>
              <a:rPr lang="tr-TR" sz="2400" dirty="0">
                <a:solidFill>
                  <a:schemeClr val="tx2"/>
                </a:solidFill>
              </a:rPr>
              <a:t>Güç Akış Diyagramı</a:t>
            </a:r>
            <a:endParaRPr lang="en-US" sz="2400" dirty="0">
              <a:solidFill>
                <a:schemeClr val="tx2"/>
              </a:solidFill>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52628" y="1371600"/>
            <a:ext cx="7838744"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1" y="3733800"/>
            <a:ext cx="6121400" cy="2527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391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Manyetik Malzemeler</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914400" y="1412915"/>
            <a:ext cx="7772400" cy="1569660"/>
          </a:xfrm>
          <a:prstGeom prst="rect">
            <a:avLst/>
          </a:prstGeom>
          <a:noFill/>
        </p:spPr>
        <p:txBody>
          <a:bodyPr wrap="square" rtlCol="0">
            <a:spAutoFit/>
          </a:bodyPr>
          <a:lstStyle/>
          <a:p>
            <a:pPr algn="just"/>
            <a:r>
              <a:rPr lang="en-US" sz="1600" dirty="0"/>
              <a:t>Man</a:t>
            </a:r>
            <a:r>
              <a:rPr lang="tr-TR" sz="1600" dirty="0"/>
              <a:t>y</a:t>
            </a:r>
            <a:r>
              <a:rPr lang="en-US" sz="1600" dirty="0" err="1"/>
              <a:t>etik</a:t>
            </a:r>
            <a:r>
              <a:rPr lang="en-US" sz="1600" dirty="0"/>
              <a:t> </a:t>
            </a:r>
            <a:r>
              <a:rPr lang="en-US" sz="1600" dirty="0" err="1"/>
              <a:t>malzemeler</a:t>
            </a:r>
            <a:r>
              <a:rPr lang="en-US" sz="1600" dirty="0"/>
              <a:t> </a:t>
            </a:r>
            <a:r>
              <a:rPr lang="tr-TR" sz="1600" dirty="0"/>
              <a:t>k</a:t>
            </a:r>
            <a:r>
              <a:rPr lang="en-US" sz="1600" dirty="0" err="1"/>
              <a:t>ullanıldıkları</a:t>
            </a:r>
            <a:r>
              <a:rPr lang="en-US" sz="1600" dirty="0"/>
              <a:t> </a:t>
            </a:r>
            <a:r>
              <a:rPr lang="en-US" sz="1600" dirty="0" err="1"/>
              <a:t>yerlere</a:t>
            </a:r>
            <a:r>
              <a:rPr lang="en-US" sz="1600" dirty="0"/>
              <a:t>, </a:t>
            </a:r>
            <a:r>
              <a:rPr lang="en-US" sz="1600" dirty="0" err="1"/>
              <a:t>kullanım</a:t>
            </a:r>
            <a:r>
              <a:rPr lang="en-US" sz="1600" dirty="0"/>
              <a:t> </a:t>
            </a:r>
            <a:r>
              <a:rPr lang="en-US" sz="1600" dirty="0" err="1"/>
              <a:t>amaçlarına</a:t>
            </a:r>
            <a:r>
              <a:rPr lang="en-US" sz="1600" dirty="0"/>
              <a:t> </a:t>
            </a:r>
            <a:r>
              <a:rPr lang="en-US" sz="1600" dirty="0" err="1"/>
              <a:t>ve</a:t>
            </a:r>
            <a:r>
              <a:rPr lang="en-US" sz="1600" dirty="0"/>
              <a:t> </a:t>
            </a:r>
            <a:r>
              <a:rPr lang="en-US" sz="1600" dirty="0" err="1"/>
              <a:t>çalışma</a:t>
            </a:r>
            <a:r>
              <a:rPr lang="tr-TR" sz="1600" dirty="0"/>
              <a:t> </a:t>
            </a:r>
            <a:r>
              <a:rPr lang="en-US" sz="1600" dirty="0" err="1"/>
              <a:t>koşullarına</a:t>
            </a:r>
            <a:r>
              <a:rPr lang="en-US" sz="1600" dirty="0"/>
              <a:t> </a:t>
            </a:r>
            <a:r>
              <a:rPr lang="en-US" sz="1600" dirty="0" err="1"/>
              <a:t>göre</a:t>
            </a:r>
            <a:r>
              <a:rPr lang="en-US" sz="1600" dirty="0"/>
              <a:t> </a:t>
            </a:r>
            <a:r>
              <a:rPr lang="tr-TR" sz="1600" dirty="0"/>
              <a:t>farklılık gösterir. Bunların içinde en </a:t>
            </a:r>
            <a:r>
              <a:rPr lang="en-US" sz="1600" dirty="0" err="1"/>
              <a:t>çok</a:t>
            </a:r>
            <a:r>
              <a:rPr lang="en-US" sz="1600" dirty="0"/>
              <a:t> </a:t>
            </a:r>
            <a:r>
              <a:rPr lang="en-US" sz="1600" dirty="0" err="1"/>
              <a:t>kullan</a:t>
            </a:r>
            <a:r>
              <a:rPr lang="tr-TR" sz="1600" dirty="0" err="1"/>
              <a:t>ılanlar</a:t>
            </a:r>
            <a:r>
              <a:rPr lang="tr-TR" sz="1600" dirty="0"/>
              <a:t> </a:t>
            </a:r>
            <a:r>
              <a:rPr lang="en-US" sz="1600" dirty="0" err="1"/>
              <a:t>ferroman</a:t>
            </a:r>
            <a:r>
              <a:rPr lang="tr-TR" sz="1600" dirty="0"/>
              <a:t>y</a:t>
            </a:r>
            <a:r>
              <a:rPr lang="en-US" sz="1600" dirty="0" err="1"/>
              <a:t>etik</a:t>
            </a:r>
            <a:r>
              <a:rPr lang="tr-TR" sz="1600" dirty="0"/>
              <a:t> </a:t>
            </a:r>
            <a:r>
              <a:rPr lang="en-US" sz="1600" dirty="0" err="1"/>
              <a:t>malzemelerdir</a:t>
            </a:r>
            <a:r>
              <a:rPr lang="en-US" sz="1600" dirty="0"/>
              <a:t>. Bu</a:t>
            </a:r>
            <a:r>
              <a:rPr lang="tr-TR" sz="1600" dirty="0"/>
              <a:t> malzemelerde </a:t>
            </a:r>
            <a:r>
              <a:rPr lang="en-US" sz="1600" dirty="0"/>
              <a:t>Weiss </a:t>
            </a:r>
            <a:r>
              <a:rPr lang="en-US" sz="1600" dirty="0" err="1"/>
              <a:t>bölgeleri</a:t>
            </a:r>
            <a:r>
              <a:rPr lang="en-US" sz="1600" dirty="0"/>
              <a:t> </a:t>
            </a:r>
            <a:r>
              <a:rPr lang="en-US" sz="1600" dirty="0" err="1"/>
              <a:t>adı</a:t>
            </a:r>
            <a:r>
              <a:rPr lang="en-US" sz="1600" dirty="0"/>
              <a:t> </a:t>
            </a:r>
            <a:r>
              <a:rPr lang="en-US" sz="1600" dirty="0" err="1"/>
              <a:t>verilen</a:t>
            </a:r>
            <a:r>
              <a:rPr lang="en-US" sz="1600" dirty="0"/>
              <a:t>, </a:t>
            </a:r>
            <a:r>
              <a:rPr lang="en-US" sz="1600" dirty="0" err="1"/>
              <a:t>kendi</a:t>
            </a:r>
            <a:r>
              <a:rPr lang="tr-TR" sz="1600" dirty="0"/>
              <a:t> </a:t>
            </a:r>
            <a:r>
              <a:rPr lang="en-US" sz="1600" dirty="0" err="1"/>
              <a:t>aralarında</a:t>
            </a:r>
            <a:r>
              <a:rPr lang="tr-TR" sz="1600" dirty="0"/>
              <a:t> </a:t>
            </a:r>
            <a:r>
              <a:rPr lang="en-US" sz="1600" dirty="0" err="1"/>
              <a:t>paralel</a:t>
            </a:r>
            <a:r>
              <a:rPr lang="en-US" sz="1600" dirty="0"/>
              <a:t> </a:t>
            </a:r>
            <a:r>
              <a:rPr lang="en-US" sz="1600" dirty="0" err="1"/>
              <a:t>alanlar</a:t>
            </a:r>
            <a:r>
              <a:rPr lang="en-US" sz="1600" dirty="0"/>
              <a:t> </a:t>
            </a:r>
            <a:r>
              <a:rPr lang="en-US" sz="1600" dirty="0" err="1"/>
              <a:t>oluştur</a:t>
            </a:r>
            <a:r>
              <a:rPr lang="tr-TR" sz="1600" dirty="0" err="1"/>
              <a:t>dukları</a:t>
            </a:r>
            <a:r>
              <a:rPr lang="en-US" sz="1600" dirty="0"/>
              <a:t> </a:t>
            </a:r>
            <a:r>
              <a:rPr lang="en-US" sz="1600" dirty="0" err="1"/>
              <a:t>küçük</a:t>
            </a:r>
            <a:r>
              <a:rPr lang="en-US" sz="1600" dirty="0"/>
              <a:t> </a:t>
            </a:r>
            <a:r>
              <a:rPr lang="en-US" sz="1600" dirty="0" err="1"/>
              <a:t>bölgeler</a:t>
            </a:r>
            <a:r>
              <a:rPr lang="en-US" sz="1600" dirty="0"/>
              <a:t> </a:t>
            </a:r>
            <a:r>
              <a:rPr lang="en-US" sz="1600" dirty="0" err="1"/>
              <a:t>mevcuttur</a:t>
            </a:r>
            <a:r>
              <a:rPr lang="en-US" sz="1600" dirty="0"/>
              <a:t>. </a:t>
            </a:r>
            <a:r>
              <a:rPr lang="tr-TR" sz="1600" dirty="0" err="1"/>
              <a:t>Ferromanyetik</a:t>
            </a:r>
            <a:r>
              <a:rPr lang="tr-TR" sz="1600" dirty="0"/>
              <a:t> malzeme manyetik alana maruz bırakıldığında, r</a:t>
            </a:r>
            <a:r>
              <a:rPr lang="en-US" sz="1600" dirty="0" err="1"/>
              <a:t>astgele</a:t>
            </a:r>
            <a:r>
              <a:rPr lang="en-US" sz="1600" dirty="0"/>
              <a:t> </a:t>
            </a:r>
            <a:r>
              <a:rPr lang="en-US" sz="1600" dirty="0" err="1"/>
              <a:t>yönlenmiş</a:t>
            </a:r>
            <a:r>
              <a:rPr lang="en-US" sz="1600" dirty="0"/>
              <a:t> </a:t>
            </a:r>
            <a:r>
              <a:rPr lang="tr-TR" sz="1600" dirty="0"/>
              <a:t>olan </a:t>
            </a:r>
            <a:r>
              <a:rPr lang="en-US" sz="1600" dirty="0" err="1"/>
              <a:t>bu</a:t>
            </a:r>
            <a:r>
              <a:rPr lang="tr-TR" sz="1600" dirty="0"/>
              <a:t> </a:t>
            </a:r>
            <a:r>
              <a:rPr lang="en-US" sz="1600" dirty="0" err="1"/>
              <a:t>bölgeler</a:t>
            </a:r>
            <a:r>
              <a:rPr lang="tr-TR" sz="1600" dirty="0"/>
              <a:t> manyetik </a:t>
            </a:r>
            <a:r>
              <a:rPr lang="en-US" sz="1600" dirty="0" err="1"/>
              <a:t>alan</a:t>
            </a:r>
            <a:r>
              <a:rPr lang="tr-TR" sz="1600" dirty="0"/>
              <a:t> </a:t>
            </a:r>
            <a:r>
              <a:rPr lang="en-US" sz="1600" dirty="0" err="1"/>
              <a:t>yönünde</a:t>
            </a:r>
            <a:r>
              <a:rPr lang="en-US" sz="1600" dirty="0"/>
              <a:t> </a:t>
            </a:r>
            <a:r>
              <a:rPr lang="en-US" sz="1600" dirty="0" err="1"/>
              <a:t>yönlenmeye</a:t>
            </a:r>
            <a:r>
              <a:rPr lang="en-US" sz="1600" dirty="0"/>
              <a:t> </a:t>
            </a:r>
            <a:r>
              <a:rPr lang="en-US" sz="1600" dirty="0" err="1"/>
              <a:t>çalışır</a:t>
            </a:r>
            <a:r>
              <a:rPr lang="en-US" sz="1600" dirty="0"/>
              <a:t>. </a:t>
            </a:r>
            <a:r>
              <a:rPr lang="en-US" sz="1600" dirty="0" err="1"/>
              <a:t>Böylece</a:t>
            </a:r>
            <a:r>
              <a:rPr lang="en-US" sz="1600" dirty="0"/>
              <a:t> </a:t>
            </a:r>
            <a:r>
              <a:rPr lang="en-US" sz="1600" dirty="0" err="1"/>
              <a:t>malzeme</a:t>
            </a:r>
            <a:r>
              <a:rPr lang="tr-TR" sz="1600" dirty="0"/>
              <a:t> </a:t>
            </a:r>
            <a:r>
              <a:rPr lang="en-US" sz="1600" dirty="0" err="1"/>
              <a:t>içerisinde</a:t>
            </a:r>
            <a:r>
              <a:rPr lang="tr-TR" sz="1600" dirty="0"/>
              <a:t> </a:t>
            </a:r>
            <a:r>
              <a:rPr lang="en-US" sz="1600" dirty="0"/>
              <a:t>net </a:t>
            </a:r>
            <a:r>
              <a:rPr lang="en-US" sz="1600" dirty="0" err="1"/>
              <a:t>ve</a:t>
            </a:r>
            <a:r>
              <a:rPr lang="en-US" sz="1600" dirty="0"/>
              <a:t> </a:t>
            </a:r>
            <a:r>
              <a:rPr lang="en-US" sz="1600" dirty="0" err="1"/>
              <a:t>düzgün</a:t>
            </a:r>
            <a:r>
              <a:rPr lang="en-US" sz="1600" dirty="0"/>
              <a:t> </a:t>
            </a:r>
            <a:r>
              <a:rPr lang="en-US" sz="1600" dirty="0" err="1"/>
              <a:t>bir</a:t>
            </a:r>
            <a:r>
              <a:rPr lang="en-US" sz="1600" dirty="0"/>
              <a:t> man</a:t>
            </a:r>
            <a:r>
              <a:rPr lang="tr-TR" sz="1600" dirty="0"/>
              <a:t>y</a:t>
            </a:r>
            <a:r>
              <a:rPr lang="en-US" sz="1600" dirty="0" err="1"/>
              <a:t>etik</a:t>
            </a:r>
            <a:r>
              <a:rPr lang="en-US" sz="1600" dirty="0"/>
              <a:t> </a:t>
            </a:r>
            <a:r>
              <a:rPr lang="en-US" sz="1600" dirty="0" err="1"/>
              <a:t>alan</a:t>
            </a:r>
            <a:r>
              <a:rPr lang="en-US" sz="1600" dirty="0"/>
              <a:t> </a:t>
            </a:r>
            <a:r>
              <a:rPr lang="tr-TR" sz="1600" dirty="0"/>
              <a:t>oluşur. </a:t>
            </a:r>
            <a:endParaRPr lang="en-US" sz="16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5579" y="3282929"/>
            <a:ext cx="3668780" cy="2355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3047999"/>
            <a:ext cx="3470855" cy="2514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997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920496" y="3657600"/>
            <a:ext cx="7772400" cy="1077218"/>
          </a:xfrm>
          <a:prstGeom prst="rect">
            <a:avLst/>
          </a:prstGeom>
          <a:noFill/>
        </p:spPr>
        <p:txBody>
          <a:bodyPr wrap="square" rtlCol="0">
            <a:spAutoFit/>
          </a:bodyPr>
          <a:lstStyle/>
          <a:p>
            <a:pPr algn="just"/>
            <a:r>
              <a:rPr lang="sv-SE" sz="1600" dirty="0"/>
              <a:t>Asenkron motor </a:t>
            </a:r>
            <a:r>
              <a:rPr lang="tr-TR" sz="1600" dirty="0"/>
              <a:t>demir (</a:t>
            </a:r>
            <a:r>
              <a:rPr lang="sv-SE" sz="1600" dirty="0"/>
              <a:t>nüve</a:t>
            </a:r>
            <a:r>
              <a:rPr lang="tr-TR" sz="1600" dirty="0"/>
              <a:t>)</a:t>
            </a:r>
            <a:r>
              <a:rPr lang="sv-SE" sz="1600" dirty="0"/>
              <a:t> kayıpları hem statorda hem de</a:t>
            </a:r>
            <a:r>
              <a:rPr lang="tr-TR" sz="1600" dirty="0"/>
              <a:t> rotorda meydana gelir. Nüve kayıpları;</a:t>
            </a:r>
          </a:p>
          <a:p>
            <a:pPr marL="285750" indent="-285750" algn="just">
              <a:buFont typeface="Arial" panose="020B0604020202020204" pitchFamily="34" charset="0"/>
              <a:buChar char="•"/>
            </a:pPr>
            <a:r>
              <a:rPr lang="tr-TR" sz="1600" dirty="0"/>
              <a:t>Histerezis kaybı</a:t>
            </a:r>
          </a:p>
          <a:p>
            <a:pPr marL="285750" indent="-285750" algn="just">
              <a:buFont typeface="Arial" panose="020B0604020202020204" pitchFamily="34" charset="0"/>
              <a:buChar char="•"/>
            </a:pPr>
            <a:r>
              <a:rPr lang="tr-TR" sz="1600" dirty="0" err="1"/>
              <a:t>Eddy</a:t>
            </a:r>
            <a:r>
              <a:rPr lang="tr-TR" sz="1600" dirty="0"/>
              <a:t> (</a:t>
            </a:r>
            <a:r>
              <a:rPr lang="tr-TR" sz="1600" dirty="0" err="1"/>
              <a:t>fuko</a:t>
            </a:r>
            <a:r>
              <a:rPr lang="tr-TR" sz="1600" dirty="0"/>
              <a:t>) kaybı olmak üzere iki kısımdan oluşur.</a:t>
            </a:r>
          </a:p>
        </p:txBody>
      </p:sp>
      <p:sp>
        <p:nvSpPr>
          <p:cNvPr id="6" name="Rectangle 5"/>
          <p:cNvSpPr/>
          <p:nvPr/>
        </p:nvSpPr>
        <p:spPr>
          <a:xfrm>
            <a:off x="3550501" y="4876800"/>
            <a:ext cx="2034531" cy="338554"/>
          </a:xfrm>
          <a:prstGeom prst="rect">
            <a:avLst/>
          </a:prstGeom>
        </p:spPr>
        <p:txBody>
          <a:bodyPr wrap="none">
            <a:spAutoFit/>
          </a:bodyPr>
          <a:lstStyle/>
          <a:p>
            <a:r>
              <a:rPr lang="tr-TR" sz="1600" dirty="0"/>
              <a:t>𝑷𝒇𝒆 = 𝑷𝒆𝒅𝒅𝒚 + 𝑷𝒉𝒊𝒔</a:t>
            </a:r>
          </a:p>
        </p:txBody>
      </p:sp>
      <p:sp>
        <p:nvSpPr>
          <p:cNvPr id="7" name="TextBox 6"/>
          <p:cNvSpPr txBox="1"/>
          <p:nvPr/>
        </p:nvSpPr>
        <p:spPr>
          <a:xfrm>
            <a:off x="920496" y="5486400"/>
            <a:ext cx="7461504" cy="584775"/>
          </a:xfrm>
          <a:prstGeom prst="rect">
            <a:avLst/>
          </a:prstGeom>
          <a:noFill/>
        </p:spPr>
        <p:txBody>
          <a:bodyPr wrap="square" rtlCol="0">
            <a:spAutoFit/>
          </a:bodyPr>
          <a:lstStyle/>
          <a:p>
            <a:pPr algn="just"/>
            <a:r>
              <a:rPr lang="tr-TR" sz="1600" dirty="0"/>
              <a:t>Kayıplar gerilim akı yoğunluğu ve frekans ile lineer olmayan artış gösterirler. Dolayısıyla manyetik malzemedeki toplam kayıp da </a:t>
            </a:r>
            <a:r>
              <a:rPr lang="tr-TR" sz="1600" dirty="0">
                <a:solidFill>
                  <a:srgbClr val="C00000"/>
                </a:solidFill>
              </a:rPr>
              <a:t>lineer olmayan</a:t>
            </a:r>
            <a:r>
              <a:rPr lang="tr-TR" sz="1600" dirty="0"/>
              <a:t> bir artış gösterir.</a:t>
            </a:r>
            <a:endParaRPr lang="tr-TR" sz="1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67100" y="1032933"/>
            <a:ext cx="2590800" cy="2590800"/>
          </a:xfrm>
          <a:prstGeom prst="rect">
            <a:avLst/>
          </a:prstGeom>
        </p:spPr>
      </p:pic>
    </p:spTree>
    <p:extLst>
      <p:ext uri="{BB962C8B-B14F-4D97-AF65-F5344CB8AC3E}">
        <p14:creationId xmlns:p14="http://schemas.microsoft.com/office/powerpoint/2010/main" xmlns="" val="377611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841248" y="1371600"/>
            <a:ext cx="7540752" cy="2646878"/>
          </a:xfrm>
          <a:prstGeom prst="rect">
            <a:avLst/>
          </a:prstGeom>
          <a:noFill/>
        </p:spPr>
        <p:txBody>
          <a:bodyPr wrap="square" rtlCol="0">
            <a:spAutoFit/>
          </a:bodyPr>
          <a:lstStyle/>
          <a:p>
            <a:pPr marL="342900" indent="-342900">
              <a:buAutoNum type="arabicPeriod"/>
            </a:pPr>
            <a:r>
              <a:rPr lang="tr-TR" dirty="0">
                <a:solidFill>
                  <a:schemeClr val="tx2"/>
                </a:solidFill>
              </a:rPr>
              <a:t>Histerezis Kaybı</a:t>
            </a:r>
          </a:p>
          <a:p>
            <a:endParaRPr lang="tr-TR" sz="1600" dirty="0"/>
          </a:p>
          <a:p>
            <a:pPr algn="just"/>
            <a:r>
              <a:rPr lang="tr-TR" sz="1600" dirty="0"/>
              <a:t>Zamana göre değişen manyetik akı yoğunluğundan dolayı, nüvenin manyetik domainlerindeki her bir atomunun, manyetik akı yoğunluğunun pozitif ve negatif yarı </a:t>
            </a:r>
            <a:r>
              <a:rPr lang="tr-TR" sz="1600" dirty="0" err="1"/>
              <a:t>saykıllarında</a:t>
            </a:r>
            <a:r>
              <a:rPr lang="tr-TR" sz="1600" dirty="0"/>
              <a:t> yön değiştirmesi esnasında ısı şeklinde harcanan güçtür.</a:t>
            </a:r>
          </a:p>
          <a:p>
            <a:pPr algn="just"/>
            <a:endParaRPr lang="tr-TR" sz="1600" dirty="0"/>
          </a:p>
          <a:p>
            <a:pPr algn="ctr"/>
            <a:r>
              <a:rPr lang="tr-TR" dirty="0">
                <a:solidFill>
                  <a:schemeClr val="tx2"/>
                </a:solidFill>
              </a:rPr>
              <a:t>Mıknatıslanma ve Histerezis Eğrisi</a:t>
            </a:r>
          </a:p>
          <a:p>
            <a:endParaRPr lang="tr-TR" dirty="0">
              <a:solidFill>
                <a:schemeClr val="tx2"/>
              </a:solidFill>
            </a:endParaRPr>
          </a:p>
          <a:p>
            <a:pPr algn="just"/>
            <a:r>
              <a:rPr lang="tr-TR" sz="1600" dirty="0"/>
              <a:t>Manyetik alana maruz kalan bir manyetik malzemede akı oluşumuna mıknatıslanma denir. Mıknatıslanmanın ölçüsü manyetik geçirgenliktir;</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1248" y="4327331"/>
            <a:ext cx="1050131"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2057400" y="4300899"/>
            <a:ext cx="2554224" cy="738664"/>
          </a:xfrm>
          <a:prstGeom prst="rect">
            <a:avLst/>
          </a:prstGeom>
          <a:noFill/>
        </p:spPr>
        <p:txBody>
          <a:bodyPr wrap="square" rtlCol="0">
            <a:spAutoFit/>
          </a:bodyPr>
          <a:lstStyle/>
          <a:p>
            <a:r>
              <a:rPr lang="el-GR" sz="1400" dirty="0"/>
              <a:t>μ</a:t>
            </a:r>
            <a:r>
              <a:rPr lang="tr-TR" sz="1400" dirty="0"/>
              <a:t> (H/m) manyetik geçirgenlik </a:t>
            </a:r>
          </a:p>
          <a:p>
            <a:r>
              <a:rPr lang="tr-TR" sz="1400" dirty="0"/>
              <a:t>B akı yoğunluğu (T) </a:t>
            </a:r>
          </a:p>
          <a:p>
            <a:r>
              <a:rPr lang="tr-TR" sz="1400" dirty="0"/>
              <a:t>H manyetik alan şiddetidir (A/m)</a:t>
            </a: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8181" y="5187835"/>
            <a:ext cx="1230583" cy="3369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219" t="10457" r="4994" b="19171"/>
          <a:stretch/>
        </p:blipFill>
        <p:spPr bwMode="auto">
          <a:xfrm>
            <a:off x="2167128" y="5141147"/>
            <a:ext cx="1295400" cy="2151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11" name="TextBox 10"/>
              <p:cNvSpPr txBox="1"/>
              <p:nvPr/>
            </p:nvSpPr>
            <p:spPr>
              <a:xfrm>
                <a:off x="2057400" y="5263274"/>
                <a:ext cx="3394391" cy="307777"/>
              </a:xfrm>
              <a:prstGeom prst="rect">
                <a:avLst/>
              </a:prstGeom>
              <a:noFill/>
            </p:spPr>
            <p:txBody>
              <a:bodyPr wrap="none" rtlCol="0">
                <a:spAutoFit/>
              </a:bodyPr>
              <a:lstStyle/>
              <a:p>
                <a14:m>
                  <m:oMath xmlns:m="http://schemas.openxmlformats.org/officeDocument/2006/math">
                    <m:sSub>
                      <m:sSubPr>
                        <m:ctrlPr>
                          <a:rPr lang="tr-TR" sz="1400" i="1" smtClean="0">
                            <a:latin typeface="Cambria Math" panose="02040503050406030204" pitchFamily="18" charset="0"/>
                          </a:rPr>
                        </m:ctrlPr>
                      </m:sSubPr>
                      <m:e>
                        <m:r>
                          <a:rPr lang="tr-TR" sz="1400" i="1" smtClean="0">
                            <a:latin typeface="Cambria Math"/>
                            <a:ea typeface="Cambria Math"/>
                          </a:rPr>
                          <m:t>𝜇</m:t>
                        </m:r>
                      </m:e>
                      <m:sub>
                        <m:r>
                          <a:rPr lang="tr-TR" sz="1400" b="0" i="1" smtClean="0">
                            <a:latin typeface="Cambria Math"/>
                          </a:rPr>
                          <m:t>𝑟</m:t>
                        </m:r>
                      </m:sub>
                    </m:sSub>
                  </m:oMath>
                </a14:m>
                <a:r>
                  <a:rPr lang="tr-TR" sz="1400" dirty="0"/>
                  <a:t> = malzemenin bağıl manyetik geçirgenliği</a:t>
                </a:r>
              </a:p>
            </p:txBody>
          </p:sp>
        </mc:Choice>
        <mc:Fallback>
          <p:sp>
            <p:nvSpPr>
              <p:cNvPr id="11" name="TextBox 10"/>
              <p:cNvSpPr txBox="1">
                <a:spLocks noRot="1" noChangeAspect="1" noMove="1" noResize="1" noEditPoints="1" noAdjustHandles="1" noChangeArrowheads="1" noChangeShapeType="1" noTextEdit="1"/>
              </p:cNvSpPr>
              <p:nvPr/>
            </p:nvSpPr>
            <p:spPr>
              <a:xfrm>
                <a:off x="2057400" y="5263274"/>
                <a:ext cx="3394391" cy="307777"/>
              </a:xfrm>
              <a:prstGeom prst="rect">
                <a:avLst/>
              </a:prstGeom>
              <a:blipFill rotWithShape="1">
                <a:blip r:embed="rId7" cstate="print"/>
                <a:stretch>
                  <a:fillRect t="-1961" b="-17647"/>
                </a:stretch>
              </a:blipFill>
            </p:spPr>
            <p:txBody>
              <a:bodyPr/>
              <a:lstStyle/>
              <a:p>
                <a:r>
                  <a:rPr lang="en-US">
                    <a:noFill/>
                  </a:rPr>
                  <a:t> </a:t>
                </a:r>
              </a:p>
            </p:txBody>
          </p:sp>
        </mc:Fallback>
      </mc:AlternateContent>
    </p:spTree>
    <p:extLst>
      <p:ext uri="{BB962C8B-B14F-4D97-AF65-F5344CB8AC3E}">
        <p14:creationId xmlns:p14="http://schemas.microsoft.com/office/powerpoint/2010/main" xmlns="" val="230214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744405"/>
            <a:ext cx="4410640" cy="15321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descr="C:\Users\malib\Desktop\histeresiz grafik.jf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2500" y="1143000"/>
            <a:ext cx="3962400" cy="25623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23901" y="3276600"/>
            <a:ext cx="3390899" cy="276999"/>
          </a:xfrm>
          <a:prstGeom prst="rect">
            <a:avLst/>
          </a:prstGeom>
          <a:noFill/>
        </p:spPr>
        <p:txBody>
          <a:bodyPr wrap="square" rtlCol="0">
            <a:spAutoFit/>
          </a:bodyPr>
          <a:lstStyle/>
          <a:p>
            <a:pPr algn="ctr"/>
            <a:r>
              <a:rPr lang="tr-TR" sz="1200" dirty="0"/>
              <a:t>(a) N sarımlı manyetik çekirdek, (b) besleme akımı</a:t>
            </a:r>
          </a:p>
        </p:txBody>
      </p:sp>
      <p:sp>
        <p:nvSpPr>
          <p:cNvPr id="6" name="TextBox 5"/>
          <p:cNvSpPr txBox="1"/>
          <p:nvPr/>
        </p:nvSpPr>
        <p:spPr>
          <a:xfrm>
            <a:off x="5029200" y="3810000"/>
            <a:ext cx="3695700" cy="276999"/>
          </a:xfrm>
          <a:prstGeom prst="rect">
            <a:avLst/>
          </a:prstGeom>
          <a:noFill/>
        </p:spPr>
        <p:txBody>
          <a:bodyPr wrap="square" rtlCol="0">
            <a:spAutoFit/>
          </a:bodyPr>
          <a:lstStyle/>
          <a:p>
            <a:pPr algn="ctr"/>
            <a:r>
              <a:rPr lang="tr-TR" sz="1200" dirty="0"/>
              <a:t>Histerezis kapalı eğrisi ve mıknatıslanma eğrisi</a:t>
            </a:r>
          </a:p>
        </p:txBody>
      </p:sp>
      <p:sp>
        <p:nvSpPr>
          <p:cNvPr id="7" name="TextBox 6"/>
          <p:cNvSpPr txBox="1"/>
          <p:nvPr/>
        </p:nvSpPr>
        <p:spPr>
          <a:xfrm>
            <a:off x="723901" y="4267200"/>
            <a:ext cx="7734299" cy="1846659"/>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err="1"/>
              <a:t>Br</a:t>
            </a:r>
            <a:r>
              <a:rPr lang="tr-TR" sz="1600" dirty="0"/>
              <a:t> = artık akı yoğunluğu</a:t>
            </a:r>
          </a:p>
          <a:p>
            <a:pPr marL="285750" indent="-285750" algn="just">
              <a:buFont typeface="Arial" panose="020B0604020202020204" pitchFamily="34" charset="0"/>
              <a:buChar char="•"/>
            </a:pPr>
            <a:r>
              <a:rPr lang="tr-TR" sz="1600" dirty="0" err="1"/>
              <a:t>Hc</a:t>
            </a:r>
            <a:r>
              <a:rPr lang="tr-TR" sz="1600" dirty="0"/>
              <a:t> = Giderme alanı</a:t>
            </a:r>
          </a:p>
          <a:p>
            <a:pPr algn="just"/>
            <a:endParaRPr lang="tr-TR" sz="1600" dirty="0"/>
          </a:p>
          <a:p>
            <a:pPr algn="just"/>
            <a:r>
              <a:rPr lang="tr-TR" sz="1600" dirty="0"/>
              <a:t>Manyetik alan şiddeti (H) akımla lineer artış gösterir, akı yoğunluğu (B), bu artışa lineer bir şekilde cevap veremez. Manyetik malzemelerde görülen bu olaya histerezis denir. Histerezis olayı manyetik malzemelerdeki kaybı belirleyen en önemli faktördür.</a:t>
            </a:r>
          </a:p>
          <a:p>
            <a:endParaRPr lang="tr-TR" dirty="0"/>
          </a:p>
        </p:txBody>
      </p:sp>
    </p:spTree>
    <p:extLst>
      <p:ext uri="{BB962C8B-B14F-4D97-AF65-F5344CB8AC3E}">
        <p14:creationId xmlns:p14="http://schemas.microsoft.com/office/powerpoint/2010/main" xmlns="" val="355262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ytü logo ile ilgili görsel sonucu">
            <a:extLst>
              <a:ext uri="{FF2B5EF4-FFF2-40B4-BE49-F238E27FC236}">
                <a16:creationId xmlns:a16="http://schemas.microsoft.com/office/drawing/2014/main" xmlns="" id="{4D622851-DE56-4550-96C6-1866A1A8282C}"/>
              </a:ext>
            </a:extLst>
          </p:cNvPr>
          <p:cNvPicPr/>
          <p:nvPr/>
        </p:nvPicPr>
        <p:blipFill>
          <a:blip r:embed="rId3" cstate="print"/>
          <a:srcRect/>
          <a:stretch>
            <a:fillRect/>
          </a:stretch>
        </p:blipFill>
        <p:spPr>
          <a:xfrm>
            <a:off x="1" y="-39497"/>
            <a:ext cx="1447800" cy="1563497"/>
          </a:xfrm>
          <a:prstGeom prst="rect">
            <a:avLst/>
          </a:prstGeom>
          <a:ln/>
        </p:spPr>
      </p:pic>
      <p:sp>
        <p:nvSpPr>
          <p:cNvPr id="4" name="TextBox 3"/>
          <p:cNvSpPr txBox="1"/>
          <p:nvPr/>
        </p:nvSpPr>
        <p:spPr>
          <a:xfrm>
            <a:off x="1600200" y="557585"/>
            <a:ext cx="5867400" cy="369332"/>
          </a:xfrm>
          <a:prstGeom prst="rect">
            <a:avLst/>
          </a:prstGeom>
          <a:noFill/>
        </p:spPr>
        <p:txBody>
          <a:bodyPr wrap="square" rtlCol="0">
            <a:spAutoFit/>
          </a:bodyPr>
          <a:lstStyle/>
          <a:p>
            <a:endParaRPr lang="en-US" dirty="0"/>
          </a:p>
        </p:txBody>
      </p:sp>
      <p:sp>
        <p:nvSpPr>
          <p:cNvPr id="5" name="TextBox 4"/>
          <p:cNvSpPr txBox="1"/>
          <p:nvPr/>
        </p:nvSpPr>
        <p:spPr>
          <a:xfrm>
            <a:off x="1981200" y="489672"/>
            <a:ext cx="5562600" cy="461665"/>
          </a:xfrm>
          <a:prstGeom prst="rect">
            <a:avLst/>
          </a:prstGeom>
          <a:noFill/>
        </p:spPr>
        <p:txBody>
          <a:bodyPr wrap="square" rtlCol="0">
            <a:spAutoFit/>
          </a:bodyPr>
          <a:lstStyle/>
          <a:p>
            <a:pPr algn="ctr"/>
            <a:r>
              <a:rPr lang="tr-TR" sz="2400" dirty="0">
                <a:solidFill>
                  <a:schemeClr val="tx2"/>
                </a:solidFill>
              </a:rPr>
              <a:t>Asenkron Motorun Demir Kayıpları</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895350" y="1524000"/>
            <a:ext cx="7734299" cy="1077218"/>
          </a:xfrm>
          <a:prstGeom prst="rect">
            <a:avLst/>
          </a:prstGeom>
          <a:noFill/>
        </p:spPr>
        <p:txBody>
          <a:bodyPr wrap="square" rtlCol="0">
            <a:spAutoFit/>
          </a:bodyPr>
          <a:lstStyle/>
          <a:p>
            <a:pPr algn="just"/>
            <a:r>
              <a:rPr lang="tr-TR" sz="1600" dirty="0"/>
              <a:t>Bir önceki örnekte  besleme akımın sinüzoidal olduğu varsayılmıştır. Fakat genelde besleme gerilimi sinüzoidal olur. Bundan dolayı indüklenen gerilim ve akı yoğunluğu da sinüzoidal olur. Histerezis eğrisinden, manyetik alan şiddetinin ve onu oluşturan besleme akımının </a:t>
            </a:r>
            <a:r>
              <a:rPr lang="tr-TR" sz="1600" dirty="0" err="1"/>
              <a:t>nonsinüzoidal</a:t>
            </a:r>
            <a:r>
              <a:rPr lang="tr-TR" sz="1600" dirty="0"/>
              <a:t> olacağı anlaşılır. </a:t>
            </a:r>
            <a:endParaRPr lang="tr-TR" dirty="0"/>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5349" y="2819400"/>
            <a:ext cx="2638425" cy="1794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733800" y="2819400"/>
            <a:ext cx="4895849" cy="1077218"/>
          </a:xfrm>
          <a:prstGeom prst="rect">
            <a:avLst/>
          </a:prstGeom>
          <a:noFill/>
        </p:spPr>
        <p:txBody>
          <a:bodyPr wrap="square" rtlCol="0">
            <a:spAutoFit/>
          </a:bodyPr>
          <a:lstStyle/>
          <a:p>
            <a:pPr algn="just"/>
            <a:r>
              <a:rPr lang="tr-TR" sz="1600" dirty="0"/>
              <a:t>N sarımlı manyetik malzemede akı yoğunluğu B(t) sinüzoidal değişiyor.</a:t>
            </a:r>
          </a:p>
          <a:p>
            <a:pPr algn="just"/>
            <a:r>
              <a:rPr lang="tr-TR" sz="1600" dirty="0"/>
              <a:t> </a:t>
            </a:r>
            <a:r>
              <a:rPr lang="el-GR" sz="1600" dirty="0"/>
              <a:t>φ</a:t>
            </a:r>
            <a:r>
              <a:rPr lang="tr-TR" sz="1600" dirty="0"/>
              <a:t> = Akı</a:t>
            </a:r>
          </a:p>
          <a:p>
            <a:pPr algn="just"/>
            <a:r>
              <a:rPr lang="tr-TR" sz="1600" dirty="0"/>
              <a:t>AC (m2) = Çekirdek faydalı kesiti olmak üzere;</a:t>
            </a:r>
          </a:p>
        </p:txBody>
      </p:sp>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59200" y="3915668"/>
            <a:ext cx="16573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16550" y="3896618"/>
            <a:ext cx="1285875"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6"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16867" y="4293183"/>
            <a:ext cx="3076575"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7"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81600" y="4801016"/>
            <a:ext cx="1143000" cy="6242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8"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96932" y="5334000"/>
            <a:ext cx="2152650"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895350" y="4952885"/>
            <a:ext cx="4972050" cy="338554"/>
          </a:xfrm>
          <a:prstGeom prst="rect">
            <a:avLst/>
          </a:prstGeom>
          <a:noFill/>
        </p:spPr>
        <p:txBody>
          <a:bodyPr wrap="square" rtlCol="0">
            <a:spAutoFit/>
          </a:bodyPr>
          <a:lstStyle/>
          <a:p>
            <a:r>
              <a:rPr lang="tr-TR" sz="1600" dirty="0" err="1"/>
              <a:t>Faraday</a:t>
            </a:r>
            <a:r>
              <a:rPr lang="tr-TR" sz="1600" dirty="0"/>
              <a:t> yasasına göre indüklenen gerilim             =</a:t>
            </a:r>
          </a:p>
        </p:txBody>
      </p:sp>
      <p:sp>
        <p:nvSpPr>
          <p:cNvPr id="11" name="TextBox 10"/>
          <p:cNvSpPr txBox="1"/>
          <p:nvPr/>
        </p:nvSpPr>
        <p:spPr>
          <a:xfrm>
            <a:off x="895350" y="5477290"/>
            <a:ext cx="4359804" cy="338554"/>
          </a:xfrm>
          <a:prstGeom prst="rect">
            <a:avLst/>
          </a:prstGeom>
          <a:noFill/>
        </p:spPr>
        <p:txBody>
          <a:bodyPr wrap="square" rtlCol="0">
            <a:spAutoFit/>
          </a:bodyPr>
          <a:lstStyle/>
          <a:p>
            <a:r>
              <a:rPr lang="tr-TR" sz="1600" dirty="0"/>
              <a:t>Temel gerilim yasasına göre indüklenen gerilim   =</a:t>
            </a:r>
          </a:p>
        </p:txBody>
      </p:sp>
    </p:spTree>
    <p:extLst>
      <p:ext uri="{BB962C8B-B14F-4D97-AF65-F5344CB8AC3E}">
        <p14:creationId xmlns:p14="http://schemas.microsoft.com/office/powerpoint/2010/main" xmlns="" val="320048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993</Words>
  <Application>Microsoft Office PowerPoint</Application>
  <PresentationFormat>Ekran Gösterisi (4:3)</PresentationFormat>
  <Paragraphs>100</Paragraphs>
  <Slides>17</Slides>
  <Notes>12</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Muhammed Ali Beyazıt</dc:creator>
  <cp:lastModifiedBy>Mehmet Salih Taci</cp:lastModifiedBy>
  <cp:revision>59</cp:revision>
  <dcterms:created xsi:type="dcterms:W3CDTF">2006-08-16T00:00:00Z</dcterms:created>
  <dcterms:modified xsi:type="dcterms:W3CDTF">2023-11-22T05:46:11Z</dcterms:modified>
</cp:coreProperties>
</file>