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257" r:id="rId3"/>
    <p:sldId id="258" r:id="rId4"/>
    <p:sldId id="259" r:id="rId5"/>
    <p:sldId id="261" r:id="rId6"/>
    <p:sldId id="260" r:id="rId7"/>
    <p:sldId id="262" r:id="rId8"/>
    <p:sldId id="285" r:id="rId9"/>
    <p:sldId id="286" r:id="rId10"/>
    <p:sldId id="287" r:id="rId11"/>
    <p:sldId id="288" r:id="rId12"/>
    <p:sldId id="289" r:id="rId13"/>
    <p:sldId id="290" r:id="rId14"/>
    <p:sldId id="291" r:id="rId15"/>
    <p:sldId id="293" r:id="rId16"/>
    <p:sldId id="268" r:id="rId17"/>
    <p:sldId id="269" r:id="rId18"/>
    <p:sldId id="294" r:id="rId19"/>
    <p:sldId id="265" r:id="rId20"/>
    <p:sldId id="270" r:id="rId21"/>
    <p:sldId id="271" r:id="rId22"/>
    <p:sldId id="272" r:id="rId23"/>
    <p:sldId id="274" r:id="rId24"/>
    <p:sldId id="277" r:id="rId25"/>
    <p:sldId id="275" r:id="rId26"/>
    <p:sldId id="276" r:id="rId27"/>
    <p:sldId id="278" r:id="rId28"/>
    <p:sldId id="295" r:id="rId29"/>
    <p:sldId id="296" r:id="rId30"/>
    <p:sldId id="297" r:id="rId31"/>
    <p:sldId id="280" r:id="rId32"/>
    <p:sldId id="299" r:id="rId33"/>
    <p:sldId id="298" r:id="rId34"/>
    <p:sldId id="282"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p:cViewPr varScale="1">
        <p:scale>
          <a:sx n="81" d="100"/>
          <a:sy n="81" d="100"/>
        </p:scale>
        <p:origin x="-1411" y="-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1C4EFC-8870-4D16-BE45-760DDB72CFC2}"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1C4EFC-8870-4D16-BE45-760DDB72CFC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1C4EFC-8870-4D16-BE45-760DDB72CFC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1C4EFC-8870-4D16-BE45-760DDB72CFC2}" type="slidenum">
              <a:rPr lang="tr-TR" smtClean="0"/>
              <a:pPr/>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1C4EFC-8870-4D16-BE45-760DDB72CFC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51C4EFC-8870-4D16-BE45-760DDB72CFC2}" type="slidenum">
              <a:rPr lang="tr-TR" smtClean="0"/>
              <a:pPr/>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51C4EFC-8870-4D16-BE45-760DDB72CFC2}" type="slidenum">
              <a:rPr lang="tr-TR" smtClean="0"/>
              <a:pPr/>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51C4EFC-8870-4D16-BE45-760DDB72CFC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51C4EFC-8870-4D16-BE45-760DDB72CFC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51C4EFC-8870-4D16-BE45-760DDB72CFC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E3BD73C-1DF6-4A34-818D-EE92E7AA6A1D}"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51C4EFC-8870-4D16-BE45-760DDB72CFC2}"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E3BD73C-1DF6-4A34-818D-EE92E7AA6A1D}" type="datetimeFigureOut">
              <a:rPr lang="tr-TR" smtClean="0"/>
              <a:pPr/>
              <a:t>22.11.2023</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51C4EFC-8870-4D16-BE45-760DDB72CFC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97098" y="2420888"/>
            <a:ext cx="8676454" cy="2187624"/>
          </a:xfrm>
        </p:spPr>
        <p:txBody>
          <a:bodyPr>
            <a:normAutofit fontScale="90000"/>
          </a:bodyPr>
          <a:lstStyle/>
          <a:p>
            <a:pPr marL="182880" indent="0">
              <a:buNone/>
            </a:pPr>
            <a:r>
              <a:rPr lang="tr-TR" dirty="0"/>
              <a:t>Manyetik Sistemler ve Eşdeğer Devreleri</a:t>
            </a:r>
            <a:br>
              <a:rPr lang="tr-TR" dirty="0"/>
            </a:br>
            <a:endParaRPr lang="tr-TR" dirty="0"/>
          </a:p>
        </p:txBody>
      </p:sp>
      <p:sp>
        <p:nvSpPr>
          <p:cNvPr id="4" name="Başlık 1"/>
          <p:cNvSpPr txBox="1">
            <a:spLocks/>
          </p:cNvSpPr>
          <p:nvPr/>
        </p:nvSpPr>
        <p:spPr>
          <a:xfrm>
            <a:off x="467544" y="5301207"/>
            <a:ext cx="8335562" cy="1210135"/>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None/>
            </a:pPr>
            <a:r>
              <a:rPr lang="tr-TR" sz="3600" dirty="0" err="1"/>
              <a:t>Dr.Öğretim</a:t>
            </a:r>
            <a:r>
              <a:rPr lang="tr-TR" sz="3600" dirty="0"/>
              <a:t> Üyesi – Mehmet Salih </a:t>
            </a:r>
            <a:r>
              <a:rPr lang="tr-TR" sz="3200" dirty="0"/>
              <a:t>TACİ</a:t>
            </a:r>
            <a:endParaRPr lang="tr-TR" sz="3600" dirty="0"/>
          </a:p>
          <a:p>
            <a:pPr marL="182880" indent="0">
              <a:buNone/>
            </a:pPr>
            <a:r>
              <a:rPr lang="tr-TR" i="1" dirty="0"/>
              <a:t/>
            </a:r>
            <a:br>
              <a:rPr lang="tr-TR" i="1" dirty="0"/>
            </a:br>
            <a:endParaRPr lang="tr-TR" i="1" dirty="0">
              <a:solidFill>
                <a:srgbClr val="FF0000"/>
              </a:solidFill>
            </a:endParaRPr>
          </a:p>
        </p:txBody>
      </p:sp>
      <p:pic>
        <p:nvPicPr>
          <p:cNvPr id="6" name="Resim 5" descr="http://www.yildiz.edu.tr/images/files/ytulogopng.png"/>
          <p:cNvPicPr/>
          <p:nvPr/>
        </p:nvPicPr>
        <p:blipFill>
          <a:blip r:embed="rId2" cstate="print">
            <a:extLst>
              <a:ext uri="{28A0092B-C50C-407E-A947-70E740481C1C}">
                <a14:useLocalDpi xmlns:a14="http://schemas.microsoft.com/office/drawing/2010/main" xmlns="" val="0"/>
              </a:ext>
            </a:extLst>
          </a:blip>
          <a:srcRect l="7278" t="8698" r="8002" b="11765"/>
          <a:stretch>
            <a:fillRect/>
          </a:stretch>
        </p:blipFill>
        <p:spPr bwMode="auto">
          <a:xfrm>
            <a:off x="3483197" y="407929"/>
            <a:ext cx="2304256" cy="1944216"/>
          </a:xfrm>
          <a:prstGeom prst="rect">
            <a:avLst/>
          </a:prstGeom>
          <a:noFill/>
          <a:ln>
            <a:noFill/>
          </a:ln>
        </p:spPr>
      </p:pic>
    </p:spTree>
    <p:extLst>
      <p:ext uri="{BB962C8B-B14F-4D97-AF65-F5344CB8AC3E}">
        <p14:creationId xmlns:p14="http://schemas.microsoft.com/office/powerpoint/2010/main" xmlns="" val="420406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7504" y="188640"/>
            <a:ext cx="9036496" cy="6264696"/>
          </a:xfrm>
        </p:spPr>
        <p:txBody>
          <a:bodyPr/>
          <a:lstStyle/>
          <a:p>
            <a:pPr marL="45720" indent="0">
              <a:buNone/>
            </a:pPr>
            <a:r>
              <a:rPr lang="tr-TR" b="1" u="sng" dirty="0"/>
              <a:t>Termik Röle</a:t>
            </a:r>
          </a:p>
          <a:p>
            <a:pPr marL="45720" indent="0">
              <a:buNone/>
            </a:pPr>
            <a:r>
              <a:rPr lang="tr-TR" dirty="0"/>
              <a:t>Termik rölelerin kullanım amacı ortamdaki ısı belirlenen ısıdan daha yüksek seviyeye ulaştığı durumlarda elektrik devresindeki akımı kesmektir. Bu işlem, </a:t>
            </a:r>
            <a:r>
              <a:rPr lang="tr-TR" dirty="0" err="1"/>
              <a:t>bi</a:t>
            </a:r>
            <a:r>
              <a:rPr lang="tr-TR" dirty="0"/>
              <a:t>-metal adındaki bileşim ile gerçekleşir. Bu bileşim, ısıya göre değişik genleşme karakteristiğine sahip iki metalden meydana gelmektedir. Metallerden biri fazla, diğeri daha az genleşir. Isı değişiminde bu genleşme röledeki kontakların kapanmasını sağlar ve ısı enerjisi hareket enerjisine dönüşür. Yaygın kullanım alanı olarak ütüleri örnek verebiliriz.</a:t>
            </a:r>
            <a:endParaRPr lang="tr-TR" b="1" u="sng" dirty="0"/>
          </a:p>
        </p:txBody>
      </p:sp>
      <p:pic>
        <p:nvPicPr>
          <p:cNvPr id="4" name="Picture 2" descr="C:\Users\ERBİLEN BİLİŞİM\Desktop\Termik_role_ic_yapis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4633" y="3429000"/>
            <a:ext cx="4536504"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4593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RBİLEN BİLİŞİM\Desktop\Termik_role_calisma_prensib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3668" y="629980"/>
            <a:ext cx="5976664" cy="4968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608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7317432" cy="5289768"/>
          </a:xfrm>
        </p:spPr>
        <p:txBody>
          <a:bodyPr>
            <a:normAutofit/>
          </a:bodyPr>
          <a:lstStyle/>
          <a:p>
            <a:pPr marL="45720" indent="0" algn="ctr">
              <a:buNone/>
            </a:pPr>
            <a:r>
              <a:rPr lang="tr-TR" sz="2400" b="1" dirty="0"/>
              <a:t>Termik Röle Bağlantı Şeması </a:t>
            </a:r>
          </a:p>
        </p:txBody>
      </p:sp>
      <p:pic>
        <p:nvPicPr>
          <p:cNvPr id="3074" name="Picture 2" descr="C:\Users\ERBİLEN BİLİŞİM\Desktop\termik_role_tekni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7" y="1484784"/>
            <a:ext cx="5904657" cy="460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294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3528" y="476672"/>
            <a:ext cx="8424936" cy="2520280"/>
          </a:xfrm>
        </p:spPr>
        <p:txBody>
          <a:bodyPr/>
          <a:lstStyle/>
          <a:p>
            <a:pPr marL="45720" indent="0">
              <a:buNone/>
            </a:pPr>
            <a:r>
              <a:rPr lang="tr-TR" b="1" u="sng" dirty="0"/>
              <a:t>Solid </a:t>
            </a:r>
            <a:r>
              <a:rPr lang="tr-TR" b="1" u="sng" dirty="0" err="1"/>
              <a:t>State</a:t>
            </a:r>
            <a:r>
              <a:rPr lang="tr-TR" b="1" u="sng" dirty="0"/>
              <a:t> Röle(SSR)</a:t>
            </a:r>
            <a:endParaRPr lang="tr-TR" dirty="0"/>
          </a:p>
          <a:p>
            <a:pPr marL="45720" indent="0">
              <a:buNone/>
            </a:pPr>
            <a:r>
              <a:rPr lang="tr-TR" dirty="0"/>
              <a:t>Katı hal (</a:t>
            </a:r>
            <a:r>
              <a:rPr lang="tr-TR" dirty="0" err="1"/>
              <a:t>solid</a:t>
            </a:r>
            <a:r>
              <a:rPr lang="tr-TR" dirty="0"/>
              <a:t> </a:t>
            </a:r>
            <a:r>
              <a:rPr lang="tr-TR" dirty="0" err="1"/>
              <a:t>state</a:t>
            </a:r>
            <a:r>
              <a:rPr lang="tr-TR" dirty="0"/>
              <a:t>) rölelerde mekanik herhangi bir parça bulunmaz, bu sayede ömürleri standart rölelerden daha uzundur. Solid </a:t>
            </a:r>
            <a:r>
              <a:rPr lang="tr-TR" dirty="0" err="1"/>
              <a:t>state</a:t>
            </a:r>
            <a:r>
              <a:rPr lang="tr-TR" dirty="0"/>
              <a:t> röleyi en önemli kılan özellik aşırı yüksek akım değerlerine kadar dayanabilmeleridir</a:t>
            </a:r>
          </a:p>
          <a:p>
            <a:endParaRPr lang="tr-TR" dirty="0"/>
          </a:p>
        </p:txBody>
      </p:sp>
      <p:pic>
        <p:nvPicPr>
          <p:cNvPr id="4098" name="Picture 2" descr="C:\Users\ERBİLEN BİLİŞİM\Desktop\Solid_State_Relay_3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2492896"/>
            <a:ext cx="3810000" cy="4076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77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6" y="116632"/>
            <a:ext cx="8280920" cy="4824536"/>
          </a:xfrm>
        </p:spPr>
        <p:txBody>
          <a:bodyPr>
            <a:normAutofit/>
          </a:bodyPr>
          <a:lstStyle/>
          <a:p>
            <a:pPr marL="45720" indent="0">
              <a:buNone/>
            </a:pPr>
            <a:r>
              <a:rPr lang="tr-TR" b="1" u="sng" dirty="0"/>
              <a:t>Kaçak Akım Rölesi Nedir?</a:t>
            </a:r>
            <a:endParaRPr lang="tr-TR" dirty="0"/>
          </a:p>
          <a:p>
            <a:pPr marL="45720" indent="0">
              <a:buNone/>
            </a:pPr>
            <a:r>
              <a:rPr lang="tr-TR" dirty="0"/>
              <a:t>Kaçak akım koruma rölelerinin amacı yalıtım hatası bulunan, bu sebeple belirlenen akım değerlerinden daha fazla akımın geçtiği devrelerde enerjiyi kesmektir. </a:t>
            </a:r>
          </a:p>
          <a:p>
            <a:pPr marL="45720" indent="0">
              <a:buNone/>
            </a:pPr>
            <a:r>
              <a:rPr lang="tr-TR" dirty="0"/>
              <a:t>Sistemdeki giren akım ve çıkan akımın denk olmaması, rölenin çalışmasını sağlar. Yani iki akımın oluşturduğu manyetik alan sıfırdan farklıysa kontak durumları değişir. </a:t>
            </a:r>
          </a:p>
          <a:p>
            <a:pPr marL="45720" indent="0">
              <a:buNone/>
            </a:pPr>
            <a:endParaRPr lang="tr-TR" dirty="0"/>
          </a:p>
          <a:p>
            <a:pPr marL="45720" indent="0">
              <a:buNone/>
            </a:pPr>
            <a:r>
              <a:rPr lang="tr-TR" dirty="0"/>
              <a:t>Çalışma standartlarını belirleyen yönetmeliğe göre 30 </a:t>
            </a:r>
            <a:r>
              <a:rPr lang="tr-TR" dirty="0" err="1"/>
              <a:t>mA</a:t>
            </a:r>
            <a:r>
              <a:rPr lang="tr-TR" dirty="0"/>
              <a:t> akım değerinde kişi (hayat koruma) fonksiyonunu, 300 </a:t>
            </a:r>
            <a:r>
              <a:rPr lang="tr-TR" dirty="0" err="1"/>
              <a:t>mA</a:t>
            </a:r>
            <a:r>
              <a:rPr lang="tr-TR" dirty="0"/>
              <a:t> akım değerinde ise tesisat (yangın koruma) fonksiyonunu gerçekleştirmektedir.</a:t>
            </a:r>
          </a:p>
          <a:p>
            <a:endParaRPr lang="tr-TR" dirty="0"/>
          </a:p>
        </p:txBody>
      </p:sp>
      <p:pic>
        <p:nvPicPr>
          <p:cNvPr id="5" name="Picture 2" descr="C:\Users\ERBİLEN BİLİŞİM\Desktop\kacakakı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4653136"/>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819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RBİLEN BİLİŞİM\Desktop\Kacak_akim_sigortasi_baglant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412776"/>
            <a:ext cx="6984776" cy="43204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Başlık 1"/>
          <p:cNvSpPr>
            <a:spLocks noGrp="1"/>
          </p:cNvSpPr>
          <p:nvPr>
            <p:ph type="title"/>
          </p:nvPr>
        </p:nvSpPr>
        <p:spPr>
          <a:xfrm>
            <a:off x="1547664" y="269776"/>
            <a:ext cx="5317977" cy="1143000"/>
          </a:xfrm>
        </p:spPr>
        <p:txBody>
          <a:bodyPr/>
          <a:lstStyle/>
          <a:p>
            <a:pPr marL="0" indent="0">
              <a:buNone/>
            </a:pPr>
            <a:r>
              <a:rPr lang="tr-TR" sz="2800" dirty="0"/>
              <a:t>Kaçak Akım Rölesi Bağlantısı</a:t>
            </a:r>
          </a:p>
        </p:txBody>
      </p:sp>
    </p:spTree>
    <p:extLst>
      <p:ext uri="{BB962C8B-B14F-4D97-AF65-F5344CB8AC3E}">
        <p14:creationId xmlns:p14="http://schemas.microsoft.com/office/powerpoint/2010/main" xmlns="" val="291838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67544" y="188640"/>
            <a:ext cx="8280920" cy="5904656"/>
          </a:xfrm>
        </p:spPr>
        <p:txBody>
          <a:bodyPr/>
          <a:lstStyle/>
          <a:p>
            <a:pPr marL="45720" indent="0">
              <a:buNone/>
            </a:pPr>
            <a:r>
              <a:rPr lang="tr-TR" dirty="0"/>
              <a:t>Vücudumuza Zarar Verebilecek Akım Sınırları</a:t>
            </a:r>
          </a:p>
        </p:txBody>
      </p:sp>
      <p:pic>
        <p:nvPicPr>
          <p:cNvPr id="5122" name="Picture 2" descr="C:\Users\ERBİLEN BİLİŞİM\Desktop\2320782f89c1b99667c245037a8626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3" y="836712"/>
            <a:ext cx="3240361" cy="28479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ikdörtgen 3"/>
          <p:cNvSpPr/>
          <p:nvPr/>
        </p:nvSpPr>
        <p:spPr>
          <a:xfrm>
            <a:off x="611560" y="4005064"/>
            <a:ext cx="7776864" cy="1754326"/>
          </a:xfrm>
          <a:prstGeom prst="rect">
            <a:avLst/>
          </a:prstGeom>
        </p:spPr>
        <p:txBody>
          <a:bodyPr wrap="square">
            <a:spAutoFit/>
          </a:bodyPr>
          <a:lstStyle/>
          <a:p>
            <a:r>
              <a:rPr lang="tr-TR" dirty="0"/>
              <a:t>Yapılan ölçümlerde 300 </a:t>
            </a:r>
            <a:r>
              <a:rPr lang="tr-TR" dirty="0" err="1"/>
              <a:t>ma’lik</a:t>
            </a:r>
            <a:r>
              <a:rPr lang="tr-TR" dirty="0"/>
              <a:t> bir akımın malzemeleri tutuşma sıcaklığına getirebileceği görülmüştür. Sıklıkla duyduğumuz elektrik kontağından çıkan yangınlarda asıl sebep başkadır. Eğer kısa devre sebepli bir durum oluşmuş olsaydı sigorta ve kesiciler kısa sürede devreye girecektir.  Ancak asıl sebep izolasyon hataları ve kabloların deformasyonu olduğu için kaynaklanan toprak kaçak akımlarıdır.</a:t>
            </a:r>
          </a:p>
        </p:txBody>
      </p:sp>
    </p:spTree>
    <p:extLst>
      <p:ext uri="{BB962C8B-B14F-4D97-AF65-F5344CB8AC3E}">
        <p14:creationId xmlns:p14="http://schemas.microsoft.com/office/powerpoint/2010/main" xmlns="" val="225947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RBİLEN BİLİŞİM\Desktop\8d336def5338dea9ce36df3ecac5ff4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738452"/>
            <a:ext cx="4361905" cy="38666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ikdörtgen 3"/>
          <p:cNvSpPr/>
          <p:nvPr/>
        </p:nvSpPr>
        <p:spPr>
          <a:xfrm>
            <a:off x="467544" y="4928861"/>
            <a:ext cx="7992888" cy="646331"/>
          </a:xfrm>
          <a:prstGeom prst="rect">
            <a:avLst/>
          </a:prstGeom>
        </p:spPr>
        <p:txBody>
          <a:bodyPr wrap="square">
            <a:spAutoFit/>
          </a:bodyPr>
          <a:lstStyle/>
          <a:p>
            <a:r>
              <a:rPr lang="tr-TR" b="1" dirty="0"/>
              <a:t>Şekil 6:</a:t>
            </a:r>
            <a:r>
              <a:rPr lang="tr-TR" dirty="0"/>
              <a:t> Kaçak Akım Rölesi Bu Kaçak Akımları Algılayarak Enerjiyi Keser. Böylece Tutuşma Sıcaklığına Gelmeden Malzemeler Akımdan Kesilir.</a:t>
            </a:r>
          </a:p>
        </p:txBody>
      </p:sp>
    </p:spTree>
    <p:extLst>
      <p:ext uri="{BB962C8B-B14F-4D97-AF65-F5344CB8AC3E}">
        <p14:creationId xmlns:p14="http://schemas.microsoft.com/office/powerpoint/2010/main" xmlns="" val="359550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731520"/>
            <a:ext cx="7632848" cy="3474720"/>
          </a:xfrm>
        </p:spPr>
        <p:txBody>
          <a:bodyPr/>
          <a:lstStyle/>
          <a:p>
            <a:pPr marL="45720" indent="0">
              <a:buNone/>
            </a:pPr>
            <a:r>
              <a:rPr lang="tr-TR" b="1" u="sng" dirty="0"/>
              <a:t>Zaman Rölesi</a:t>
            </a:r>
            <a:endParaRPr lang="tr-TR" dirty="0"/>
          </a:p>
          <a:p>
            <a:pPr marL="45720" indent="0">
              <a:buNone/>
            </a:pPr>
            <a:r>
              <a:rPr lang="tr-TR" dirty="0"/>
              <a:t>Zaman röleleri, kontak durumları belli bir süre dolduktan sonra değişen rölelerdir. Süre kullanıcı tarafından belirlenir. Zaman rölelerinden bazıları enerji aldıktan sonra gecikme süresinin dolmasını bekler ve ondan sonra kontak durumunu değiştirir, bazıları ise üzerindeki enerji kesildikten sonra bu işlemi gerçekleştirir.</a:t>
            </a:r>
          </a:p>
          <a:p>
            <a:endParaRPr lang="tr-TR" dirty="0"/>
          </a:p>
        </p:txBody>
      </p:sp>
    </p:spTree>
    <p:extLst>
      <p:ext uri="{BB962C8B-B14F-4D97-AF65-F5344CB8AC3E}">
        <p14:creationId xmlns:p14="http://schemas.microsoft.com/office/powerpoint/2010/main" xmlns="" val="131584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67544" y="260648"/>
            <a:ext cx="8352928" cy="6264696"/>
          </a:xfrm>
        </p:spPr>
        <p:txBody>
          <a:bodyPr>
            <a:normAutofit lnSpcReduction="10000"/>
          </a:bodyPr>
          <a:lstStyle/>
          <a:p>
            <a:pPr marL="45720" indent="0">
              <a:buNone/>
            </a:pPr>
            <a:r>
              <a:rPr lang="tr-TR" b="1" u="sng" dirty="0"/>
              <a:t> Motor Koruma Rölesi:</a:t>
            </a:r>
            <a:r>
              <a:rPr lang="tr-TR" b="1" dirty="0"/>
              <a:t>  </a:t>
            </a:r>
          </a:p>
          <a:p>
            <a:pPr marL="45720" indent="0">
              <a:buNone/>
            </a:pPr>
            <a:r>
              <a:rPr lang="tr-TR" dirty="0"/>
              <a:t>Üç fazlı sistemlerde faz hatalarından dolayı arıza sorunlarıyla sık sık karşılaşılır. Motor koruma röleleri faz hatalarından dolayı motora giden gücü keserek motorun zarar görmesini engeller. Motor koruma röleleri aşağıdaki durumlarda devreye girer.</a:t>
            </a:r>
            <a:endParaRPr lang="tr-TR" b="1" dirty="0"/>
          </a:p>
          <a:p>
            <a:pPr marL="45720" indent="0">
              <a:buNone/>
            </a:pPr>
            <a:endParaRPr lang="tr-TR" b="1" dirty="0"/>
          </a:p>
          <a:p>
            <a:pPr marL="45720" indent="0" fontAlgn="base">
              <a:buNone/>
            </a:pPr>
            <a:r>
              <a:rPr lang="tr-TR" dirty="0"/>
              <a:t>a. </a:t>
            </a:r>
            <a:r>
              <a:rPr lang="tr-TR" b="1" dirty="0"/>
              <a:t>Faz yokluğu koruması: </a:t>
            </a:r>
            <a:r>
              <a:rPr lang="tr-TR" dirty="0"/>
              <a:t>Fazlardan herhangi birinin olmaması durumunda motorun aşırı ısınarak yanmasını engellemek amacıyla çıkış rölesi belirli bir gecikme süresi sonunda bırakır.</a:t>
            </a:r>
          </a:p>
          <a:p>
            <a:pPr marL="45720" indent="0" fontAlgn="base">
              <a:buNone/>
            </a:pPr>
            <a:endParaRPr lang="tr-TR" dirty="0"/>
          </a:p>
          <a:p>
            <a:pPr marL="45720" indent="0" fontAlgn="base">
              <a:buNone/>
            </a:pPr>
            <a:r>
              <a:rPr lang="tr-TR" dirty="0"/>
              <a:t> b. </a:t>
            </a:r>
            <a:r>
              <a:rPr lang="tr-TR" b="1" dirty="0"/>
              <a:t>Faz Sırası Koruması: </a:t>
            </a:r>
            <a:r>
              <a:rPr lang="tr-TR" dirty="0"/>
              <a:t>Çıkış rölesi L, L1, L2 fazlarının doğru sıralanmadığı durumda çıkış rölesi belirli bir gecikme süresi sonunda bırakır. </a:t>
            </a:r>
          </a:p>
          <a:p>
            <a:pPr marL="45720" indent="0" fontAlgn="base">
              <a:buNone/>
            </a:pPr>
            <a:endParaRPr lang="tr-TR" dirty="0"/>
          </a:p>
          <a:p>
            <a:pPr marL="45720" indent="0" fontAlgn="base">
              <a:buNone/>
            </a:pPr>
            <a:r>
              <a:rPr lang="tr-TR" dirty="0"/>
              <a:t>c. </a:t>
            </a:r>
            <a:r>
              <a:rPr lang="tr-TR" b="1" dirty="0"/>
              <a:t>Asimetri Koruması:</a:t>
            </a:r>
            <a:r>
              <a:rPr lang="tr-TR" dirty="0"/>
              <a:t> Asimetri, yüklerin fazlara dengesiz bağlanma durumunda oluşur ve motorların aşırı ısınmasına neden olur.</a:t>
            </a:r>
          </a:p>
          <a:p>
            <a:pPr marL="45720" indent="0" fontAlgn="base">
              <a:buNone/>
            </a:pPr>
            <a:endParaRPr lang="tr-TR" dirty="0"/>
          </a:p>
          <a:p>
            <a:pPr marL="45720" indent="0" fontAlgn="base">
              <a:buNone/>
            </a:pPr>
            <a:endParaRPr lang="tr-TR" dirty="0"/>
          </a:p>
          <a:p>
            <a:pPr marL="45720" indent="0">
              <a:buNone/>
            </a:pPr>
            <a:endParaRPr lang="tr-TR" b="1" dirty="0"/>
          </a:p>
          <a:p>
            <a:pPr marL="45720" indent="0">
              <a:buNone/>
            </a:pPr>
            <a:endParaRPr lang="tr-TR" dirty="0"/>
          </a:p>
        </p:txBody>
      </p:sp>
    </p:spTree>
    <p:extLst>
      <p:ext uri="{BB962C8B-B14F-4D97-AF65-F5344CB8AC3E}">
        <p14:creationId xmlns:p14="http://schemas.microsoft.com/office/powerpoint/2010/main" xmlns="" val="421697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79113" y="4437112"/>
            <a:ext cx="7128792" cy="1872208"/>
          </a:xfrm>
        </p:spPr>
        <p:txBody>
          <a:bodyPr>
            <a:normAutofit/>
          </a:bodyPr>
          <a:lstStyle/>
          <a:p>
            <a:pPr marL="0" indent="0" algn="ctr">
              <a:buNone/>
            </a:pPr>
            <a:endParaRPr lang="tr-TR" sz="4000" dirty="0"/>
          </a:p>
        </p:txBody>
      </p:sp>
      <p:sp>
        <p:nvSpPr>
          <p:cNvPr id="3" name="İçerik Yer Tutucusu 2"/>
          <p:cNvSpPr>
            <a:spLocks noGrp="1"/>
          </p:cNvSpPr>
          <p:nvPr>
            <p:ph sz="quarter" idx="13"/>
          </p:nvPr>
        </p:nvSpPr>
        <p:spPr>
          <a:xfrm>
            <a:off x="1043608" y="1974754"/>
            <a:ext cx="7488832" cy="2520280"/>
          </a:xfrm>
        </p:spPr>
        <p:txBody>
          <a:bodyPr>
            <a:normAutofit/>
          </a:bodyPr>
          <a:lstStyle/>
          <a:p>
            <a:pPr marL="45720" indent="0">
              <a:buNone/>
            </a:pPr>
            <a:r>
              <a:rPr lang="tr-TR" sz="3600" b="1" dirty="0"/>
              <a:t>  </a:t>
            </a:r>
            <a:r>
              <a:rPr lang="tr-TR" sz="5400" b="1" dirty="0"/>
              <a:t>MANYETİK RÖLE VE                                     KONTAKTÖR SUNUMU</a:t>
            </a:r>
          </a:p>
        </p:txBody>
      </p:sp>
      <p:pic>
        <p:nvPicPr>
          <p:cNvPr id="5" name="Resim 4" descr="http://www.yildiz.edu.tr/images/files/ytulogopng.png"/>
          <p:cNvPicPr/>
          <p:nvPr/>
        </p:nvPicPr>
        <p:blipFill>
          <a:blip r:embed="rId2" cstate="print">
            <a:extLst>
              <a:ext uri="{28A0092B-C50C-407E-A947-70E740481C1C}">
                <a14:useLocalDpi xmlns:a14="http://schemas.microsoft.com/office/drawing/2010/main" xmlns="" val="0"/>
              </a:ext>
            </a:extLst>
          </a:blip>
          <a:srcRect l="7278" t="8698" r="8002" b="11765"/>
          <a:stretch>
            <a:fillRect/>
          </a:stretch>
        </p:blipFill>
        <p:spPr bwMode="auto">
          <a:xfrm>
            <a:off x="3291381" y="0"/>
            <a:ext cx="2304256" cy="1944216"/>
          </a:xfrm>
          <a:prstGeom prst="rect">
            <a:avLst/>
          </a:prstGeom>
          <a:noFill/>
          <a:ln>
            <a:noFill/>
          </a:ln>
        </p:spPr>
      </p:pic>
    </p:spTree>
    <p:extLst>
      <p:ext uri="{BB962C8B-B14F-4D97-AF65-F5344CB8AC3E}">
        <p14:creationId xmlns:p14="http://schemas.microsoft.com/office/powerpoint/2010/main" xmlns="" val="2171535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260648"/>
            <a:ext cx="9001000" cy="4248472"/>
          </a:xfrm>
        </p:spPr>
        <p:txBody>
          <a:bodyPr/>
          <a:lstStyle/>
          <a:p>
            <a:pPr marL="45720" indent="0" fontAlgn="base">
              <a:buNone/>
            </a:pPr>
            <a:endParaRPr lang="tr-TR" dirty="0"/>
          </a:p>
          <a:p>
            <a:pPr marL="45720" indent="0" fontAlgn="base">
              <a:buNone/>
            </a:pPr>
            <a:r>
              <a:rPr lang="tr-TR" b="1" dirty="0"/>
              <a:t>Sabit Asimetri: </a:t>
            </a:r>
            <a:r>
              <a:rPr lang="tr-TR" dirty="0"/>
              <a:t>Faz- nötr arası gerilimlerin nominal değerlerinin en az yüzde yirmi sapma göstermesi sonucunda çıkış rölesi belli bir gecikme süresi sonunda bırakır.</a:t>
            </a:r>
          </a:p>
        </p:txBody>
      </p:sp>
      <p:pic>
        <p:nvPicPr>
          <p:cNvPr id="2050" name="Picture 2" descr="C:\Users\ERBİLEN BİLİŞİM\Desktop\28cd94e9edd8df5d42522c7201edbd3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2852936"/>
            <a:ext cx="2880320" cy="2232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258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628836"/>
            <a:ext cx="8964488" cy="3124200"/>
          </a:xfrm>
        </p:spPr>
        <p:txBody>
          <a:bodyPr/>
          <a:lstStyle/>
          <a:p>
            <a:pPr marL="45720" indent="0">
              <a:buNone/>
            </a:pPr>
            <a:r>
              <a:rPr lang="tr-TR" b="1" dirty="0"/>
              <a:t>Ayarlanabilir Simetri: </a:t>
            </a:r>
            <a:r>
              <a:rPr lang="tr-TR" dirty="0"/>
              <a:t>Faz-faz arası gerilimlerin ayarlanan değerden daha fazla sapma göstermesi durumunda çıkış rölesi ayarlanan gecikme süresi sonunda açılır. </a:t>
            </a:r>
          </a:p>
        </p:txBody>
      </p:sp>
      <p:pic>
        <p:nvPicPr>
          <p:cNvPr id="3074" name="Picture 2" descr="C:\Users\ERBİLEN BİLİŞİM\Desktop\742c78e74a1cffa69bb5800a74b6a5f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2564904"/>
            <a:ext cx="3692252"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500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88640"/>
            <a:ext cx="8712968" cy="6120680"/>
          </a:xfrm>
        </p:spPr>
        <p:txBody>
          <a:bodyPr>
            <a:normAutofit/>
          </a:bodyPr>
          <a:lstStyle/>
          <a:p>
            <a:pPr marL="45720" indent="0" fontAlgn="base">
              <a:buNone/>
            </a:pPr>
            <a:r>
              <a:rPr lang="tr-TR" sz="1800" b="1" dirty="0"/>
              <a:t>d.  PTC Koruması: </a:t>
            </a:r>
            <a:r>
              <a:rPr lang="tr-TR" sz="1800" dirty="0" err="1"/>
              <a:t>Ptc</a:t>
            </a:r>
            <a:r>
              <a:rPr lang="tr-TR" sz="1800" dirty="0"/>
              <a:t> direnci sıcaklıkla değişen bir elemandır. Belli bir sıcaklığa kadar direnci sabit olup bu noktadan sonra çok hızlı artar. Elektrik motorlarının genel olarak sargı sıcaklığının ölçümü için sargılarına entegre </a:t>
            </a:r>
            <a:r>
              <a:rPr lang="tr-TR" sz="1800" dirty="0" err="1"/>
              <a:t>Ptcler</a:t>
            </a:r>
            <a:r>
              <a:rPr lang="tr-TR" sz="1800" dirty="0"/>
              <a:t> yerleştirilir. Bu </a:t>
            </a:r>
            <a:r>
              <a:rPr lang="tr-TR" sz="1800" dirty="0" err="1"/>
              <a:t>sensör</a:t>
            </a:r>
            <a:r>
              <a:rPr lang="tr-TR" sz="1800" dirty="0"/>
              <a:t> yardımıyla ölçülen sargı sıcaklığı belli bir seviyenin üstüne çıkarsa motor gecikmesiz olarak devreden çıkarılır.</a:t>
            </a:r>
          </a:p>
        </p:txBody>
      </p:sp>
      <p:pic>
        <p:nvPicPr>
          <p:cNvPr id="4098" name="Picture 2" descr="C:\Users\ERBİLEN BİLİŞİM\Desktop\227a9ece0948a5e1feeeed233df0d266.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57" t="5416" r="8817" b="7234"/>
          <a:stretch/>
        </p:blipFill>
        <p:spPr bwMode="auto">
          <a:xfrm>
            <a:off x="1414945" y="1700808"/>
            <a:ext cx="5853220" cy="50014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9571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476672"/>
            <a:ext cx="8784976" cy="6120680"/>
          </a:xfrm>
        </p:spPr>
        <p:txBody>
          <a:bodyPr/>
          <a:lstStyle/>
          <a:p>
            <a:pPr marL="45720" indent="0" algn="ctr">
              <a:buNone/>
            </a:pPr>
            <a:r>
              <a:rPr lang="tr-TR" b="1" dirty="0"/>
              <a:t>KONTAKTÖR NEDİR?</a:t>
            </a:r>
          </a:p>
          <a:p>
            <a:pPr marL="45720" indent="0">
              <a:buNone/>
            </a:pPr>
            <a:r>
              <a:rPr lang="tr-TR" dirty="0" err="1"/>
              <a:t>Kontaktörler</a:t>
            </a:r>
            <a:r>
              <a:rPr lang="tr-TR" dirty="0"/>
              <a:t> çalışma şekli olarak röleye benzeyen ama daha yüksek akımlarda kullanıma uygun elektromanyetik anahtarlama elamanıdır. Elektromanyetik bir bobin kuvvetiyle kapanan, yay kuvvetiyle açılan anahtarlama düzenine </a:t>
            </a:r>
            <a:r>
              <a:rPr lang="tr-TR" dirty="0" err="1"/>
              <a:t>kontaktör</a:t>
            </a:r>
            <a:r>
              <a:rPr lang="tr-TR" dirty="0"/>
              <a:t> denir Rölelerle aynı prensiple çalışırlar.</a:t>
            </a:r>
          </a:p>
          <a:p>
            <a:pPr marL="45720" indent="0">
              <a:buNone/>
            </a:pPr>
            <a:endParaRPr lang="tr-TR" dirty="0"/>
          </a:p>
          <a:p>
            <a:pPr marL="45720" indent="0">
              <a:buNone/>
            </a:pPr>
            <a:endParaRPr lang="tr-TR" dirty="0"/>
          </a:p>
        </p:txBody>
      </p:sp>
      <p:pic>
        <p:nvPicPr>
          <p:cNvPr id="6" name="Picture 2" descr="C:\Users\ERBİLEN BİLİŞİM\Desktop\Ekran Alıntısı.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2780928"/>
            <a:ext cx="5828026" cy="36741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634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692696"/>
            <a:ext cx="8280920" cy="5976664"/>
          </a:xfrm>
        </p:spPr>
        <p:txBody>
          <a:bodyPr>
            <a:normAutofit/>
          </a:bodyPr>
          <a:lstStyle/>
          <a:p>
            <a:pPr marL="45720" indent="0">
              <a:buNone/>
            </a:pPr>
            <a:r>
              <a:rPr lang="tr-TR" dirty="0" err="1"/>
              <a:t>Kontaktörlerin</a:t>
            </a:r>
            <a:r>
              <a:rPr lang="tr-TR" dirty="0"/>
              <a:t> röleden farkları daha büyük akımlar için imal edilmiş olmalarıdır. Otomatik sigorta,  termik röle veya kaçak akım rölesi gibi devrede herhangi bir aşırı akım veya kaçak akım koruması yapmazlar. Yalnızca devreyi açar ve kapatırlar</a:t>
            </a:r>
          </a:p>
        </p:txBody>
      </p:sp>
      <p:pic>
        <p:nvPicPr>
          <p:cNvPr id="5" name="Picture 2" descr="C:\Users\ERBİLEN BİLİŞİM\Desktop\kon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2318912"/>
            <a:ext cx="7110893" cy="4134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481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71600" y="332656"/>
            <a:ext cx="7461448" cy="5385752"/>
          </a:xfrm>
        </p:spPr>
        <p:txBody>
          <a:bodyPr/>
          <a:lstStyle/>
          <a:p>
            <a:pPr marL="45720" indent="0" algn="ctr">
              <a:buNone/>
            </a:pPr>
            <a:r>
              <a:rPr lang="tr-TR" b="1" dirty="0"/>
              <a:t>KONTAKTÖRLERİN ÇALIŞMA PRENSİBİ</a:t>
            </a:r>
          </a:p>
        </p:txBody>
      </p:sp>
      <p:pic>
        <p:nvPicPr>
          <p:cNvPr id="8194" name="Picture 2" descr="C:\Users\ERBİLEN BİLİŞİM\Desktop\Ekran Alıntısı-2.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244" b="2633"/>
          <a:stretch/>
        </p:blipFill>
        <p:spPr bwMode="auto">
          <a:xfrm>
            <a:off x="179512" y="1073518"/>
            <a:ext cx="4503324" cy="4066518"/>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ERBİLEN BİLİŞİM\Desktop\Ekran Alıntısı3.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517"/>
          <a:stretch/>
        </p:blipFill>
        <p:spPr bwMode="auto">
          <a:xfrm>
            <a:off x="4932040" y="1073518"/>
            <a:ext cx="4022398" cy="40193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4221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55576" y="332656"/>
            <a:ext cx="7632848" cy="5688632"/>
          </a:xfrm>
        </p:spPr>
        <p:txBody>
          <a:bodyPr/>
          <a:lstStyle/>
          <a:p>
            <a:pPr marL="45720" indent="0">
              <a:buNone/>
            </a:pPr>
            <a:r>
              <a:rPr lang="tr-TR" dirty="0"/>
              <a:t>ÖRNEK DEVRE ÜZERİNDE KONTAKTÖRÜN ÇALIŞMA PRENSİBİ</a:t>
            </a:r>
          </a:p>
        </p:txBody>
      </p:sp>
      <p:pic>
        <p:nvPicPr>
          <p:cNvPr id="9218" name="Picture 2" descr="C:\Users\ERBİLEN BİLİŞİM\Desktop\Ekran Alıntısı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084736"/>
            <a:ext cx="6536878" cy="2592288"/>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C:\Users\ERBİLEN BİLİŞİM\Desktop\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3650415"/>
            <a:ext cx="6230937" cy="3086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0746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xmlns="" val="3525424335"/>
              </p:ext>
            </p:extLst>
          </p:nvPr>
        </p:nvGraphicFramePr>
        <p:xfrm>
          <a:off x="1619672" y="295275"/>
          <a:ext cx="5976664" cy="5934425"/>
        </p:xfrm>
        <a:graphic>
          <a:graphicData uri="http://schemas.openxmlformats.org/drawingml/2006/table">
            <a:tbl>
              <a:tblPr firstRow="1" firstCol="1" bandRow="1">
                <a:tableStyleId>{5C22544A-7EE6-4342-B048-85BDC9FD1C3A}</a:tableStyleId>
              </a:tblPr>
              <a:tblGrid>
                <a:gridCol w="1277700">
                  <a:extLst>
                    <a:ext uri="{9D8B030D-6E8A-4147-A177-3AD203B41FA5}">
                      <a16:colId xmlns:a16="http://schemas.microsoft.com/office/drawing/2014/main" xmlns="" val="20000"/>
                    </a:ext>
                  </a:extLst>
                </a:gridCol>
                <a:gridCol w="1658079">
                  <a:extLst>
                    <a:ext uri="{9D8B030D-6E8A-4147-A177-3AD203B41FA5}">
                      <a16:colId xmlns:a16="http://schemas.microsoft.com/office/drawing/2014/main" xmlns="" val="20001"/>
                    </a:ext>
                  </a:extLst>
                </a:gridCol>
                <a:gridCol w="1520085">
                  <a:extLst>
                    <a:ext uri="{9D8B030D-6E8A-4147-A177-3AD203B41FA5}">
                      <a16:colId xmlns:a16="http://schemas.microsoft.com/office/drawing/2014/main" xmlns="" val="20002"/>
                    </a:ext>
                  </a:extLst>
                </a:gridCol>
                <a:gridCol w="1520800">
                  <a:extLst>
                    <a:ext uri="{9D8B030D-6E8A-4147-A177-3AD203B41FA5}">
                      <a16:colId xmlns:a16="http://schemas.microsoft.com/office/drawing/2014/main" xmlns="" val="20003"/>
                    </a:ext>
                  </a:extLst>
                </a:gridCol>
              </a:tblGrid>
              <a:tr h="365213">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RÖLE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b="1" kern="1200" dirty="0">
                          <a:solidFill>
                            <a:schemeClr val="lt1"/>
                          </a:solidFill>
                          <a:effectLst/>
                          <a:latin typeface="+mn-lt"/>
                          <a:ea typeface="+mn-ea"/>
                          <a:cs typeface="+mn-cs"/>
                        </a:rPr>
                        <a:t>40.31</a:t>
                      </a:r>
                    </a:p>
                  </a:txBody>
                  <a:tcPr marL="68580" marR="68580" marT="0" marB="0"/>
                </a:tc>
                <a:tc>
                  <a:txBody>
                    <a:bodyPr/>
                    <a:lstStyle/>
                    <a:p>
                      <a:pPr algn="ctr"/>
                      <a:r>
                        <a:rPr lang="en-US" sz="1800" b="1" kern="1200" dirty="0">
                          <a:solidFill>
                            <a:schemeClr val="lt1"/>
                          </a:solidFill>
                          <a:effectLst/>
                          <a:latin typeface="+mn-lt"/>
                          <a:ea typeface="+mn-ea"/>
                          <a:cs typeface="+mn-cs"/>
                        </a:rPr>
                        <a:t>40.</a:t>
                      </a:r>
                      <a:r>
                        <a:rPr lang="tr-TR" sz="1800" b="1" kern="1200" dirty="0">
                          <a:solidFill>
                            <a:schemeClr val="lt1"/>
                          </a:solidFill>
                          <a:effectLst/>
                          <a:latin typeface="+mn-lt"/>
                          <a:ea typeface="+mn-ea"/>
                          <a:cs typeface="+mn-cs"/>
                        </a:rPr>
                        <a:t>5</a:t>
                      </a:r>
                      <a:r>
                        <a:rPr lang="en-US" sz="1800" b="1" kern="1200" dirty="0">
                          <a:solidFill>
                            <a:schemeClr val="lt1"/>
                          </a:solidFill>
                          <a:effectLst/>
                          <a:latin typeface="+mn-lt"/>
                          <a:ea typeface="+mn-ea"/>
                          <a:cs typeface="+mn-cs"/>
                        </a:rPr>
                        <a:t>1</a:t>
                      </a:r>
                    </a:p>
                  </a:txBody>
                  <a:tcPr marL="68580" marR="68580" marT="0" marB="0"/>
                </a:tc>
                <a:tc>
                  <a:txBody>
                    <a:bodyPr/>
                    <a:lstStyle/>
                    <a:p>
                      <a:pPr algn="ctr"/>
                      <a:r>
                        <a:rPr lang="en-US" sz="1800" b="1" kern="1200" dirty="0">
                          <a:solidFill>
                            <a:schemeClr val="lt1"/>
                          </a:solidFill>
                          <a:effectLst/>
                          <a:latin typeface="+mn-lt"/>
                          <a:ea typeface="+mn-ea"/>
                          <a:cs typeface="+mn-cs"/>
                        </a:rPr>
                        <a:t>40.</a:t>
                      </a:r>
                      <a:r>
                        <a:rPr lang="tr-TR" sz="1800" b="1" kern="1200" dirty="0">
                          <a:solidFill>
                            <a:schemeClr val="lt1"/>
                          </a:solidFill>
                          <a:effectLst/>
                          <a:latin typeface="+mn-lt"/>
                          <a:ea typeface="+mn-ea"/>
                          <a:cs typeface="+mn-cs"/>
                        </a:rPr>
                        <a:t>52</a:t>
                      </a:r>
                      <a:endParaRPr lang="en-US" sz="18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xmlns="" val="10000"/>
                  </a:ext>
                </a:extLst>
              </a:tr>
              <a:tr h="365213">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Röle</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Dış Görünüşü</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04155">
                <a:tc>
                  <a:txBody>
                    <a:bodyPr/>
                    <a:lstStyle/>
                    <a:p>
                      <a:pPr>
                        <a:lnSpc>
                          <a:spcPct val="107000"/>
                        </a:lnSpc>
                        <a:spcAft>
                          <a:spcPts val="0"/>
                        </a:spcAft>
                      </a:pPr>
                      <a:r>
                        <a:rPr lang="en-US" sz="1000" b="1" kern="1200" dirty="0" err="1">
                          <a:solidFill>
                            <a:schemeClr val="lt1"/>
                          </a:solidFill>
                          <a:effectLst/>
                          <a:latin typeface="+mn-lt"/>
                          <a:ea typeface="+mn-ea"/>
                          <a:cs typeface="+mn-cs"/>
                        </a:rPr>
                        <a:t>Şematik</a:t>
                      </a:r>
                      <a:r>
                        <a:rPr lang="en-US" sz="1000" b="1" kern="1200" dirty="0">
                          <a:solidFill>
                            <a:schemeClr val="lt1"/>
                          </a:solidFill>
                          <a:effectLst/>
                          <a:latin typeface="+mn-lt"/>
                          <a:ea typeface="+mn-ea"/>
                          <a:cs typeface="+mn-cs"/>
                        </a:rPr>
                        <a:t> </a:t>
                      </a:r>
                      <a:r>
                        <a:rPr lang="en-US" sz="1000" b="1" kern="1200" dirty="0" err="1">
                          <a:solidFill>
                            <a:schemeClr val="lt1"/>
                          </a:solidFill>
                          <a:effectLst/>
                          <a:latin typeface="+mn-lt"/>
                          <a:ea typeface="+mn-ea"/>
                          <a:cs typeface="+mn-cs"/>
                        </a:rPr>
                        <a:t>ve</a:t>
                      </a:r>
                      <a:r>
                        <a:rPr lang="en-US" sz="1000" b="1" kern="1200" dirty="0">
                          <a:solidFill>
                            <a:schemeClr val="lt1"/>
                          </a:solidFill>
                          <a:effectLst/>
                          <a:latin typeface="+mn-lt"/>
                          <a:ea typeface="+mn-ea"/>
                          <a:cs typeface="+mn-cs"/>
                        </a:rPr>
                        <a:t> Pin </a:t>
                      </a:r>
                      <a:r>
                        <a:rPr lang="en-US" sz="1000" b="1" kern="1200" dirty="0" err="1">
                          <a:solidFill>
                            <a:schemeClr val="lt1"/>
                          </a:solidFill>
                          <a:effectLst/>
                          <a:latin typeface="+mn-lt"/>
                          <a:ea typeface="+mn-ea"/>
                          <a:cs typeface="+mn-cs"/>
                        </a:rPr>
                        <a:t>değerleri</a:t>
                      </a:r>
                      <a:endParaRPr lang="en-US" sz="1000" b="1" kern="1200" dirty="0">
                        <a:solidFill>
                          <a:schemeClr val="lt1"/>
                        </a:solidFill>
                        <a:effectLst/>
                        <a:latin typeface="+mn-lt"/>
                        <a:ea typeface="+mn-ea"/>
                        <a:cs typeface="+mn-cs"/>
                      </a:endParaRPr>
                    </a:p>
                  </a:txBody>
                  <a:tcPr marL="68580" marR="6858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65213">
                <a:tc>
                  <a:txBody>
                    <a:bodyPr/>
                    <a:lstStyle/>
                    <a:p>
                      <a:pPr>
                        <a:lnSpc>
                          <a:spcPct val="107000"/>
                        </a:lnSpc>
                        <a:spcAft>
                          <a:spcPts val="0"/>
                        </a:spcAft>
                      </a:pPr>
                      <a:r>
                        <a:rPr lang="en-US" sz="1000" dirty="0" err="1">
                          <a:effectLst/>
                        </a:rPr>
                        <a:t>Bobin</a:t>
                      </a:r>
                      <a:r>
                        <a:rPr lang="en-US" sz="1000" dirty="0">
                          <a:effectLst/>
                        </a:rPr>
                        <a:t> </a:t>
                      </a:r>
                      <a:r>
                        <a:rPr lang="en-US" sz="1000" dirty="0" err="1">
                          <a:effectLst/>
                        </a:rPr>
                        <a:t>Malzeme</a:t>
                      </a:r>
                      <a:r>
                        <a:rPr lang="en-US" sz="1000" dirty="0">
                          <a:effectLst/>
                        </a:rPr>
                        <a:t> </a:t>
                      </a:r>
                      <a:r>
                        <a:rPr lang="en-US" sz="1000" dirty="0" err="1">
                          <a:effectLst/>
                        </a:rPr>
                        <a:t>Türü</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err="1">
                          <a:effectLst/>
                        </a:rPr>
                        <a:t>AgNi</a:t>
                      </a:r>
                      <a:r>
                        <a:rPr lang="en-US" sz="1100" dirty="0">
                          <a:effectLst/>
                        </a:rPr>
                        <a:t>(</a:t>
                      </a:r>
                      <a:r>
                        <a:rPr lang="en-US" sz="1100" dirty="0" err="1">
                          <a:effectLst/>
                        </a:rPr>
                        <a:t>Nikel</a:t>
                      </a:r>
                      <a:r>
                        <a:rPr lang="en-US" sz="1100" dirty="0">
                          <a:effectLst/>
                        </a:rPr>
                        <a:t> </a:t>
                      </a:r>
                      <a:r>
                        <a:rPr lang="en-US" sz="1100" dirty="0" err="1">
                          <a:effectLst/>
                        </a:rPr>
                        <a:t>Gümüş</a:t>
                      </a: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AgNi(Nikel Gümüş)</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AgNi(Nikel Gümüş)</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552523">
                <a:tc>
                  <a:txBody>
                    <a:bodyPr/>
                    <a:lstStyle/>
                    <a:p>
                      <a:pPr>
                        <a:lnSpc>
                          <a:spcPct val="107000"/>
                        </a:lnSpc>
                        <a:spcAft>
                          <a:spcPts val="0"/>
                        </a:spcAft>
                      </a:pPr>
                      <a:r>
                        <a:rPr lang="en-US" sz="1000">
                          <a:effectLst/>
                        </a:rPr>
                        <a:t>Bobin üzerinden geçebilecek akım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AC</a:t>
                      </a:r>
                      <a:r>
                        <a:rPr lang="tr-TR" sz="1100" dirty="0">
                          <a:effectLst/>
                        </a:rPr>
                        <a:t>/</a:t>
                      </a:r>
                      <a:r>
                        <a:rPr lang="en-US" sz="1100" dirty="0">
                          <a:effectLst/>
                        </a:rPr>
                        <a:t>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AC</a:t>
                      </a:r>
                      <a:r>
                        <a:rPr lang="tr-TR" sz="1100" dirty="0">
                          <a:effectLst/>
                        </a:rPr>
                        <a:t>/</a:t>
                      </a:r>
                      <a:r>
                        <a:rPr lang="en-US" sz="1100" dirty="0">
                          <a:effectLst/>
                        </a:rPr>
                        <a:t>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AC</a:t>
                      </a:r>
                      <a:r>
                        <a:rPr lang="tr-TR" sz="1100" dirty="0">
                          <a:effectLst/>
                        </a:rPr>
                        <a:t>/</a:t>
                      </a:r>
                      <a:r>
                        <a:rPr lang="en-US" sz="1100" dirty="0">
                          <a:effectLst/>
                        </a:rPr>
                        <a:t>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88114">
                <a:tc>
                  <a:txBody>
                    <a:bodyPr/>
                    <a:lstStyle/>
                    <a:p>
                      <a:pPr>
                        <a:lnSpc>
                          <a:spcPct val="107000"/>
                        </a:lnSpc>
                        <a:spcAft>
                          <a:spcPts val="0"/>
                        </a:spcAft>
                      </a:pPr>
                      <a:r>
                        <a:rPr lang="en-US" sz="1000">
                          <a:effectLst/>
                        </a:rPr>
                        <a:t>Kontakt Sayısı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 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 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 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88114">
                <a:tc>
                  <a:txBody>
                    <a:bodyPr/>
                    <a:lstStyle/>
                    <a:p>
                      <a:pPr>
                        <a:lnSpc>
                          <a:spcPct val="107000"/>
                        </a:lnSpc>
                        <a:spcAft>
                          <a:spcPts val="0"/>
                        </a:spcAft>
                      </a:pPr>
                      <a:r>
                        <a:rPr lang="en-US" sz="1000">
                          <a:effectLst/>
                        </a:rPr>
                        <a:t>Pin Sayısı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288114">
                <a:tc>
                  <a:txBody>
                    <a:bodyPr/>
                    <a:lstStyle/>
                    <a:p>
                      <a:pPr>
                        <a:lnSpc>
                          <a:spcPct val="107000"/>
                        </a:lnSpc>
                        <a:spcAft>
                          <a:spcPts val="0"/>
                        </a:spcAft>
                      </a:pPr>
                      <a:r>
                        <a:rPr lang="en-US" sz="1000">
                          <a:effectLst/>
                        </a:rPr>
                        <a:t>Anma Akımı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10A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10A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8A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365213">
                <a:tc>
                  <a:txBody>
                    <a:bodyPr/>
                    <a:lstStyle/>
                    <a:p>
                      <a:pPr>
                        <a:lnSpc>
                          <a:spcPct val="107000"/>
                        </a:lnSpc>
                        <a:spcAft>
                          <a:spcPts val="0"/>
                        </a:spcAft>
                      </a:pPr>
                      <a:r>
                        <a:rPr lang="en-US" sz="1000">
                          <a:effectLst/>
                        </a:rPr>
                        <a:t>Max Anahtar Akımı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20A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20A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15A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288114">
                <a:tc>
                  <a:txBody>
                    <a:bodyPr/>
                    <a:lstStyle/>
                    <a:p>
                      <a:pPr>
                        <a:lnSpc>
                          <a:spcPct val="107000"/>
                        </a:lnSpc>
                        <a:spcAft>
                          <a:spcPts val="0"/>
                        </a:spcAft>
                      </a:pPr>
                      <a:r>
                        <a:rPr lang="en-US" sz="1000">
                          <a:effectLst/>
                        </a:rPr>
                        <a:t>Anma Gerilimi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250VAC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250VAC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250VAC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365213">
                <a:tc>
                  <a:txBody>
                    <a:bodyPr/>
                    <a:lstStyle/>
                    <a:p>
                      <a:pPr>
                        <a:lnSpc>
                          <a:spcPct val="107000"/>
                        </a:lnSpc>
                        <a:spcAft>
                          <a:spcPts val="0"/>
                        </a:spcAft>
                      </a:pPr>
                      <a:r>
                        <a:rPr lang="en-US" sz="1000">
                          <a:effectLst/>
                        </a:rPr>
                        <a:t>Max Anahtar Gerilimi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400VAC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400VAC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400VAC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288114">
                <a:tc>
                  <a:txBody>
                    <a:bodyPr/>
                    <a:lstStyle/>
                    <a:p>
                      <a:pPr>
                        <a:lnSpc>
                          <a:spcPct val="107000"/>
                        </a:lnSpc>
                        <a:spcAft>
                          <a:spcPts val="0"/>
                        </a:spcAft>
                      </a:pPr>
                      <a:r>
                        <a:rPr lang="en-US" sz="1000">
                          <a:effectLst/>
                        </a:rPr>
                        <a:t>Aktif Güç</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0.37kW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0.37kW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0.3kW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bl>
          </a:graphicData>
        </a:graphic>
      </p:graphicFrame>
      <p:pic>
        <p:nvPicPr>
          <p:cNvPr id="41" name="Picture 40" descr="C:\Users\muammer.adas\Desktop\40.31.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692696"/>
            <a:ext cx="972820" cy="1016000"/>
          </a:xfrm>
          <a:prstGeom prst="rect">
            <a:avLst/>
          </a:prstGeom>
          <a:noFill/>
          <a:ln>
            <a:noFill/>
          </a:ln>
        </p:spPr>
      </p:pic>
      <p:pic>
        <p:nvPicPr>
          <p:cNvPr id="43" name="Picture 42" descr="C:\Users\muammer.adas\Desktop\40.51.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5541" y="706666"/>
            <a:ext cx="950595" cy="1002030"/>
          </a:xfrm>
          <a:prstGeom prst="rect">
            <a:avLst/>
          </a:prstGeom>
          <a:noFill/>
          <a:ln>
            <a:noFill/>
          </a:ln>
        </p:spPr>
      </p:pic>
      <p:pic>
        <p:nvPicPr>
          <p:cNvPr id="44" name="Picture 43" descr="C:\Users\muammer.adas\Desktop\40.52.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9150" y="677456"/>
            <a:ext cx="1034415" cy="1031240"/>
          </a:xfrm>
          <a:prstGeom prst="rect">
            <a:avLst/>
          </a:prstGeom>
          <a:noFill/>
          <a:ln>
            <a:noFill/>
          </a:ln>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03848" y="1772816"/>
            <a:ext cx="972819" cy="134309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45542" y="1738981"/>
            <a:ext cx="950594" cy="137693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77946" y="1772816"/>
            <a:ext cx="1011469" cy="1343099"/>
          </a:xfrm>
          <a:prstGeom prst="rect">
            <a:avLst/>
          </a:prstGeom>
        </p:spPr>
      </p:pic>
    </p:spTree>
    <p:extLst>
      <p:ext uri="{BB962C8B-B14F-4D97-AF65-F5344CB8AC3E}">
        <p14:creationId xmlns:p14="http://schemas.microsoft.com/office/powerpoint/2010/main" xmlns="" val="420686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4011975634"/>
              </p:ext>
            </p:extLst>
          </p:nvPr>
        </p:nvGraphicFramePr>
        <p:xfrm>
          <a:off x="1619672" y="295275"/>
          <a:ext cx="5976664" cy="6244198"/>
        </p:xfrm>
        <a:graphic>
          <a:graphicData uri="http://schemas.openxmlformats.org/drawingml/2006/table">
            <a:tbl>
              <a:tblPr firstRow="1" firstCol="1" bandRow="1">
                <a:tableStyleId>{5C22544A-7EE6-4342-B048-85BDC9FD1C3A}</a:tableStyleId>
              </a:tblPr>
              <a:tblGrid>
                <a:gridCol w="1277700">
                  <a:extLst>
                    <a:ext uri="{9D8B030D-6E8A-4147-A177-3AD203B41FA5}">
                      <a16:colId xmlns:a16="http://schemas.microsoft.com/office/drawing/2014/main" xmlns="" val="20000"/>
                    </a:ext>
                  </a:extLst>
                </a:gridCol>
                <a:gridCol w="1658079">
                  <a:extLst>
                    <a:ext uri="{9D8B030D-6E8A-4147-A177-3AD203B41FA5}">
                      <a16:colId xmlns:a16="http://schemas.microsoft.com/office/drawing/2014/main" xmlns="" val="20001"/>
                    </a:ext>
                  </a:extLst>
                </a:gridCol>
                <a:gridCol w="1520085">
                  <a:extLst>
                    <a:ext uri="{9D8B030D-6E8A-4147-A177-3AD203B41FA5}">
                      <a16:colId xmlns:a16="http://schemas.microsoft.com/office/drawing/2014/main" xmlns="" val="20002"/>
                    </a:ext>
                  </a:extLst>
                </a:gridCol>
                <a:gridCol w="1520800">
                  <a:extLst>
                    <a:ext uri="{9D8B030D-6E8A-4147-A177-3AD203B41FA5}">
                      <a16:colId xmlns:a16="http://schemas.microsoft.com/office/drawing/2014/main" xmlns="" val="20003"/>
                    </a:ext>
                  </a:extLst>
                </a:gridCol>
              </a:tblGrid>
              <a:tr h="365213">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RÖLE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b="1" kern="1200" dirty="0">
                          <a:solidFill>
                            <a:schemeClr val="lt1"/>
                          </a:solidFill>
                          <a:effectLst/>
                          <a:latin typeface="+mn-lt"/>
                          <a:ea typeface="+mn-ea"/>
                          <a:cs typeface="+mn-cs"/>
                        </a:rPr>
                        <a:t>40.31</a:t>
                      </a:r>
                    </a:p>
                  </a:txBody>
                  <a:tcPr marL="68580" marR="68580" marT="0" marB="0"/>
                </a:tc>
                <a:tc>
                  <a:txBody>
                    <a:bodyPr/>
                    <a:lstStyle/>
                    <a:p>
                      <a:pPr algn="ctr"/>
                      <a:r>
                        <a:rPr lang="en-US" sz="1800" b="1" kern="1200" dirty="0">
                          <a:solidFill>
                            <a:schemeClr val="lt1"/>
                          </a:solidFill>
                          <a:effectLst/>
                          <a:latin typeface="+mn-lt"/>
                          <a:ea typeface="+mn-ea"/>
                          <a:cs typeface="+mn-cs"/>
                        </a:rPr>
                        <a:t>40.</a:t>
                      </a:r>
                      <a:r>
                        <a:rPr lang="tr-TR" sz="1800" b="1" kern="1200" dirty="0">
                          <a:solidFill>
                            <a:schemeClr val="lt1"/>
                          </a:solidFill>
                          <a:effectLst/>
                          <a:latin typeface="+mn-lt"/>
                          <a:ea typeface="+mn-ea"/>
                          <a:cs typeface="+mn-cs"/>
                        </a:rPr>
                        <a:t>5</a:t>
                      </a:r>
                      <a:r>
                        <a:rPr lang="en-US" sz="1800" b="1" kern="1200" dirty="0">
                          <a:solidFill>
                            <a:schemeClr val="lt1"/>
                          </a:solidFill>
                          <a:effectLst/>
                          <a:latin typeface="+mn-lt"/>
                          <a:ea typeface="+mn-ea"/>
                          <a:cs typeface="+mn-cs"/>
                        </a:rPr>
                        <a:t>1</a:t>
                      </a:r>
                    </a:p>
                  </a:txBody>
                  <a:tcPr marL="68580" marR="68580" marT="0" marB="0"/>
                </a:tc>
                <a:tc>
                  <a:txBody>
                    <a:bodyPr/>
                    <a:lstStyle/>
                    <a:p>
                      <a:pPr algn="ctr"/>
                      <a:r>
                        <a:rPr lang="en-US" sz="1800" b="1" kern="1200" dirty="0">
                          <a:solidFill>
                            <a:schemeClr val="lt1"/>
                          </a:solidFill>
                          <a:effectLst/>
                          <a:latin typeface="+mn-lt"/>
                          <a:ea typeface="+mn-ea"/>
                          <a:cs typeface="+mn-cs"/>
                        </a:rPr>
                        <a:t>40.</a:t>
                      </a:r>
                      <a:r>
                        <a:rPr lang="tr-TR" sz="1800" b="1" kern="1200" dirty="0">
                          <a:solidFill>
                            <a:schemeClr val="lt1"/>
                          </a:solidFill>
                          <a:effectLst/>
                          <a:latin typeface="+mn-lt"/>
                          <a:ea typeface="+mn-ea"/>
                          <a:cs typeface="+mn-cs"/>
                        </a:rPr>
                        <a:t>52</a:t>
                      </a:r>
                      <a:endParaRPr lang="en-US" sz="18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xmlns="" val="10000"/>
                  </a:ext>
                </a:extLst>
              </a:tr>
              <a:tr h="365213">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Röle</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Dış Görünüşü</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04155">
                <a:tc>
                  <a:txBody>
                    <a:bodyPr/>
                    <a:lstStyle/>
                    <a:p>
                      <a:pPr>
                        <a:lnSpc>
                          <a:spcPct val="107000"/>
                        </a:lnSpc>
                        <a:spcAft>
                          <a:spcPts val="0"/>
                        </a:spcAft>
                      </a:pPr>
                      <a:r>
                        <a:rPr lang="en-US" sz="1000" b="1" kern="1200" dirty="0" err="1">
                          <a:solidFill>
                            <a:schemeClr val="lt1"/>
                          </a:solidFill>
                          <a:effectLst/>
                          <a:latin typeface="+mn-lt"/>
                          <a:ea typeface="+mn-ea"/>
                          <a:cs typeface="+mn-cs"/>
                        </a:rPr>
                        <a:t>Şematik</a:t>
                      </a:r>
                      <a:r>
                        <a:rPr lang="en-US" sz="1000" b="1" kern="1200" dirty="0">
                          <a:solidFill>
                            <a:schemeClr val="lt1"/>
                          </a:solidFill>
                          <a:effectLst/>
                          <a:latin typeface="+mn-lt"/>
                          <a:ea typeface="+mn-ea"/>
                          <a:cs typeface="+mn-cs"/>
                        </a:rPr>
                        <a:t> </a:t>
                      </a:r>
                      <a:r>
                        <a:rPr lang="en-US" sz="1000" b="1" kern="1200" dirty="0" err="1">
                          <a:solidFill>
                            <a:schemeClr val="lt1"/>
                          </a:solidFill>
                          <a:effectLst/>
                          <a:latin typeface="+mn-lt"/>
                          <a:ea typeface="+mn-ea"/>
                          <a:cs typeface="+mn-cs"/>
                        </a:rPr>
                        <a:t>ve</a:t>
                      </a:r>
                      <a:r>
                        <a:rPr lang="en-US" sz="1000" b="1" kern="1200" dirty="0">
                          <a:solidFill>
                            <a:schemeClr val="lt1"/>
                          </a:solidFill>
                          <a:effectLst/>
                          <a:latin typeface="+mn-lt"/>
                          <a:ea typeface="+mn-ea"/>
                          <a:cs typeface="+mn-cs"/>
                        </a:rPr>
                        <a:t> Pin </a:t>
                      </a:r>
                      <a:r>
                        <a:rPr lang="en-US" sz="1000" b="1" kern="1200" dirty="0" err="1">
                          <a:solidFill>
                            <a:schemeClr val="lt1"/>
                          </a:solidFill>
                          <a:effectLst/>
                          <a:latin typeface="+mn-lt"/>
                          <a:ea typeface="+mn-ea"/>
                          <a:cs typeface="+mn-cs"/>
                        </a:rPr>
                        <a:t>değerleri</a:t>
                      </a:r>
                      <a:endParaRPr lang="en-US" sz="1000" b="1" kern="1200" dirty="0">
                        <a:solidFill>
                          <a:schemeClr val="lt1"/>
                        </a:solidFill>
                        <a:effectLst/>
                        <a:latin typeface="+mn-lt"/>
                        <a:ea typeface="+mn-ea"/>
                        <a:cs typeface="+mn-cs"/>
                      </a:endParaRPr>
                    </a:p>
                  </a:txBody>
                  <a:tcPr marL="68580" marR="6858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65213">
                <a:tc>
                  <a:txBody>
                    <a:bodyPr/>
                    <a:lstStyle/>
                    <a:p>
                      <a:pPr>
                        <a:lnSpc>
                          <a:spcPct val="107000"/>
                        </a:lnSpc>
                        <a:spcAft>
                          <a:spcPts val="0"/>
                        </a:spcAft>
                      </a:pPr>
                      <a:r>
                        <a:rPr lang="en-US" sz="1000" b="1" dirty="0" err="1">
                          <a:effectLst/>
                          <a:latin typeface="Calibri Light" panose="020F0302020204030204" pitchFamily="34" charset="0"/>
                          <a:ea typeface="Calibri" panose="020F0502020204030204" pitchFamily="34" charset="0"/>
                          <a:cs typeface="Times New Roman" panose="02020603050405020304" pitchFamily="18" charset="0"/>
                        </a:rPr>
                        <a:t>Görünür</a:t>
                      </a:r>
                      <a:r>
                        <a:rPr lang="en-US" sz="1000" b="1"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000" b="1" dirty="0" err="1">
                          <a:effectLst/>
                          <a:latin typeface="Calibri Light" panose="020F0302020204030204" pitchFamily="34" charset="0"/>
                          <a:ea typeface="Calibri" panose="020F0502020204030204" pitchFamily="34" charset="0"/>
                          <a:cs typeface="Times New Roman" panose="02020603050405020304" pitchFamily="18" charset="0"/>
                        </a:rPr>
                        <a:t>Güç</a:t>
                      </a:r>
                      <a:r>
                        <a:rPr lang="en-US" sz="1000" b="1" dirty="0">
                          <a:effectLst/>
                          <a:latin typeface="Calibri Light" panose="020F0302020204030204" pitchFamily="34" charset="0"/>
                          <a:ea typeface="Calibri" panose="020F0502020204030204" pitchFamily="34" charset="0"/>
                          <a:cs typeface="Times New Roman" panose="02020603050405020304" pitchFamily="18" charset="0"/>
                        </a:rPr>
                        <a:t>(230VAC)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500VA</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500VA</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400VA</a:t>
                      </a:r>
                    </a:p>
                  </a:txBody>
                  <a:tcPr marL="68580" marR="68580" marT="0" marB="0"/>
                </a:tc>
                <a:extLst>
                  <a:ext uri="{0D108BD9-81ED-4DB2-BD59-A6C34878D82A}">
                    <a16:rowId xmlns:a16="http://schemas.microsoft.com/office/drawing/2014/main" xmlns="" val="10003"/>
                  </a:ext>
                </a:extLst>
              </a:tr>
              <a:tr h="552523">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30VDC Kontakt Akımı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a:t>
                      </a: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8A</a:t>
                      </a:r>
                    </a:p>
                  </a:txBody>
                  <a:tcPr marL="68580" marR="68580" marT="0" marB="0"/>
                </a:tc>
                <a:extLst>
                  <a:ext uri="{0D108BD9-81ED-4DB2-BD59-A6C34878D82A}">
                    <a16:rowId xmlns:a16="http://schemas.microsoft.com/office/drawing/2014/main" xmlns="" val="10004"/>
                  </a:ext>
                </a:extLst>
              </a:tr>
              <a:tr h="288114">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110VDC Kontakt Akımı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0.3A</a:t>
                      </a: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0.3A</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0.3A</a:t>
                      </a:r>
                    </a:p>
                  </a:txBody>
                  <a:tcPr marL="68580" marR="68580" marT="0" marB="0"/>
                </a:tc>
                <a:extLst>
                  <a:ext uri="{0D108BD9-81ED-4DB2-BD59-A6C34878D82A}">
                    <a16:rowId xmlns:a16="http://schemas.microsoft.com/office/drawing/2014/main" xmlns="" val="10005"/>
                  </a:ext>
                </a:extLst>
              </a:tr>
              <a:tr h="288114">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220VDC Kontakt Akımı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0.12A</a:t>
                      </a: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0.12A</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0.12A</a:t>
                      </a:r>
                    </a:p>
                  </a:txBody>
                  <a:tcPr marL="68580" marR="68580" marT="0" marB="0"/>
                </a:tc>
                <a:extLst>
                  <a:ext uri="{0D108BD9-81ED-4DB2-BD59-A6C34878D82A}">
                    <a16:rowId xmlns:a16="http://schemas.microsoft.com/office/drawing/2014/main" xmlns="" val="10006"/>
                  </a:ext>
                </a:extLst>
              </a:tr>
              <a:tr h="288114">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Bobin Gerilimleri AC(50/60HZ)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6 - 12 - 24 - 48 - 60 - 110 - 120 - 230 - 240</a:t>
                      </a:r>
                    </a:p>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365213">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Bobin Gerilimleri DC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5 - 6 - 7 - 9 - 12 - 14 - 18 - 21 - 24 - 28 - 36 - 48 - 60 - 90 - 110 - 125</a:t>
                      </a: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288114">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Bobin Çekme Ömrü 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 · 1000000</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 · 1000000</a:t>
                      </a: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 · 1000000</a:t>
                      </a:r>
                    </a:p>
                  </a:txBody>
                  <a:tcPr marL="68580" marR="68580" marT="0" marB="0"/>
                </a:tc>
                <a:extLst>
                  <a:ext uri="{0D108BD9-81ED-4DB2-BD59-A6C34878D82A}">
                    <a16:rowId xmlns:a16="http://schemas.microsoft.com/office/drawing/2014/main" xmlns="" val="10009"/>
                  </a:ext>
                </a:extLst>
              </a:tr>
              <a:tr h="365213">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Bobin Çekme Ömrü DC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 · 1000000</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 · 1000000</a:t>
                      </a: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 · 1000000</a:t>
                      </a:r>
                    </a:p>
                  </a:txBody>
                  <a:tcPr marL="68580" marR="68580" marT="0" marB="0"/>
                </a:tc>
                <a:extLst>
                  <a:ext uri="{0D108BD9-81ED-4DB2-BD59-A6C34878D82A}">
                    <a16:rowId xmlns:a16="http://schemas.microsoft.com/office/drawing/2014/main" xmlns="" val="10010"/>
                  </a:ext>
                </a:extLst>
              </a:tr>
              <a:tr h="288114">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Açık kontaklar arası dielektrik dayanım gerilimi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1000VAC</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1000VAC</a:t>
                      </a: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1000VAC</a:t>
                      </a:r>
                    </a:p>
                  </a:txBody>
                  <a:tcPr marL="68580" marR="68580" marT="0" marB="0"/>
                </a:tc>
                <a:extLst>
                  <a:ext uri="{0D108BD9-81ED-4DB2-BD59-A6C34878D82A}">
                    <a16:rowId xmlns:a16="http://schemas.microsoft.com/office/drawing/2014/main" xmlns="" val="10011"/>
                  </a:ext>
                </a:extLst>
              </a:tr>
            </a:tbl>
          </a:graphicData>
        </a:graphic>
      </p:graphicFrame>
      <p:pic>
        <p:nvPicPr>
          <p:cNvPr id="7" name="Picture 6" descr="C:\Users\muammer.adas\Desktop\40.31.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692696"/>
            <a:ext cx="972820" cy="1016000"/>
          </a:xfrm>
          <a:prstGeom prst="rect">
            <a:avLst/>
          </a:prstGeom>
          <a:noFill/>
          <a:ln>
            <a:noFill/>
          </a:ln>
        </p:spPr>
      </p:pic>
      <p:pic>
        <p:nvPicPr>
          <p:cNvPr id="8" name="Picture 7" descr="C:\Users\muammer.adas\Desktop\40.51.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5541" y="706666"/>
            <a:ext cx="950595" cy="1002030"/>
          </a:xfrm>
          <a:prstGeom prst="rect">
            <a:avLst/>
          </a:prstGeom>
          <a:noFill/>
          <a:ln>
            <a:noFill/>
          </a:ln>
        </p:spPr>
      </p:pic>
      <p:pic>
        <p:nvPicPr>
          <p:cNvPr id="9" name="Picture 8" descr="C:\Users\muammer.adas\Desktop\40.52.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9150" y="677456"/>
            <a:ext cx="1034415" cy="103124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03848" y="1772816"/>
            <a:ext cx="972819" cy="13430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45542" y="1738981"/>
            <a:ext cx="950594" cy="137693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77946" y="1772816"/>
            <a:ext cx="1011469" cy="1343099"/>
          </a:xfrm>
          <a:prstGeom prst="rect">
            <a:avLst/>
          </a:prstGeom>
        </p:spPr>
      </p:pic>
    </p:spTree>
    <p:extLst>
      <p:ext uri="{BB962C8B-B14F-4D97-AF65-F5344CB8AC3E}">
        <p14:creationId xmlns:p14="http://schemas.microsoft.com/office/powerpoint/2010/main" xmlns="" val="253033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310104907"/>
              </p:ext>
            </p:extLst>
          </p:nvPr>
        </p:nvGraphicFramePr>
        <p:xfrm>
          <a:off x="1619672" y="295275"/>
          <a:ext cx="5976664" cy="4915842"/>
        </p:xfrm>
        <a:graphic>
          <a:graphicData uri="http://schemas.openxmlformats.org/drawingml/2006/table">
            <a:tbl>
              <a:tblPr firstRow="1" firstCol="1" bandRow="1">
                <a:tableStyleId>{5C22544A-7EE6-4342-B048-85BDC9FD1C3A}</a:tableStyleId>
              </a:tblPr>
              <a:tblGrid>
                <a:gridCol w="1277700">
                  <a:extLst>
                    <a:ext uri="{9D8B030D-6E8A-4147-A177-3AD203B41FA5}">
                      <a16:colId xmlns:a16="http://schemas.microsoft.com/office/drawing/2014/main" xmlns="" val="20000"/>
                    </a:ext>
                  </a:extLst>
                </a:gridCol>
                <a:gridCol w="1658079">
                  <a:extLst>
                    <a:ext uri="{9D8B030D-6E8A-4147-A177-3AD203B41FA5}">
                      <a16:colId xmlns:a16="http://schemas.microsoft.com/office/drawing/2014/main" xmlns="" val="20001"/>
                    </a:ext>
                  </a:extLst>
                </a:gridCol>
                <a:gridCol w="1520085">
                  <a:extLst>
                    <a:ext uri="{9D8B030D-6E8A-4147-A177-3AD203B41FA5}">
                      <a16:colId xmlns:a16="http://schemas.microsoft.com/office/drawing/2014/main" xmlns="" val="20002"/>
                    </a:ext>
                  </a:extLst>
                </a:gridCol>
                <a:gridCol w="1520800">
                  <a:extLst>
                    <a:ext uri="{9D8B030D-6E8A-4147-A177-3AD203B41FA5}">
                      <a16:colId xmlns:a16="http://schemas.microsoft.com/office/drawing/2014/main" xmlns="" val="20003"/>
                    </a:ext>
                  </a:extLst>
                </a:gridCol>
              </a:tblGrid>
              <a:tr h="365213">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RÖLE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b="1" kern="1200" dirty="0">
                          <a:solidFill>
                            <a:schemeClr val="lt1"/>
                          </a:solidFill>
                          <a:effectLst/>
                          <a:latin typeface="+mn-lt"/>
                          <a:ea typeface="+mn-ea"/>
                          <a:cs typeface="+mn-cs"/>
                        </a:rPr>
                        <a:t>40.31</a:t>
                      </a:r>
                    </a:p>
                  </a:txBody>
                  <a:tcPr marL="68580" marR="68580" marT="0" marB="0"/>
                </a:tc>
                <a:tc>
                  <a:txBody>
                    <a:bodyPr/>
                    <a:lstStyle/>
                    <a:p>
                      <a:pPr algn="ctr"/>
                      <a:r>
                        <a:rPr lang="en-US" sz="1800" b="1" kern="1200" dirty="0">
                          <a:solidFill>
                            <a:schemeClr val="lt1"/>
                          </a:solidFill>
                          <a:effectLst/>
                          <a:latin typeface="+mn-lt"/>
                          <a:ea typeface="+mn-ea"/>
                          <a:cs typeface="+mn-cs"/>
                        </a:rPr>
                        <a:t>40.</a:t>
                      </a:r>
                      <a:r>
                        <a:rPr lang="tr-TR" sz="1800" b="1" kern="1200" dirty="0">
                          <a:solidFill>
                            <a:schemeClr val="lt1"/>
                          </a:solidFill>
                          <a:effectLst/>
                          <a:latin typeface="+mn-lt"/>
                          <a:ea typeface="+mn-ea"/>
                          <a:cs typeface="+mn-cs"/>
                        </a:rPr>
                        <a:t>5</a:t>
                      </a:r>
                      <a:r>
                        <a:rPr lang="en-US" sz="1800" b="1" kern="1200" dirty="0">
                          <a:solidFill>
                            <a:schemeClr val="lt1"/>
                          </a:solidFill>
                          <a:effectLst/>
                          <a:latin typeface="+mn-lt"/>
                          <a:ea typeface="+mn-ea"/>
                          <a:cs typeface="+mn-cs"/>
                        </a:rPr>
                        <a:t>1</a:t>
                      </a:r>
                    </a:p>
                  </a:txBody>
                  <a:tcPr marL="68580" marR="68580" marT="0" marB="0"/>
                </a:tc>
                <a:tc>
                  <a:txBody>
                    <a:bodyPr/>
                    <a:lstStyle/>
                    <a:p>
                      <a:pPr algn="ctr"/>
                      <a:r>
                        <a:rPr lang="en-US" sz="1800" b="1" kern="1200" dirty="0">
                          <a:solidFill>
                            <a:schemeClr val="lt1"/>
                          </a:solidFill>
                          <a:effectLst/>
                          <a:latin typeface="+mn-lt"/>
                          <a:ea typeface="+mn-ea"/>
                          <a:cs typeface="+mn-cs"/>
                        </a:rPr>
                        <a:t>40.</a:t>
                      </a:r>
                      <a:r>
                        <a:rPr lang="tr-TR" sz="1800" b="1" kern="1200" dirty="0">
                          <a:solidFill>
                            <a:schemeClr val="lt1"/>
                          </a:solidFill>
                          <a:effectLst/>
                          <a:latin typeface="+mn-lt"/>
                          <a:ea typeface="+mn-ea"/>
                          <a:cs typeface="+mn-cs"/>
                        </a:rPr>
                        <a:t>52</a:t>
                      </a:r>
                      <a:endParaRPr lang="en-US" sz="18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xmlns="" val="10000"/>
                  </a:ext>
                </a:extLst>
              </a:tr>
              <a:tr h="365213">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Röle</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Dış Görünüşü</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04155">
                <a:tc>
                  <a:txBody>
                    <a:bodyPr/>
                    <a:lstStyle/>
                    <a:p>
                      <a:pPr>
                        <a:lnSpc>
                          <a:spcPct val="107000"/>
                        </a:lnSpc>
                        <a:spcAft>
                          <a:spcPts val="0"/>
                        </a:spcAft>
                      </a:pPr>
                      <a:r>
                        <a:rPr lang="en-US" sz="1000" b="1" kern="1200" dirty="0" err="1">
                          <a:solidFill>
                            <a:schemeClr val="lt1"/>
                          </a:solidFill>
                          <a:effectLst/>
                          <a:latin typeface="+mn-lt"/>
                          <a:ea typeface="+mn-ea"/>
                          <a:cs typeface="+mn-cs"/>
                        </a:rPr>
                        <a:t>Şematik</a:t>
                      </a:r>
                      <a:r>
                        <a:rPr lang="en-US" sz="1000" b="1" kern="1200" dirty="0">
                          <a:solidFill>
                            <a:schemeClr val="lt1"/>
                          </a:solidFill>
                          <a:effectLst/>
                          <a:latin typeface="+mn-lt"/>
                          <a:ea typeface="+mn-ea"/>
                          <a:cs typeface="+mn-cs"/>
                        </a:rPr>
                        <a:t> </a:t>
                      </a:r>
                      <a:r>
                        <a:rPr lang="en-US" sz="1000" b="1" kern="1200" dirty="0" err="1">
                          <a:solidFill>
                            <a:schemeClr val="lt1"/>
                          </a:solidFill>
                          <a:effectLst/>
                          <a:latin typeface="+mn-lt"/>
                          <a:ea typeface="+mn-ea"/>
                          <a:cs typeface="+mn-cs"/>
                        </a:rPr>
                        <a:t>ve</a:t>
                      </a:r>
                      <a:r>
                        <a:rPr lang="en-US" sz="1000" b="1" kern="1200" dirty="0">
                          <a:solidFill>
                            <a:schemeClr val="lt1"/>
                          </a:solidFill>
                          <a:effectLst/>
                          <a:latin typeface="+mn-lt"/>
                          <a:ea typeface="+mn-ea"/>
                          <a:cs typeface="+mn-cs"/>
                        </a:rPr>
                        <a:t> Pin </a:t>
                      </a:r>
                      <a:r>
                        <a:rPr lang="en-US" sz="1000" b="1" kern="1200" dirty="0" err="1">
                          <a:solidFill>
                            <a:schemeClr val="lt1"/>
                          </a:solidFill>
                          <a:effectLst/>
                          <a:latin typeface="+mn-lt"/>
                          <a:ea typeface="+mn-ea"/>
                          <a:cs typeface="+mn-cs"/>
                        </a:rPr>
                        <a:t>değerleri</a:t>
                      </a:r>
                      <a:endParaRPr lang="en-US" sz="1000" b="1" kern="1200" dirty="0">
                        <a:solidFill>
                          <a:schemeClr val="lt1"/>
                        </a:solidFill>
                        <a:effectLst/>
                        <a:latin typeface="+mn-lt"/>
                        <a:ea typeface="+mn-ea"/>
                        <a:cs typeface="+mn-cs"/>
                      </a:endParaRPr>
                    </a:p>
                  </a:txBody>
                  <a:tcPr marL="68580" marR="6858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65213">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Sıcaklık çalışma aralığı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–40…+85</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–40…+85</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–40…+85</a:t>
                      </a:r>
                    </a:p>
                  </a:txBody>
                  <a:tcPr marL="68580" marR="68580" marT="0" marB="0"/>
                </a:tc>
                <a:extLst>
                  <a:ext uri="{0D108BD9-81ED-4DB2-BD59-A6C34878D82A}">
                    <a16:rowId xmlns:a16="http://schemas.microsoft.com/office/drawing/2014/main" xmlns="" val="10003"/>
                  </a:ext>
                </a:extLst>
              </a:tr>
              <a:tr h="552523">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Çevre Koşulu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RT II**</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RT II**</a:t>
                      </a: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RT II**</a:t>
                      </a:r>
                    </a:p>
                  </a:txBody>
                  <a:tcPr marL="68580" marR="68580" marT="0" marB="0"/>
                </a:tc>
                <a:extLst>
                  <a:ext uri="{0D108BD9-81ED-4DB2-BD59-A6C34878D82A}">
                    <a16:rowId xmlns:a16="http://schemas.microsoft.com/office/drawing/2014/main" xmlns="" val="10004"/>
                  </a:ext>
                </a:extLst>
              </a:tr>
              <a:tr h="288114">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Çevre Koşulu Önlemleri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EMI/EMC Bastırılması</a:t>
                      </a: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EMI/EMC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Bastırılması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EMI/EMC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Bastırılması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88114">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Fiyat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51.17TL</a:t>
                      </a:r>
                    </a:p>
                  </a:txBody>
                  <a:tcPr marL="68580" marR="68580" marT="0" marB="0"/>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27.44TL</a:t>
                      </a:r>
                    </a:p>
                  </a:txBody>
                  <a:tcPr marL="68580" marR="68580" marT="0" marB="0"/>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66.59TL</a:t>
                      </a:r>
                    </a:p>
                  </a:txBody>
                  <a:tcPr marL="68580" marR="68580" marT="0" marB="0"/>
                </a:tc>
                <a:extLst>
                  <a:ext uri="{0D108BD9-81ED-4DB2-BD59-A6C34878D82A}">
                    <a16:rowId xmlns:a16="http://schemas.microsoft.com/office/drawing/2014/main" xmlns="" val="10006"/>
                  </a:ext>
                </a:extLst>
              </a:tr>
              <a:tr h="288114">
                <a:tc>
                  <a:txBody>
                    <a:bodyPr/>
                    <a:lstStyle/>
                    <a:p>
                      <a:pPr>
                        <a:lnSpc>
                          <a:spcPct val="107000"/>
                        </a:lnSpc>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Kullanım Alanları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PCB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kart,Otamasyon</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PLC,Güç</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Devreleri</a:t>
                      </a:r>
                      <a:r>
                        <a:rPr lang="en-US" sz="1100" dirty="0">
                          <a:effectLst/>
                          <a:latin typeface="Calibri" panose="020F0502020204030204" pitchFamily="34" charset="0"/>
                          <a:ea typeface="Calibri" panose="020F0502020204030204" pitchFamily="34" charset="0"/>
                          <a:cs typeface="Times New Roman" panose="02020603050405020304" pitchFamily="18" charset="0"/>
                        </a:rPr>
                        <a:t>, İnverter</a:t>
                      </a:r>
                    </a:p>
                  </a:txBody>
                  <a:tcPr marL="68580" marR="68580" marT="0" marB="0"/>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PCB kart,Otomasyon,PLC, İnverter</a:t>
                      </a:r>
                    </a:p>
                  </a:txBody>
                  <a:tcPr marL="68580" marR="68580" marT="0" marB="0"/>
                </a:tc>
                <a:tc>
                  <a:txBody>
                    <a:bodyPr/>
                    <a:lstStyle/>
                    <a:p>
                      <a:pP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PCB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kart,Otomasyon,İnverter,Converter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pic>
        <p:nvPicPr>
          <p:cNvPr id="5" name="Picture 4" descr="C:\Users\muammer.adas\Desktop\40.31.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692696"/>
            <a:ext cx="972820" cy="1016000"/>
          </a:xfrm>
          <a:prstGeom prst="rect">
            <a:avLst/>
          </a:prstGeom>
          <a:noFill/>
          <a:ln>
            <a:noFill/>
          </a:ln>
        </p:spPr>
      </p:pic>
      <p:pic>
        <p:nvPicPr>
          <p:cNvPr id="6" name="Picture 5" descr="C:\Users\muammer.adas\Desktop\40.51.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5541" y="706666"/>
            <a:ext cx="950595" cy="1002030"/>
          </a:xfrm>
          <a:prstGeom prst="rect">
            <a:avLst/>
          </a:prstGeom>
          <a:noFill/>
          <a:ln>
            <a:noFill/>
          </a:ln>
        </p:spPr>
      </p:pic>
      <p:pic>
        <p:nvPicPr>
          <p:cNvPr id="7" name="Picture 6" descr="C:\Users\muammer.adas\Desktop\40.52.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9150" y="677456"/>
            <a:ext cx="1034415" cy="1031240"/>
          </a:xfrm>
          <a:prstGeom prst="rect">
            <a:avLst/>
          </a:prstGeom>
          <a:noFill/>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03848" y="1772816"/>
            <a:ext cx="972819" cy="13430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45542" y="1738981"/>
            <a:ext cx="950594" cy="137693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77946" y="1772816"/>
            <a:ext cx="1011469" cy="1343099"/>
          </a:xfrm>
          <a:prstGeom prst="rect">
            <a:avLst/>
          </a:prstGeom>
        </p:spPr>
      </p:pic>
    </p:spTree>
    <p:extLst>
      <p:ext uri="{BB962C8B-B14F-4D97-AF65-F5344CB8AC3E}">
        <p14:creationId xmlns:p14="http://schemas.microsoft.com/office/powerpoint/2010/main" xmlns="" val="349616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6" y="548680"/>
            <a:ext cx="8136904" cy="5688632"/>
          </a:xfrm>
        </p:spPr>
        <p:txBody>
          <a:bodyPr/>
          <a:lstStyle/>
          <a:p>
            <a:pPr marL="45720" indent="0" algn="ctr">
              <a:buNone/>
            </a:pPr>
            <a:r>
              <a:rPr lang="tr-TR" sz="2400" b="1" dirty="0"/>
              <a:t>RÖLE NEDİR?</a:t>
            </a:r>
          </a:p>
          <a:p>
            <a:pPr marL="45720" indent="0">
              <a:buNone/>
            </a:pPr>
            <a:r>
              <a:rPr lang="tr-TR" dirty="0"/>
              <a:t>Röle, düşük akımlar kullanarak </a:t>
            </a:r>
            <a:r>
              <a:rPr lang="tr-TR" b="1" dirty="0"/>
              <a:t>yüksek akım çeken cihazları anahtarlama </a:t>
            </a:r>
            <a:r>
              <a:rPr lang="tr-TR" dirty="0"/>
              <a:t>görevinde kullanılan devre elemanıdır. Röleler küçük değerli bir akım ile yüksek güçlü bir alıcıyı </a:t>
            </a:r>
            <a:r>
              <a:rPr lang="tr-TR" dirty="0" err="1"/>
              <a:t>anahtarlayabilmek</a:t>
            </a:r>
            <a:r>
              <a:rPr lang="tr-TR" dirty="0"/>
              <a:t> için kullanılır.</a:t>
            </a:r>
          </a:p>
        </p:txBody>
      </p:sp>
      <p:pic>
        <p:nvPicPr>
          <p:cNvPr id="1026" name="Picture 2" descr="rö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924944"/>
            <a:ext cx="3384376" cy="35665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ERBİLEN BİLİŞİM\Desktop\röle kartı.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707"/>
          <a:stretch/>
        </p:blipFill>
        <p:spPr bwMode="auto">
          <a:xfrm>
            <a:off x="4599709" y="2852936"/>
            <a:ext cx="3476349" cy="3638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9896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721751148"/>
              </p:ext>
            </p:extLst>
          </p:nvPr>
        </p:nvGraphicFramePr>
        <p:xfrm>
          <a:off x="1610875" y="203689"/>
          <a:ext cx="5193373" cy="6105631"/>
        </p:xfrm>
        <a:graphic>
          <a:graphicData uri="http://schemas.openxmlformats.org/drawingml/2006/table">
            <a:tbl>
              <a:tblPr firstRow="1" firstCol="1" bandRow="1">
                <a:tableStyleId>{5C22544A-7EE6-4342-B048-85BDC9FD1C3A}</a:tableStyleId>
              </a:tblPr>
              <a:tblGrid>
                <a:gridCol w="1638228">
                  <a:extLst>
                    <a:ext uri="{9D8B030D-6E8A-4147-A177-3AD203B41FA5}">
                      <a16:colId xmlns:a16="http://schemas.microsoft.com/office/drawing/2014/main" xmlns="" val="20000"/>
                    </a:ext>
                  </a:extLst>
                </a:gridCol>
                <a:gridCol w="3555145">
                  <a:extLst>
                    <a:ext uri="{9D8B030D-6E8A-4147-A177-3AD203B41FA5}">
                      <a16:colId xmlns:a16="http://schemas.microsoft.com/office/drawing/2014/main" xmlns="" val="20001"/>
                    </a:ext>
                  </a:extLst>
                </a:gridCol>
              </a:tblGrid>
              <a:tr h="528150">
                <a:tc>
                  <a:txBody>
                    <a:bodyPr/>
                    <a:lstStyle/>
                    <a:p>
                      <a:pP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KONTAKTÖR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dirty="0">
                          <a:effectLst/>
                        </a:rPr>
                        <a:t>3TF30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00"/>
                  </a:ext>
                </a:extLst>
              </a:tr>
              <a:tr h="1824294">
                <a:tc>
                  <a:txBody>
                    <a:bodyPr/>
                    <a:lstStyle/>
                    <a:p>
                      <a:pPr>
                        <a:lnSpc>
                          <a:spcPct val="107000"/>
                        </a:lnSpc>
                        <a:spcAft>
                          <a:spcPts val="0"/>
                        </a:spcAft>
                      </a:pPr>
                      <a:r>
                        <a:rPr lang="en-US" sz="1000" b="1" dirty="0">
                          <a:effectLst/>
                        </a:rPr>
                        <a:t> </a:t>
                      </a:r>
                      <a:r>
                        <a:rPr lang="tr-TR" sz="1000" b="1" dirty="0">
                          <a:effectLst/>
                        </a:rPr>
                        <a:t>Kontaktör Dış</a:t>
                      </a:r>
                      <a:r>
                        <a:rPr lang="tr-TR" sz="1000" b="1" baseline="0" dirty="0">
                          <a:effectLst/>
                        </a:rPr>
                        <a:t> Görünüm</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algn="ctr">
                        <a:lnSpc>
                          <a:spcPct val="107000"/>
                        </a:lnSpc>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01"/>
                  </a:ext>
                </a:extLst>
              </a:tr>
              <a:tr h="330972">
                <a:tc>
                  <a:txBody>
                    <a:bodyPr/>
                    <a:lstStyle/>
                    <a:p>
                      <a:pPr>
                        <a:lnSpc>
                          <a:spcPct val="107000"/>
                        </a:lnSpc>
                        <a:spcAft>
                          <a:spcPts val="0"/>
                        </a:spcAft>
                      </a:pPr>
                      <a:r>
                        <a:rPr lang="en-US" sz="1000" b="1">
                          <a:effectLst/>
                        </a:rPr>
                        <a:t>Pin Bilgileri</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algn="ctr">
                        <a:lnSpc>
                          <a:spcPct val="107000"/>
                        </a:lnSpc>
                        <a:spcAft>
                          <a:spcPts val="0"/>
                        </a:spcAft>
                      </a:pPr>
                      <a:r>
                        <a:rPr lang="en-US" sz="900">
                          <a:effectLst/>
                        </a:rPr>
                        <a:t>3Faz+1Notr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02"/>
                  </a:ext>
                </a:extLst>
              </a:tr>
              <a:tr h="450894">
                <a:tc>
                  <a:txBody>
                    <a:bodyPr/>
                    <a:lstStyle/>
                    <a:p>
                      <a:pPr>
                        <a:lnSpc>
                          <a:spcPct val="107000"/>
                        </a:lnSpc>
                        <a:spcAft>
                          <a:spcPts val="0"/>
                        </a:spcAft>
                      </a:pPr>
                      <a:r>
                        <a:rPr lang="en-US" sz="1000" b="1">
                          <a:effectLst/>
                        </a:rPr>
                        <a:t>Bobin Çekme Gerilimi</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algn="ctr">
                        <a:lnSpc>
                          <a:spcPct val="107000"/>
                        </a:lnSpc>
                        <a:spcAft>
                          <a:spcPts val="0"/>
                        </a:spcAft>
                      </a:pPr>
                      <a:r>
                        <a:rPr lang="en-US" sz="900">
                          <a:effectLst/>
                        </a:rPr>
                        <a:t>220VAC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03"/>
                  </a:ext>
                </a:extLst>
              </a:tr>
              <a:tr h="450894">
                <a:tc>
                  <a:txBody>
                    <a:bodyPr/>
                    <a:lstStyle/>
                    <a:p>
                      <a:pPr>
                        <a:lnSpc>
                          <a:spcPct val="107000"/>
                        </a:lnSpc>
                        <a:spcAft>
                          <a:spcPts val="0"/>
                        </a:spcAft>
                      </a:pPr>
                      <a:r>
                        <a:rPr lang="en-US" sz="1000" b="1">
                          <a:effectLst/>
                        </a:rPr>
                        <a:t>Anma  yalıtım gerilimi</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algn="ctr">
                        <a:lnSpc>
                          <a:spcPct val="107000"/>
                        </a:lnSpc>
                        <a:spcAft>
                          <a:spcPts val="0"/>
                        </a:spcAft>
                      </a:pPr>
                      <a:r>
                        <a:rPr lang="en-US" sz="900">
                          <a:effectLst/>
                        </a:rPr>
                        <a:t>690V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04"/>
                  </a:ext>
                </a:extLst>
              </a:tr>
              <a:tr h="346773">
                <a:tc>
                  <a:txBody>
                    <a:bodyPr/>
                    <a:lstStyle/>
                    <a:p>
                      <a:pPr>
                        <a:lnSpc>
                          <a:spcPct val="107000"/>
                        </a:lnSpc>
                        <a:spcAft>
                          <a:spcPts val="0"/>
                        </a:spcAft>
                      </a:pPr>
                      <a:r>
                        <a:rPr lang="en-US" sz="1000" b="1">
                          <a:effectLst/>
                        </a:rPr>
                        <a:t>Anma akımı</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algn="ctr">
                        <a:lnSpc>
                          <a:spcPct val="107000"/>
                        </a:lnSpc>
                        <a:spcAft>
                          <a:spcPts val="0"/>
                        </a:spcAft>
                      </a:pPr>
                      <a:r>
                        <a:rPr lang="en-US" sz="1000">
                          <a:effectLst/>
                        </a:rPr>
                        <a:t>16A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05"/>
                  </a:ext>
                </a:extLst>
              </a:tr>
              <a:tr h="430690">
                <a:tc>
                  <a:txBody>
                    <a:bodyPr/>
                    <a:lstStyle/>
                    <a:p>
                      <a:pPr>
                        <a:lnSpc>
                          <a:spcPct val="107000"/>
                        </a:lnSpc>
                        <a:spcAft>
                          <a:spcPts val="0"/>
                        </a:spcAft>
                      </a:pPr>
                      <a:r>
                        <a:rPr lang="en-US" sz="1000" b="1">
                          <a:effectLst/>
                        </a:rPr>
                        <a:t>Nominal güç 220V</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algn="ctr">
                        <a:lnSpc>
                          <a:spcPct val="107000"/>
                        </a:lnSpc>
                        <a:spcAft>
                          <a:spcPts val="0"/>
                        </a:spcAft>
                      </a:pPr>
                      <a:r>
                        <a:rPr lang="en-US" sz="1000">
                          <a:effectLst/>
                        </a:rPr>
                        <a:t>4kW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06"/>
                  </a:ext>
                </a:extLst>
              </a:tr>
              <a:tr h="430690">
                <a:tc>
                  <a:txBody>
                    <a:bodyPr/>
                    <a:lstStyle/>
                    <a:p>
                      <a:pPr>
                        <a:lnSpc>
                          <a:spcPct val="107000"/>
                        </a:lnSpc>
                        <a:spcAft>
                          <a:spcPts val="0"/>
                        </a:spcAft>
                      </a:pPr>
                      <a:r>
                        <a:rPr lang="en-US" sz="1000" b="1">
                          <a:effectLst/>
                        </a:rPr>
                        <a:t>Nominal güç 380V</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algn="ctr">
                        <a:lnSpc>
                          <a:spcPct val="107000"/>
                        </a:lnSpc>
                        <a:spcAft>
                          <a:spcPts val="0"/>
                        </a:spcAft>
                      </a:pPr>
                      <a:r>
                        <a:rPr lang="en-US" sz="1000">
                          <a:effectLst/>
                        </a:rPr>
                        <a:t>7.5kW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07"/>
                  </a:ext>
                </a:extLst>
              </a:tr>
              <a:tr h="430690">
                <a:tc>
                  <a:txBody>
                    <a:bodyPr/>
                    <a:lstStyle/>
                    <a:p>
                      <a:pPr>
                        <a:lnSpc>
                          <a:spcPct val="107000"/>
                        </a:lnSpc>
                        <a:spcAft>
                          <a:spcPts val="0"/>
                        </a:spcAft>
                      </a:pPr>
                      <a:r>
                        <a:rPr lang="en-US" sz="1000" b="1">
                          <a:effectLst/>
                        </a:rPr>
                        <a:t>Nominal güç 500V</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algn="ctr">
                        <a:lnSpc>
                          <a:spcPct val="107000"/>
                        </a:lnSpc>
                        <a:spcAft>
                          <a:spcPts val="0"/>
                        </a:spcAft>
                      </a:pPr>
                      <a:r>
                        <a:rPr lang="en-US" sz="1000">
                          <a:effectLst/>
                        </a:rPr>
                        <a:t>9kW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08"/>
                  </a:ext>
                </a:extLst>
              </a:tr>
              <a:tr h="430690">
                <a:tc>
                  <a:txBody>
                    <a:bodyPr/>
                    <a:lstStyle/>
                    <a:p>
                      <a:pPr>
                        <a:lnSpc>
                          <a:spcPct val="107000"/>
                        </a:lnSpc>
                        <a:spcAft>
                          <a:spcPts val="0"/>
                        </a:spcAft>
                      </a:pPr>
                      <a:r>
                        <a:rPr lang="en-US" sz="1000" b="1">
                          <a:effectLst/>
                        </a:rPr>
                        <a:t>Nominal güç 660V</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algn="ctr">
                        <a:lnSpc>
                          <a:spcPct val="107000"/>
                        </a:lnSpc>
                        <a:spcAft>
                          <a:spcPts val="0"/>
                        </a:spcAft>
                      </a:pPr>
                      <a:r>
                        <a:rPr lang="en-US" sz="1000">
                          <a:effectLst/>
                        </a:rPr>
                        <a:t>11kW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09"/>
                  </a:ext>
                </a:extLst>
              </a:tr>
              <a:tr h="450894">
                <a:tc>
                  <a:txBody>
                    <a:bodyPr/>
                    <a:lstStyle/>
                    <a:p>
                      <a:pPr>
                        <a:lnSpc>
                          <a:spcPct val="107000"/>
                        </a:lnSpc>
                        <a:spcAft>
                          <a:spcPts val="0"/>
                        </a:spcAft>
                      </a:pPr>
                      <a:r>
                        <a:rPr lang="en-US" sz="1000" b="1" dirty="0" err="1">
                          <a:effectLst/>
                        </a:rPr>
                        <a:t>Elektriksel</a:t>
                      </a:r>
                      <a:r>
                        <a:rPr lang="en-US" sz="1000" b="1" dirty="0">
                          <a:effectLst/>
                        </a:rPr>
                        <a:t> </a:t>
                      </a:r>
                      <a:r>
                        <a:rPr lang="en-US" sz="1000" b="1" dirty="0" err="1">
                          <a:effectLst/>
                        </a:rPr>
                        <a:t>dayanıklılık</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tc>
                  <a:txBody>
                    <a:bodyPr/>
                    <a:lstStyle/>
                    <a:p>
                      <a:pPr algn="ctr">
                        <a:lnSpc>
                          <a:spcPct val="107000"/>
                        </a:lnSpc>
                        <a:spcAft>
                          <a:spcPts val="0"/>
                        </a:spcAft>
                      </a:pPr>
                      <a:r>
                        <a:rPr lang="en-US" sz="1000" dirty="0">
                          <a:effectLst/>
                        </a:rPr>
                        <a:t>1.2x10e6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tc>
                <a:extLst>
                  <a:ext uri="{0D108BD9-81ED-4DB2-BD59-A6C34878D82A}">
                    <a16:rowId xmlns:a16="http://schemas.microsoft.com/office/drawing/2014/main" xmlns="" val="10010"/>
                  </a:ext>
                </a:extLst>
              </a:tr>
            </a:tbl>
          </a:graphicData>
        </a:graphic>
      </p:graphicFrame>
      <p:pic>
        <p:nvPicPr>
          <p:cNvPr id="3073" name="Picture 16" descr="kontaktö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908720"/>
            <a:ext cx="1872208" cy="14809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6827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99592" y="731520"/>
            <a:ext cx="7416824" cy="5505792"/>
          </a:xfrm>
        </p:spPr>
        <p:txBody>
          <a:bodyPr>
            <a:normAutofit/>
          </a:bodyPr>
          <a:lstStyle/>
          <a:p>
            <a:pPr marL="45720" indent="0">
              <a:buNone/>
            </a:pPr>
            <a:r>
              <a:rPr lang="tr-TR" b="1" dirty="0"/>
              <a:t>Klasik Yol Verme Metotlarının Denetleyici Yardımıyla Gerçekleştirilmesi Çalışmasının Sonucunda; </a:t>
            </a:r>
          </a:p>
          <a:p>
            <a:pPr marL="45720" indent="0">
              <a:buNone/>
            </a:pPr>
            <a:r>
              <a:rPr lang="tr-TR" dirty="0"/>
              <a:t>Bu çalışma üretim amacı çok fonksiyonlu lojik uygulamaların hızlı ve ucuz bir şekilde yapılması olan PIC 16F84 denetleyicisi ile gerçekleştirilmiştir.</a:t>
            </a:r>
          </a:p>
          <a:p>
            <a:pPr marL="45720" indent="0">
              <a:buNone/>
            </a:pPr>
            <a:r>
              <a:rPr lang="tr-TR" dirty="0"/>
              <a:t> Bu çalışmada bilgisayarda hazırlanan yazılım PIC16F84 denetleyicisine yüklenerek, üç fazlı asenkron motorlarda klasik yol verme metotları denetleyici yardımıyla uygulanmıştır.</a:t>
            </a:r>
          </a:p>
          <a:p>
            <a:pPr marL="45720" indent="0">
              <a:buNone/>
            </a:pPr>
            <a:r>
              <a:rPr lang="tr-TR" dirty="0"/>
              <a:t> </a:t>
            </a:r>
            <a:r>
              <a:rPr lang="tr-TR" dirty="0" err="1"/>
              <a:t>Kontaktör</a:t>
            </a:r>
            <a:r>
              <a:rPr lang="tr-TR" dirty="0"/>
              <a:t>, yardımcı röle, zaman rölesi gibi elemanlara gerek kalmaksızın klasik yol verme yöntemleri gerçekleştirilmiştir. Kapladığı alan, giriş-çıkış terminallerinin kullanılabilmesi ve hassasiyet boyutunda klasik kumanda sistemine göre PIC ile yapılan sistemin sağladığı avantajlar görülmüştür. </a:t>
            </a:r>
          </a:p>
          <a:p>
            <a:pPr marL="45720" indent="0" algn="ctr">
              <a:buNone/>
            </a:pPr>
            <a:endParaRPr lang="tr-TR" b="1" dirty="0"/>
          </a:p>
        </p:txBody>
      </p:sp>
    </p:spTree>
    <p:extLst>
      <p:ext uri="{BB962C8B-B14F-4D97-AF65-F5344CB8AC3E}">
        <p14:creationId xmlns:p14="http://schemas.microsoft.com/office/powerpoint/2010/main" xmlns="" val="2554719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RBİLEN BİLİŞİM\Desktop\Ekran Alıntısı.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218806"/>
            <a:ext cx="6145212" cy="38663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892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RBİLEN BİLİŞİM\Desktop\Ekran Alıntısı-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548680"/>
            <a:ext cx="3733800" cy="5676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622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2132856"/>
            <a:ext cx="6400800" cy="2145392"/>
          </a:xfrm>
        </p:spPr>
        <p:txBody>
          <a:bodyPr>
            <a:normAutofit/>
          </a:bodyPr>
          <a:lstStyle/>
          <a:p>
            <a:pPr marL="45720" indent="0" algn="ctr">
              <a:buNone/>
            </a:pPr>
            <a:r>
              <a:rPr lang="tr-TR" sz="4000" b="1" dirty="0"/>
              <a:t>BENİ DİNLEDİĞİNİZ İÇİN TEŞEKKÜR EDERİM….</a:t>
            </a:r>
          </a:p>
        </p:txBody>
      </p:sp>
    </p:spTree>
    <p:extLst>
      <p:ext uri="{BB962C8B-B14F-4D97-AF65-F5344CB8AC3E}">
        <p14:creationId xmlns:p14="http://schemas.microsoft.com/office/powerpoint/2010/main" xmlns="" val="33481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7605464" cy="5361776"/>
          </a:xfrm>
        </p:spPr>
        <p:txBody>
          <a:bodyPr/>
          <a:lstStyle/>
          <a:p>
            <a:pPr marL="45720" indent="0" algn="ctr">
              <a:buNone/>
            </a:pPr>
            <a:r>
              <a:rPr lang="tr-TR" b="1" dirty="0"/>
              <a:t>RÖLENİN YAPISI VE ÇALIŞMA PRENSİBİ</a:t>
            </a:r>
          </a:p>
          <a:p>
            <a:pPr marL="45720" indent="0">
              <a:buNone/>
            </a:pPr>
            <a:r>
              <a:rPr lang="tr-TR" dirty="0"/>
              <a:t>Röleler genel olarak nüve, bobin , kontaklar ve gövdeden meydana gelir.</a:t>
            </a:r>
            <a:endParaRPr lang="tr-TR" b="1" dirty="0"/>
          </a:p>
        </p:txBody>
      </p:sp>
      <p:pic>
        <p:nvPicPr>
          <p:cNvPr id="5123" name="Picture 3" descr="C:\Users\ERBİLEN BİLİŞİM\Desktop\image0015-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2132856"/>
            <a:ext cx="5976664" cy="3960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284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3568" y="260648"/>
            <a:ext cx="7992888" cy="6048672"/>
          </a:xfrm>
        </p:spPr>
        <p:txBody>
          <a:bodyPr>
            <a:normAutofit/>
          </a:bodyPr>
          <a:lstStyle/>
          <a:p>
            <a:r>
              <a:rPr lang="tr-TR" dirty="0"/>
              <a:t>Röle üzerinde genellikle NO , NC ve COM yazan üç adet bağlantı bulunur. </a:t>
            </a:r>
            <a:r>
              <a:rPr lang="tr-TR" dirty="0" err="1"/>
              <a:t>Normally</a:t>
            </a:r>
            <a:r>
              <a:rPr lang="tr-TR" dirty="0"/>
              <a:t> </a:t>
            </a:r>
            <a:r>
              <a:rPr lang="tr-TR" dirty="0" err="1"/>
              <a:t>open</a:t>
            </a:r>
            <a:r>
              <a:rPr lang="tr-TR" dirty="0"/>
              <a:t> olan bağlantı, röleye enerji verilmediği durumda </a:t>
            </a:r>
            <a:r>
              <a:rPr lang="tr-TR" dirty="0" err="1"/>
              <a:t>common</a:t>
            </a:r>
            <a:r>
              <a:rPr lang="tr-TR" dirty="0"/>
              <a:t> ucu ile açık devredir, dolayısıyla iletim geçekleşmez. Rölenin bobinine enerji verildiğinde NO ile COM uçları kısa devre olur ve elektrik akımı sağlanır. NC ucu ise </a:t>
            </a:r>
            <a:r>
              <a:rPr lang="tr-TR" dirty="0" err="1"/>
              <a:t>NO’nun</a:t>
            </a:r>
            <a:r>
              <a:rPr lang="tr-TR" dirty="0"/>
              <a:t> tam tersi şekilde çalışır, yani bobine enerji verilmediğinde NC ve COM uçları kısa devredir. Enerji verildiğinde açık devre oluştururlar.</a:t>
            </a:r>
          </a:p>
          <a:p>
            <a:endParaRPr lang="tr-TR" dirty="0"/>
          </a:p>
        </p:txBody>
      </p:sp>
      <p:pic>
        <p:nvPicPr>
          <p:cNvPr id="6148" name="Picture 4" descr="C:\Users\ERBİLEN BİLİŞİM\Desktop\rölenin-yük-olarak-kullanılması.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3140968"/>
            <a:ext cx="4715533" cy="33868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717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ERBİLEN BİLİŞİM\Desktop\role-yapis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692696"/>
            <a:ext cx="7848872" cy="2763297"/>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C:\Users\ERBİLEN BİLİŞİM\Desktop\role_diyot (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3933056"/>
            <a:ext cx="4824536"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737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RBİLEN BİLİŞİM\Desktop\RÖLE 6 tesisatı.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70384"/>
            <a:ext cx="8686800" cy="5905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492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11560" y="404664"/>
            <a:ext cx="7848872" cy="6120680"/>
          </a:xfrm>
        </p:spPr>
        <p:txBody>
          <a:bodyPr>
            <a:normAutofit/>
          </a:bodyPr>
          <a:lstStyle/>
          <a:p>
            <a:pPr marL="45720" indent="0" algn="ctr">
              <a:buNone/>
            </a:pPr>
            <a:r>
              <a:rPr lang="tr-TR" sz="2800" b="1" dirty="0"/>
              <a:t>Röle Çeşitleri</a:t>
            </a:r>
          </a:p>
          <a:p>
            <a:pPr marL="45720" indent="0">
              <a:buNone/>
            </a:pPr>
            <a:r>
              <a:rPr lang="tr-TR" dirty="0"/>
              <a:t>Farklı kullanım alanlarına bağlı olarak farklı çeşitlerde röleler bulunmaktadır. Yaygın olarak kullanılan röleler şu şekildedir:</a:t>
            </a:r>
          </a:p>
          <a:p>
            <a:r>
              <a:rPr lang="tr-TR" dirty="0" err="1"/>
              <a:t>Reed</a:t>
            </a:r>
            <a:r>
              <a:rPr lang="tr-TR" dirty="0"/>
              <a:t> Röle</a:t>
            </a:r>
          </a:p>
          <a:p>
            <a:r>
              <a:rPr lang="tr-TR" dirty="0"/>
              <a:t>Termik Röle</a:t>
            </a:r>
          </a:p>
          <a:p>
            <a:r>
              <a:rPr lang="tr-TR" dirty="0"/>
              <a:t>Solid </a:t>
            </a:r>
            <a:r>
              <a:rPr lang="tr-TR" dirty="0" err="1"/>
              <a:t>State</a:t>
            </a:r>
            <a:r>
              <a:rPr lang="tr-TR" dirty="0"/>
              <a:t> Röle</a:t>
            </a:r>
          </a:p>
          <a:p>
            <a:r>
              <a:rPr lang="tr-TR" dirty="0"/>
              <a:t>Kaçak Akım Rölesi</a:t>
            </a:r>
          </a:p>
          <a:p>
            <a:r>
              <a:rPr lang="tr-TR" dirty="0"/>
              <a:t>Zaman Rölesi</a:t>
            </a:r>
          </a:p>
          <a:p>
            <a:r>
              <a:rPr lang="tr-TR" dirty="0"/>
              <a:t>Motor (Faz) Koruma Rölesi</a:t>
            </a:r>
          </a:p>
          <a:p>
            <a:r>
              <a:rPr lang="tr-TR" dirty="0"/>
              <a:t>Reaktif Güç Kontrol Rölesi</a:t>
            </a:r>
          </a:p>
          <a:p>
            <a:endParaRPr lang="tr-TR" dirty="0"/>
          </a:p>
        </p:txBody>
      </p:sp>
    </p:spTree>
    <p:extLst>
      <p:ext uri="{BB962C8B-B14F-4D97-AF65-F5344CB8AC3E}">
        <p14:creationId xmlns:p14="http://schemas.microsoft.com/office/powerpoint/2010/main" xmlns="" val="178517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6" y="260648"/>
            <a:ext cx="8352928" cy="5904656"/>
          </a:xfrm>
        </p:spPr>
        <p:txBody>
          <a:bodyPr>
            <a:normAutofit/>
          </a:bodyPr>
          <a:lstStyle/>
          <a:p>
            <a:pPr marL="45720" indent="0">
              <a:buNone/>
            </a:pPr>
            <a:r>
              <a:rPr lang="tr-TR" b="1" u="sng" dirty="0" err="1"/>
              <a:t>Reed</a:t>
            </a:r>
            <a:r>
              <a:rPr lang="tr-TR" b="1" u="sng" dirty="0"/>
              <a:t> Röle</a:t>
            </a:r>
            <a:endParaRPr lang="tr-TR" dirty="0"/>
          </a:p>
          <a:p>
            <a:pPr marL="45720" indent="0">
              <a:buNone/>
            </a:pPr>
            <a:r>
              <a:rPr lang="tr-TR" dirty="0" err="1"/>
              <a:t>Reed</a:t>
            </a:r>
            <a:r>
              <a:rPr lang="tr-TR" dirty="0"/>
              <a:t> röle, yapı olarak içi asal gaz ile doldurulmuş ve içerisinde iki tane kontak bulunan röle tipidir. </a:t>
            </a:r>
            <a:r>
              <a:rPr lang="tr-TR" dirty="0" err="1"/>
              <a:t>Reed</a:t>
            </a:r>
            <a:r>
              <a:rPr lang="tr-TR" dirty="0"/>
              <a:t> röleler manyetik alan etkisi ile iletim/kesim durumuna geçerler, yani kontakları manyetik alan etkisi ile çalışır. Örneğin </a:t>
            </a:r>
            <a:r>
              <a:rPr lang="tr-TR" dirty="0" err="1"/>
              <a:t>reed</a:t>
            </a:r>
            <a:r>
              <a:rPr lang="tr-TR" dirty="0"/>
              <a:t> röleye bir mıknatıs yaklaştırıldığında kontak durumları değişmektedir. En yaygın kullanım alanları hırsız alarm sistemleridir</a:t>
            </a:r>
          </a:p>
          <a:p>
            <a:endParaRPr lang="tr-TR" dirty="0"/>
          </a:p>
        </p:txBody>
      </p:sp>
      <p:pic>
        <p:nvPicPr>
          <p:cNvPr id="1026" name="Picture 2" descr="C:\Users\ERBİLEN BİLİŞİM\Desktop\Reed_Relay_Diagram-m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3068960"/>
            <a:ext cx="3977481"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5379514"/>
      </p:ext>
    </p:extLst>
  </p:cSld>
  <p:clrMapOvr>
    <a:masterClrMapping/>
  </p:clrMapOvr>
</p:sld>
</file>

<file path=ppt/theme/theme1.xml><?xml version="1.0" encoding="utf-8"?>
<a:theme xmlns:a="http://schemas.openxmlformats.org/drawingml/2006/main" name="Hava Ak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1336</TotalTime>
  <Words>991</Words>
  <Application>Microsoft Office PowerPoint</Application>
  <PresentationFormat>Ekran Gösterisi (4:3)</PresentationFormat>
  <Paragraphs>212</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Hava Akımı</vt:lpstr>
      <vt:lpstr>Manyetik Sistemler ve Eşdeğer Devreleri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Kaçak Akım Rölesi Bağlantısı</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Manyetik Sistemler ve Eşdeğer Devreleri</dc:title>
  <dc:creator>Windows Kullanıcısı</dc:creator>
  <cp:lastModifiedBy>Mehmet Salih Taci</cp:lastModifiedBy>
  <cp:revision>52</cp:revision>
  <dcterms:created xsi:type="dcterms:W3CDTF">2020-12-06T16:28:12Z</dcterms:created>
  <dcterms:modified xsi:type="dcterms:W3CDTF">2023-11-22T06:01:58Z</dcterms:modified>
</cp:coreProperties>
</file>