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70" r:id="rId4"/>
    <p:sldId id="257" r:id="rId5"/>
    <p:sldId id="260" r:id="rId6"/>
    <p:sldId id="258" r:id="rId7"/>
    <p:sldId id="271" r:id="rId8"/>
    <p:sldId id="272" r:id="rId9"/>
    <p:sldId id="264" r:id="rId10"/>
    <p:sldId id="259" r:id="rId11"/>
    <p:sldId id="276" r:id="rId12"/>
    <p:sldId id="277" r:id="rId13"/>
    <p:sldId id="275" r:id="rId14"/>
    <p:sldId id="278" r:id="rId15"/>
    <p:sldId id="279" r:id="rId16"/>
    <p:sldId id="280" r:id="rId17"/>
    <p:sldId id="286" r:id="rId18"/>
    <p:sldId id="268" r:id="rId19"/>
    <p:sldId id="281" r:id="rId20"/>
    <p:sldId id="284" r:id="rId21"/>
    <p:sldId id="285" r:id="rId22"/>
    <p:sldId id="282" r:id="rId23"/>
    <p:sldId id="283"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88" d="100"/>
          <a:sy n="88" d="100"/>
        </p:scale>
        <p:origin x="-413"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11/22/2023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0F4739-9812-4A9F-890D-2AD6BA5F6EE8}" type="datetimeFigureOut">
              <a:rPr lang="en-US" dirty="0"/>
              <a:pPr/>
              <a:t>11/22/2023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8845AC5-A3F8-44AA-BA8F-596CDCC976D3}" type="datetimeFigureOut">
              <a:rPr lang="en-US" dirty="0"/>
              <a:pPr/>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873B183-A821-4095-A363-9EC968635539}" type="datetimeFigureOut">
              <a:rPr lang="en-US" dirty="0"/>
              <a:pPr/>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74D01B4-0AA5-45E6-B2E6-5FA4078AEBCF}" type="datetimeFigureOut">
              <a:rPr lang="en-US" dirty="0"/>
              <a:pPr/>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pPr/>
              <a:t>11/22/2023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pPr/>
              <a:t>11/22/2023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pPr/>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pPr/>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pPr/>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AAA073D-A903-47F8-8D16-77642FB0DF1F}" type="datetimeFigureOut">
              <a:rPr lang="en-US" dirty="0"/>
              <a:pPr/>
              <a:t>11/22/2023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pPr/>
              <a:t>11/22/2023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pPr/>
              <a:t>11/22/2023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pPr/>
              <a:t>11/22/2023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pPr/>
              <a:t>11/22/2023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E665CEB-0076-4E37-B880-BCEA9784DE0A}" type="datetimeFigureOut">
              <a:rPr lang="en-US" dirty="0"/>
              <a:pPr/>
              <a:t>11/22/2023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6149E5E-3896-4118-99A7-7B85668F1C5E}" type="datetimeFigureOut">
              <a:rPr lang="en-US" dirty="0"/>
              <a:pPr/>
              <a:t>11/22/2023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pPr/>
              <a:t>11/22/2023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xmlns="" id="{8D7FA182-D0DD-4494-A9CF-6C0E29E9E488}"/>
              </a:ext>
            </a:extLst>
          </p:cNvPr>
          <p:cNvSpPr>
            <a:spLocks noGrp="1"/>
          </p:cNvSpPr>
          <p:nvPr>
            <p:ph type="subTitle" idx="1"/>
          </p:nvPr>
        </p:nvSpPr>
        <p:spPr>
          <a:xfrm>
            <a:off x="5367322" y="2663300"/>
            <a:ext cx="5669723" cy="2677647"/>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tr-TR" b="0" i="0" dirty="0">
              <a:solidFill>
                <a:srgbClr val="FFFF00"/>
              </a:solidFill>
              <a:effectLst/>
              <a:latin typeface="Nunito"/>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b="0" i="0" dirty="0">
              <a:solidFill>
                <a:srgbClr val="FFFF00"/>
              </a:solidFill>
              <a:effectLst/>
              <a:latin typeface="Nunito"/>
            </a:endParaRPr>
          </a:p>
          <a:p>
            <a:pPr marL="0" marR="0" lvl="0" indent="0" algn="l" defTabSz="914400" rtl="0" eaLnBrk="0" fontAlgn="base" latinLnBrk="0" hangingPunct="0">
              <a:lnSpc>
                <a:spcPct val="100000"/>
              </a:lnSpc>
              <a:spcBef>
                <a:spcPct val="0"/>
              </a:spcBef>
              <a:spcAft>
                <a:spcPct val="0"/>
              </a:spcAft>
              <a:buClrTx/>
              <a:buSzTx/>
              <a:buFontTx/>
              <a:buNone/>
              <a:tabLst/>
            </a:pPr>
            <a:r>
              <a:rPr lang="tr-TR" dirty="0">
                <a:solidFill>
                  <a:srgbClr val="FFFF00"/>
                </a:solidFill>
                <a:latin typeface="Nunito"/>
              </a:rPr>
              <a:t>Kablosuz enerji iletimi</a:t>
            </a:r>
            <a:endParaRPr lang="tr-TR" b="0" i="0" dirty="0">
              <a:solidFill>
                <a:srgbClr val="FFFF00"/>
              </a:solidFill>
              <a:effectLst/>
              <a:latin typeface="Nunito"/>
            </a:endParaRPr>
          </a:p>
          <a:p>
            <a:endParaRPr lang="tr-TR" dirty="0"/>
          </a:p>
        </p:txBody>
      </p:sp>
    </p:spTree>
    <p:extLst>
      <p:ext uri="{BB962C8B-B14F-4D97-AF65-F5344CB8AC3E}">
        <p14:creationId xmlns:p14="http://schemas.microsoft.com/office/powerpoint/2010/main" xmlns="" val="178547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00DCBC1-DD99-402E-AE7B-83FF60E69596}"/>
              </a:ext>
            </a:extLst>
          </p:cNvPr>
          <p:cNvSpPr>
            <a:spLocks noGrp="1"/>
          </p:cNvSpPr>
          <p:nvPr>
            <p:ph idx="1"/>
          </p:nvPr>
        </p:nvSpPr>
        <p:spPr>
          <a:xfrm>
            <a:off x="1332509" y="2674521"/>
            <a:ext cx="8761412" cy="3416300"/>
          </a:xfrm>
        </p:spPr>
        <p:txBody>
          <a:bodyPr/>
          <a:lstStyle/>
          <a:p>
            <a:pPr marL="0" indent="0">
              <a:buNone/>
            </a:pPr>
            <a:r>
              <a:rPr lang="tr-TR" dirty="0">
                <a:latin typeface="Times New Roman" panose="02020603050405020304" pitchFamily="18" charset="0"/>
                <a:cs typeface="Times New Roman" panose="02020603050405020304" pitchFamily="18" charset="0"/>
              </a:rPr>
              <a:t>Kablosuz enerji transferinde (KET) ana hedef, </a:t>
            </a:r>
            <a:r>
              <a:rPr lang="tr-TR" dirty="0" err="1">
                <a:latin typeface="Times New Roman" panose="02020603050405020304" pitchFamily="18" charset="0"/>
                <a:cs typeface="Times New Roman" panose="02020603050405020304" pitchFamily="18" charset="0"/>
              </a:rPr>
              <a:t>magnetik</a:t>
            </a:r>
            <a:r>
              <a:rPr lang="tr-TR" dirty="0">
                <a:latin typeface="Times New Roman" panose="02020603050405020304" pitchFamily="18" charset="0"/>
                <a:cs typeface="Times New Roman" panose="02020603050405020304" pitchFamily="18" charset="0"/>
              </a:rPr>
              <a:t> rezonans devresinde kullanılan bobinde enerji depolamak ve bu depolanan enerjiyi devredeki diğer bobine aktarmaktır. Birincil bobinden ikincil bobine etkin bir şekilde enerji iletimi sağlayabilmek için iki önemli koşul sağlanmalıdır. Bunlardan birincisi bobin boyutlarının küçük olması ve enerjinin daha iyi iletilmesini sağlayacak olan yüksek frekans kullanılmasıdır. Diğeri ise bobinlerin birbirleriyle uygun bir manyetik bağlantıda olmalarıdır. </a:t>
            </a:r>
            <a:r>
              <a:rPr lang="tr-TR" dirty="0" err="1">
                <a:latin typeface="Times New Roman" panose="02020603050405020304" pitchFamily="18" charset="0"/>
                <a:cs typeface="Times New Roman" panose="02020603050405020304" pitchFamily="18" charset="0"/>
              </a:rPr>
              <a:t>Magnetik</a:t>
            </a:r>
            <a:r>
              <a:rPr lang="tr-TR" dirty="0">
                <a:latin typeface="Times New Roman" panose="02020603050405020304" pitchFamily="18" charset="0"/>
                <a:cs typeface="Times New Roman" panose="02020603050405020304" pitchFamily="18" charset="0"/>
              </a:rPr>
              <a:t> rezonans devresinin, kablosuz enerji transfer sisteminin çalışmasına etkisi devre parametrelerinin yanı sıra iki bobin arası uzaklığa da bağlıdır. </a:t>
            </a:r>
          </a:p>
        </p:txBody>
      </p:sp>
    </p:spTree>
    <p:extLst>
      <p:ext uri="{BB962C8B-B14F-4D97-AF65-F5344CB8AC3E}">
        <p14:creationId xmlns:p14="http://schemas.microsoft.com/office/powerpoint/2010/main" xmlns="" val="398501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9285FE9-2CE3-4C58-A82F-DE3DE7D20B59}"/>
              </a:ext>
            </a:extLst>
          </p:cNvPr>
          <p:cNvSpPr>
            <a:spLocks noGrp="1"/>
          </p:cNvSpPr>
          <p:nvPr>
            <p:ph type="title"/>
          </p:nvPr>
        </p:nvSpPr>
        <p:spPr/>
        <p:txBody>
          <a:bodyPr/>
          <a:lstStyle/>
          <a:p>
            <a:r>
              <a:rPr lang="tr-TR" sz="2400" dirty="0">
                <a:solidFill>
                  <a:schemeClr val="bg2">
                    <a:lumMod val="10000"/>
                  </a:schemeClr>
                </a:solidFill>
              </a:rPr>
              <a:t>KABLOSUZ ENERJİ TRANSFERİ AŞAĞIDAKİ YÖNTEMLER İLE GERÇEKLEŞTİRİLEBİLİR</a:t>
            </a:r>
          </a:p>
        </p:txBody>
      </p:sp>
      <p:sp>
        <p:nvSpPr>
          <p:cNvPr id="3" name="İçerik Yer Tutucusu 2">
            <a:extLst>
              <a:ext uri="{FF2B5EF4-FFF2-40B4-BE49-F238E27FC236}">
                <a16:creationId xmlns:a16="http://schemas.microsoft.com/office/drawing/2014/main" xmlns="" id="{F8DCF384-FB6E-46A0-ABE0-928856E6D0DD}"/>
              </a:ext>
            </a:extLst>
          </p:cNvPr>
          <p:cNvSpPr>
            <a:spLocks noGrp="1"/>
          </p:cNvSpPr>
          <p:nvPr>
            <p:ph idx="1"/>
          </p:nvPr>
        </p:nvSpPr>
        <p:spPr/>
        <p:txBody>
          <a:bodyPr/>
          <a:lstStyle/>
          <a:p>
            <a:r>
              <a:rPr lang="tr-TR" dirty="0" err="1">
                <a:latin typeface="Times New Roman" panose="02020603050405020304" pitchFamily="18" charset="0"/>
                <a:cs typeface="Times New Roman" panose="02020603050405020304" pitchFamily="18" charset="0"/>
              </a:rPr>
              <a:t>elektromagnetik</a:t>
            </a:r>
            <a:r>
              <a:rPr lang="tr-TR" dirty="0">
                <a:latin typeface="Times New Roman" panose="02020603050405020304" pitchFamily="18" charset="0"/>
                <a:cs typeface="Times New Roman" panose="02020603050405020304" pitchFamily="18" charset="0"/>
              </a:rPr>
              <a:t> radyasyon </a:t>
            </a:r>
          </a:p>
          <a:p>
            <a:r>
              <a:rPr lang="tr-TR" dirty="0">
                <a:latin typeface="Times New Roman" panose="02020603050405020304" pitchFamily="18" charset="0"/>
                <a:cs typeface="Times New Roman" panose="02020603050405020304" pitchFamily="18" charset="0"/>
              </a:rPr>
              <a:t> mikrodalga </a:t>
            </a:r>
          </a:p>
          <a:p>
            <a:r>
              <a:rPr lang="tr-TR" dirty="0">
                <a:latin typeface="Times New Roman" panose="02020603050405020304" pitchFamily="18" charset="0"/>
                <a:cs typeface="Times New Roman" panose="02020603050405020304" pitchFamily="18" charset="0"/>
              </a:rPr>
              <a:t>lazer </a:t>
            </a:r>
          </a:p>
          <a:p>
            <a:r>
              <a:rPr lang="tr-TR" dirty="0" err="1">
                <a:latin typeface="Times New Roman" panose="02020603050405020304" pitchFamily="18" charset="0"/>
                <a:cs typeface="Times New Roman" panose="02020603050405020304" pitchFamily="18" charset="0"/>
              </a:rPr>
              <a:t>elektromagnetik</a:t>
            </a:r>
            <a:r>
              <a:rPr lang="tr-TR" dirty="0">
                <a:latin typeface="Times New Roman" panose="02020603050405020304" pitchFamily="18" charset="0"/>
                <a:cs typeface="Times New Roman" panose="02020603050405020304" pitchFamily="18" charset="0"/>
              </a:rPr>
              <a:t> endüksiyon </a:t>
            </a:r>
          </a:p>
          <a:p>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elektromagnetik</a:t>
            </a:r>
            <a:r>
              <a:rPr lang="tr-TR" dirty="0">
                <a:latin typeface="Times New Roman" panose="02020603050405020304" pitchFamily="18" charset="0"/>
                <a:cs typeface="Times New Roman" panose="02020603050405020304" pitchFamily="18" charset="0"/>
              </a:rPr>
              <a:t> rezonanslı </a:t>
            </a:r>
            <a:r>
              <a:rPr lang="tr-TR" dirty="0" err="1">
                <a:latin typeface="Times New Roman" panose="02020603050405020304" pitchFamily="18" charset="0"/>
                <a:cs typeface="Times New Roman" panose="02020603050405020304" pitchFamily="18" charset="0"/>
              </a:rPr>
              <a:t>kuplaj</a:t>
            </a:r>
            <a:r>
              <a:rPr lang="tr-T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46772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61BBC85-58E8-4254-B43C-76FFBBA932CA}"/>
              </a:ext>
            </a:extLst>
          </p:cNvPr>
          <p:cNvSpPr>
            <a:spLocks noGrp="1"/>
          </p:cNvSpPr>
          <p:nvPr>
            <p:ph type="title"/>
          </p:nvPr>
        </p:nvSpPr>
        <p:spPr/>
        <p:txBody>
          <a:bodyPr/>
          <a:lstStyle/>
          <a:p>
            <a:r>
              <a:rPr lang="tr-TR" dirty="0" err="1">
                <a:solidFill>
                  <a:schemeClr val="tx2">
                    <a:lumMod val="50000"/>
                  </a:schemeClr>
                </a:solidFill>
                <a:latin typeface="Times New Roman" panose="02020603050405020304" pitchFamily="18" charset="0"/>
                <a:cs typeface="Times New Roman" panose="02020603050405020304" pitchFamily="18" charset="0"/>
              </a:rPr>
              <a:t>Elektromagnetik</a:t>
            </a:r>
            <a:r>
              <a:rPr lang="tr-TR" dirty="0">
                <a:solidFill>
                  <a:schemeClr val="tx2">
                    <a:lumMod val="50000"/>
                  </a:schemeClr>
                </a:solidFill>
                <a:latin typeface="Times New Roman" panose="02020603050405020304" pitchFamily="18" charset="0"/>
                <a:cs typeface="Times New Roman" panose="02020603050405020304" pitchFamily="18" charset="0"/>
              </a:rPr>
              <a:t> radyasyon</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B490B25F-FB33-4CB1-A02D-654016A6A630}"/>
              </a:ext>
            </a:extLst>
          </p:cNvPr>
          <p:cNvSpPr>
            <a:spLocks noGrp="1"/>
          </p:cNvSpPr>
          <p:nvPr>
            <p:ph idx="1"/>
          </p:nvPr>
        </p:nvSpPr>
        <p:spPr>
          <a:xfrm>
            <a:off x="1154953" y="2885060"/>
            <a:ext cx="6973045" cy="3412787"/>
          </a:xfrm>
        </p:spPr>
        <p:txBody>
          <a:bodyPr/>
          <a:lstStyle/>
          <a:p>
            <a:pPr marL="0" indent="0">
              <a:buNone/>
            </a:pPr>
            <a:r>
              <a:rPr lang="tr-TR" dirty="0">
                <a:latin typeface="Times New Roman" panose="02020603050405020304" pitchFamily="18" charset="0"/>
                <a:cs typeface="Times New Roman" panose="02020603050405020304" pitchFamily="18" charset="0"/>
              </a:rPr>
              <a:t>James </a:t>
            </a:r>
            <a:r>
              <a:rPr lang="tr-TR" dirty="0" err="1">
                <a:latin typeface="Times New Roman" panose="02020603050405020304" pitchFamily="18" charset="0"/>
                <a:cs typeface="Times New Roman" panose="02020603050405020304" pitchFamily="18" charset="0"/>
              </a:rPr>
              <a:t>Maxwell</a:t>
            </a:r>
            <a:r>
              <a:rPr lang="tr-TR" dirty="0">
                <a:latin typeface="Times New Roman" panose="02020603050405020304" pitchFamily="18" charset="0"/>
                <a:cs typeface="Times New Roman" panose="02020603050405020304" pitchFamily="18" charset="0"/>
              </a:rPr>
              <a:t> tarafından ilk olarak modellenen </a:t>
            </a:r>
            <a:r>
              <a:rPr lang="tr-TR" dirty="0" err="1">
                <a:latin typeface="Times New Roman" panose="02020603050405020304" pitchFamily="18" charset="0"/>
                <a:cs typeface="Times New Roman" panose="02020603050405020304" pitchFamily="18" charset="0"/>
              </a:rPr>
              <a:t>elektromagnetik</a:t>
            </a:r>
            <a:r>
              <a:rPr lang="tr-TR" dirty="0">
                <a:latin typeface="Times New Roman" panose="02020603050405020304" pitchFamily="18" charset="0"/>
                <a:cs typeface="Times New Roman" panose="02020603050405020304" pitchFamily="18" charset="0"/>
              </a:rPr>
              <a:t> radyasyon </a:t>
            </a:r>
            <a:r>
              <a:rPr lang="tr-TR" dirty="0" err="1">
                <a:latin typeface="Times New Roman" panose="02020603050405020304" pitchFamily="18" charset="0"/>
                <a:cs typeface="Times New Roman" panose="02020603050405020304" pitchFamily="18" charset="0"/>
              </a:rPr>
              <a:t>Tesla'nın</a:t>
            </a:r>
            <a:r>
              <a:rPr lang="tr-TR" dirty="0">
                <a:latin typeface="Times New Roman" panose="02020603050405020304" pitchFamily="18" charset="0"/>
                <a:cs typeface="Times New Roman" panose="02020603050405020304" pitchFamily="18" charset="0"/>
              </a:rPr>
              <a:t> elektromekanik </a:t>
            </a:r>
            <a:r>
              <a:rPr lang="tr-TR" dirty="0" err="1">
                <a:latin typeface="Times New Roman" panose="02020603050405020304" pitchFamily="18" charset="0"/>
                <a:cs typeface="Times New Roman" panose="02020603050405020304" pitchFamily="18" charset="0"/>
              </a:rPr>
              <a:t>osilatörleri</a:t>
            </a:r>
            <a:r>
              <a:rPr lang="tr-TR" dirty="0">
                <a:latin typeface="Times New Roman" panose="02020603050405020304" pitchFamily="18" charset="0"/>
                <a:cs typeface="Times New Roman" panose="02020603050405020304" pitchFamily="18" charset="0"/>
              </a:rPr>
              <a:t> kullanarak, yayılan enerji nedeniyle </a:t>
            </a:r>
            <a:r>
              <a:rPr lang="tr-TR" dirty="0" err="1">
                <a:latin typeface="Times New Roman" panose="02020603050405020304" pitchFamily="18" charset="0"/>
                <a:cs typeface="Times New Roman" panose="02020603050405020304" pitchFamily="18" charset="0"/>
              </a:rPr>
              <a:t>osilatörlerin</a:t>
            </a:r>
            <a:r>
              <a:rPr lang="tr-TR" dirty="0">
                <a:latin typeface="Times New Roman" panose="02020603050405020304" pitchFamily="18" charset="0"/>
                <a:cs typeface="Times New Roman" panose="02020603050405020304" pitchFamily="18" charset="0"/>
              </a:rPr>
              <a:t> yakınındaki vakum tüplerine zarar vermesi sonucu fiziksel olarak gözlemlenmiştir. Bu enerjinin oluşturulması için tasarlanan </a:t>
            </a:r>
            <a:r>
              <a:rPr lang="tr-TR" dirty="0" err="1">
                <a:latin typeface="Times New Roman" panose="02020603050405020304" pitchFamily="18" charset="0"/>
                <a:cs typeface="Times New Roman" panose="02020603050405020304" pitchFamily="18" charset="0"/>
              </a:rPr>
              <a:t>Tesla</a:t>
            </a:r>
            <a:r>
              <a:rPr lang="tr-TR" dirty="0">
                <a:latin typeface="Times New Roman" panose="02020603050405020304" pitchFamily="18" charset="0"/>
                <a:cs typeface="Times New Roman" panose="02020603050405020304" pitchFamily="18" charset="0"/>
              </a:rPr>
              <a:t> bobini; yüksek gerilim ve yüksek frekanslı akım kaynağıdır. Düşük gerilim kaynağını yüksek gerilim kaynağına dönüştürmek için, bir indüksiyon bobini kullanılır.</a:t>
            </a:r>
          </a:p>
          <a:p>
            <a:pPr marL="0" indent="0">
              <a:buNone/>
            </a:pPr>
            <a:r>
              <a:rPr lang="tr-TR" dirty="0">
                <a:latin typeface="Times New Roman" panose="02020603050405020304" pitchFamily="18" charset="0"/>
                <a:cs typeface="Times New Roman" panose="02020603050405020304" pitchFamily="18" charset="0"/>
              </a:rPr>
              <a:t>Ancak, boş ve büyük bir alan içerisinde boşa kaybedilen büyük miktarda enerji nedeniyle, çok yönlü bir şekilde enerjiyi yaymanın pratik olmadığı sonucuna varılmış</a:t>
            </a:r>
          </a:p>
        </p:txBody>
      </p:sp>
      <p:pic>
        <p:nvPicPr>
          <p:cNvPr id="5" name="Resim 4">
            <a:extLst>
              <a:ext uri="{FF2B5EF4-FFF2-40B4-BE49-F238E27FC236}">
                <a16:creationId xmlns:a16="http://schemas.microsoft.com/office/drawing/2014/main" xmlns="" id="{FBC58300-7287-4708-8FE7-38E73005F190}"/>
              </a:ext>
            </a:extLst>
          </p:cNvPr>
          <p:cNvPicPr>
            <a:picLocks noChangeAspect="1"/>
          </p:cNvPicPr>
          <p:nvPr/>
        </p:nvPicPr>
        <p:blipFill>
          <a:blip r:embed="rId2"/>
          <a:stretch>
            <a:fillRect/>
          </a:stretch>
        </p:blipFill>
        <p:spPr>
          <a:xfrm>
            <a:off x="8863702" y="2885060"/>
            <a:ext cx="2800350" cy="2856689"/>
          </a:xfrm>
          <a:prstGeom prst="rect">
            <a:avLst/>
          </a:prstGeom>
        </p:spPr>
      </p:pic>
    </p:spTree>
    <p:extLst>
      <p:ext uri="{BB962C8B-B14F-4D97-AF65-F5344CB8AC3E}">
        <p14:creationId xmlns:p14="http://schemas.microsoft.com/office/powerpoint/2010/main" xmlns="" val="122831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5AA5DB-3018-47A3-A5BE-FBE3A020714B}"/>
              </a:ext>
            </a:extLst>
          </p:cNvPr>
          <p:cNvSpPr>
            <a:spLocks noGrp="1"/>
          </p:cNvSpPr>
          <p:nvPr>
            <p:ph type="title"/>
          </p:nvPr>
        </p:nvSpPr>
        <p:spPr/>
        <p:txBody>
          <a:bodyPr/>
          <a:lstStyle/>
          <a:p>
            <a:r>
              <a:rPr lang="tr-TR" dirty="0">
                <a:solidFill>
                  <a:schemeClr val="bg2">
                    <a:lumMod val="10000"/>
                  </a:schemeClr>
                </a:solidFill>
              </a:rPr>
              <a:t>Mikrodalga</a:t>
            </a:r>
          </a:p>
        </p:txBody>
      </p:sp>
      <p:sp>
        <p:nvSpPr>
          <p:cNvPr id="3" name="İçerik Yer Tutucusu 2">
            <a:extLst>
              <a:ext uri="{FF2B5EF4-FFF2-40B4-BE49-F238E27FC236}">
                <a16:creationId xmlns:a16="http://schemas.microsoft.com/office/drawing/2014/main" xmlns="" id="{EC09FC68-F9E7-4E9A-BBBC-965081216927}"/>
              </a:ext>
            </a:extLst>
          </p:cNvPr>
          <p:cNvSpPr>
            <a:spLocks noGrp="1"/>
          </p:cNvSpPr>
          <p:nvPr>
            <p:ph idx="1"/>
          </p:nvPr>
        </p:nvSpPr>
        <p:spPr>
          <a:xfrm>
            <a:off x="1154955" y="2603500"/>
            <a:ext cx="10536936" cy="3416300"/>
          </a:xfrm>
        </p:spPr>
        <p:txBody>
          <a:bodyPr/>
          <a:lstStyle/>
          <a:p>
            <a:pPr marL="0" indent="0">
              <a:buNone/>
            </a:pPr>
            <a:r>
              <a:rPr lang="tr-TR" dirty="0">
                <a:latin typeface="Times New Roman" panose="02020603050405020304" pitchFamily="18" charset="0"/>
                <a:cs typeface="Times New Roman" panose="02020603050405020304" pitchFamily="18" charset="0"/>
              </a:rPr>
              <a:t>Mikrodalga güç aktarımında en önemli avantaj yüksek verimdir. Temel bileşenler mikrodalga </a:t>
            </a:r>
            <a:r>
              <a:rPr lang="tr-TR" dirty="0" err="1">
                <a:latin typeface="Times New Roman" panose="02020603050405020304" pitchFamily="18" charset="0"/>
                <a:cs typeface="Times New Roman" panose="02020603050405020304" pitchFamily="18" charset="0"/>
              </a:rPr>
              <a:t>generatörü</a:t>
            </a:r>
            <a:r>
              <a:rPr lang="tr-TR" dirty="0">
                <a:latin typeface="Times New Roman" panose="02020603050405020304" pitchFamily="18" charset="0"/>
                <a:cs typeface="Times New Roman" panose="02020603050405020304" pitchFamily="18" charset="0"/>
              </a:rPr>
              <a:t> gönderici anten, alıcı antenden oluşmaktadır. Mikrodalga iletiminde kullanılan frekanslar oldukça yüksek olup 2,45 GHz ve 5,8 GHz değerlerinde olabilir. En yüksek verimin alındığı </a:t>
            </a:r>
            <a:r>
              <a:rPr lang="tr-TR" dirty="0" err="1">
                <a:latin typeface="Times New Roman" panose="02020603050405020304" pitchFamily="18" charset="0"/>
                <a:cs typeface="Times New Roman" panose="02020603050405020304" pitchFamily="18" charset="0"/>
              </a:rPr>
              <a:t>frekasn</a:t>
            </a:r>
            <a:r>
              <a:rPr lang="tr-TR" dirty="0">
                <a:latin typeface="Times New Roman" panose="02020603050405020304" pitchFamily="18" charset="0"/>
                <a:cs typeface="Times New Roman" panose="02020603050405020304" pitchFamily="18" charset="0"/>
              </a:rPr>
              <a:t> 2,45 GHz olarak sağlanmıştır. Genelde </a:t>
            </a:r>
            <a:r>
              <a:rPr lang="tr-TR" dirty="0" err="1">
                <a:latin typeface="Times New Roman" panose="02020603050405020304" pitchFamily="18" charset="0"/>
                <a:cs typeface="Times New Roman" panose="02020603050405020304" pitchFamily="18" charset="0"/>
              </a:rPr>
              <a:t>slot</a:t>
            </a:r>
            <a:r>
              <a:rPr lang="tr-TR" dirty="0">
                <a:latin typeface="Times New Roman" panose="02020603050405020304" pitchFamily="18" charset="0"/>
                <a:cs typeface="Times New Roman" panose="02020603050405020304" pitchFamily="18" charset="0"/>
              </a:rPr>
              <a:t> yapılı dalga yönlendirmeli antenler gönderici anten olarak, </a:t>
            </a:r>
            <a:r>
              <a:rPr lang="tr-TR" dirty="0" err="1">
                <a:latin typeface="Times New Roman" panose="02020603050405020304" pitchFamily="18" charset="0"/>
                <a:cs typeface="Times New Roman" panose="02020603050405020304" pitchFamily="18" charset="0"/>
              </a:rPr>
              <a:t>dipol</a:t>
            </a:r>
            <a:r>
              <a:rPr lang="tr-TR" dirty="0">
                <a:latin typeface="Times New Roman" panose="02020603050405020304" pitchFamily="18" charset="0"/>
                <a:cs typeface="Times New Roman" panose="02020603050405020304" pitchFamily="18" charset="0"/>
              </a:rPr>
              <a:t> anten yapısı ise alıcı anten olarak kullanılmaktadır. Mikrodalga güç aktarımı uzak mesafeler için uygun olup, </a:t>
            </a:r>
            <a:r>
              <a:rPr lang="tr-TR" dirty="0" err="1">
                <a:latin typeface="Times New Roman" panose="02020603050405020304" pitchFamily="18" charset="0"/>
                <a:cs typeface="Times New Roman" panose="02020603050405020304" pitchFamily="18" charset="0"/>
              </a:rPr>
              <a:t>telekominikasyon</a:t>
            </a:r>
            <a:r>
              <a:rPr lang="tr-TR" dirty="0">
                <a:latin typeface="Times New Roman" panose="02020603050405020304" pitchFamily="18" charset="0"/>
                <a:cs typeface="Times New Roman" panose="02020603050405020304" pitchFamily="18" charset="0"/>
              </a:rPr>
              <a:t> sistemleri ve solar uydu sistemlerinde kullanılmaktadır.</a:t>
            </a:r>
          </a:p>
        </p:txBody>
      </p:sp>
    </p:spTree>
    <p:extLst>
      <p:ext uri="{BB962C8B-B14F-4D97-AF65-F5344CB8AC3E}">
        <p14:creationId xmlns:p14="http://schemas.microsoft.com/office/powerpoint/2010/main" xmlns="" val="186789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CA2911F-9A4D-4CAE-837F-FA5D0BBA41FB}"/>
              </a:ext>
            </a:extLst>
          </p:cNvPr>
          <p:cNvSpPr>
            <a:spLocks noGrp="1"/>
          </p:cNvSpPr>
          <p:nvPr>
            <p:ph type="title"/>
          </p:nvPr>
        </p:nvSpPr>
        <p:spPr/>
        <p:txBody>
          <a:bodyPr/>
          <a:lstStyle/>
          <a:p>
            <a:r>
              <a:rPr lang="tr-TR" dirty="0">
                <a:solidFill>
                  <a:schemeClr val="bg2">
                    <a:lumMod val="10000"/>
                  </a:schemeClr>
                </a:solidFill>
              </a:rPr>
              <a:t>Lazer</a:t>
            </a:r>
          </a:p>
        </p:txBody>
      </p:sp>
      <p:sp>
        <p:nvSpPr>
          <p:cNvPr id="3" name="İçerik Yer Tutucusu 2">
            <a:extLst>
              <a:ext uri="{FF2B5EF4-FFF2-40B4-BE49-F238E27FC236}">
                <a16:creationId xmlns:a16="http://schemas.microsoft.com/office/drawing/2014/main" xmlns="" id="{42032907-7682-41FD-9A56-8ECBD1DC0F30}"/>
              </a:ext>
            </a:extLst>
          </p:cNvPr>
          <p:cNvSpPr>
            <a:spLocks noGrp="1"/>
          </p:cNvSpPr>
          <p:nvPr>
            <p:ph idx="1"/>
          </p:nvPr>
        </p:nvSpPr>
        <p:spPr>
          <a:xfrm>
            <a:off x="1154955" y="2603500"/>
            <a:ext cx="9089876" cy="3416300"/>
          </a:xfrm>
        </p:spPr>
        <p:txBody>
          <a:bodyPr/>
          <a:lstStyle/>
          <a:p>
            <a:pPr marL="0" indent="0">
              <a:buNone/>
            </a:pPr>
            <a:r>
              <a:rPr lang="tr-TR" dirty="0" err="1">
                <a:latin typeface="Times New Roman" panose="02020603050405020304" pitchFamily="18" charset="0"/>
                <a:cs typeface="Times New Roman" panose="02020603050405020304" pitchFamily="18" charset="0"/>
              </a:rPr>
              <a:t>Elektromagnetik</a:t>
            </a:r>
            <a:r>
              <a:rPr lang="tr-TR" dirty="0">
                <a:latin typeface="Times New Roman" panose="02020603050405020304" pitchFamily="18" charset="0"/>
                <a:cs typeface="Times New Roman" panose="02020603050405020304" pitchFamily="18" charset="0"/>
              </a:rPr>
              <a:t> radyasyonun spektrumun görünür bölgesine yaklaşması durumunda, </a:t>
            </a:r>
            <a:r>
              <a:rPr lang="tr-TR" dirty="0" err="1">
                <a:latin typeface="Times New Roman" panose="02020603050405020304" pitchFamily="18" charset="0"/>
                <a:cs typeface="Times New Roman" panose="02020603050405020304" pitchFamily="18" charset="0"/>
              </a:rPr>
              <a:t>laser</a:t>
            </a:r>
            <a:r>
              <a:rPr lang="tr-TR" dirty="0">
                <a:latin typeface="Times New Roman" panose="02020603050405020304" pitchFamily="18" charset="0"/>
                <a:cs typeface="Times New Roman" panose="02020603050405020304" pitchFamily="18" charset="0"/>
              </a:rPr>
              <a:t> ışınlarını güneş pili alıcısına yöneltip elektriğe çevirme yoluyla güç taşınabilmektedir. Bu mekanizma genellikle güç ışınlama olarak bilinir.</a:t>
            </a:r>
          </a:p>
          <a:p>
            <a:pPr marL="0" indent="0">
              <a:buNone/>
            </a:pPr>
            <a:r>
              <a:rPr lang="tr-TR" dirty="0">
                <a:latin typeface="Times New Roman" panose="02020603050405020304" pitchFamily="18" charset="0"/>
                <a:cs typeface="Times New Roman" panose="02020603050405020304" pitchFamily="18" charset="0"/>
              </a:rPr>
              <a:t>Diğer kablosuz yöntemlerle kıyaslandığında lazer tabanlı enerji transferinin dezavantajları; Lazer radyasyonu zararlıdır. Düşük güç seviyelerinde bile insanları ve hayvanları kör edebilir. Ayrıca yüksek güç seviyelerinde canlıları kısmı bir noktada ısınmadan dolayı tehlikeli olması. </a:t>
            </a:r>
            <a:r>
              <a:rPr lang="tr-TR" dirty="0" err="1">
                <a:latin typeface="Times New Roman" panose="02020603050405020304" pitchFamily="18" charset="0"/>
                <a:cs typeface="Times New Roman" panose="02020603050405020304" pitchFamily="18" charset="0"/>
              </a:rPr>
              <a:t>Fotovoltaik</a:t>
            </a:r>
            <a:r>
              <a:rPr lang="tr-TR" dirty="0">
                <a:latin typeface="Times New Roman" panose="02020603050405020304" pitchFamily="18" charset="0"/>
                <a:cs typeface="Times New Roman" panose="02020603050405020304" pitchFamily="18" charset="0"/>
              </a:rPr>
              <a:t> hücreler kullanıldığından %40-%50 verim elde edilmektedir.</a:t>
            </a:r>
          </a:p>
        </p:txBody>
      </p:sp>
    </p:spTree>
    <p:extLst>
      <p:ext uri="{BB962C8B-B14F-4D97-AF65-F5344CB8AC3E}">
        <p14:creationId xmlns:p14="http://schemas.microsoft.com/office/powerpoint/2010/main" xmlns="" val="270797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2994A77-DC3E-4C7B-9EBA-E70C38794A58}"/>
              </a:ext>
            </a:extLst>
          </p:cNvPr>
          <p:cNvSpPr>
            <a:spLocks noGrp="1"/>
          </p:cNvSpPr>
          <p:nvPr>
            <p:ph type="title"/>
          </p:nvPr>
        </p:nvSpPr>
        <p:spPr/>
        <p:txBody>
          <a:bodyPr/>
          <a:lstStyle/>
          <a:p>
            <a:r>
              <a:rPr lang="tr-TR" dirty="0">
                <a:solidFill>
                  <a:schemeClr val="bg2">
                    <a:lumMod val="10000"/>
                  </a:schemeClr>
                </a:solidFill>
              </a:rPr>
              <a:t>ENDÜKTİF KUPLAJ</a:t>
            </a:r>
          </a:p>
        </p:txBody>
      </p:sp>
      <p:sp>
        <p:nvSpPr>
          <p:cNvPr id="3" name="İçerik Yer Tutucusu 2">
            <a:extLst>
              <a:ext uri="{FF2B5EF4-FFF2-40B4-BE49-F238E27FC236}">
                <a16:creationId xmlns:a16="http://schemas.microsoft.com/office/drawing/2014/main" xmlns="" id="{BB302FD9-0B45-4E26-AB96-F0D5FA835FCB}"/>
              </a:ext>
            </a:extLst>
          </p:cNvPr>
          <p:cNvSpPr>
            <a:spLocks noGrp="1"/>
          </p:cNvSpPr>
          <p:nvPr>
            <p:ph idx="1"/>
          </p:nvPr>
        </p:nvSpPr>
        <p:spPr/>
        <p:txBody>
          <a:bodyPr/>
          <a:lstStyle/>
          <a:p>
            <a:pPr marL="0" indent="0">
              <a:buNone/>
            </a:pPr>
            <a:r>
              <a:rPr lang="tr-TR" dirty="0"/>
              <a:t>İki iletkenin karşıt </a:t>
            </a:r>
            <a:r>
              <a:rPr lang="tr-TR" dirty="0" err="1"/>
              <a:t>endüktans</a:t>
            </a:r>
            <a:r>
              <a:rPr lang="tr-TR" dirty="0"/>
              <a:t> bağlantısıyla veya </a:t>
            </a:r>
            <a:r>
              <a:rPr lang="tr-TR" dirty="0" err="1"/>
              <a:t>magnetik</a:t>
            </a:r>
            <a:r>
              <a:rPr lang="tr-TR" dirty="0"/>
              <a:t> </a:t>
            </a:r>
            <a:r>
              <a:rPr lang="tr-TR" dirty="0" err="1"/>
              <a:t>kuplajla</a:t>
            </a:r>
            <a:r>
              <a:rPr lang="tr-TR" dirty="0"/>
              <a:t>, bir iletkenden geçen akımın başka bir iletkende </a:t>
            </a:r>
            <a:r>
              <a:rPr lang="tr-TR" dirty="0" err="1"/>
              <a:t>elektromagnetik</a:t>
            </a:r>
            <a:r>
              <a:rPr lang="tr-TR" dirty="0"/>
              <a:t> endüksiyon ile gerilim </a:t>
            </a:r>
            <a:r>
              <a:rPr lang="tr-TR" dirty="0" err="1"/>
              <a:t>endüklemesine</a:t>
            </a:r>
            <a:r>
              <a:rPr lang="tr-TR" dirty="0"/>
              <a:t> </a:t>
            </a:r>
            <a:r>
              <a:rPr lang="tr-TR" dirty="0" err="1"/>
              <a:t>endüktif</a:t>
            </a:r>
            <a:r>
              <a:rPr lang="tr-TR" dirty="0"/>
              <a:t> </a:t>
            </a:r>
            <a:r>
              <a:rPr lang="tr-TR" dirty="0" err="1"/>
              <a:t>kuplaj</a:t>
            </a:r>
            <a:r>
              <a:rPr lang="tr-TR" dirty="0"/>
              <a:t> adı verilir. </a:t>
            </a:r>
          </a:p>
          <a:p>
            <a:pPr marL="0" indent="0">
              <a:buNone/>
            </a:pPr>
            <a:r>
              <a:rPr lang="tr-TR" dirty="0" err="1"/>
              <a:t>Endüktif</a:t>
            </a:r>
            <a:r>
              <a:rPr lang="tr-TR" dirty="0"/>
              <a:t> şarjda iki nesne arasında enerji transferi </a:t>
            </a:r>
            <a:r>
              <a:rPr lang="tr-TR" dirty="0" err="1"/>
              <a:t>elektromagnetik</a:t>
            </a:r>
            <a:r>
              <a:rPr lang="tr-TR" dirty="0"/>
              <a:t> alanla sağlanır. Bu yöntem genellikle elektrikli araçlar için tercih edilir. </a:t>
            </a:r>
          </a:p>
          <a:p>
            <a:pPr marL="0" indent="0">
              <a:buNone/>
            </a:pPr>
            <a:r>
              <a:rPr lang="tr-TR" dirty="0"/>
              <a:t>Son yıllarda literatürde </a:t>
            </a:r>
            <a:r>
              <a:rPr lang="tr-TR" dirty="0" err="1"/>
              <a:t>magnetik</a:t>
            </a:r>
            <a:r>
              <a:rPr lang="tr-TR" dirty="0"/>
              <a:t> endüksiyon teorisine dayanan </a:t>
            </a:r>
            <a:r>
              <a:rPr lang="tr-TR" dirty="0" err="1"/>
              <a:t>endüktif</a:t>
            </a:r>
            <a:r>
              <a:rPr lang="tr-TR" dirty="0"/>
              <a:t> güç transferi ile yapılan çalışmalar düşük verimli olması nedeniyle popülerliğini yitirmiş, yerini </a:t>
            </a:r>
            <a:r>
              <a:rPr lang="tr-TR" dirty="0" err="1"/>
              <a:t>magnetik</a:t>
            </a:r>
            <a:r>
              <a:rPr lang="tr-TR" dirty="0"/>
              <a:t> rezonanslı </a:t>
            </a:r>
            <a:r>
              <a:rPr lang="tr-TR" dirty="0" err="1"/>
              <a:t>kuplaj</a:t>
            </a:r>
            <a:r>
              <a:rPr lang="tr-TR" dirty="0"/>
              <a:t> çalışmalarına bırakmıştır. </a:t>
            </a:r>
          </a:p>
        </p:txBody>
      </p:sp>
    </p:spTree>
    <p:extLst>
      <p:ext uri="{BB962C8B-B14F-4D97-AF65-F5344CB8AC3E}">
        <p14:creationId xmlns:p14="http://schemas.microsoft.com/office/powerpoint/2010/main" xmlns="" val="378812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CD90B8B-7DCE-4511-A699-6CCF26BFB48A}"/>
              </a:ext>
            </a:extLst>
          </p:cNvPr>
          <p:cNvSpPr>
            <a:spLocks noGrp="1"/>
          </p:cNvSpPr>
          <p:nvPr>
            <p:ph type="title"/>
          </p:nvPr>
        </p:nvSpPr>
        <p:spPr/>
        <p:txBody>
          <a:bodyPr/>
          <a:lstStyle/>
          <a:p>
            <a:r>
              <a:rPr lang="tr-TR" dirty="0">
                <a:solidFill>
                  <a:schemeClr val="bg2">
                    <a:lumMod val="10000"/>
                  </a:schemeClr>
                </a:solidFill>
              </a:rPr>
              <a:t>MAGNETİK REZONANSLI KUPLAJ</a:t>
            </a:r>
          </a:p>
        </p:txBody>
      </p:sp>
      <p:sp>
        <p:nvSpPr>
          <p:cNvPr id="6" name="İçerik Yer Tutucusu 2">
            <a:extLst>
              <a:ext uri="{FF2B5EF4-FFF2-40B4-BE49-F238E27FC236}">
                <a16:creationId xmlns:a16="http://schemas.microsoft.com/office/drawing/2014/main" xmlns="" id="{C73A491A-9A0D-4F3F-B453-CFEDDE9B9272}"/>
              </a:ext>
            </a:extLst>
          </p:cNvPr>
          <p:cNvSpPr>
            <a:spLocks noGrp="1"/>
          </p:cNvSpPr>
          <p:nvPr>
            <p:ph idx="1"/>
          </p:nvPr>
        </p:nvSpPr>
        <p:spPr>
          <a:xfrm>
            <a:off x="1154955" y="2603500"/>
            <a:ext cx="6529896" cy="3416300"/>
          </a:xfrm>
        </p:spPr>
        <p:txBody>
          <a:bodyPr/>
          <a:lstStyle/>
          <a:p>
            <a:pPr marL="0" indent="0">
              <a:buNone/>
            </a:pPr>
            <a:r>
              <a:rPr lang="tr-TR" dirty="0">
                <a:latin typeface="Times New Roman" panose="02020603050405020304" pitchFamily="18" charset="0"/>
                <a:cs typeface="Times New Roman" panose="02020603050405020304" pitchFamily="18" charset="0"/>
              </a:rPr>
              <a:t>Sistemi iki bakır sargıdan oluşmaktadır. Sargılardan biri güç kaynağına bağlanır ve verici öğeyi oluşturur. Verici öğe, çevresini saran boşluğu MHz’ler seviyesindeki frekanslarda salınım yapan </a:t>
            </a:r>
            <a:r>
              <a:rPr lang="tr-TR" dirty="0" err="1">
                <a:latin typeface="Times New Roman" panose="02020603050405020304" pitchFamily="18" charset="0"/>
                <a:cs typeface="Times New Roman" panose="02020603050405020304" pitchFamily="18" charset="0"/>
              </a:rPr>
              <a:t>ışımasız</a:t>
            </a:r>
            <a:r>
              <a:rPr lang="tr-TR" dirty="0">
                <a:latin typeface="Times New Roman" panose="02020603050405020304" pitchFamily="18" charset="0"/>
                <a:cs typeface="Times New Roman" panose="02020603050405020304" pitchFamily="18" charset="0"/>
              </a:rPr>
              <a:t> manyetik alan ile doldurur. Oluşan bu </a:t>
            </a:r>
            <a:r>
              <a:rPr lang="tr-TR" dirty="0" err="1">
                <a:latin typeface="Times New Roman" panose="02020603050405020304" pitchFamily="18" charset="0"/>
                <a:cs typeface="Times New Roman" panose="02020603050405020304" pitchFamily="18" charset="0"/>
              </a:rPr>
              <a:t>ışımasız</a:t>
            </a:r>
            <a:r>
              <a:rPr lang="tr-TR" dirty="0">
                <a:latin typeface="Times New Roman" panose="02020603050405020304" pitchFamily="18" charset="0"/>
                <a:cs typeface="Times New Roman" panose="02020603050405020304" pitchFamily="18" charset="0"/>
              </a:rPr>
              <a:t> alan, enerji iletim aracı olarak görev görür. Alıcı devreyi oluşturan ikincil sargı bu manyetik alan ile rezonansa girecek şekilde tasarlanır. Süreçteki bu rezonans olgusu, verici ve alıcı devreler arasında güçlü bir ilişki kurulmasını sağlar.</a:t>
            </a:r>
          </a:p>
          <a:p>
            <a:pPr marL="0" indent="0">
              <a:buNone/>
            </a:pPr>
            <a:r>
              <a:rPr lang="tr-TR" dirty="0">
                <a:latin typeface="Times New Roman" panose="02020603050405020304" pitchFamily="18" charset="0"/>
                <a:cs typeface="Times New Roman" panose="02020603050405020304" pitchFamily="18" charset="0"/>
              </a:rPr>
              <a:t>Aynı enerji miktarı normal bir transformatör ile iletilmek istenseydi 1 milyon kere daha verimsiz olurdu. </a:t>
            </a:r>
          </a:p>
        </p:txBody>
      </p:sp>
      <p:pic>
        <p:nvPicPr>
          <p:cNvPr id="4" name="Resim 3">
            <a:extLst>
              <a:ext uri="{FF2B5EF4-FFF2-40B4-BE49-F238E27FC236}">
                <a16:creationId xmlns:a16="http://schemas.microsoft.com/office/drawing/2014/main" xmlns="" id="{5C7DE80C-F868-47D2-875F-9B5E77D37853}"/>
              </a:ext>
            </a:extLst>
          </p:cNvPr>
          <p:cNvPicPr>
            <a:picLocks noChangeAspect="1"/>
          </p:cNvPicPr>
          <p:nvPr/>
        </p:nvPicPr>
        <p:blipFill>
          <a:blip r:embed="rId2"/>
          <a:stretch>
            <a:fillRect/>
          </a:stretch>
        </p:blipFill>
        <p:spPr>
          <a:xfrm>
            <a:off x="7553555" y="2324100"/>
            <a:ext cx="4524375" cy="3695700"/>
          </a:xfrm>
          <a:prstGeom prst="rect">
            <a:avLst/>
          </a:prstGeom>
        </p:spPr>
      </p:pic>
    </p:spTree>
    <p:extLst>
      <p:ext uri="{BB962C8B-B14F-4D97-AF65-F5344CB8AC3E}">
        <p14:creationId xmlns:p14="http://schemas.microsoft.com/office/powerpoint/2010/main" xmlns="" val="173124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D55D379-36CF-4D9A-885B-F14C94AE4FD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16299EE-E509-48EF-87A4-2F046447FF2B}"/>
              </a:ext>
            </a:extLst>
          </p:cNvPr>
          <p:cNvSpPr>
            <a:spLocks noGrp="1"/>
          </p:cNvSpPr>
          <p:nvPr>
            <p:ph idx="1"/>
          </p:nvPr>
        </p:nvSpPr>
        <p:spPr/>
        <p:txBody>
          <a:bodyPr/>
          <a:lstStyle/>
          <a:p>
            <a:pPr marL="0" indent="0">
              <a:buNone/>
            </a:pPr>
            <a:r>
              <a:rPr lang="tr-TR" dirty="0" err="1">
                <a:latin typeface="Times New Roman" panose="02020603050405020304" pitchFamily="18" charset="0"/>
                <a:cs typeface="Times New Roman" panose="02020603050405020304" pitchFamily="18" charset="0"/>
              </a:rPr>
              <a:t>Magnetic</a:t>
            </a:r>
            <a:r>
              <a:rPr lang="tr-TR" dirty="0">
                <a:latin typeface="Times New Roman" panose="02020603050405020304" pitchFamily="18" charset="0"/>
                <a:cs typeface="Times New Roman" panose="02020603050405020304" pitchFamily="18" charset="0"/>
              </a:rPr>
              <a:t> rezonans ile </a:t>
            </a:r>
            <a:r>
              <a:rPr lang="tr-TR" dirty="0" err="1">
                <a:latin typeface="Times New Roman" panose="02020603050405020304" pitchFamily="18" charset="0"/>
                <a:cs typeface="Times New Roman" panose="02020603050405020304" pitchFamily="18" charset="0"/>
              </a:rPr>
              <a:t>magnetik</a:t>
            </a:r>
            <a:r>
              <a:rPr lang="tr-TR" dirty="0">
                <a:latin typeface="Times New Roman" panose="02020603050405020304" pitchFamily="18" charset="0"/>
                <a:cs typeface="Times New Roman" panose="02020603050405020304" pitchFamily="18" charset="0"/>
              </a:rPr>
              <a:t> endüksiyon arasında 4 önemli fonksiyonel fark vardır.</a:t>
            </a:r>
          </a:p>
          <a:p>
            <a:r>
              <a:rPr lang="tr-TR" dirty="0">
                <a:latin typeface="Times New Roman" panose="02020603050405020304" pitchFamily="18" charset="0"/>
                <a:cs typeface="Times New Roman" panose="02020603050405020304" pitchFamily="18" charset="0"/>
              </a:rPr>
              <a:t> Kaynak ve cihazın çalışmasında göreceli uyum sağlama esnekliği.</a:t>
            </a:r>
          </a:p>
          <a:p>
            <a:r>
              <a:rPr lang="tr-TR" dirty="0">
                <a:latin typeface="Times New Roman" panose="02020603050405020304" pitchFamily="18" charset="0"/>
                <a:cs typeface="Times New Roman" panose="02020603050405020304" pitchFamily="18" charset="0"/>
              </a:rPr>
              <a:t> Tek bir kaynak kullanılarak birden fazla cihaza enerji aktarımı cihazlar farklı güç gereksinimlerine sahip olsa bile sağlanabilir.</a:t>
            </a:r>
          </a:p>
          <a:p>
            <a:r>
              <a:rPr lang="tr-TR" dirty="0">
                <a:latin typeface="Times New Roman" panose="02020603050405020304" pitchFamily="18" charset="0"/>
                <a:cs typeface="Times New Roman" panose="02020603050405020304" pitchFamily="18" charset="0"/>
              </a:rPr>
              <a:t> Düşük </a:t>
            </a:r>
            <a:r>
              <a:rPr lang="tr-TR" dirty="0" err="1">
                <a:latin typeface="Times New Roman" panose="02020603050405020304" pitchFamily="18" charset="0"/>
                <a:cs typeface="Times New Roman" panose="02020603050405020304" pitchFamily="18" charset="0"/>
              </a:rPr>
              <a:t>magnetik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kuplaj</a:t>
            </a:r>
            <a:r>
              <a:rPr lang="tr-TR" dirty="0">
                <a:latin typeface="Times New Roman" panose="02020603050405020304" pitchFamily="18" charset="0"/>
                <a:cs typeface="Times New Roman" panose="02020603050405020304" pitchFamily="18" charset="0"/>
              </a:rPr>
              <a:t> değerlerinde çalışabildiği için kaynak ve cihaz </a:t>
            </a:r>
            <a:r>
              <a:rPr lang="tr-TR" dirty="0" err="1">
                <a:latin typeface="Times New Roman" panose="02020603050405020304" pitchFamily="18" charset="0"/>
                <a:cs typeface="Times New Roman" panose="02020603050405020304" pitchFamily="18" charset="0"/>
              </a:rPr>
              <a:t>rezonatörlerinin</a:t>
            </a:r>
            <a:r>
              <a:rPr lang="tr-TR" dirty="0">
                <a:latin typeface="Times New Roman" panose="02020603050405020304" pitchFamily="18" charset="0"/>
                <a:cs typeface="Times New Roman" panose="02020603050405020304" pitchFamily="18" charset="0"/>
              </a:rPr>
              <a:t> boyutları aynı olmak zorunda değil.</a:t>
            </a:r>
          </a:p>
          <a:p>
            <a:r>
              <a:rPr lang="tr-TR" dirty="0">
                <a:latin typeface="Times New Roman" panose="02020603050405020304" pitchFamily="18" charset="0"/>
                <a:cs typeface="Times New Roman" panose="02020603050405020304" pitchFamily="18" charset="0"/>
              </a:rPr>
              <a:t> Verimli enerji aktarımı için mesafe aralığı, kaynak ve cihaz aralarına rezonans tekrarlayıcılar konularak önemli ölçüde artırılabilir.</a:t>
            </a:r>
          </a:p>
        </p:txBody>
      </p:sp>
    </p:spTree>
    <p:extLst>
      <p:ext uri="{BB962C8B-B14F-4D97-AF65-F5344CB8AC3E}">
        <p14:creationId xmlns:p14="http://schemas.microsoft.com/office/powerpoint/2010/main" xmlns="" val="385972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A77A25A-4FFB-4E75-88A1-64C8941CE2DC}"/>
              </a:ext>
            </a:extLst>
          </p:cNvPr>
          <p:cNvSpPr>
            <a:spLocks noGrp="1"/>
          </p:cNvSpPr>
          <p:nvPr>
            <p:ph type="title"/>
          </p:nvPr>
        </p:nvSpPr>
        <p:spPr/>
        <p:txBody>
          <a:bodyPr/>
          <a:lstStyle/>
          <a:p>
            <a:r>
              <a:rPr lang="tr-TR" dirty="0">
                <a:solidFill>
                  <a:schemeClr val="bg2">
                    <a:lumMod val="10000"/>
                  </a:schemeClr>
                </a:solidFill>
              </a:rPr>
              <a:t>Ticari Uygulamalar</a:t>
            </a:r>
          </a:p>
        </p:txBody>
      </p:sp>
      <p:sp>
        <p:nvSpPr>
          <p:cNvPr id="3" name="İçerik Yer Tutucusu 2">
            <a:extLst>
              <a:ext uri="{FF2B5EF4-FFF2-40B4-BE49-F238E27FC236}">
                <a16:creationId xmlns:a16="http://schemas.microsoft.com/office/drawing/2014/main" xmlns="" id="{CC57A58C-FF71-425F-8F0D-A9872257992B}"/>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Sualtı sistemleri</a:t>
            </a:r>
          </a:p>
          <a:p>
            <a:r>
              <a:rPr lang="tr-TR" dirty="0">
                <a:latin typeface="Times New Roman" panose="02020603050405020304" pitchFamily="18" charset="0"/>
                <a:cs typeface="Times New Roman" panose="02020603050405020304" pitchFamily="18" charset="0"/>
              </a:rPr>
              <a:t>Biyomedikal uygulamalar</a:t>
            </a:r>
          </a:p>
          <a:p>
            <a:r>
              <a:rPr lang="tr-TR" dirty="0">
                <a:latin typeface="Times New Roman" panose="02020603050405020304" pitchFamily="18" charset="0"/>
                <a:cs typeface="Times New Roman" panose="02020603050405020304" pitchFamily="18" charset="0"/>
              </a:rPr>
              <a:t>Elektrikli taşıtlar</a:t>
            </a:r>
          </a:p>
          <a:p>
            <a:r>
              <a:rPr lang="tr-TR" dirty="0">
                <a:latin typeface="Times New Roman" panose="02020603050405020304" pitchFamily="18" charset="0"/>
                <a:cs typeface="Times New Roman" panose="02020603050405020304" pitchFamily="18" charset="0"/>
              </a:rPr>
              <a:t>Şarj tabletleri </a:t>
            </a:r>
          </a:p>
          <a:p>
            <a:r>
              <a:rPr lang="tr-TR" dirty="0">
                <a:latin typeface="Times New Roman" panose="02020603050405020304" pitchFamily="18" charset="0"/>
                <a:cs typeface="Times New Roman" panose="02020603050405020304" pitchFamily="18" charset="0"/>
              </a:rPr>
              <a:t>Bina içi uygulamalar</a:t>
            </a:r>
          </a:p>
        </p:txBody>
      </p:sp>
    </p:spTree>
    <p:extLst>
      <p:ext uri="{BB962C8B-B14F-4D97-AF65-F5344CB8AC3E}">
        <p14:creationId xmlns:p14="http://schemas.microsoft.com/office/powerpoint/2010/main" xmlns="" val="420958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267E77E-34CE-426C-9A51-B03D38018290}"/>
              </a:ext>
            </a:extLst>
          </p:cNvPr>
          <p:cNvSpPr>
            <a:spLocks noGrp="1"/>
          </p:cNvSpPr>
          <p:nvPr>
            <p:ph type="title"/>
          </p:nvPr>
        </p:nvSpPr>
        <p:spPr/>
        <p:txBody>
          <a:bodyPr/>
          <a:lstStyle/>
          <a:p>
            <a:r>
              <a:rPr lang="tr-TR" dirty="0">
                <a:solidFill>
                  <a:schemeClr val="bg2">
                    <a:lumMod val="10000"/>
                  </a:schemeClr>
                </a:solidFill>
                <a:latin typeface="Times New Roman" panose="02020603050405020304" pitchFamily="18" charset="0"/>
                <a:cs typeface="Times New Roman" panose="02020603050405020304" pitchFamily="18" charset="0"/>
              </a:rPr>
              <a:t>Sualtı sistemleri</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FDE8DFC9-7318-49A9-A3A4-0F21C7409D4D}"/>
              </a:ext>
            </a:extLst>
          </p:cNvPr>
          <p:cNvSpPr>
            <a:spLocks noGrp="1"/>
          </p:cNvSpPr>
          <p:nvPr>
            <p:ph idx="1"/>
          </p:nvPr>
        </p:nvSpPr>
        <p:spPr>
          <a:xfrm>
            <a:off x="1154955" y="2603500"/>
            <a:ext cx="6231266" cy="3416300"/>
          </a:xfrm>
        </p:spPr>
        <p:txBody>
          <a:bodyPr/>
          <a:lstStyle/>
          <a:p>
            <a:pPr marL="0" indent="0">
              <a:buNone/>
            </a:pPr>
            <a:r>
              <a:rPr lang="tr-TR" dirty="0">
                <a:latin typeface="Times New Roman" panose="02020603050405020304" pitchFamily="18" charset="0"/>
                <a:cs typeface="Times New Roman" panose="02020603050405020304" pitchFamily="18" charset="0"/>
              </a:rPr>
              <a:t>Sualtı sistemleri için akla, elektromanyetik indüksiyon mantığını kullanan temassız enerji iletim sistemleri (</a:t>
            </a:r>
            <a:r>
              <a:rPr lang="tr-TR" dirty="0" err="1">
                <a:latin typeface="Times New Roman" panose="02020603050405020304" pitchFamily="18" charset="0"/>
                <a:cs typeface="Times New Roman" panose="02020603050405020304" pitchFamily="18" charset="0"/>
              </a:rPr>
              <a:t>Contact-less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Power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Transmission</a:t>
            </a:r>
            <a:r>
              <a:rPr lang="tr-TR" dirty="0">
                <a:latin typeface="Times New Roman" panose="02020603050405020304" pitchFamily="18" charset="0"/>
                <a:cs typeface="Times New Roman" panose="02020603050405020304" pitchFamily="18" charset="0"/>
              </a:rPr>
              <a:t> – CLPT -</a:t>
            </a:r>
            <a:r>
              <a:rPr lang="tr-TR" dirty="0" err="1">
                <a:latin typeface="Times New Roman" panose="02020603050405020304" pitchFamily="18" charset="0"/>
                <a:cs typeface="Times New Roman" panose="02020603050405020304" pitchFamily="18" charset="0"/>
              </a:rPr>
              <a:t>Systems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gelmektedir.Örneğin</a:t>
            </a:r>
            <a:r>
              <a:rPr lang="tr-TR" dirty="0">
                <a:latin typeface="Times New Roman" panose="02020603050405020304" pitchFamily="18" charset="0"/>
                <a:cs typeface="Times New Roman" panose="02020603050405020304" pitchFamily="18" charset="0"/>
              </a:rPr>
              <a:t> otonom sualtı aracı (</a:t>
            </a:r>
            <a:r>
              <a:rPr lang="tr-TR" dirty="0" err="1">
                <a:latin typeface="Times New Roman" panose="02020603050405020304" pitchFamily="18" charset="0"/>
                <a:cs typeface="Times New Roman" panose="02020603050405020304" pitchFamily="18" charset="0"/>
              </a:rPr>
              <a:t>Autonomous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Underwater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Vehicle</a:t>
            </a:r>
            <a:r>
              <a:rPr lang="tr-TR" dirty="0">
                <a:latin typeface="Times New Roman" panose="02020603050405020304" pitchFamily="18" charset="0"/>
                <a:cs typeface="Times New Roman" panose="02020603050405020304" pitchFamily="18" charset="0"/>
              </a:rPr>
              <a:t> - AUV) için bu sistem kullanılabilir. Sualtı aracı , denizdeki şarj merkezine yaklaştığında sualtı </a:t>
            </a:r>
            <a:r>
              <a:rPr lang="tr-TR" dirty="0" err="1">
                <a:latin typeface="Times New Roman" panose="02020603050405020304" pitchFamily="18" charset="0"/>
                <a:cs typeface="Times New Roman" panose="02020603050405020304" pitchFamily="18" charset="0"/>
              </a:rPr>
              <a:t>aracın’daki</a:t>
            </a:r>
            <a:r>
              <a:rPr lang="tr-TR" dirty="0">
                <a:latin typeface="Times New Roman" panose="02020603050405020304" pitchFamily="18" charset="0"/>
                <a:cs typeface="Times New Roman" panose="02020603050405020304" pitchFamily="18" charset="0"/>
              </a:rPr>
              <a:t> ve şarj merkezindeki sargılar bir araya gelir. Böylece birinci sargıdan ikinci sargıya enerji iletimi gerçekleşir. İletim denizdeki dalgalanmalardan etkilenmez. Bu sistem aracın daha kolay ve güvenli bir biçimde şarj edilmesini sağlar. </a:t>
            </a:r>
          </a:p>
        </p:txBody>
      </p:sp>
      <p:pic>
        <p:nvPicPr>
          <p:cNvPr id="5" name="Resim 4">
            <a:extLst>
              <a:ext uri="{FF2B5EF4-FFF2-40B4-BE49-F238E27FC236}">
                <a16:creationId xmlns:a16="http://schemas.microsoft.com/office/drawing/2014/main" xmlns="" id="{8E7CA1CD-0C72-4557-BE52-C030086E7249}"/>
              </a:ext>
            </a:extLst>
          </p:cNvPr>
          <p:cNvPicPr>
            <a:picLocks noChangeAspect="1"/>
          </p:cNvPicPr>
          <p:nvPr/>
        </p:nvPicPr>
        <p:blipFill>
          <a:blip r:embed="rId2"/>
          <a:stretch>
            <a:fillRect/>
          </a:stretch>
        </p:blipFill>
        <p:spPr>
          <a:xfrm>
            <a:off x="7121811" y="2603499"/>
            <a:ext cx="5169419" cy="3650443"/>
          </a:xfrm>
          <a:prstGeom prst="rect">
            <a:avLst/>
          </a:prstGeom>
        </p:spPr>
      </p:pic>
    </p:spTree>
    <p:extLst>
      <p:ext uri="{BB962C8B-B14F-4D97-AF65-F5344CB8AC3E}">
        <p14:creationId xmlns:p14="http://schemas.microsoft.com/office/powerpoint/2010/main" xmlns="" val="1708194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DF653E1-97D7-4F07-A783-626A0CCA3C97}"/>
              </a:ext>
            </a:extLst>
          </p:cNvPr>
          <p:cNvSpPr>
            <a:spLocks noGrp="1"/>
          </p:cNvSpPr>
          <p:nvPr>
            <p:ph type="title"/>
          </p:nvPr>
        </p:nvSpPr>
        <p:spPr/>
        <p:txBody>
          <a:bodyPr/>
          <a:lstStyle/>
          <a:p>
            <a:r>
              <a:rPr lang="tr-TR" dirty="0">
                <a:solidFill>
                  <a:schemeClr val="bg2">
                    <a:lumMod val="10000"/>
                  </a:schemeClr>
                </a:solidFill>
              </a:rPr>
              <a:t>GİRİŞ</a:t>
            </a:r>
          </a:p>
        </p:txBody>
      </p:sp>
      <p:sp>
        <p:nvSpPr>
          <p:cNvPr id="3" name="İçerik Yer Tutucusu 2">
            <a:extLst>
              <a:ext uri="{FF2B5EF4-FFF2-40B4-BE49-F238E27FC236}">
                <a16:creationId xmlns:a16="http://schemas.microsoft.com/office/drawing/2014/main" xmlns="" id="{DEA35897-B476-4F86-967E-F3F7B181BA88}"/>
              </a:ext>
            </a:extLst>
          </p:cNvPr>
          <p:cNvSpPr>
            <a:spLocks noGrp="1"/>
          </p:cNvSpPr>
          <p:nvPr>
            <p:ph idx="1"/>
          </p:nvPr>
        </p:nvSpPr>
        <p:spPr/>
        <p:txBody>
          <a:bodyPr/>
          <a:lstStyle/>
          <a:p>
            <a:pPr marL="0" indent="0">
              <a:buNone/>
            </a:pPr>
            <a:r>
              <a:rPr lang="tr-TR" dirty="0">
                <a:latin typeface="Times New Roman" panose="02020603050405020304" pitchFamily="18" charset="0"/>
                <a:cs typeface="Times New Roman" panose="02020603050405020304" pitchFamily="18" charset="0"/>
              </a:rPr>
              <a:t>Enerji kaynağı ile yük arasındaki enerji aktarımının kablo ile sağlandığı geleneksel uygulamalardan farklı olarak kablosuz enerji iletim sistemlerinde enerji sağlayıcı kaynak ile bu enerjinin kullanıcısı olan yük arasında fiziksel olarak bir bağlantı yoktur. Bu yalıtım ve kaynak ile yük arasındaki bağımsızlık, bir dizi avantaj sağlar. Örneğin, patlayıcı ve yanıcı maddelerin bulunduğu ortamlarda kaynak ile yük arasındaki temas noktalarında oluşabilecek herhangi bir kıvılcım tehlikeli sonuçlar ortaya çıkarabilir. Kablonun ortadan kaldırılması bu olumsuz olasılığı önler.</a:t>
            </a:r>
          </a:p>
        </p:txBody>
      </p:sp>
    </p:spTree>
    <p:extLst>
      <p:ext uri="{BB962C8B-B14F-4D97-AF65-F5344CB8AC3E}">
        <p14:creationId xmlns:p14="http://schemas.microsoft.com/office/powerpoint/2010/main" xmlns="" val="428723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E06F66D-7479-4E97-B15A-9C8FB46A1A2E}"/>
              </a:ext>
            </a:extLst>
          </p:cNvPr>
          <p:cNvSpPr>
            <a:spLocks noGrp="1"/>
          </p:cNvSpPr>
          <p:nvPr>
            <p:ph type="title"/>
          </p:nvPr>
        </p:nvSpPr>
        <p:spPr/>
        <p:txBody>
          <a:bodyPr/>
          <a:lstStyle/>
          <a:p>
            <a:r>
              <a:rPr lang="tr-TR" dirty="0">
                <a:solidFill>
                  <a:schemeClr val="bg2">
                    <a:lumMod val="10000"/>
                  </a:schemeClr>
                </a:solidFill>
                <a:latin typeface="Times New Roman" panose="02020603050405020304" pitchFamily="18" charset="0"/>
                <a:cs typeface="Times New Roman" panose="02020603050405020304" pitchFamily="18" charset="0"/>
              </a:rPr>
              <a:t>Biyomedikal uygulamalar</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F4DC53A5-41C3-4D24-AFC3-A7776D067EC2}"/>
              </a:ext>
            </a:extLst>
          </p:cNvPr>
          <p:cNvSpPr>
            <a:spLocks noGrp="1"/>
          </p:cNvSpPr>
          <p:nvPr>
            <p:ph idx="1"/>
          </p:nvPr>
        </p:nvSpPr>
        <p:spPr/>
        <p:txBody>
          <a:bodyPr/>
          <a:lstStyle/>
          <a:p>
            <a:pPr marL="0" indent="0">
              <a:buNone/>
            </a:pPr>
            <a:r>
              <a:rPr lang="tr-TR" dirty="0">
                <a:latin typeface="Times New Roman" panose="02020603050405020304" pitchFamily="18" charset="0"/>
                <a:cs typeface="Times New Roman" panose="02020603050405020304" pitchFamily="18" charset="0"/>
              </a:rPr>
              <a:t>Vücuda yerleştirilebilir elektronik cihazlara enerji sağlanması konusu büyük bir sorun oluşturmaktadır. Mevcut olan kablolu uygulamalar hareket ve kabiliyet kısıtlamalarına ve sıkıntılara yol açma. Bu sorunların ortadan kaldırılabilmesi için kablosuz sistemler kullanılmaya başlanmıştır. Fakat bu sistemlerin verimlerinin yükseltilmesi gerekmektedir. </a:t>
            </a:r>
            <a:r>
              <a:rPr lang="tr-TR" dirty="0" err="1">
                <a:latin typeface="Times New Roman" panose="02020603050405020304" pitchFamily="18" charset="0"/>
                <a:cs typeface="Times New Roman" panose="02020603050405020304" pitchFamily="18" charset="0"/>
              </a:rPr>
              <a:t>WiTricity</a:t>
            </a:r>
            <a:r>
              <a:rPr lang="tr-TR" dirty="0">
                <a:latin typeface="Times New Roman" panose="02020603050405020304" pitchFamily="18" charset="0"/>
                <a:cs typeface="Times New Roman" panose="02020603050405020304" pitchFamily="18" charset="0"/>
              </a:rPr>
              <a:t> projesinin geliştirilmesi ile standart elektromanyetik indüksiyondan farklı olarak, kuvvetli </a:t>
            </a:r>
            <a:r>
              <a:rPr lang="tr-TR" dirty="0" err="1">
                <a:latin typeface="Times New Roman" panose="02020603050405020304" pitchFamily="18" charset="0"/>
                <a:cs typeface="Times New Roman" panose="02020603050405020304" pitchFamily="18" charset="0"/>
              </a:rPr>
              <a:t>kuplaj</a:t>
            </a:r>
            <a:r>
              <a:rPr lang="tr-TR" dirty="0">
                <a:latin typeface="Times New Roman" panose="02020603050405020304" pitchFamily="18" charset="0"/>
                <a:cs typeface="Times New Roman" panose="02020603050405020304" pitchFamily="18" charset="0"/>
              </a:rPr>
              <a:t> mantığı temel alınarak yüksek verimlerde kablosuz enerji iletimi sağlanabilmiştir.</a:t>
            </a:r>
          </a:p>
        </p:txBody>
      </p:sp>
    </p:spTree>
    <p:extLst>
      <p:ext uri="{BB962C8B-B14F-4D97-AF65-F5344CB8AC3E}">
        <p14:creationId xmlns:p14="http://schemas.microsoft.com/office/powerpoint/2010/main" xmlns="" val="421397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DBDF127-90F2-4246-B6B0-F300FCBC206B}"/>
              </a:ext>
            </a:extLst>
          </p:cNvPr>
          <p:cNvSpPr>
            <a:spLocks noGrp="1"/>
          </p:cNvSpPr>
          <p:nvPr>
            <p:ph type="title"/>
          </p:nvPr>
        </p:nvSpPr>
        <p:spPr/>
        <p:txBody>
          <a:bodyPr/>
          <a:lstStyle/>
          <a:p>
            <a:r>
              <a:rPr lang="tr-TR" dirty="0">
                <a:solidFill>
                  <a:schemeClr val="bg2">
                    <a:lumMod val="10000"/>
                  </a:schemeClr>
                </a:solidFill>
                <a:latin typeface="Times New Roman" panose="02020603050405020304" pitchFamily="18" charset="0"/>
                <a:cs typeface="Times New Roman" panose="02020603050405020304" pitchFamily="18" charset="0"/>
              </a:rPr>
              <a:t>Elektrikli taşıtlar</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980FE774-A927-4D0C-8C8A-B3A3AE644D34}"/>
              </a:ext>
            </a:extLst>
          </p:cNvPr>
          <p:cNvSpPr>
            <a:spLocks noGrp="1"/>
          </p:cNvSpPr>
          <p:nvPr>
            <p:ph idx="1"/>
          </p:nvPr>
        </p:nvSpPr>
        <p:spPr>
          <a:xfrm>
            <a:off x="1154955" y="2603500"/>
            <a:ext cx="5645340" cy="3416300"/>
          </a:xfrm>
        </p:spPr>
        <p:txBody>
          <a:bodyPr>
            <a:normAutofit/>
          </a:bodyPr>
          <a:lstStyle/>
          <a:p>
            <a:pPr marL="0" indent="0">
              <a:buNone/>
            </a:pPr>
            <a:r>
              <a:rPr lang="tr-TR" dirty="0">
                <a:solidFill>
                  <a:schemeClr val="bg2">
                    <a:lumMod val="10000"/>
                  </a:schemeClr>
                </a:solidFill>
                <a:latin typeface="Times New Roman" panose="02020603050405020304" pitchFamily="18" charset="0"/>
                <a:cs typeface="Times New Roman" panose="02020603050405020304" pitchFamily="18" charset="0"/>
              </a:rPr>
              <a:t>Kullanılan şarj teknolojisi her ne olursa olsun bir taşıtı şarj olması için bir yere adeta sabitlemek o süre boyunca kullanımını </a:t>
            </a:r>
            <a:r>
              <a:rPr lang="tr-TR" dirty="0" err="1">
                <a:solidFill>
                  <a:schemeClr val="bg2">
                    <a:lumMod val="10000"/>
                  </a:schemeClr>
                </a:solidFill>
                <a:latin typeface="Times New Roman" panose="02020603050405020304" pitchFamily="18" charset="0"/>
                <a:cs typeface="Times New Roman" panose="02020603050405020304" pitchFamily="18" charset="0"/>
              </a:rPr>
              <a:t>engellemektedir.Sonuç</a:t>
            </a:r>
            <a:r>
              <a:rPr lang="tr-TR" dirty="0">
                <a:solidFill>
                  <a:schemeClr val="bg2">
                    <a:lumMod val="10000"/>
                  </a:schemeClr>
                </a:solidFill>
                <a:latin typeface="Times New Roman" panose="02020603050405020304" pitchFamily="18" charset="0"/>
                <a:cs typeface="Times New Roman" panose="02020603050405020304" pitchFamily="18" charset="0"/>
              </a:rPr>
              <a:t> olarak sabit olarak şarj edilmesi taşıtın kullanım değerini azaltmakta; taşıtın şarjda bulunduğu süre boyunca ortaya çıkan zaman kaybı, oluşan ihtiyaçlar için para harcanması gibi durumlar düşünülürse dolaylı yoldan da maliyeti artırmaktadır. </a:t>
            </a:r>
          </a:p>
          <a:p>
            <a:pPr marL="0" indent="0">
              <a:buNone/>
            </a:pPr>
            <a:r>
              <a:rPr lang="tr-TR" dirty="0">
                <a:solidFill>
                  <a:schemeClr val="bg2">
                    <a:lumMod val="10000"/>
                  </a:schemeClr>
                </a:solidFill>
                <a:latin typeface="Times New Roman" panose="02020603050405020304" pitchFamily="18" charset="0"/>
                <a:cs typeface="Times New Roman" panose="02020603050405020304" pitchFamily="18" charset="0"/>
              </a:rPr>
              <a:t>Ticari ve özel  taşıtların, hareket halindeyken sürekli olarak şarj olabileceği bir sistem düşünülmektedir.</a:t>
            </a:r>
            <a:r>
              <a:rPr lang="tr-TR" dirty="0"/>
              <a:t> </a:t>
            </a:r>
            <a:endParaRPr lang="tr-TR"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xmlns="" id="{6CC4E25C-9FFD-4C9E-B4B4-151877408ECE}"/>
              </a:ext>
            </a:extLst>
          </p:cNvPr>
          <p:cNvPicPr>
            <a:picLocks noChangeAspect="1"/>
          </p:cNvPicPr>
          <p:nvPr/>
        </p:nvPicPr>
        <p:blipFill>
          <a:blip r:embed="rId2"/>
          <a:stretch>
            <a:fillRect/>
          </a:stretch>
        </p:blipFill>
        <p:spPr>
          <a:xfrm>
            <a:off x="6955276" y="2274357"/>
            <a:ext cx="5236723" cy="3609975"/>
          </a:xfrm>
          <a:prstGeom prst="rect">
            <a:avLst/>
          </a:prstGeom>
        </p:spPr>
      </p:pic>
    </p:spTree>
    <p:extLst>
      <p:ext uri="{BB962C8B-B14F-4D97-AF65-F5344CB8AC3E}">
        <p14:creationId xmlns:p14="http://schemas.microsoft.com/office/powerpoint/2010/main" xmlns="" val="2710852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1484FB-FAC5-40DA-8C88-CA8D25653D31}"/>
              </a:ext>
            </a:extLst>
          </p:cNvPr>
          <p:cNvSpPr>
            <a:spLocks noGrp="1"/>
          </p:cNvSpPr>
          <p:nvPr>
            <p:ph type="title"/>
          </p:nvPr>
        </p:nvSpPr>
        <p:spPr/>
        <p:txBody>
          <a:bodyPr/>
          <a:lstStyle/>
          <a:p>
            <a:r>
              <a:rPr lang="tr-TR" dirty="0">
                <a:solidFill>
                  <a:schemeClr val="bg2">
                    <a:lumMod val="10000"/>
                  </a:schemeClr>
                </a:solidFill>
                <a:latin typeface="Times New Roman" panose="02020603050405020304" pitchFamily="18" charset="0"/>
                <a:cs typeface="Times New Roman" panose="02020603050405020304" pitchFamily="18" charset="0"/>
              </a:rPr>
              <a:t>Şarj tabletleri </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4C848E99-8662-4942-B62A-8D68CCC00DB9}"/>
              </a:ext>
            </a:extLst>
          </p:cNvPr>
          <p:cNvSpPr>
            <a:spLocks noGrp="1"/>
          </p:cNvSpPr>
          <p:nvPr>
            <p:ph idx="1"/>
          </p:nvPr>
        </p:nvSpPr>
        <p:spPr>
          <a:xfrm>
            <a:off x="1154955" y="2603500"/>
            <a:ext cx="6617445" cy="3416300"/>
          </a:xfrm>
        </p:spPr>
        <p:txBody>
          <a:bodyPr/>
          <a:lstStyle/>
          <a:p>
            <a:pPr marL="0" indent="0">
              <a:buNone/>
            </a:pPr>
            <a:r>
              <a:rPr lang="tr-TR" dirty="0">
                <a:latin typeface="Times New Roman" panose="02020603050405020304" pitchFamily="18" charset="0"/>
                <a:cs typeface="Times New Roman" panose="02020603050405020304" pitchFamily="18" charset="0"/>
              </a:rPr>
              <a:t>Geleneksel şarj cihazlarına göre temel değişim, taşınabilir cihazın belirli bir pozisyonda şarj aletine takılması zorunluluğunun ortadan kalkmasıdır. Şarj edilecek cihaz istenilen herhangi bir pozisyonda şarj yüzeyine yerleştirilebilir.</a:t>
            </a:r>
          </a:p>
          <a:p>
            <a:pPr marL="0" indent="0">
              <a:buNone/>
            </a:pPr>
            <a:r>
              <a:rPr lang="tr-TR" dirty="0">
                <a:latin typeface="Times New Roman" panose="02020603050405020304" pitchFamily="18" charset="0"/>
                <a:cs typeface="Times New Roman" panose="02020603050405020304" pitchFamily="18" charset="0"/>
              </a:rPr>
              <a:t>Böyle bir şarj aleti tasarlamanın olası yöntemlerinden biri, sistemin ikincil sargısının taşınabilir cihaza, çoklu birincil sargısının şarj yüzeyine (şarj tableti) yerleştirilmesidir. Taşınabilir cihaz şarj tabletine yerleştirildiğinde </a:t>
            </a:r>
            <a:r>
              <a:rPr lang="tr-TR" dirty="0" err="1">
                <a:latin typeface="Times New Roman" panose="02020603050405020304" pitchFamily="18" charset="0"/>
                <a:cs typeface="Times New Roman" panose="02020603050405020304" pitchFamily="18" charset="0"/>
              </a:rPr>
              <a:t>kuplaj</a:t>
            </a:r>
            <a:r>
              <a:rPr lang="tr-TR" dirty="0">
                <a:latin typeface="Times New Roman" panose="02020603050405020304" pitchFamily="18" charset="0"/>
                <a:cs typeface="Times New Roman" panose="02020603050405020304" pitchFamily="18" charset="0"/>
              </a:rPr>
              <a:t> tamamlanmış olur, enerji bir taraftan diğerine aktarılır ve şarj işlemi başlar.</a:t>
            </a:r>
          </a:p>
        </p:txBody>
      </p:sp>
      <p:pic>
        <p:nvPicPr>
          <p:cNvPr id="5" name="Resim 4">
            <a:extLst>
              <a:ext uri="{FF2B5EF4-FFF2-40B4-BE49-F238E27FC236}">
                <a16:creationId xmlns:a16="http://schemas.microsoft.com/office/drawing/2014/main" xmlns="" id="{6616A78D-A120-4411-A7E4-0C0B369DD63A}"/>
              </a:ext>
            </a:extLst>
          </p:cNvPr>
          <p:cNvPicPr>
            <a:picLocks noChangeAspect="1"/>
          </p:cNvPicPr>
          <p:nvPr/>
        </p:nvPicPr>
        <p:blipFill>
          <a:blip r:embed="rId2"/>
          <a:stretch>
            <a:fillRect/>
          </a:stretch>
        </p:blipFill>
        <p:spPr>
          <a:xfrm>
            <a:off x="7772400" y="3020438"/>
            <a:ext cx="4270443" cy="2308864"/>
          </a:xfrm>
          <a:prstGeom prst="rect">
            <a:avLst/>
          </a:prstGeom>
        </p:spPr>
      </p:pic>
    </p:spTree>
    <p:extLst>
      <p:ext uri="{BB962C8B-B14F-4D97-AF65-F5344CB8AC3E}">
        <p14:creationId xmlns:p14="http://schemas.microsoft.com/office/powerpoint/2010/main" xmlns="" val="152686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572D8E5-991E-445E-9165-1B7148272352}"/>
              </a:ext>
            </a:extLst>
          </p:cNvPr>
          <p:cNvSpPr>
            <a:spLocks noGrp="1"/>
          </p:cNvSpPr>
          <p:nvPr>
            <p:ph type="title"/>
          </p:nvPr>
        </p:nvSpPr>
        <p:spPr/>
        <p:txBody>
          <a:bodyPr/>
          <a:lstStyle/>
          <a:p>
            <a:r>
              <a:rPr lang="tr-TR" dirty="0">
                <a:solidFill>
                  <a:schemeClr val="bg2">
                    <a:lumMod val="10000"/>
                  </a:schemeClr>
                </a:solidFill>
                <a:latin typeface="Times New Roman" panose="02020603050405020304" pitchFamily="18" charset="0"/>
                <a:cs typeface="Times New Roman" panose="02020603050405020304" pitchFamily="18" charset="0"/>
              </a:rPr>
              <a:t>Bina içi uygulamalar</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2C17AD49-D053-4049-8DEA-BBB61262888E}"/>
              </a:ext>
            </a:extLst>
          </p:cNvPr>
          <p:cNvSpPr>
            <a:spLocks noGrp="1"/>
          </p:cNvSpPr>
          <p:nvPr>
            <p:ph idx="1"/>
          </p:nvPr>
        </p:nvSpPr>
        <p:spPr>
          <a:xfrm>
            <a:off x="487298" y="2574472"/>
            <a:ext cx="6189273" cy="3416300"/>
          </a:xfrm>
        </p:spPr>
        <p:txBody>
          <a:bodyPr/>
          <a:lstStyle/>
          <a:p>
            <a:pPr marL="0" indent="0">
              <a:buNone/>
            </a:pPr>
            <a:r>
              <a:rPr lang="tr-TR" dirty="0">
                <a:latin typeface="Times New Roman" panose="02020603050405020304" pitchFamily="18" charset="0"/>
                <a:cs typeface="Times New Roman" panose="02020603050405020304" pitchFamily="18" charset="0"/>
              </a:rPr>
              <a:t> Oda içerisine merkezi bir sargı yerleştirilerek bu sargının odada bulunan tüm elektrikli cihazları </a:t>
            </a:r>
            <a:r>
              <a:rPr lang="tr-TR" dirty="0" err="1">
                <a:latin typeface="Times New Roman" panose="02020603050405020304" pitchFamily="18" charset="0"/>
                <a:cs typeface="Times New Roman" panose="02020603050405020304" pitchFamily="18" charset="0"/>
              </a:rPr>
              <a:t>enerjilendirmesi</a:t>
            </a:r>
            <a:r>
              <a:rPr lang="tr-TR" dirty="0">
                <a:latin typeface="Times New Roman" panose="02020603050405020304" pitchFamily="18" charset="0"/>
                <a:cs typeface="Times New Roman" panose="02020603050405020304" pitchFamily="18" charset="0"/>
              </a:rPr>
              <a:t> sağlanabilir. Bir ofis içindeki tüm bilgisayarlar, havaya asılı halde bulunan bir verici tarafından </a:t>
            </a:r>
            <a:r>
              <a:rPr lang="tr-TR" dirty="0" err="1">
                <a:latin typeface="Times New Roman" panose="02020603050405020304" pitchFamily="18" charset="0"/>
                <a:cs typeface="Times New Roman" panose="02020603050405020304" pitchFamily="18" charset="0"/>
              </a:rPr>
              <a:t>enerjilendirilebilir</a:t>
            </a:r>
            <a:r>
              <a:rPr lang="tr-TR" dirty="0">
                <a:latin typeface="Times New Roman" panose="02020603050405020304" pitchFamily="18" charset="0"/>
                <a:cs typeface="Times New Roman" panose="02020603050405020304" pitchFamily="18" charset="0"/>
              </a:rPr>
              <a:t>, böylece var olan kabloların oluşturduğu karmaşıklık ortadan kalkmış olur.</a:t>
            </a:r>
          </a:p>
          <a:p>
            <a:pPr marL="0" indent="0">
              <a:buNone/>
            </a:pPr>
            <a:r>
              <a:rPr lang="tr-TR" dirty="0">
                <a:latin typeface="Times New Roman" panose="02020603050405020304" pitchFamily="18" charset="0"/>
                <a:cs typeface="Times New Roman" panose="02020603050405020304" pitchFamily="18" charset="0"/>
              </a:rPr>
              <a:t>Japonya’da yayılı enerji kaynağı adı altında, mobil telefonların ve taşınabilir bilgisayarların pillerini mikrodalgalar ile şarj edebilen bir sistem sunulmuştur.</a:t>
            </a:r>
          </a:p>
        </p:txBody>
      </p:sp>
      <p:pic>
        <p:nvPicPr>
          <p:cNvPr id="5" name="Resim 4">
            <a:extLst>
              <a:ext uri="{FF2B5EF4-FFF2-40B4-BE49-F238E27FC236}">
                <a16:creationId xmlns:a16="http://schemas.microsoft.com/office/drawing/2014/main" xmlns="" id="{4ECCA8F7-7AAD-48A4-B67B-ECD159A56692}"/>
              </a:ext>
            </a:extLst>
          </p:cNvPr>
          <p:cNvPicPr>
            <a:picLocks noChangeAspect="1"/>
          </p:cNvPicPr>
          <p:nvPr/>
        </p:nvPicPr>
        <p:blipFill>
          <a:blip r:embed="rId2"/>
          <a:stretch>
            <a:fillRect/>
          </a:stretch>
        </p:blipFill>
        <p:spPr>
          <a:xfrm>
            <a:off x="6487886" y="2283882"/>
            <a:ext cx="5704114" cy="3600450"/>
          </a:xfrm>
          <a:prstGeom prst="rect">
            <a:avLst/>
          </a:prstGeom>
        </p:spPr>
      </p:pic>
    </p:spTree>
    <p:extLst>
      <p:ext uri="{BB962C8B-B14F-4D97-AF65-F5344CB8AC3E}">
        <p14:creationId xmlns:p14="http://schemas.microsoft.com/office/powerpoint/2010/main" xmlns="" val="313598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F7249D-4310-4EF5-992F-5D30CE7D964F}"/>
              </a:ext>
            </a:extLst>
          </p:cNvPr>
          <p:cNvSpPr>
            <a:spLocks noGrp="1"/>
          </p:cNvSpPr>
          <p:nvPr>
            <p:ph type="title"/>
          </p:nvPr>
        </p:nvSpPr>
        <p:spPr/>
        <p:txBody>
          <a:bodyPr/>
          <a:lstStyle/>
          <a:p>
            <a:r>
              <a:rPr lang="tr-TR" dirty="0">
                <a:solidFill>
                  <a:schemeClr val="bg2">
                    <a:lumMod val="10000"/>
                  </a:schemeClr>
                </a:solidFill>
              </a:rPr>
              <a:t>Kaynakça</a:t>
            </a:r>
          </a:p>
        </p:txBody>
      </p:sp>
      <p:sp>
        <p:nvSpPr>
          <p:cNvPr id="3" name="İçerik Yer Tutucusu 2">
            <a:extLst>
              <a:ext uri="{FF2B5EF4-FFF2-40B4-BE49-F238E27FC236}">
                <a16:creationId xmlns:a16="http://schemas.microsoft.com/office/drawing/2014/main" xmlns="" id="{D1FAB0FC-A659-4DD3-BF71-9179FB90928E}"/>
              </a:ext>
            </a:extLst>
          </p:cNvPr>
          <p:cNvSpPr>
            <a:spLocks noGrp="1"/>
          </p:cNvSpPr>
          <p:nvPr>
            <p:ph idx="1"/>
          </p:nvPr>
        </p:nvSpPr>
        <p:spPr/>
        <p:txBody>
          <a:bodyPr/>
          <a:lstStyle/>
          <a:p>
            <a:r>
              <a:rPr lang="tr-TR" dirty="0"/>
              <a:t>Gökhan Uzun, Kablosuz enerji iletimi, </a:t>
            </a:r>
            <a:r>
              <a:rPr lang="tr-TR" b="0" i="0" dirty="0">
                <a:solidFill>
                  <a:srgbClr val="000000"/>
                </a:solidFill>
                <a:effectLst/>
                <a:latin typeface="ISNADFont"/>
              </a:rPr>
              <a:t>Yüksek Lisans Tezi, </a:t>
            </a:r>
            <a:r>
              <a:rPr lang="tr-TR" dirty="0" err="1"/>
              <a:t>Ondokuz</a:t>
            </a:r>
            <a:r>
              <a:rPr lang="tr-TR" dirty="0"/>
              <a:t> Mayıs Üniversitesi, 2012 </a:t>
            </a:r>
          </a:p>
          <a:p>
            <a:r>
              <a:rPr lang="tr-TR" dirty="0"/>
              <a:t>Kablosuz Enerji Transferi Teori ve Teknikleri kitabı</a:t>
            </a:r>
          </a:p>
        </p:txBody>
      </p:sp>
    </p:spTree>
    <p:extLst>
      <p:ext uri="{BB962C8B-B14F-4D97-AF65-F5344CB8AC3E}">
        <p14:creationId xmlns:p14="http://schemas.microsoft.com/office/powerpoint/2010/main" xmlns="" val="404001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B150213-2830-4BD6-BEAE-ACA34488F612}"/>
              </a:ext>
            </a:extLst>
          </p:cNvPr>
          <p:cNvSpPr>
            <a:spLocks noGrp="1"/>
          </p:cNvSpPr>
          <p:nvPr>
            <p:ph type="title"/>
          </p:nvPr>
        </p:nvSpPr>
        <p:spPr/>
        <p:txBody>
          <a:bodyPr/>
          <a:lstStyle/>
          <a:p>
            <a:r>
              <a:rPr lang="tr-TR" dirty="0">
                <a:solidFill>
                  <a:schemeClr val="bg2">
                    <a:lumMod val="10000"/>
                  </a:schemeClr>
                </a:solidFill>
              </a:rPr>
              <a:t>Tarihsel Gelişim</a:t>
            </a:r>
          </a:p>
        </p:txBody>
      </p:sp>
      <p:sp>
        <p:nvSpPr>
          <p:cNvPr id="3" name="İçerik Yer Tutucusu 2">
            <a:extLst>
              <a:ext uri="{FF2B5EF4-FFF2-40B4-BE49-F238E27FC236}">
                <a16:creationId xmlns:a16="http://schemas.microsoft.com/office/drawing/2014/main" xmlns="" id="{F4F362B0-7055-4CE1-983E-468B4E5A4D24}"/>
              </a:ext>
            </a:extLst>
          </p:cNvPr>
          <p:cNvSpPr>
            <a:spLocks noGrp="1"/>
          </p:cNvSpPr>
          <p:nvPr>
            <p:ph idx="1"/>
          </p:nvPr>
        </p:nvSpPr>
        <p:spPr/>
        <p:txBody>
          <a:bodyPr/>
          <a:lstStyle/>
          <a:p>
            <a:pPr marL="0" indent="0">
              <a:buNone/>
            </a:pPr>
            <a:r>
              <a:rPr lang="tr-TR" dirty="0">
                <a:latin typeface="Times New Roman" panose="02020603050405020304" pitchFamily="18" charset="0"/>
                <a:cs typeface="Times New Roman" panose="02020603050405020304" pitchFamily="18" charset="0"/>
              </a:rPr>
              <a:t>Kablosuz Enerji İletiminin tarihsel gelişim aşamaları incelenirken sistemin temel aldığı kavrama göre bir ayrım yapılmalıdır. Kablosuz enerji iletimi için ortaya atılan fikirler üç ana başlıkta toplanabilir</a:t>
            </a:r>
          </a:p>
          <a:p>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Tesla</a:t>
            </a:r>
            <a:r>
              <a:rPr lang="tr-TR" dirty="0">
                <a:latin typeface="Times New Roman" panose="02020603050405020304" pitchFamily="18" charset="0"/>
                <a:cs typeface="Times New Roman" panose="02020603050405020304" pitchFamily="18" charset="0"/>
              </a:rPr>
              <a:t> Teorisi olarak tanınan en çok bilinen kavram </a:t>
            </a:r>
          </a:p>
          <a:p>
            <a:r>
              <a:rPr lang="tr-TR" dirty="0">
                <a:latin typeface="Times New Roman" panose="02020603050405020304" pitchFamily="18" charset="0"/>
                <a:cs typeface="Times New Roman" panose="02020603050405020304" pitchFamily="18" charset="0"/>
              </a:rPr>
              <a:t> Mikrodalga enerji iletimi (MPT) </a:t>
            </a:r>
          </a:p>
          <a:p>
            <a:r>
              <a:rPr lang="tr-TR" dirty="0">
                <a:latin typeface="Times New Roman" panose="02020603050405020304" pitchFamily="18" charset="0"/>
                <a:cs typeface="Times New Roman" panose="02020603050405020304" pitchFamily="18" charset="0"/>
              </a:rPr>
              <a:t> Kablosuz enerji iletimi için yüksek verimli fiber lazerlerin kullanılması</a:t>
            </a:r>
          </a:p>
        </p:txBody>
      </p:sp>
    </p:spTree>
    <p:extLst>
      <p:ext uri="{BB962C8B-B14F-4D97-AF65-F5344CB8AC3E}">
        <p14:creationId xmlns:p14="http://schemas.microsoft.com/office/powerpoint/2010/main" xmlns="" val="133734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67BBC3-67FA-4E28-9F64-FF15B12C3084}"/>
              </a:ext>
            </a:extLst>
          </p:cNvPr>
          <p:cNvSpPr>
            <a:spLocks noGrp="1"/>
          </p:cNvSpPr>
          <p:nvPr>
            <p:ph type="title"/>
          </p:nvPr>
        </p:nvSpPr>
        <p:spPr/>
        <p:txBody>
          <a:bodyPr/>
          <a:lstStyle/>
          <a:p>
            <a:r>
              <a:rPr lang="tr-TR" dirty="0">
                <a:solidFill>
                  <a:schemeClr val="bg2">
                    <a:lumMod val="10000"/>
                  </a:schemeClr>
                </a:solidFill>
              </a:rPr>
              <a:t> </a:t>
            </a:r>
            <a:r>
              <a:rPr lang="tr-TR" dirty="0" err="1">
                <a:solidFill>
                  <a:schemeClr val="bg2">
                    <a:lumMod val="10000"/>
                  </a:schemeClr>
                </a:solidFill>
              </a:rPr>
              <a:t>Tesla</a:t>
            </a:r>
            <a:r>
              <a:rPr lang="tr-TR" dirty="0">
                <a:solidFill>
                  <a:schemeClr val="bg2">
                    <a:lumMod val="10000"/>
                  </a:schemeClr>
                </a:solidFill>
              </a:rPr>
              <a:t> Teorisi</a:t>
            </a:r>
          </a:p>
        </p:txBody>
      </p:sp>
      <p:sp>
        <p:nvSpPr>
          <p:cNvPr id="3" name="İçerik Yer Tutucusu 2">
            <a:extLst>
              <a:ext uri="{FF2B5EF4-FFF2-40B4-BE49-F238E27FC236}">
                <a16:creationId xmlns:a16="http://schemas.microsoft.com/office/drawing/2014/main" xmlns="" id="{428C1A11-B9DF-4B3A-A309-E540CC0B243A}"/>
              </a:ext>
            </a:extLst>
          </p:cNvPr>
          <p:cNvSpPr>
            <a:spLocks noGrp="1"/>
          </p:cNvSpPr>
          <p:nvPr>
            <p:ph idx="1"/>
          </p:nvPr>
        </p:nvSpPr>
        <p:spPr>
          <a:xfrm>
            <a:off x="1154955" y="2603500"/>
            <a:ext cx="4941045" cy="3416300"/>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Elektrik enerjisinin kablosuz olarak aktarımı ilk kez Nikola </a:t>
            </a:r>
            <a:r>
              <a:rPr lang="tr-TR" dirty="0" err="1">
                <a:latin typeface="Times New Roman" panose="02020603050405020304" pitchFamily="18" charset="0"/>
                <a:cs typeface="Times New Roman" panose="02020603050405020304" pitchFamily="18" charset="0"/>
              </a:rPr>
              <a:t>Tesla</a:t>
            </a:r>
            <a:r>
              <a:rPr lang="tr-TR" dirty="0">
                <a:latin typeface="Times New Roman" panose="02020603050405020304" pitchFamily="18" charset="0"/>
                <a:cs typeface="Times New Roman" panose="02020603050405020304" pitchFamily="18" charset="0"/>
              </a:rPr>
              <a:t> tarafından 1891 yılında ortaya atılmış bir kavramdır. </a:t>
            </a:r>
            <a:r>
              <a:rPr lang="tr-TR" dirty="0" err="1">
                <a:latin typeface="Times New Roman" panose="02020603050405020304" pitchFamily="18" charset="0"/>
                <a:cs typeface="Times New Roman" panose="02020603050405020304" pitchFamily="18" charset="0"/>
              </a:rPr>
              <a:t>Tesla</a:t>
            </a:r>
            <a:r>
              <a:rPr lang="tr-TR" dirty="0">
                <a:latin typeface="Times New Roman" panose="02020603050405020304" pitchFamily="18" charset="0"/>
                <a:cs typeface="Times New Roman" panose="02020603050405020304" pitchFamily="18" charset="0"/>
              </a:rPr>
              <a:t>, elektrik enerjisinin dünyanın her yerine kablosuz olarak aktarılabilmesi hedefine yönelik olarak araştırmalar </a:t>
            </a:r>
            <a:r>
              <a:rPr lang="tr-TR" dirty="0" err="1">
                <a:latin typeface="Times New Roman" panose="02020603050405020304" pitchFamily="18" charset="0"/>
                <a:cs typeface="Times New Roman" panose="02020603050405020304" pitchFamily="18" charset="0"/>
              </a:rPr>
              <a:t>yapmıştır.Bu</a:t>
            </a:r>
            <a:r>
              <a:rPr lang="tr-TR" dirty="0">
                <a:latin typeface="Times New Roman" panose="02020603050405020304" pitchFamily="18" charset="0"/>
                <a:cs typeface="Times New Roman" panose="02020603050405020304" pitchFamily="18" charset="0"/>
              </a:rPr>
              <a:t> amaçla 1901 yılında </a:t>
            </a:r>
            <a:r>
              <a:rPr lang="tr-TR" dirty="0" err="1">
                <a:latin typeface="Times New Roman" panose="02020603050405020304" pitchFamily="18" charset="0"/>
                <a:cs typeface="Times New Roman" panose="02020603050405020304" pitchFamily="18" charset="0"/>
              </a:rPr>
              <a:t>Long</a:t>
            </a:r>
            <a:r>
              <a:rPr lang="tr-TR" dirty="0">
                <a:latin typeface="Times New Roman" panose="02020603050405020304" pitchFamily="18" charset="0"/>
                <a:cs typeface="Times New Roman" panose="02020603050405020304" pitchFamily="18" charset="0"/>
              </a:rPr>
              <a:t> Island Sound yakınlarında “</a:t>
            </a:r>
            <a:r>
              <a:rPr lang="tr-TR" dirty="0" err="1">
                <a:latin typeface="Times New Roman" panose="02020603050405020304" pitchFamily="18" charset="0"/>
                <a:cs typeface="Times New Roman" panose="02020603050405020304" pitchFamily="18" charset="0"/>
              </a:rPr>
              <a:t>Wardenclyffe</a:t>
            </a:r>
            <a:r>
              <a:rPr lang="tr-TR" dirty="0">
                <a:latin typeface="Times New Roman" panose="02020603050405020304" pitchFamily="18" charset="0"/>
                <a:cs typeface="Times New Roman" panose="02020603050405020304" pitchFamily="18" charset="0"/>
              </a:rPr>
              <a:t>” kulesinin yapımına başlamıştır. Kule hiçbir zaman çalışır hale gelememiştir. Çalışmalarının temeli manyetik rezonansa dayanmaktaydı.</a:t>
            </a:r>
          </a:p>
        </p:txBody>
      </p:sp>
      <p:pic>
        <p:nvPicPr>
          <p:cNvPr id="5" name="Resim 4">
            <a:extLst>
              <a:ext uri="{FF2B5EF4-FFF2-40B4-BE49-F238E27FC236}">
                <a16:creationId xmlns:a16="http://schemas.microsoft.com/office/drawing/2014/main" xmlns="" id="{6A6D087A-C008-4353-96AA-83E843E076C6}"/>
              </a:ext>
            </a:extLst>
          </p:cNvPr>
          <p:cNvPicPr>
            <a:picLocks noChangeAspect="1"/>
          </p:cNvPicPr>
          <p:nvPr/>
        </p:nvPicPr>
        <p:blipFill>
          <a:blip r:embed="rId2"/>
          <a:stretch>
            <a:fillRect/>
          </a:stretch>
        </p:blipFill>
        <p:spPr>
          <a:xfrm>
            <a:off x="7083358" y="2354094"/>
            <a:ext cx="4179677" cy="4261341"/>
          </a:xfrm>
          <a:prstGeom prst="rect">
            <a:avLst/>
          </a:prstGeom>
        </p:spPr>
      </p:pic>
    </p:spTree>
    <p:extLst>
      <p:ext uri="{BB962C8B-B14F-4D97-AF65-F5344CB8AC3E}">
        <p14:creationId xmlns:p14="http://schemas.microsoft.com/office/powerpoint/2010/main" xmlns="" val="31086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3FBC2E4-1AA8-44FE-80B0-8C9F4198788C}"/>
              </a:ext>
            </a:extLst>
          </p:cNvPr>
          <p:cNvSpPr>
            <a:spLocks noGrp="1"/>
          </p:cNvSpPr>
          <p:nvPr>
            <p:ph type="title"/>
          </p:nvPr>
        </p:nvSpPr>
        <p:spPr>
          <a:xfrm>
            <a:off x="751827" y="2450237"/>
            <a:ext cx="5600954" cy="3604333"/>
          </a:xfrm>
        </p:spPr>
        <p:txBody>
          <a:bodyPr/>
          <a:lstStyle/>
          <a:p>
            <a:r>
              <a:rPr lang="tr-TR" sz="1800" dirty="0" err="1">
                <a:solidFill>
                  <a:schemeClr val="tx1"/>
                </a:solidFill>
                <a:latin typeface="Times New Roman" panose="02020603050405020304" pitchFamily="18" charset="0"/>
                <a:cs typeface="Times New Roman" panose="02020603050405020304" pitchFamily="18" charset="0"/>
              </a:rPr>
              <a:t>Tesla’nın</a:t>
            </a:r>
            <a:r>
              <a:rPr lang="tr-TR" sz="1800" dirty="0">
                <a:solidFill>
                  <a:schemeClr val="tx1"/>
                </a:solidFill>
                <a:latin typeface="Times New Roman" panose="02020603050405020304" pitchFamily="18" charset="0"/>
                <a:cs typeface="Times New Roman" panose="02020603050405020304" pitchFamily="18" charset="0"/>
              </a:rPr>
              <a:t> çalışmalarına yön veren buluş kendi adıyla anılan </a:t>
            </a:r>
            <a:r>
              <a:rPr lang="tr-TR" sz="1800" dirty="0" err="1">
                <a:solidFill>
                  <a:schemeClr val="tx1"/>
                </a:solidFill>
                <a:latin typeface="Times New Roman" panose="02020603050405020304" pitchFamily="18" charset="0"/>
                <a:cs typeface="Times New Roman" panose="02020603050405020304" pitchFamily="18" charset="0"/>
              </a:rPr>
              <a:t>Tesla</a:t>
            </a:r>
            <a:r>
              <a:rPr lang="tr-TR" sz="1800" dirty="0">
                <a:solidFill>
                  <a:schemeClr val="tx1"/>
                </a:solidFill>
                <a:latin typeface="Times New Roman" panose="02020603050405020304" pitchFamily="18" charset="0"/>
                <a:cs typeface="Times New Roman" panose="02020603050405020304" pitchFamily="18" charset="0"/>
              </a:rPr>
              <a:t> </a:t>
            </a:r>
            <a:r>
              <a:rPr lang="tr-TR" sz="1800" dirty="0" err="1">
                <a:solidFill>
                  <a:schemeClr val="tx1"/>
                </a:solidFill>
                <a:latin typeface="Times New Roman" panose="02020603050405020304" pitchFamily="18" charset="0"/>
                <a:cs typeface="Times New Roman" panose="02020603050405020304" pitchFamily="18" charset="0"/>
              </a:rPr>
              <a:t>Sargısı’dır</a:t>
            </a:r>
            <a:r>
              <a:rPr lang="tr-TR" sz="1800" dirty="0">
                <a:solidFill>
                  <a:schemeClr val="tx1"/>
                </a:solidFill>
                <a:latin typeface="Times New Roman" panose="02020603050405020304" pitchFamily="18" charset="0"/>
                <a:cs typeface="Times New Roman" panose="02020603050405020304" pitchFamily="18" charset="0"/>
              </a:rPr>
              <a:t>. </a:t>
            </a:r>
            <a:r>
              <a:rPr lang="tr-TR" sz="1800" dirty="0" err="1">
                <a:solidFill>
                  <a:schemeClr val="tx1"/>
                </a:solidFill>
                <a:latin typeface="Times New Roman" panose="02020603050405020304" pitchFamily="18" charset="0"/>
                <a:cs typeface="Times New Roman" panose="02020603050405020304" pitchFamily="18" charset="0"/>
              </a:rPr>
              <a:t>Tesla</a:t>
            </a:r>
            <a:r>
              <a:rPr lang="tr-TR" sz="1800" dirty="0">
                <a:solidFill>
                  <a:schemeClr val="tx1"/>
                </a:solidFill>
                <a:latin typeface="Times New Roman" panose="02020603050405020304" pitchFamily="18" charset="0"/>
                <a:cs typeface="Times New Roman" panose="02020603050405020304" pitchFamily="18" charset="0"/>
              </a:rPr>
              <a:t> 1891’de </a:t>
            </a:r>
            <a:r>
              <a:rPr lang="tr-TR" sz="1800" dirty="0" err="1">
                <a:solidFill>
                  <a:schemeClr val="tx1"/>
                </a:solidFill>
                <a:latin typeface="Times New Roman" panose="02020603050405020304" pitchFamily="18" charset="0"/>
                <a:cs typeface="Times New Roman" panose="02020603050405020304" pitchFamily="18" charset="0"/>
              </a:rPr>
              <a:t>Tesla</a:t>
            </a:r>
            <a:r>
              <a:rPr lang="tr-TR" sz="1800" dirty="0">
                <a:solidFill>
                  <a:schemeClr val="tx1"/>
                </a:solidFill>
                <a:latin typeface="Times New Roman" panose="02020603050405020304" pitchFamily="18" charset="0"/>
                <a:cs typeface="Times New Roman" panose="02020603050405020304" pitchFamily="18" charset="0"/>
              </a:rPr>
              <a:t> Sargısı olarak adlandırılan, yüksek gerilim, düşük akım ve yüksek </a:t>
            </a:r>
            <a:r>
              <a:rPr lang="tr-TR" sz="1800" dirty="0" err="1">
                <a:solidFill>
                  <a:schemeClr val="tx1"/>
                </a:solidFill>
                <a:latin typeface="Times New Roman" panose="02020603050405020304" pitchFamily="18" charset="0"/>
                <a:cs typeface="Times New Roman" panose="02020603050405020304" pitchFamily="18" charset="0"/>
              </a:rPr>
              <a:t>sıklıklı</a:t>
            </a:r>
            <a:r>
              <a:rPr lang="tr-TR" sz="1800" dirty="0">
                <a:solidFill>
                  <a:schemeClr val="tx1"/>
                </a:solidFill>
                <a:latin typeface="Times New Roman" panose="02020603050405020304" pitchFamily="18" charset="0"/>
                <a:cs typeface="Times New Roman" panose="02020603050405020304" pitchFamily="18" charset="0"/>
              </a:rPr>
              <a:t> alternatif gerilim üretmek amacıyla bir devre tasarladı. </a:t>
            </a:r>
            <a:br>
              <a:rPr lang="tr-TR" sz="1800" dirty="0">
                <a:solidFill>
                  <a:schemeClr val="tx1"/>
                </a:solidFill>
                <a:latin typeface="Times New Roman" panose="02020603050405020304" pitchFamily="18" charset="0"/>
                <a:cs typeface="Times New Roman" panose="02020603050405020304" pitchFamily="18" charset="0"/>
              </a:rPr>
            </a:br>
            <a:r>
              <a:rPr lang="tr-TR" sz="1800" dirty="0">
                <a:solidFill>
                  <a:schemeClr val="tx1"/>
                </a:solidFill>
                <a:latin typeface="Times New Roman" panose="02020603050405020304" pitchFamily="18" charset="0"/>
                <a:cs typeface="Times New Roman" panose="02020603050405020304" pitchFamily="18" charset="0"/>
              </a:rPr>
              <a:t/>
            </a:r>
            <a:br>
              <a:rPr lang="tr-TR" sz="1800" dirty="0">
                <a:solidFill>
                  <a:schemeClr val="tx1"/>
                </a:solidFill>
                <a:latin typeface="Times New Roman" panose="02020603050405020304" pitchFamily="18" charset="0"/>
                <a:cs typeface="Times New Roman" panose="02020603050405020304" pitchFamily="18" charset="0"/>
              </a:rPr>
            </a:br>
            <a:r>
              <a:rPr lang="tr-TR" sz="1800" dirty="0" err="1">
                <a:solidFill>
                  <a:schemeClr val="tx1"/>
                </a:solidFill>
                <a:latin typeface="Times New Roman" panose="02020603050405020304" pitchFamily="18" charset="0"/>
                <a:cs typeface="Times New Roman" panose="02020603050405020304" pitchFamily="18" charset="0"/>
              </a:rPr>
              <a:t>Tesla</a:t>
            </a:r>
            <a:r>
              <a:rPr lang="tr-TR" sz="1800" dirty="0">
                <a:solidFill>
                  <a:schemeClr val="tx1"/>
                </a:solidFill>
                <a:latin typeface="Times New Roman" panose="02020603050405020304" pitchFamily="18" charset="0"/>
                <a:cs typeface="Times New Roman" panose="02020603050405020304" pitchFamily="18" charset="0"/>
              </a:rPr>
              <a:t> sargısının oluşturduğu elektrik alan ile 15 metre uzaklıktaki flüoresan lamba yakılabilir. Elektrik akımının herhangi bir bağlantı ucu olmaksızın doğrudan iletilmesi nedeniyle tamamen bitmiş lambalar bile yakılabilir.</a:t>
            </a:r>
            <a:r>
              <a:rPr lang="tr-TR" sz="1600" dirty="0">
                <a:solidFill>
                  <a:schemeClr val="tx1"/>
                </a:solidFill>
                <a:latin typeface="Times New Roman" panose="02020603050405020304" pitchFamily="18" charset="0"/>
                <a:cs typeface="Times New Roman" panose="02020603050405020304" pitchFamily="18" charset="0"/>
              </a:rPr>
              <a:t/>
            </a:r>
            <a:br>
              <a:rPr lang="tr-TR" sz="1600" dirty="0">
                <a:solidFill>
                  <a:schemeClr val="tx1"/>
                </a:solidFill>
                <a:latin typeface="Times New Roman" panose="02020603050405020304" pitchFamily="18" charset="0"/>
                <a:cs typeface="Times New Roman" panose="02020603050405020304" pitchFamily="18" charset="0"/>
              </a:rPr>
            </a:b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9" name="İçerik Yer Tutucusu 8">
            <a:extLst>
              <a:ext uri="{FF2B5EF4-FFF2-40B4-BE49-F238E27FC236}">
                <a16:creationId xmlns:a16="http://schemas.microsoft.com/office/drawing/2014/main" xmlns="" id="{6FD7A88A-F2FE-4B71-B38E-67FA0FF7A5F8}"/>
              </a:ext>
            </a:extLst>
          </p:cNvPr>
          <p:cNvPicPr>
            <a:picLocks noGrp="1" noChangeAspect="1"/>
          </p:cNvPicPr>
          <p:nvPr>
            <p:ph idx="1"/>
          </p:nvPr>
        </p:nvPicPr>
        <p:blipFill>
          <a:blip r:embed="rId2"/>
          <a:stretch>
            <a:fillRect/>
          </a:stretch>
        </p:blipFill>
        <p:spPr>
          <a:xfrm>
            <a:off x="6569908" y="2862124"/>
            <a:ext cx="5407879" cy="2556182"/>
          </a:xfrm>
        </p:spPr>
      </p:pic>
    </p:spTree>
    <p:extLst>
      <p:ext uri="{BB962C8B-B14F-4D97-AF65-F5344CB8AC3E}">
        <p14:creationId xmlns:p14="http://schemas.microsoft.com/office/powerpoint/2010/main" xmlns="" val="332516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0B2BB6E-93B4-4F88-A653-96D71A74D9BA}"/>
              </a:ext>
            </a:extLst>
          </p:cNvPr>
          <p:cNvSpPr>
            <a:spLocks noGrp="1"/>
          </p:cNvSpPr>
          <p:nvPr>
            <p:ph idx="1"/>
          </p:nvPr>
        </p:nvSpPr>
        <p:spPr/>
        <p:txBody>
          <a:bodyPr>
            <a:normAutofit/>
          </a:bodyPr>
          <a:lstStyle/>
          <a:p>
            <a:pPr marL="0" indent="0">
              <a:buNone/>
            </a:pPr>
            <a:r>
              <a:rPr lang="tr-TR" dirty="0" err="1">
                <a:latin typeface="Times New Roman" panose="02020603050405020304" pitchFamily="18" charset="0"/>
                <a:cs typeface="Times New Roman" panose="02020603050405020304" pitchFamily="18" charset="0"/>
              </a:rPr>
              <a:t>Tesla’nın</a:t>
            </a:r>
            <a:r>
              <a:rPr lang="tr-TR" dirty="0">
                <a:latin typeface="Times New Roman" panose="02020603050405020304" pitchFamily="18" charset="0"/>
                <a:cs typeface="Times New Roman" panose="02020603050405020304" pitchFamily="18" charset="0"/>
              </a:rPr>
              <a:t>, aşağıdaki fikirlerin ya öncüsü, ya da tek başına sahibi olduğu söylenmektedir. </a:t>
            </a:r>
          </a:p>
          <a:p>
            <a:r>
              <a:rPr lang="tr-TR" dirty="0">
                <a:latin typeface="Times New Roman" panose="02020603050405020304" pitchFamily="18" charset="0"/>
                <a:cs typeface="Times New Roman" panose="02020603050405020304" pitchFamily="18" charset="0"/>
              </a:rPr>
              <a:t>Süren ve sürülen devreler arasında </a:t>
            </a:r>
            <a:r>
              <a:rPr lang="tr-TR" dirty="0" err="1">
                <a:latin typeface="Times New Roman" panose="02020603050405020304" pitchFamily="18" charset="0"/>
                <a:cs typeface="Times New Roman" panose="02020603050405020304" pitchFamily="18" charset="0"/>
              </a:rPr>
              <a:t>endüktif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kuplaj</a:t>
            </a:r>
            <a:r>
              <a:rPr lang="tr-TR" dirty="0">
                <a:latin typeface="Times New Roman" panose="02020603050405020304" pitchFamily="18" charset="0"/>
                <a:cs typeface="Times New Roman" panose="02020603050405020304" pitchFamily="18" charset="0"/>
              </a:rPr>
              <a:t> düşüncesi </a:t>
            </a:r>
          </a:p>
          <a:p>
            <a:r>
              <a:rPr lang="tr-TR" dirty="0">
                <a:latin typeface="Times New Roman" panose="02020603050405020304" pitchFamily="18" charset="0"/>
                <a:cs typeface="Times New Roman" panose="02020603050405020304" pitchFamily="18" charset="0"/>
              </a:rPr>
              <a:t>Her iki devreyi de </a:t>
            </a:r>
            <a:r>
              <a:rPr lang="tr-TR" dirty="0" err="1">
                <a:latin typeface="Times New Roman" panose="02020603050405020304" pitchFamily="18" charset="0"/>
                <a:cs typeface="Times New Roman" panose="02020603050405020304" pitchFamily="18" charset="0"/>
              </a:rPr>
              <a:t>akortlamanın</a:t>
            </a:r>
            <a:r>
              <a:rPr lang="tr-TR" dirty="0">
                <a:latin typeface="Times New Roman" panose="02020603050405020304" pitchFamily="18" charset="0"/>
                <a:cs typeface="Times New Roman" panose="02020603050405020304" pitchFamily="18" charset="0"/>
              </a:rPr>
              <a:t> önemi; yani salınım yapan transformatör </a:t>
            </a:r>
          </a:p>
          <a:p>
            <a:r>
              <a:rPr lang="tr-TR" dirty="0">
                <a:latin typeface="Times New Roman" panose="02020603050405020304" pitchFamily="18" charset="0"/>
                <a:cs typeface="Times New Roman" panose="02020603050405020304" pitchFamily="18" charset="0"/>
              </a:rPr>
              <a:t>Açık devre olan </a:t>
            </a:r>
            <a:r>
              <a:rPr lang="tr-TR" dirty="0" err="1">
                <a:latin typeface="Times New Roman" panose="02020603050405020304" pitchFamily="18" charset="0"/>
                <a:cs typeface="Times New Roman" panose="02020603050405020304" pitchFamily="18" charset="0"/>
              </a:rPr>
              <a:t>sekonder</a:t>
            </a:r>
            <a:r>
              <a:rPr lang="tr-TR" dirty="0">
                <a:latin typeface="Times New Roman" panose="02020603050405020304" pitchFamily="18" charset="0"/>
                <a:cs typeface="Times New Roman" panose="02020603050405020304" pitchFamily="18" charset="0"/>
              </a:rPr>
              <a:t> sargısını kondansatörle yükleme düşüncesi</a:t>
            </a:r>
          </a:p>
          <a:p>
            <a:pPr marL="0" indent="0">
              <a:buNone/>
            </a:pPr>
            <a:r>
              <a:rPr lang="tr-TR" dirty="0">
                <a:latin typeface="Times New Roman" panose="02020603050405020304" pitchFamily="18" charset="0"/>
                <a:cs typeface="Times New Roman" panose="02020603050405020304" pitchFamily="18" charset="0"/>
              </a:rPr>
              <a:t> Bu üç kavram, ışımalı ve </a:t>
            </a:r>
            <a:r>
              <a:rPr lang="tr-TR" dirty="0" err="1">
                <a:latin typeface="Times New Roman" panose="02020603050405020304" pitchFamily="18" charset="0"/>
                <a:cs typeface="Times New Roman" panose="02020603050405020304" pitchFamily="18" charset="0"/>
              </a:rPr>
              <a:t>ışımasız</a:t>
            </a:r>
            <a:r>
              <a:rPr lang="tr-TR" dirty="0">
                <a:latin typeface="Times New Roman" panose="02020603050405020304" pitchFamily="18" charset="0"/>
                <a:cs typeface="Times New Roman" panose="02020603050405020304" pitchFamily="18" charset="0"/>
              </a:rPr>
              <a:t> kablosuz iletimin temel ilkelerini oluşturmaktadır.</a:t>
            </a:r>
          </a:p>
        </p:txBody>
      </p:sp>
    </p:spTree>
    <p:extLst>
      <p:ext uri="{BB962C8B-B14F-4D97-AF65-F5344CB8AC3E}">
        <p14:creationId xmlns:p14="http://schemas.microsoft.com/office/powerpoint/2010/main" xmlns="" val="292232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5E47C794-DD90-4D91-829F-2F92D74D4C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xmlns="" id="{A9A91F91-27C6-4301-95BB-38D75819E4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xmlns="" id="{A146DDC2-5A93-4B50-B8F4-B5311F9EC5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xmlns="" id="{19AA3227-4C96-4188-B279-CBD4D28FA0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63943AC8-1C36-402E-9CF9-236EC89947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xmlns="" id="{107455A9-9423-4813-B4F5-5987FC507E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xmlns="" id="{553DE0C0-A442-421A-BC88-7C91FBC0D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xmlns="" id="{0D557BDA-150C-4379-BDD2-E2131259005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 name="İçerik Yer Tutucusu 2">
            <a:extLst>
              <a:ext uri="{FF2B5EF4-FFF2-40B4-BE49-F238E27FC236}">
                <a16:creationId xmlns:a16="http://schemas.microsoft.com/office/drawing/2014/main" xmlns="" id="{6F619661-4B23-4FAA-9F9F-910239A4AA76}"/>
              </a:ext>
            </a:extLst>
          </p:cNvPr>
          <p:cNvSpPr>
            <a:spLocks noGrp="1"/>
          </p:cNvSpPr>
          <p:nvPr>
            <p:ph idx="1"/>
          </p:nvPr>
        </p:nvSpPr>
        <p:spPr>
          <a:xfrm>
            <a:off x="691864" y="2021140"/>
            <a:ext cx="6456769" cy="3863192"/>
          </a:xfrm>
        </p:spPr>
        <p:txBody>
          <a:bodyPr anchor="ctr">
            <a:normAutofit/>
          </a:bodyPr>
          <a:lstStyle/>
          <a:p>
            <a:pPr marL="0" indent="0">
              <a:buNone/>
            </a:pPr>
            <a:r>
              <a:rPr lang="tr-TR" dirty="0">
                <a:solidFill>
                  <a:schemeClr val="bg1"/>
                </a:solidFill>
                <a:latin typeface="Times New Roman" panose="02020603050405020304" pitchFamily="18" charset="0"/>
                <a:cs typeface="Times New Roman" panose="02020603050405020304" pitchFamily="18" charset="0"/>
              </a:rPr>
              <a:t>İkinci Dünya Savaşı sonrası dönemde, mikrodalga frekanslarında çalışabilen yüksek güçlü vakum tüplerinin geliştirilmesiyle, uzun mesafelere yüksek güçlü bir ışın gönderilmesi mümkün olabilmiştir. 1963 yılında William C. Brown, </a:t>
            </a:r>
            <a:r>
              <a:rPr lang="tr-TR" dirty="0" err="1">
                <a:solidFill>
                  <a:schemeClr val="bg1"/>
                </a:solidFill>
                <a:latin typeface="Times New Roman" panose="02020603050405020304" pitchFamily="18" charset="0"/>
                <a:cs typeface="Times New Roman" panose="02020603050405020304" pitchFamily="18" charset="0"/>
              </a:rPr>
              <a:t>Raytheon’da</a:t>
            </a:r>
            <a:r>
              <a:rPr lang="tr-TR" dirty="0">
                <a:solidFill>
                  <a:schemeClr val="bg1"/>
                </a:solidFill>
                <a:latin typeface="Times New Roman" panose="02020603050405020304" pitchFamily="18" charset="0"/>
                <a:cs typeface="Times New Roman" panose="02020603050405020304" pitchFamily="18" charset="0"/>
              </a:rPr>
              <a:t> ilk mikrodalga güç aktarımını gerçekleştirmiştir. 1969 yılında 50 </a:t>
            </a:r>
            <a:r>
              <a:rPr lang="tr-TR" dirty="0" err="1">
                <a:solidFill>
                  <a:schemeClr val="bg1"/>
                </a:solidFill>
                <a:latin typeface="Times New Roman" panose="02020603050405020304" pitchFamily="18" charset="0"/>
                <a:cs typeface="Times New Roman" panose="02020603050405020304" pitchFamily="18" charset="0"/>
              </a:rPr>
              <a:t>ft</a:t>
            </a:r>
            <a:r>
              <a:rPr lang="tr-TR" dirty="0">
                <a:solidFill>
                  <a:schemeClr val="bg1"/>
                </a:solidFill>
                <a:latin typeface="Times New Roman" panose="02020603050405020304" pitchFamily="18" charset="0"/>
                <a:cs typeface="Times New Roman" panose="02020603050405020304" pitchFamily="18" charset="0"/>
              </a:rPr>
              <a:t> yükseklikteki bir model helikoptere yerleştirilen alıcı anten ile 270W güç aktarımını başarmıştır</a:t>
            </a:r>
          </a:p>
          <a:p>
            <a:pPr marL="0" indent="0">
              <a:buNone/>
            </a:pPr>
            <a:r>
              <a:rPr lang="tr-TR" dirty="0">
                <a:solidFill>
                  <a:schemeClr val="bg1"/>
                </a:solidFill>
                <a:latin typeface="Times New Roman" panose="02020603050405020304" pitchFamily="18" charset="0"/>
                <a:cs typeface="Times New Roman" panose="02020603050405020304" pitchFamily="18" charset="0"/>
              </a:rPr>
              <a:t>Günlük yaşamımızda kullandığımız cihazların uzak alanlı mikrodalga sistemleri ile </a:t>
            </a:r>
            <a:r>
              <a:rPr lang="tr-TR" dirty="0" err="1">
                <a:solidFill>
                  <a:schemeClr val="bg1"/>
                </a:solidFill>
                <a:latin typeface="Times New Roman" panose="02020603050405020304" pitchFamily="18" charset="0"/>
                <a:cs typeface="Times New Roman" panose="02020603050405020304" pitchFamily="18" charset="0"/>
              </a:rPr>
              <a:t>enerjilendirilmesi</a:t>
            </a:r>
            <a:r>
              <a:rPr lang="tr-TR" dirty="0">
                <a:solidFill>
                  <a:schemeClr val="bg1"/>
                </a:solidFill>
                <a:latin typeface="Times New Roman" panose="02020603050405020304" pitchFamily="18" charset="0"/>
                <a:cs typeface="Times New Roman" panose="02020603050405020304" pitchFamily="18" charset="0"/>
              </a:rPr>
              <a:t> verim ve ışınım oranları açılarından uygun değildir. Mikrodalga sistemlerin bir başka zayıf yönü de aktarım için doğrudan görüş gerektirmesidir. Bu nedenle yakın alan yani </a:t>
            </a:r>
            <a:r>
              <a:rPr lang="tr-TR" dirty="0" err="1">
                <a:solidFill>
                  <a:schemeClr val="bg1"/>
                </a:solidFill>
                <a:latin typeface="Times New Roman" panose="02020603050405020304" pitchFamily="18" charset="0"/>
                <a:cs typeface="Times New Roman" panose="02020603050405020304" pitchFamily="18" charset="0"/>
              </a:rPr>
              <a:t>endüktif</a:t>
            </a:r>
            <a:r>
              <a:rPr lang="tr-TR" dirty="0">
                <a:solidFill>
                  <a:schemeClr val="bg1"/>
                </a:solidFill>
                <a:latin typeface="Times New Roman" panose="02020603050405020304" pitchFamily="18" charset="0"/>
                <a:cs typeface="Times New Roman" panose="02020603050405020304" pitchFamily="18" charset="0"/>
              </a:rPr>
              <a:t> güç aktarımı araştırmacıların daha çok dikkatini çekmiştir</a:t>
            </a:r>
            <a:r>
              <a:rPr lang="tr-TR" dirty="0">
                <a:latin typeface="Times New Roman" panose="02020603050405020304" pitchFamily="18" charset="0"/>
                <a:cs typeface="Times New Roman" panose="02020603050405020304" pitchFamily="18" charset="0"/>
              </a:rPr>
              <a:t>.</a:t>
            </a:r>
            <a:endParaRPr lang="tr-TR" dirty="0">
              <a:solidFill>
                <a:schemeClr val="bg1"/>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xmlns="" id="{8E6A339A-84D6-4DC7-AEAA-2A84159C79A8}"/>
              </a:ext>
            </a:extLst>
          </p:cNvPr>
          <p:cNvPicPr>
            <a:picLocks noChangeAspect="1"/>
          </p:cNvPicPr>
          <p:nvPr/>
        </p:nvPicPr>
        <p:blipFill>
          <a:blip r:embed="rId3"/>
          <a:stretch>
            <a:fillRect/>
          </a:stretch>
        </p:blipFill>
        <p:spPr>
          <a:xfrm>
            <a:off x="7287383" y="1651751"/>
            <a:ext cx="4812526" cy="4379398"/>
          </a:xfrm>
          <a:prstGeom prst="rect">
            <a:avLst/>
          </a:prstGeom>
        </p:spPr>
      </p:pic>
      <p:sp>
        <p:nvSpPr>
          <p:cNvPr id="33" name="Rectangle 32">
            <a:extLst>
              <a:ext uri="{FF2B5EF4-FFF2-40B4-BE49-F238E27FC236}">
                <a16:creationId xmlns:a16="http://schemas.microsoft.com/office/drawing/2014/main" xmlns="" id="{190D4F95-AC40-4C7F-8794-DF2B6F7500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Başlık 1">
            <a:extLst>
              <a:ext uri="{FF2B5EF4-FFF2-40B4-BE49-F238E27FC236}">
                <a16:creationId xmlns:a16="http://schemas.microsoft.com/office/drawing/2014/main" xmlns="" id="{602A6182-CC65-4FCC-BD06-7602138A63E7}"/>
              </a:ext>
            </a:extLst>
          </p:cNvPr>
          <p:cNvSpPr>
            <a:spLocks noGrp="1"/>
          </p:cNvSpPr>
          <p:nvPr>
            <p:ph type="title"/>
          </p:nvPr>
        </p:nvSpPr>
        <p:spPr>
          <a:xfrm>
            <a:off x="1154953" y="973668"/>
            <a:ext cx="8761413" cy="706964"/>
          </a:xfrm>
        </p:spPr>
        <p:txBody>
          <a:bodyPr/>
          <a:lstStyle/>
          <a:p>
            <a:r>
              <a:rPr lang="tr-TR" dirty="0">
                <a:solidFill>
                  <a:schemeClr val="bg2">
                    <a:lumMod val="10000"/>
                  </a:schemeClr>
                </a:solidFill>
              </a:rPr>
              <a:t>Mikrodalga enerji iletimi</a:t>
            </a:r>
          </a:p>
        </p:txBody>
      </p:sp>
    </p:spTree>
    <p:extLst>
      <p:ext uri="{BB962C8B-B14F-4D97-AF65-F5344CB8AC3E}">
        <p14:creationId xmlns:p14="http://schemas.microsoft.com/office/powerpoint/2010/main" xmlns="" val="338792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1C239DF-0A57-41FC-8299-56A52762B962}"/>
              </a:ext>
            </a:extLst>
          </p:cNvPr>
          <p:cNvSpPr>
            <a:spLocks noGrp="1"/>
          </p:cNvSpPr>
          <p:nvPr>
            <p:ph type="title"/>
          </p:nvPr>
        </p:nvSpPr>
        <p:spPr/>
        <p:txBody>
          <a:bodyPr/>
          <a:lstStyle/>
          <a:p>
            <a:r>
              <a:rPr lang="tr-TR" dirty="0">
                <a:solidFill>
                  <a:schemeClr val="tx2">
                    <a:lumMod val="50000"/>
                  </a:schemeClr>
                </a:solidFill>
              </a:rPr>
              <a:t>Lazerle enerji transferi</a:t>
            </a:r>
          </a:p>
        </p:txBody>
      </p:sp>
      <p:sp>
        <p:nvSpPr>
          <p:cNvPr id="3" name="İçerik Yer Tutucusu 2">
            <a:extLst>
              <a:ext uri="{FF2B5EF4-FFF2-40B4-BE49-F238E27FC236}">
                <a16:creationId xmlns:a16="http://schemas.microsoft.com/office/drawing/2014/main" xmlns="" id="{782F2EC4-1E49-43CB-876E-42026CA73719}"/>
              </a:ext>
            </a:extLst>
          </p:cNvPr>
          <p:cNvSpPr>
            <a:spLocks noGrp="1"/>
          </p:cNvSpPr>
          <p:nvPr>
            <p:ph idx="1"/>
          </p:nvPr>
        </p:nvSpPr>
        <p:spPr/>
        <p:txBody>
          <a:bodyPr>
            <a:normAutofit/>
          </a:bodyPr>
          <a:lstStyle/>
          <a:p>
            <a:pPr marL="0" indent="0">
              <a:buNone/>
            </a:pPr>
            <a:r>
              <a:rPr lang="tr-TR" dirty="0" err="1">
                <a:latin typeface="Times New Roman" panose="02020603050405020304" pitchFamily="18" charset="0"/>
                <a:cs typeface="Times New Roman" panose="02020603050405020304" pitchFamily="18" charset="0"/>
              </a:rPr>
              <a:t>Sahai</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Graham</a:t>
            </a:r>
            <a:r>
              <a:rPr lang="tr-TR" dirty="0">
                <a:latin typeface="Times New Roman" panose="02020603050405020304" pitchFamily="18" charset="0"/>
                <a:cs typeface="Times New Roman" panose="02020603050405020304" pitchFamily="18" charset="0"/>
              </a:rPr>
              <a:t>, yüksek mesafelerde düşük verimde çalışan, bir çeşit kablosuz enerji olan lazerle enerji transferini gerçekleştirmişlerdir. Daha çok uzay uygulamalarında uygun olan bu tip enerji aktarımında kullanılan lazer radyasyonu oldukça </a:t>
            </a:r>
            <a:r>
              <a:rPr lang="tr-TR" dirty="0" err="1">
                <a:latin typeface="Times New Roman" panose="02020603050405020304" pitchFamily="18" charset="0"/>
                <a:cs typeface="Times New Roman" panose="02020603050405020304" pitchFamily="18" charset="0"/>
              </a:rPr>
              <a:t>zaralı</a:t>
            </a:r>
            <a:r>
              <a:rPr lang="tr-TR" dirty="0">
                <a:latin typeface="Times New Roman" panose="02020603050405020304" pitchFamily="18" charset="0"/>
                <a:cs typeface="Times New Roman" panose="02020603050405020304" pitchFamily="18" charset="0"/>
              </a:rPr>
              <a:t> olmakla birlikte düşük güçlerde bile insanı kör edebilmekte, yüksek güçlerde canlıları kısmi ısınmayla öldürebilmektedir. </a:t>
            </a:r>
          </a:p>
        </p:txBody>
      </p:sp>
    </p:spTree>
    <p:extLst>
      <p:ext uri="{BB962C8B-B14F-4D97-AF65-F5344CB8AC3E}">
        <p14:creationId xmlns:p14="http://schemas.microsoft.com/office/powerpoint/2010/main" xmlns="" val="29266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DF350A5-0863-417C-BC4E-7CF81FFC0D2E}"/>
              </a:ext>
            </a:extLst>
          </p:cNvPr>
          <p:cNvSpPr>
            <a:spLocks noGrp="1"/>
          </p:cNvSpPr>
          <p:nvPr>
            <p:ph idx="1"/>
          </p:nvPr>
        </p:nvSpPr>
        <p:spPr>
          <a:xfrm>
            <a:off x="1154955" y="2603500"/>
            <a:ext cx="6948185" cy="3416300"/>
          </a:xfrm>
        </p:spPr>
        <p:txBody>
          <a:bodyPr/>
          <a:lstStyle/>
          <a:p>
            <a:pPr marL="0" indent="0">
              <a:buNone/>
            </a:pPr>
            <a:r>
              <a:rPr lang="tr-TR" dirty="0" err="1">
                <a:latin typeface="Times New Roman" panose="02020603050405020304" pitchFamily="18" charset="0"/>
                <a:cs typeface="Times New Roman" panose="02020603050405020304" pitchFamily="18" charset="0"/>
              </a:rPr>
              <a:t>Magnetik</a:t>
            </a:r>
            <a:r>
              <a:rPr lang="tr-TR" dirty="0">
                <a:latin typeface="Times New Roman" panose="02020603050405020304" pitchFamily="18" charset="0"/>
                <a:cs typeface="Times New Roman" panose="02020603050405020304" pitchFamily="18" charset="0"/>
              </a:rPr>
              <a:t> rezonanslı </a:t>
            </a:r>
            <a:r>
              <a:rPr lang="tr-TR" dirty="0" err="1">
                <a:latin typeface="Times New Roman" panose="02020603050405020304" pitchFamily="18" charset="0"/>
                <a:cs typeface="Times New Roman" panose="02020603050405020304" pitchFamily="18" charset="0"/>
              </a:rPr>
              <a:t>kuplaj</a:t>
            </a:r>
            <a:r>
              <a:rPr lang="tr-TR" dirty="0">
                <a:latin typeface="Times New Roman" panose="02020603050405020304" pitchFamily="18" charset="0"/>
                <a:cs typeface="Times New Roman" panose="02020603050405020304" pitchFamily="18" charset="0"/>
              </a:rPr>
              <a:t> teorisi, 2007 yılında </a:t>
            </a:r>
            <a:r>
              <a:rPr lang="tr-TR" dirty="0" err="1">
                <a:latin typeface="Times New Roman" panose="02020603050405020304" pitchFamily="18" charset="0"/>
                <a:cs typeface="Times New Roman" panose="02020603050405020304" pitchFamily="18" charset="0"/>
              </a:rPr>
              <a:t>MIT’den</a:t>
            </a:r>
            <a:r>
              <a:rPr lang="tr-TR" dirty="0">
                <a:latin typeface="Times New Roman" panose="02020603050405020304" pitchFamily="18" charset="0"/>
                <a:cs typeface="Times New Roman" panose="02020603050405020304" pitchFamily="18" charset="0"/>
              </a:rPr>
              <a:t> bilim insanlarının kablosuz enerji transferi teknolojisinde devrim yaratan ve adını </a:t>
            </a:r>
            <a:r>
              <a:rPr lang="tr-TR" dirty="0" err="1">
                <a:latin typeface="Times New Roman" panose="02020603050405020304" pitchFamily="18" charset="0"/>
                <a:cs typeface="Times New Roman" panose="02020603050405020304" pitchFamily="18" charset="0"/>
              </a:rPr>
              <a:t>Witricty</a:t>
            </a:r>
            <a:r>
              <a:rPr lang="tr-TR" dirty="0">
                <a:latin typeface="Times New Roman" panose="02020603050405020304" pitchFamily="18" charset="0"/>
                <a:cs typeface="Times New Roman" panose="02020603050405020304" pitchFamily="18" charset="0"/>
              </a:rPr>
              <a:t> koydukları buluşla başlamıştır. Kullandıkları bu </a:t>
            </a:r>
            <a:r>
              <a:rPr lang="tr-TR" dirty="0" err="1">
                <a:latin typeface="Times New Roman" panose="02020603050405020304" pitchFamily="18" charset="0"/>
                <a:cs typeface="Times New Roman" panose="02020603050405020304" pitchFamily="18" charset="0"/>
              </a:rPr>
              <a:t>magnetik</a:t>
            </a:r>
            <a:r>
              <a:rPr lang="tr-TR" dirty="0">
                <a:latin typeface="Times New Roman" panose="02020603050405020304" pitchFamily="18" charset="0"/>
                <a:cs typeface="Times New Roman" panose="02020603050405020304" pitchFamily="18" charset="0"/>
              </a:rPr>
              <a:t> rezonanslı </a:t>
            </a:r>
            <a:r>
              <a:rPr lang="tr-TR" dirty="0" err="1">
                <a:latin typeface="Times New Roman" panose="02020603050405020304" pitchFamily="18" charset="0"/>
                <a:cs typeface="Times New Roman" panose="02020603050405020304" pitchFamily="18" charset="0"/>
              </a:rPr>
              <a:t>kuplaj</a:t>
            </a:r>
            <a:r>
              <a:rPr lang="tr-TR" dirty="0">
                <a:latin typeface="Times New Roman" panose="02020603050405020304" pitchFamily="18" charset="0"/>
                <a:cs typeface="Times New Roman" panose="02020603050405020304" pitchFamily="18" charset="0"/>
              </a:rPr>
              <a:t> teorisiyle, 60 </a:t>
            </a:r>
            <a:r>
              <a:rPr lang="tr-TR" dirty="0" err="1">
                <a:latin typeface="Times New Roman" panose="02020603050405020304" pitchFamily="18" charset="0"/>
                <a:cs typeface="Times New Roman" panose="02020603050405020304" pitchFamily="18" charset="0"/>
              </a:rPr>
              <a:t>W’lık</a:t>
            </a:r>
            <a:r>
              <a:rPr lang="tr-TR" dirty="0">
                <a:latin typeface="Times New Roman" panose="02020603050405020304" pitchFamily="18" charset="0"/>
                <a:cs typeface="Times New Roman" panose="02020603050405020304" pitchFamily="18" charset="0"/>
              </a:rPr>
              <a:t> bir lamba 2mden daha uzak bir mesafede, %40 civarın da bir verimle kablosuz olarak yakılabilmiştir. Böylece orta mesafe elektrik güç aktarımı gerçekleştirilmiştir. </a:t>
            </a:r>
            <a:r>
              <a:rPr lang="tr-TR" dirty="0" err="1">
                <a:latin typeface="Times New Roman" panose="02020603050405020304" pitchFamily="18" charset="0"/>
                <a:cs typeface="Times New Roman" panose="02020603050405020304" pitchFamily="18" charset="0"/>
              </a:rPr>
              <a:t>Witricty</a:t>
            </a:r>
            <a:r>
              <a:rPr lang="tr-TR" dirty="0">
                <a:latin typeface="Times New Roman" panose="02020603050405020304" pitchFamily="18" charset="0"/>
                <a:cs typeface="Times New Roman" panose="02020603050405020304" pitchFamily="18" charset="0"/>
              </a:rPr>
              <a:t> sisteminde enerji, </a:t>
            </a:r>
            <a:r>
              <a:rPr lang="tr-TR" dirty="0" err="1">
                <a:latin typeface="Times New Roman" panose="02020603050405020304" pitchFamily="18" charset="0"/>
                <a:cs typeface="Times New Roman" panose="02020603050405020304" pitchFamily="18" charset="0"/>
              </a:rPr>
              <a:t>magnetik</a:t>
            </a:r>
            <a:r>
              <a:rPr lang="tr-TR" dirty="0">
                <a:latin typeface="Times New Roman" panose="02020603050405020304" pitchFamily="18" charset="0"/>
                <a:cs typeface="Times New Roman" panose="02020603050405020304" pitchFamily="18" charset="0"/>
              </a:rPr>
              <a:t> rezonanslı </a:t>
            </a:r>
            <a:r>
              <a:rPr lang="tr-TR" dirty="0" err="1">
                <a:latin typeface="Times New Roman" panose="02020603050405020304" pitchFamily="18" charset="0"/>
                <a:cs typeface="Times New Roman" panose="02020603050405020304" pitchFamily="18" charset="0"/>
              </a:rPr>
              <a:t>kuplaj</a:t>
            </a:r>
            <a:r>
              <a:rPr lang="tr-TR" dirty="0">
                <a:latin typeface="Times New Roman" panose="02020603050405020304" pitchFamily="18" charset="0"/>
                <a:cs typeface="Times New Roman" panose="02020603050405020304" pitchFamily="18" charset="0"/>
              </a:rPr>
              <a:t> ile transfer edilir</a:t>
            </a:r>
          </a:p>
          <a:p>
            <a:pPr marL="0" indent="0">
              <a:buNone/>
            </a:pPr>
            <a:endParaRPr lang="tr-TR"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xmlns="" id="{E1EE831D-F765-4CAD-8FFF-D52AA5AE5498}"/>
              </a:ext>
            </a:extLst>
          </p:cNvPr>
          <p:cNvPicPr>
            <a:picLocks noChangeAspect="1"/>
          </p:cNvPicPr>
          <p:nvPr/>
        </p:nvPicPr>
        <p:blipFill>
          <a:blip r:embed="rId2"/>
          <a:stretch>
            <a:fillRect/>
          </a:stretch>
        </p:blipFill>
        <p:spPr>
          <a:xfrm>
            <a:off x="8103140" y="2514599"/>
            <a:ext cx="3572382" cy="3117715"/>
          </a:xfrm>
          <a:prstGeom prst="rect">
            <a:avLst/>
          </a:prstGeom>
        </p:spPr>
      </p:pic>
    </p:spTree>
    <p:extLst>
      <p:ext uri="{BB962C8B-B14F-4D97-AF65-F5344CB8AC3E}">
        <p14:creationId xmlns:p14="http://schemas.microsoft.com/office/powerpoint/2010/main" xmlns="" val="1482453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778</TotalTime>
  <Words>1513</Words>
  <Application>Microsoft Office PowerPoint</Application>
  <PresentationFormat>Özel</PresentationFormat>
  <Paragraphs>73</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İyon Toplantı Odası</vt:lpstr>
      <vt:lpstr>Slayt 1</vt:lpstr>
      <vt:lpstr>GİRİŞ</vt:lpstr>
      <vt:lpstr>Tarihsel Gelişim</vt:lpstr>
      <vt:lpstr> Tesla Teorisi</vt:lpstr>
      <vt:lpstr>Tesla’nın çalışmalarına yön veren buluş kendi adıyla anılan Tesla Sargısı’dır. Tesla 1891’de Tesla Sargısı olarak adlandırılan, yüksek gerilim, düşük akım ve yüksek sıklıklı alternatif gerilim üretmek amacıyla bir devre tasarladı.   Tesla sargısının oluşturduğu elektrik alan ile 15 metre uzaklıktaki flüoresan lamba yakılabilir. Elektrik akımının herhangi bir bağlantı ucu olmaksızın doğrudan iletilmesi nedeniyle tamamen bitmiş lambalar bile yakılabilir. </vt:lpstr>
      <vt:lpstr>Slayt 6</vt:lpstr>
      <vt:lpstr>Mikrodalga enerji iletimi</vt:lpstr>
      <vt:lpstr>Lazerle enerji transferi</vt:lpstr>
      <vt:lpstr>Slayt 9</vt:lpstr>
      <vt:lpstr>Slayt 10</vt:lpstr>
      <vt:lpstr>KABLOSUZ ENERJİ TRANSFERİ AŞAĞIDAKİ YÖNTEMLER İLE GERÇEKLEŞTİRİLEBİLİR</vt:lpstr>
      <vt:lpstr>Elektromagnetik radyasyon </vt:lpstr>
      <vt:lpstr>Mikrodalga</vt:lpstr>
      <vt:lpstr>Lazer</vt:lpstr>
      <vt:lpstr>ENDÜKTİF KUPLAJ</vt:lpstr>
      <vt:lpstr>MAGNETİK REZONANSLI KUPLAJ</vt:lpstr>
      <vt:lpstr>Slayt 17</vt:lpstr>
      <vt:lpstr>Ticari Uygulamalar</vt:lpstr>
      <vt:lpstr>Sualtı sistemleri </vt:lpstr>
      <vt:lpstr>Biyomedikal uygulamalar </vt:lpstr>
      <vt:lpstr>Elektrikli taşıtlar </vt:lpstr>
      <vt:lpstr>Şarj tabletleri  </vt:lpstr>
      <vt:lpstr>Bina içi uygulamalar </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ercan yalcın</dc:creator>
  <cp:lastModifiedBy>Mehmet Salih Taci</cp:lastModifiedBy>
  <cp:revision>31</cp:revision>
  <dcterms:created xsi:type="dcterms:W3CDTF">2020-12-15T13:44:36Z</dcterms:created>
  <dcterms:modified xsi:type="dcterms:W3CDTF">2023-11-22T05:49:20Z</dcterms:modified>
</cp:coreProperties>
</file>