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4"/>
  </p:notesMasterIdLst>
  <p:sldIdLst>
    <p:sldId id="264" r:id="rId2"/>
    <p:sldId id="263" r:id="rId3"/>
    <p:sldId id="265" r:id="rId4"/>
    <p:sldId id="256" r:id="rId5"/>
    <p:sldId id="268" r:id="rId6"/>
    <p:sldId id="269" r:id="rId7"/>
    <p:sldId id="267" r:id="rId8"/>
    <p:sldId id="271" r:id="rId9"/>
    <p:sldId id="274" r:id="rId10"/>
    <p:sldId id="272" r:id="rId11"/>
    <p:sldId id="277" r:id="rId12"/>
    <p:sldId id="273" r:id="rId13"/>
    <p:sldId id="275" r:id="rId14"/>
    <p:sldId id="276" r:id="rId15"/>
    <p:sldId id="279" r:id="rId16"/>
    <p:sldId id="278" r:id="rId17"/>
    <p:sldId id="280" r:id="rId18"/>
    <p:sldId id="282" r:id="rId19"/>
    <p:sldId id="283" r:id="rId20"/>
    <p:sldId id="284" r:id="rId21"/>
    <p:sldId id="285" r:id="rId22"/>
    <p:sldId id="286"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74" autoAdjust="0"/>
    <p:restoredTop sz="94660"/>
  </p:normalViewPr>
  <p:slideViewPr>
    <p:cSldViewPr>
      <p:cViewPr varScale="1">
        <p:scale>
          <a:sx n="83" d="100"/>
          <a:sy n="83" d="100"/>
        </p:scale>
        <p:origin x="-144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E3B990-B376-4474-A948-684220459847}" type="datetimeFigureOut">
              <a:rPr lang="tr-TR" smtClean="0"/>
              <a:pPr/>
              <a:t>9.04.2020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D59647-F999-44E5-A27E-FF3B8FC34B8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9D59647-F999-44E5-A27E-FF3B8FC34B8C}"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9.04.2020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9.04.2020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9.04.2020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9.04.2020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9.04.2020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9.04.2020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9.04.2020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9.04.2020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9.04.2020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9.04.2020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9.04.2020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9.04.2020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elektrikport.com/haber-roportaj/mikrodalga-sinyallerden-elektrik-enerjisi-uretildi/10157" TargetMode="External"/><Relationship Id="rId2" Type="http://schemas.openxmlformats.org/officeDocument/2006/relationships/hyperlink" Target="http://www.elektrikport.com/teknik-kutuphane/enerji-iletim-hatlari-1-bolum/4176"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m/url?q=http://www.elektrikport.com/teknik-kutuphane/elektrik-dagitim-sebekeleri/8703&amp;sa=U&amp;ei=V-XOUuKKCqeayAPny4HIDA&amp;ved=0CAYQFjAA&amp;client=internal-uds-cse&amp;usg=AFQjCNEFtxdeF69VAMTmjAuc9S3gNO387Q" TargetMode="External"/><Relationship Id="rId2" Type="http://schemas.openxmlformats.org/officeDocument/2006/relationships/hyperlink" Target="https://www.google.com/url?q=http://www.elektrikport.com/teknik-kutuphane/guc-ve-dagtm-transformatorleri-arasndaki-farklar/4325&amp;sa=U&amp;ei=QuXOUvD5NqX9ygOP2oGICw&amp;ved=0CAYQFjAA&amp;client=internal-uds-cse&amp;usg=AFQjCNGczE_cVSWNwc_spGxsK64NDZRPzA"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bwMode="auto">
          <a:xfrm>
            <a:off x="457200" y="500043"/>
            <a:ext cx="8472518" cy="4786346"/>
          </a:xfrm>
        </p:spPr>
        <p:txBody>
          <a:bodyPr/>
          <a:lstStyle/>
          <a:p>
            <a:pPr>
              <a:buNone/>
            </a:pPr>
            <a:r>
              <a:rPr lang="tr-TR" dirty="0" smtClean="0"/>
              <a:t>     </a:t>
            </a:r>
            <a:r>
              <a:rPr lang="tr-TR" sz="7200" dirty="0" smtClean="0"/>
              <a:t>   </a:t>
            </a:r>
          </a:p>
          <a:p>
            <a:pPr>
              <a:buNone/>
            </a:pPr>
            <a:r>
              <a:rPr lang="tr-TR" sz="7200" b="1" dirty="0" smtClean="0"/>
              <a:t>     ŞALT   SAHASI</a:t>
            </a:r>
            <a:endParaRPr lang="tr-TR" sz="7200" b="1"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5720" y="1714489"/>
            <a:ext cx="8572560" cy="4524315"/>
          </a:xfrm>
          <a:prstGeom prst="rect">
            <a:avLst/>
          </a:prstGeom>
        </p:spPr>
        <p:txBody>
          <a:bodyPr wrap="square">
            <a:spAutoFit/>
          </a:bodyPr>
          <a:lstStyle/>
          <a:p>
            <a:pPr fontAlgn="base"/>
            <a:endParaRPr lang="tr-TR" sz="3600" dirty="0" smtClean="0"/>
          </a:p>
          <a:p>
            <a:pPr fontAlgn="base"/>
            <a:r>
              <a:rPr lang="tr-TR" sz="3600" dirty="0" smtClean="0"/>
              <a:t>Bu tip şalt sahaları yatay ve dikey şekilde monte edilen kafes kirişlerden yapılır. Baralar gerilmiş şekilde tutturulan zincir veya mesnet tipi izolatörler yardımıyla kirişler arasına gergin bir şekilde monte edilir.Ayırıcılar ve diğer hafif gereçler kirişler üzerine tutturulur.. </a:t>
            </a:r>
            <a:endParaRPr lang="tr-TR" sz="3600" dirty="0"/>
          </a:p>
        </p:txBody>
      </p:sp>
      <p:sp>
        <p:nvSpPr>
          <p:cNvPr id="3" name="2 Dikdörtgen"/>
          <p:cNvSpPr/>
          <p:nvPr/>
        </p:nvSpPr>
        <p:spPr>
          <a:xfrm>
            <a:off x="1714480" y="845234"/>
            <a:ext cx="5286411" cy="646331"/>
          </a:xfrm>
          <a:prstGeom prst="rect">
            <a:avLst/>
          </a:prstGeom>
          <a:solidFill>
            <a:schemeClr val="accent3"/>
          </a:solidFill>
        </p:spPr>
        <p:txBody>
          <a:bodyPr wrap="square">
            <a:spAutoFit/>
          </a:bodyPr>
          <a:lstStyle/>
          <a:p>
            <a:pPr lvl="0" fontAlgn="base"/>
            <a:r>
              <a:rPr lang="tr-TR" sz="3600" b="1" dirty="0" smtClean="0">
                <a:solidFill>
                  <a:prstClr val="black"/>
                </a:solidFill>
              </a:rPr>
              <a:t>Kiriş Tipi Şalt Sahası</a:t>
            </a:r>
            <a:endParaRPr lang="tr-TR" sz="3600" dirty="0" smtClean="0">
              <a:solidFill>
                <a:prstClr val="black"/>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bdullah\Desktop\122011_1929_altSahasHak15.png"/>
          <p:cNvPicPr>
            <a:picLocks noChangeAspect="1" noChangeArrowheads="1"/>
          </p:cNvPicPr>
          <p:nvPr/>
        </p:nvPicPr>
        <p:blipFill>
          <a:blip r:embed="rId2"/>
          <a:srcRect/>
          <a:stretch>
            <a:fillRect/>
          </a:stretch>
        </p:blipFill>
        <p:spPr bwMode="auto">
          <a:xfrm>
            <a:off x="0" y="0"/>
            <a:ext cx="9144000" cy="721521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1714488"/>
            <a:ext cx="8429684" cy="4524315"/>
          </a:xfrm>
          <a:prstGeom prst="rect">
            <a:avLst/>
          </a:prstGeom>
        </p:spPr>
        <p:txBody>
          <a:bodyPr wrap="square">
            <a:spAutoFit/>
          </a:bodyPr>
          <a:lstStyle/>
          <a:p>
            <a:pPr fontAlgn="base"/>
            <a:r>
              <a:rPr lang="tr-TR" sz="3200" dirty="0" smtClean="0"/>
              <a:t>Bu tip şalt sahalarında üniteler beton sütunlar üzerine yerleştirilir. Baralar beton kaideler üzerine monte edilen zincir izolatörler arasına gergin bir şekilde yerleştirilir. Tesisin yere olan yüksekliği fazla olmadığı için maliyeti ucuzdur. Ancak bu tip şalt sahası için geniş ve düz bir alan gereklidir.  Toprak üstü tipi şalt sahaları gevşek zemin toprak kayması ve deprem kuşağı olan yerler için uygun değildir.</a:t>
            </a:r>
            <a:endParaRPr lang="tr-TR" sz="3200" dirty="0"/>
          </a:p>
        </p:txBody>
      </p:sp>
      <p:sp>
        <p:nvSpPr>
          <p:cNvPr id="3" name="2 Dikdörtgen"/>
          <p:cNvSpPr/>
          <p:nvPr/>
        </p:nvSpPr>
        <p:spPr>
          <a:xfrm>
            <a:off x="571472" y="928670"/>
            <a:ext cx="7643866" cy="646331"/>
          </a:xfrm>
          <a:prstGeom prst="rect">
            <a:avLst/>
          </a:prstGeom>
          <a:solidFill>
            <a:schemeClr val="accent3"/>
          </a:solidFill>
        </p:spPr>
        <p:txBody>
          <a:bodyPr wrap="square">
            <a:spAutoFit/>
          </a:bodyPr>
          <a:lstStyle/>
          <a:p>
            <a:pPr lvl="0" fontAlgn="base"/>
            <a:r>
              <a:rPr lang="tr-TR" sz="3600" b="1" dirty="0" smtClean="0">
                <a:solidFill>
                  <a:prstClr val="black"/>
                </a:solidFill>
              </a:rPr>
              <a:t>    Toprak Üstü Tipi Şalt Sahası</a:t>
            </a:r>
            <a:endParaRPr lang="tr-TR" sz="3600" dirty="0" smtClean="0">
              <a:solidFill>
                <a:prstClr val="black"/>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bdullah\Desktop\122011_1929_altSahasHak14.png"/>
          <p:cNvPicPr>
            <a:picLocks noChangeAspect="1" noChangeArrowheads="1"/>
          </p:cNvPicPr>
          <p:nvPr/>
        </p:nvPicPr>
        <p:blipFill>
          <a:blip r:embed="rId2"/>
          <a:srcRect/>
          <a:stretch>
            <a:fillRect/>
          </a:stretch>
        </p:blipFill>
        <p:spPr bwMode="auto">
          <a:xfrm>
            <a:off x="785786" y="1142984"/>
            <a:ext cx="7143799" cy="485778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nvSpPr>
        <p:spPr>
          <a:xfrm>
            <a:off x="285720" y="428604"/>
            <a:ext cx="8001056" cy="4214842"/>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fontAlgn="base"/>
            <a:r>
              <a:rPr lang="tr-TR" sz="1800" b="1" dirty="0" smtClean="0"/>
              <a:t>       </a:t>
            </a:r>
            <a:r>
              <a:rPr lang="tr-TR" sz="3600" b="1" dirty="0" smtClean="0"/>
              <a:t>ŞALT SAHASI  KORUMA  ELEMANLARI</a:t>
            </a:r>
          </a:p>
          <a:p>
            <a:pPr fontAlgn="base"/>
            <a:endParaRPr lang="tr-TR" sz="3600" b="1" dirty="0" smtClean="0"/>
          </a:p>
          <a:p>
            <a:pPr fontAlgn="base"/>
            <a:endParaRPr lang="tr-TR" sz="1800" b="1" dirty="0" smtClean="0"/>
          </a:p>
          <a:p>
            <a:pPr fontAlgn="base"/>
            <a:endParaRPr lang="tr-TR" sz="1800" b="1" dirty="0" smtClean="0"/>
          </a:p>
          <a:p>
            <a:pPr fontAlgn="base"/>
            <a:endParaRPr lang="tr-TR" sz="1800" b="1" dirty="0" smtClean="0"/>
          </a:p>
          <a:p>
            <a:pPr fontAlgn="base"/>
            <a:endParaRPr lang="tr-TR" sz="1800" b="1" dirty="0" smtClean="0"/>
          </a:p>
          <a:p>
            <a:pPr fontAlgn="base"/>
            <a:endParaRPr lang="tr-TR" sz="1800" b="1" dirty="0" smtClean="0"/>
          </a:p>
          <a:p>
            <a:pPr fontAlgn="base"/>
            <a:endParaRPr lang="tr-TR" sz="1800" b="1" dirty="0" smtClean="0"/>
          </a:p>
          <a:p>
            <a:pPr fontAlgn="base"/>
            <a:endParaRPr lang="tr-TR" sz="1800" b="1" dirty="0" smtClean="0"/>
          </a:p>
          <a:p>
            <a:pPr fontAlgn="base"/>
            <a:endParaRPr lang="tr-TR" sz="1800" b="1" dirty="0" smtClean="0"/>
          </a:p>
          <a:p>
            <a:pPr fontAlgn="base"/>
            <a:endParaRPr lang="tr-TR" sz="1800" b="1" dirty="0" smtClean="0"/>
          </a:p>
          <a:p>
            <a:pPr fontAlgn="base"/>
            <a:endParaRPr lang="tr-TR" sz="1800" dirty="0"/>
          </a:p>
        </p:txBody>
      </p:sp>
      <p:sp>
        <p:nvSpPr>
          <p:cNvPr id="3" name="2 Dikdörtgen"/>
          <p:cNvSpPr/>
          <p:nvPr/>
        </p:nvSpPr>
        <p:spPr>
          <a:xfrm>
            <a:off x="714348" y="1857364"/>
            <a:ext cx="7500990" cy="4401205"/>
          </a:xfrm>
          <a:prstGeom prst="rect">
            <a:avLst/>
          </a:prstGeom>
        </p:spPr>
        <p:txBody>
          <a:bodyPr wrap="square">
            <a:spAutoFit/>
          </a:bodyPr>
          <a:lstStyle/>
          <a:p>
            <a:pPr fontAlgn="base"/>
            <a:r>
              <a:rPr lang="tr-TR" sz="4000" dirty="0" smtClean="0"/>
              <a:t>Yüksek gerilim şalt tesislerinde, enerji nakil hatlarında  yüksek arıza akımlarının ve gerilimlerinin meydana getireceği ısı ve diğer olumsuz etkilere karşı koruyucu görevi yapan devre elemanlarıdır.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1472" y="928670"/>
            <a:ext cx="7786742" cy="5632311"/>
          </a:xfrm>
          <a:prstGeom prst="rect">
            <a:avLst/>
          </a:prstGeom>
        </p:spPr>
        <p:txBody>
          <a:bodyPr wrap="square">
            <a:spAutoFit/>
          </a:bodyPr>
          <a:lstStyle/>
          <a:p>
            <a:pPr fontAlgn="base"/>
            <a:r>
              <a:rPr lang="tr-TR" sz="6000" dirty="0" smtClean="0"/>
              <a:t>.</a:t>
            </a:r>
            <a:r>
              <a:rPr lang="tr-TR" sz="4400" dirty="0" smtClean="0"/>
              <a:t>Yüksek gerilim NH sigortaları </a:t>
            </a:r>
          </a:p>
          <a:p>
            <a:pPr fontAlgn="base"/>
            <a:r>
              <a:rPr lang="tr-TR" sz="6000" dirty="0" smtClean="0"/>
              <a:t>.</a:t>
            </a:r>
            <a:r>
              <a:rPr lang="tr-TR" sz="4400" dirty="0" smtClean="0"/>
              <a:t> Parafudurlar</a:t>
            </a:r>
          </a:p>
          <a:p>
            <a:pPr fontAlgn="base"/>
            <a:r>
              <a:rPr lang="tr-TR" sz="6000" dirty="0" smtClean="0"/>
              <a:t>.</a:t>
            </a:r>
            <a:r>
              <a:rPr lang="tr-TR" sz="4400" dirty="0" smtClean="0"/>
              <a:t> Kuşkonmazlar</a:t>
            </a:r>
            <a:br>
              <a:rPr lang="tr-TR" sz="4400" dirty="0" smtClean="0"/>
            </a:br>
            <a:r>
              <a:rPr lang="tr-TR" sz="6000" dirty="0" smtClean="0"/>
              <a:t>.</a:t>
            </a:r>
            <a:r>
              <a:rPr lang="tr-TR" sz="4400" dirty="0" smtClean="0"/>
              <a:t> İzolatörler</a:t>
            </a:r>
          </a:p>
          <a:p>
            <a:pPr fontAlgn="base"/>
            <a:r>
              <a:rPr lang="tr-TR" sz="6000" dirty="0" smtClean="0"/>
              <a:t>.</a:t>
            </a:r>
            <a:r>
              <a:rPr lang="tr-TR" sz="4400" dirty="0" smtClean="0"/>
              <a:t> Paratonerler</a:t>
            </a:r>
          </a:p>
          <a:p>
            <a:pPr fontAlgn="base"/>
            <a:r>
              <a:rPr lang="tr-TR" sz="6000" dirty="0" smtClean="0"/>
              <a:t>.</a:t>
            </a:r>
            <a:r>
              <a:rPr lang="tr-TR" sz="4400" dirty="0" smtClean="0"/>
              <a:t> Koruma röleleri.</a:t>
            </a:r>
            <a:endParaRPr lang="tr-TR" sz="4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28596" y="1500174"/>
            <a:ext cx="7143800" cy="4154984"/>
          </a:xfrm>
          <a:prstGeom prst="rect">
            <a:avLst/>
          </a:prstGeom>
        </p:spPr>
        <p:txBody>
          <a:bodyPr wrap="square">
            <a:spAutoFit/>
          </a:bodyPr>
          <a:lstStyle/>
          <a:p>
            <a:pPr fontAlgn="base"/>
            <a:r>
              <a:rPr lang="tr-TR" sz="4400" b="1" dirty="0" smtClean="0"/>
              <a:t>Yüksek gerilim NH sigortaları</a:t>
            </a:r>
            <a:r>
              <a:rPr lang="tr-TR" sz="4400" dirty="0" smtClean="0"/>
              <a:t/>
            </a:r>
            <a:br>
              <a:rPr lang="tr-TR" sz="4400" dirty="0" smtClean="0"/>
            </a:br>
            <a:endParaRPr lang="tr-TR" sz="4400" dirty="0" smtClean="0"/>
          </a:p>
          <a:p>
            <a:pPr fontAlgn="base"/>
            <a:r>
              <a:rPr lang="tr-TR" sz="4400" dirty="0" smtClean="0"/>
              <a:t>Sigorta, üzerinden aşırı akım geçtiğinde devreyi açan bir eleman olarak tanımlanır</a:t>
            </a:r>
            <a:endParaRPr lang="tr-TR" sz="4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28596" y="1571612"/>
            <a:ext cx="7715304" cy="3970318"/>
          </a:xfrm>
          <a:prstGeom prst="rect">
            <a:avLst/>
          </a:prstGeom>
        </p:spPr>
        <p:txBody>
          <a:bodyPr wrap="square">
            <a:spAutoFit/>
          </a:bodyPr>
          <a:lstStyle/>
          <a:p>
            <a:pPr fontAlgn="base"/>
            <a:endParaRPr lang="tr-TR" sz="3600" dirty="0" smtClean="0"/>
          </a:p>
          <a:p>
            <a:pPr fontAlgn="base"/>
            <a:r>
              <a:rPr lang="tr-TR" sz="3600" dirty="0" smtClean="0"/>
              <a:t>Yüksek gerilim tesislerinde hat arızaları, yıldırım düşmeleri ve kesici açması gibi manevralar sonucu meydana gelen aşırı ve zararlı çok yüksek gerilim şoklarının etkisini önleyen koruma elemanıdır</a:t>
            </a:r>
            <a:endParaRPr lang="tr-TR" sz="3600" dirty="0"/>
          </a:p>
        </p:txBody>
      </p:sp>
      <p:sp>
        <p:nvSpPr>
          <p:cNvPr id="3" name="2 Dikdörtgen"/>
          <p:cNvSpPr/>
          <p:nvPr/>
        </p:nvSpPr>
        <p:spPr>
          <a:xfrm>
            <a:off x="1071539" y="871022"/>
            <a:ext cx="5514440" cy="707886"/>
          </a:xfrm>
          <a:prstGeom prst="rect">
            <a:avLst/>
          </a:prstGeom>
        </p:spPr>
        <p:txBody>
          <a:bodyPr wrap="square">
            <a:spAutoFit/>
          </a:bodyPr>
          <a:lstStyle/>
          <a:p>
            <a:pPr lvl="0" fontAlgn="base"/>
            <a:r>
              <a:rPr lang="tr-TR" sz="4000" b="1" dirty="0" smtClean="0">
                <a:solidFill>
                  <a:prstClr val="black"/>
                </a:solidFill>
              </a:rPr>
              <a:t>      Parafudurlar</a:t>
            </a:r>
            <a:endParaRPr lang="tr-TR" sz="4000" dirty="0" smtClean="0">
              <a:solidFill>
                <a:prstClr val="black"/>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000100" y="1357298"/>
            <a:ext cx="6929486" cy="4832092"/>
          </a:xfrm>
          <a:prstGeom prst="rect">
            <a:avLst/>
          </a:prstGeom>
        </p:spPr>
        <p:txBody>
          <a:bodyPr wrap="square">
            <a:spAutoFit/>
          </a:bodyPr>
          <a:lstStyle/>
          <a:p>
            <a:pPr fontAlgn="base"/>
            <a:r>
              <a:rPr lang="tr-TR" sz="2800" dirty="0" smtClean="0"/>
              <a:t/>
            </a:r>
            <a:br>
              <a:rPr lang="tr-TR" sz="2800" dirty="0" smtClean="0"/>
            </a:br>
            <a:endParaRPr lang="tr-TR" sz="2800" dirty="0" smtClean="0"/>
          </a:p>
          <a:p>
            <a:pPr fontAlgn="base"/>
            <a:r>
              <a:rPr lang="tr-TR" sz="2800" dirty="0" smtClean="0"/>
              <a:t>Yüksek gerilim enerji nakil hatlarını taşıyan direklerde bulunan traverslerdeki izolatörlerin bağlantı yerinin üst kısmına kuşların konması veya yuva yapması istenmez. Bu nedenle traverslerin bu kısmına kuşların konmaması için bir kuşkonmaz malzemesi montaj edilir ve arası çapraz şekilde galvanizli ince bir bağlama teli ile bağlanır</a:t>
            </a:r>
            <a:endParaRPr lang="tr-TR" sz="2800" dirty="0"/>
          </a:p>
        </p:txBody>
      </p:sp>
      <p:sp>
        <p:nvSpPr>
          <p:cNvPr id="3" name="2 Dikdörtgen"/>
          <p:cNvSpPr/>
          <p:nvPr/>
        </p:nvSpPr>
        <p:spPr>
          <a:xfrm>
            <a:off x="2000232" y="928172"/>
            <a:ext cx="5328409" cy="707886"/>
          </a:xfrm>
          <a:prstGeom prst="rect">
            <a:avLst/>
          </a:prstGeom>
        </p:spPr>
        <p:txBody>
          <a:bodyPr wrap="square">
            <a:spAutoFit/>
          </a:bodyPr>
          <a:lstStyle/>
          <a:p>
            <a:r>
              <a:rPr lang="tr-TR" sz="4000" b="1" dirty="0" smtClean="0">
                <a:solidFill>
                  <a:prstClr val="black"/>
                </a:solidFill>
              </a:rPr>
              <a:t>   Kuşkonmazlar</a:t>
            </a:r>
            <a:endParaRPr lang="tr-TR"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000100" y="1357298"/>
            <a:ext cx="7429552" cy="5016758"/>
          </a:xfrm>
          <a:prstGeom prst="rect">
            <a:avLst/>
          </a:prstGeom>
        </p:spPr>
        <p:txBody>
          <a:bodyPr wrap="square">
            <a:spAutoFit/>
          </a:bodyPr>
          <a:lstStyle/>
          <a:p>
            <a:pPr fontAlgn="base"/>
            <a:endParaRPr lang="tr-TR" sz="4000" dirty="0" smtClean="0"/>
          </a:p>
          <a:p>
            <a:pPr fontAlgn="base"/>
            <a:r>
              <a:rPr lang="tr-TR" sz="4000" dirty="0" smtClean="0"/>
              <a:t>İzolatörler hava hattı iletkenlerini direklere tespit etmeye yarar. Yüksek gerilim hava hatlarında kullanılan izolatör zincirinde koruma elemanları yoksa gerilim dağılımı düzgün değildir. </a:t>
            </a:r>
            <a:endParaRPr lang="tr-TR" sz="4000" dirty="0"/>
          </a:p>
        </p:txBody>
      </p:sp>
      <p:sp>
        <p:nvSpPr>
          <p:cNvPr id="3" name="2 Dikdörtgen"/>
          <p:cNvSpPr/>
          <p:nvPr/>
        </p:nvSpPr>
        <p:spPr>
          <a:xfrm>
            <a:off x="1428728" y="746810"/>
            <a:ext cx="6215106" cy="707886"/>
          </a:xfrm>
          <a:prstGeom prst="rect">
            <a:avLst/>
          </a:prstGeom>
        </p:spPr>
        <p:txBody>
          <a:bodyPr wrap="square">
            <a:spAutoFit/>
          </a:bodyPr>
          <a:lstStyle/>
          <a:p>
            <a:pPr lvl="0" fontAlgn="base"/>
            <a:r>
              <a:rPr lang="tr-TR" sz="4000" b="1" dirty="0" smtClean="0">
                <a:solidFill>
                  <a:prstClr val="black"/>
                </a:solidFill>
              </a:rPr>
              <a:t>İzolâtörlerin Korunması</a:t>
            </a:r>
            <a:endParaRPr lang="tr-TR" sz="4000" dirty="0" smtClean="0">
              <a:solidFill>
                <a:prstClr val="black"/>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85926"/>
            <a:ext cx="8229600" cy="4538674"/>
          </a:xfrm>
        </p:spPr>
        <p:txBody>
          <a:bodyPr>
            <a:normAutofit/>
          </a:bodyPr>
          <a:lstStyle/>
          <a:p>
            <a:pPr>
              <a:buNone/>
            </a:pPr>
            <a:r>
              <a:rPr lang="tr-TR" sz="3600" dirty="0" smtClean="0"/>
              <a:t>       Şalt sahalarında trafolar aracılığıyla elektrik alçaltılıp veya yükseltilerek istenilen </a:t>
            </a:r>
            <a:r>
              <a:rPr lang="tr-TR" sz="3600" b="1" dirty="0" smtClean="0">
                <a:hlinkClick r:id="rId2"/>
              </a:rPr>
              <a:t>iletim</a:t>
            </a:r>
            <a:r>
              <a:rPr lang="tr-TR" sz="3600" dirty="0" smtClean="0"/>
              <a:t> seviyesine getirilir aynı zamanda bunun dışında da önemli fonksiyonları gerçekleştirilir. Kısaca </a:t>
            </a:r>
            <a:r>
              <a:rPr lang="tr-TR" sz="3600" b="1" dirty="0" err="1" smtClean="0">
                <a:hlinkClick r:id="rId3"/>
              </a:rPr>
              <a:t>elktrik</a:t>
            </a:r>
            <a:r>
              <a:rPr lang="tr-TR" sz="3600" b="1" dirty="0" smtClean="0">
                <a:hlinkClick r:id="rId3"/>
              </a:rPr>
              <a:t> </a:t>
            </a:r>
            <a:r>
              <a:rPr lang="tr-TR" sz="3600" b="1" dirty="0" err="1" smtClean="0">
                <a:hlinkClick r:id="rId3"/>
              </a:rPr>
              <a:t>enerjisine</a:t>
            </a:r>
            <a:r>
              <a:rPr lang="tr-TR" sz="3600" dirty="0" err="1" smtClean="0"/>
              <a:t>toplamaya</a:t>
            </a:r>
            <a:r>
              <a:rPr lang="tr-TR" sz="3600" dirty="0" smtClean="0"/>
              <a:t> veya dağıtmaya yarayan birimlerdir.</a:t>
            </a:r>
            <a:br>
              <a:rPr lang="tr-TR" sz="3600" dirty="0" smtClean="0"/>
            </a:br>
            <a:endParaRPr lang="tr-TR" sz="3600" dirty="0" smtClean="0"/>
          </a:p>
          <a:p>
            <a:pPr>
              <a:buNone/>
            </a:pP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14282" y="642918"/>
            <a:ext cx="8643998" cy="4524315"/>
          </a:xfrm>
          <a:prstGeom prst="rect">
            <a:avLst/>
          </a:prstGeom>
        </p:spPr>
        <p:txBody>
          <a:bodyPr wrap="square">
            <a:spAutoFit/>
          </a:bodyPr>
          <a:lstStyle/>
          <a:p>
            <a:pPr fontAlgn="base"/>
            <a:r>
              <a:rPr lang="tr-TR" sz="2800" dirty="0" smtClean="0"/>
              <a:t/>
            </a:r>
            <a:br>
              <a:rPr lang="tr-TR" sz="2800" dirty="0" smtClean="0"/>
            </a:br>
            <a:endParaRPr lang="tr-TR" sz="2800" dirty="0" smtClean="0"/>
          </a:p>
          <a:p>
            <a:pPr fontAlgn="base"/>
            <a:endParaRPr lang="tr-TR" sz="2800" dirty="0" smtClean="0"/>
          </a:p>
          <a:p>
            <a:pPr fontAlgn="base"/>
            <a:endParaRPr lang="tr-TR" sz="2800" dirty="0" smtClean="0"/>
          </a:p>
          <a:p>
            <a:pPr fontAlgn="base"/>
            <a:r>
              <a:rPr lang="tr-TR" sz="4400" dirty="0" smtClean="0"/>
              <a:t>Paratoner, yıldırımı tehlikesizce toprağa ileten koruma tesisatıdır. Yıldırım düşen yerde büyük zararlar oluşur</a:t>
            </a:r>
            <a:r>
              <a:rPr lang="tr-TR" sz="3600" dirty="0" smtClean="0"/>
              <a:t>. </a:t>
            </a:r>
            <a:endParaRPr lang="tr-TR" sz="3600" dirty="0"/>
          </a:p>
        </p:txBody>
      </p:sp>
      <p:sp>
        <p:nvSpPr>
          <p:cNvPr id="3" name="2 Dikdörtgen"/>
          <p:cNvSpPr/>
          <p:nvPr/>
        </p:nvSpPr>
        <p:spPr>
          <a:xfrm>
            <a:off x="642910" y="642918"/>
            <a:ext cx="7143799" cy="769441"/>
          </a:xfrm>
          <a:prstGeom prst="rect">
            <a:avLst/>
          </a:prstGeom>
        </p:spPr>
        <p:txBody>
          <a:bodyPr wrap="square">
            <a:spAutoFit/>
          </a:bodyPr>
          <a:lstStyle/>
          <a:p>
            <a:r>
              <a:rPr lang="tr-TR" sz="4000" b="1" dirty="0" smtClean="0">
                <a:solidFill>
                  <a:prstClr val="black"/>
                </a:solidFill>
              </a:rPr>
              <a:t>              </a:t>
            </a:r>
            <a:r>
              <a:rPr lang="tr-TR" sz="4400" b="1" dirty="0" smtClean="0">
                <a:solidFill>
                  <a:prstClr val="black"/>
                </a:solidFill>
              </a:rPr>
              <a:t>Paratonerler</a:t>
            </a:r>
            <a:endParaRPr lang="tr-TR" sz="4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14282" y="1500174"/>
            <a:ext cx="8929718" cy="4524315"/>
          </a:xfrm>
          <a:prstGeom prst="rect">
            <a:avLst/>
          </a:prstGeom>
        </p:spPr>
        <p:txBody>
          <a:bodyPr wrap="square">
            <a:spAutoFit/>
          </a:bodyPr>
          <a:lstStyle/>
          <a:p>
            <a:pPr fontAlgn="base"/>
            <a:r>
              <a:rPr lang="tr-TR" sz="3200" dirty="0" smtClean="0"/>
              <a:t>Diferansiyel aşırı akım rölesi</a:t>
            </a:r>
          </a:p>
          <a:p>
            <a:pPr fontAlgn="base"/>
            <a:r>
              <a:rPr lang="tr-TR" sz="3200" dirty="0" smtClean="0"/>
              <a:t>Toprak kaçağı koruma rölesi</a:t>
            </a:r>
          </a:p>
          <a:p>
            <a:pPr fontAlgn="base"/>
            <a:r>
              <a:rPr lang="tr-TR" sz="3200" dirty="0" smtClean="0"/>
              <a:t>Sargı kaçağı koruma rölesi</a:t>
            </a:r>
          </a:p>
          <a:p>
            <a:pPr fontAlgn="base"/>
            <a:r>
              <a:rPr lang="tr-TR" sz="3200" dirty="0" smtClean="0"/>
              <a:t>Sargı kısadevre koruma rölesi</a:t>
            </a:r>
          </a:p>
          <a:p>
            <a:pPr fontAlgn="base"/>
            <a:r>
              <a:rPr lang="tr-TR" sz="3200" dirty="0" smtClean="0"/>
              <a:t>Ters akım rölesi (vatmetrik röle)</a:t>
            </a:r>
          </a:p>
          <a:p>
            <a:pPr fontAlgn="base"/>
            <a:r>
              <a:rPr lang="tr-TR" sz="3200" dirty="0" smtClean="0"/>
              <a:t>Yatak ısınma rölesi</a:t>
            </a:r>
          </a:p>
          <a:p>
            <a:pPr fontAlgn="base"/>
            <a:r>
              <a:rPr lang="tr-TR" sz="3200" dirty="0" smtClean="0"/>
              <a:t>Bucholz (Bukoz) rölesi</a:t>
            </a:r>
          </a:p>
          <a:p>
            <a:pPr fontAlgn="base"/>
            <a:r>
              <a:rPr lang="tr-TR" sz="3200" dirty="0" smtClean="0"/>
              <a:t>Temperatur (ısı kontrol) rölesi</a:t>
            </a:r>
          </a:p>
          <a:p>
            <a:pPr fontAlgn="base"/>
            <a:r>
              <a:rPr lang="tr-TR" sz="3200" dirty="0" smtClean="0"/>
              <a:t>Rotor toprak arıza koruması olarak sınıflandırılır.</a:t>
            </a:r>
          </a:p>
        </p:txBody>
      </p:sp>
      <p:sp>
        <p:nvSpPr>
          <p:cNvPr id="4" name="3 Dikdörtgen"/>
          <p:cNvSpPr/>
          <p:nvPr/>
        </p:nvSpPr>
        <p:spPr>
          <a:xfrm>
            <a:off x="1071538" y="448747"/>
            <a:ext cx="6619169" cy="707886"/>
          </a:xfrm>
          <a:prstGeom prst="rect">
            <a:avLst/>
          </a:prstGeom>
        </p:spPr>
        <p:txBody>
          <a:bodyPr wrap="square">
            <a:spAutoFit/>
          </a:bodyPr>
          <a:lstStyle/>
          <a:p>
            <a:pPr lvl="0" fontAlgn="base"/>
            <a:r>
              <a:rPr lang="tr-TR" sz="4000" b="1" dirty="0" smtClean="0">
                <a:solidFill>
                  <a:prstClr val="black"/>
                </a:solidFill>
              </a:rPr>
              <a:t>      Koruma Röleleri</a:t>
            </a:r>
            <a:endParaRPr lang="tr-TR" sz="4000" dirty="0" smtClean="0">
              <a:solidFill>
                <a:prstClr val="black"/>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42911" y="857232"/>
            <a:ext cx="7715304" cy="3785652"/>
          </a:xfrm>
          <a:prstGeom prst="rect">
            <a:avLst/>
          </a:prstGeom>
        </p:spPr>
        <p:txBody>
          <a:bodyPr wrap="square">
            <a:spAutoFit/>
          </a:bodyPr>
          <a:lstStyle/>
          <a:p>
            <a:r>
              <a:rPr lang="tr-TR" sz="6000" b="1" dirty="0" smtClean="0"/>
              <a:t>Sağlıklı günler dilerim…</a:t>
            </a:r>
          </a:p>
          <a:p>
            <a:endParaRPr lang="tr-TR" sz="6000" b="1" dirty="0" smtClean="0"/>
          </a:p>
          <a:p>
            <a:r>
              <a:rPr lang="tr-TR" sz="6000" b="1" dirty="0" smtClean="0"/>
              <a:t>Dr. Yavuz ATEŞ</a:t>
            </a:r>
            <a:endParaRPr lang="tr-TR" sz="6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bdullah\Desktop\890x.jpg"/>
          <p:cNvPicPr>
            <a:picLocks noGrp="1" noChangeAspect="1" noChangeArrowheads="1"/>
          </p:cNvPicPr>
          <p:nvPr>
            <p:ph idx="1"/>
          </p:nvPr>
        </p:nvPicPr>
        <p:blipFill>
          <a:blip r:embed="rId2"/>
          <a:srcRect/>
          <a:stretch>
            <a:fillRect/>
          </a:stretch>
        </p:blipFill>
        <p:spPr bwMode="auto">
          <a:xfrm>
            <a:off x="0" y="1"/>
            <a:ext cx="9144000"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1142984"/>
            <a:ext cx="6557986" cy="5072098"/>
          </a:xfrm>
        </p:spPr>
        <p:txBody>
          <a:bodyPr>
            <a:normAutofit/>
          </a:bodyPr>
          <a:lstStyle/>
          <a:p>
            <a:pPr algn="l"/>
            <a:r>
              <a:rPr lang="tr-TR" sz="3600" dirty="0" smtClean="0">
                <a:solidFill>
                  <a:srgbClr val="FF0000"/>
                </a:solidFill>
              </a:rPr>
              <a:t>Şalt sahası;  </a:t>
            </a:r>
            <a:r>
              <a:rPr lang="tr-TR" sz="3600" dirty="0" smtClean="0"/>
              <a:t> </a:t>
            </a:r>
            <a:r>
              <a:rPr lang="tr-TR" sz="3600" b="1" dirty="0" smtClean="0">
                <a:hlinkClick r:id="rId2"/>
              </a:rPr>
              <a:t>güç trafoları</a:t>
            </a:r>
            <a:r>
              <a:rPr lang="tr-TR" sz="3600" b="1" dirty="0" smtClean="0"/>
              <a:t>   </a:t>
            </a:r>
            <a:r>
              <a:rPr lang="tr-TR" sz="3600" dirty="0" smtClean="0"/>
              <a:t>,   </a:t>
            </a:r>
          </a:p>
          <a:p>
            <a:pPr algn="l"/>
            <a:r>
              <a:rPr lang="tr-TR" sz="3600" dirty="0" smtClean="0"/>
              <a:t> </a:t>
            </a:r>
            <a:r>
              <a:rPr lang="tr-TR" sz="3600" dirty="0" err="1" smtClean="0"/>
              <a:t>baraları</a:t>
            </a:r>
            <a:r>
              <a:rPr lang="tr-TR" sz="3600" dirty="0" smtClean="0"/>
              <a:t>     ve diğer bütünleşik    </a:t>
            </a:r>
          </a:p>
          <a:p>
            <a:pPr algn="l"/>
            <a:r>
              <a:rPr lang="tr-TR" sz="3600" dirty="0" smtClean="0"/>
              <a:t> elemanları  ile elektrik üretim</a:t>
            </a:r>
          </a:p>
          <a:p>
            <a:pPr algn="l"/>
            <a:r>
              <a:rPr lang="tr-TR" sz="3600" dirty="0" smtClean="0"/>
              <a:t>, iletim   ve </a:t>
            </a:r>
            <a:r>
              <a:rPr lang="tr-TR" sz="3600" b="1" dirty="0" smtClean="0">
                <a:hlinkClick r:id="rId3"/>
              </a:rPr>
              <a:t>dağıtımın</a:t>
            </a:r>
            <a:r>
              <a:rPr lang="tr-TR" sz="3600" dirty="0" smtClean="0"/>
              <a:t> yapıldı tesislerdir</a:t>
            </a:r>
            <a:r>
              <a:rPr lang="tr-TR" dirty="0" smtClean="0"/>
              <a:t>. </a:t>
            </a:r>
            <a:endParaRPr lang="tr-TR"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http://cdn.elektrikport.com/Content/201401/Electrical_substation_model_(side-view)%20(1).PNG"/>
          <p:cNvPicPr>
            <a:picLocks noGrp="1"/>
          </p:cNvPicPr>
          <p:nvPr>
            <p:ph idx="1"/>
          </p:nvPr>
        </p:nvPicPr>
        <p:blipFill>
          <a:blip r:embed="rId2"/>
          <a:stretch>
            <a:fillRect/>
          </a:stretch>
        </p:blipFill>
        <p:spPr bwMode="auto">
          <a:xfrm>
            <a:off x="500034" y="1357298"/>
            <a:ext cx="8229600" cy="478634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1000108"/>
            <a:ext cx="7429552" cy="5509200"/>
          </a:xfrm>
          <a:prstGeom prst="rect">
            <a:avLst/>
          </a:prstGeom>
        </p:spPr>
        <p:txBody>
          <a:bodyPr wrap="square">
            <a:spAutoFit/>
          </a:bodyPr>
          <a:lstStyle/>
          <a:p>
            <a:pPr marL="342900" indent="-342900">
              <a:buAutoNum type="arabicPeriod"/>
            </a:pPr>
            <a:r>
              <a:rPr lang="tr-TR" sz="3200" b="1" i="1" dirty="0" smtClean="0"/>
              <a:t>  Birinci İletim Hattı</a:t>
            </a:r>
          </a:p>
          <a:p>
            <a:pPr marL="342900" indent="-342900">
              <a:buAutoNum type="arabicPeriod"/>
            </a:pPr>
            <a:r>
              <a:rPr lang="tr-TR" sz="3200" b="1" i="1" dirty="0" smtClean="0"/>
              <a:t>  Topraklama Hattı,</a:t>
            </a:r>
          </a:p>
          <a:p>
            <a:pPr marL="342900" indent="-342900">
              <a:buAutoNum type="arabicPeriod"/>
            </a:pPr>
            <a:r>
              <a:rPr lang="tr-TR" sz="3200" b="1" i="1" dirty="0" smtClean="0"/>
              <a:t>  Havai Hat,</a:t>
            </a:r>
          </a:p>
          <a:p>
            <a:pPr marL="342900" indent="-342900">
              <a:buAutoNum type="arabicPeriod"/>
            </a:pPr>
            <a:r>
              <a:rPr lang="tr-TR" sz="3200" b="1" i="1" dirty="0" smtClean="0"/>
              <a:t>  Gerilimin Trafolar İçin Ölçümü,</a:t>
            </a:r>
          </a:p>
          <a:p>
            <a:pPr marL="342900" indent="-342900">
              <a:buAutoNum type="arabicPeriod"/>
            </a:pPr>
            <a:r>
              <a:rPr lang="tr-TR" sz="3200" b="1" i="1" dirty="0" smtClean="0"/>
              <a:t>  İzolatörler,</a:t>
            </a:r>
          </a:p>
          <a:p>
            <a:pPr marL="342900" indent="-342900">
              <a:buAutoNum type="arabicPeriod"/>
            </a:pPr>
            <a:r>
              <a:rPr lang="tr-TR" sz="3200" b="1" i="1" dirty="0" smtClean="0"/>
              <a:t>  Kesiciler,</a:t>
            </a:r>
          </a:p>
          <a:p>
            <a:pPr marL="342900" indent="-342900">
              <a:buAutoNum type="arabicPeriod"/>
            </a:pPr>
            <a:r>
              <a:rPr lang="tr-TR" sz="3200" b="1" i="1" dirty="0" smtClean="0"/>
              <a:t>  Akım Transformatörü</a:t>
            </a:r>
          </a:p>
          <a:p>
            <a:pPr marL="342900" indent="-342900">
              <a:buAutoNum type="arabicPeriod"/>
            </a:pPr>
            <a:r>
              <a:rPr lang="tr-TR" sz="3200" b="1" i="1" dirty="0" smtClean="0"/>
              <a:t>  Yıldırım </a:t>
            </a:r>
            <a:r>
              <a:rPr lang="tr-TR" sz="3200" b="1" i="1" dirty="0" err="1" smtClean="0"/>
              <a:t>Parafudru</a:t>
            </a:r>
            <a:endParaRPr lang="tr-TR" sz="3200" b="1" i="1" dirty="0" smtClean="0"/>
          </a:p>
          <a:p>
            <a:pPr marL="342900" indent="-342900">
              <a:buAutoNum type="arabicPeriod"/>
            </a:pPr>
            <a:r>
              <a:rPr lang="tr-TR" sz="3200" b="1" i="1" dirty="0" smtClean="0"/>
              <a:t>  Ana Trafo,</a:t>
            </a:r>
          </a:p>
          <a:p>
            <a:pPr marL="342900" indent="-342900">
              <a:buAutoNum type="arabicPeriod"/>
            </a:pPr>
            <a:r>
              <a:rPr lang="tr-TR" sz="3200" b="1" i="1" dirty="0" smtClean="0"/>
              <a:t> Kontrol Binası,</a:t>
            </a:r>
          </a:p>
          <a:p>
            <a:pPr marL="342900" indent="-342900">
              <a:buAutoNum type="arabicPeriod"/>
            </a:pPr>
            <a:r>
              <a:rPr lang="tr-TR" sz="3200" b="1" i="1" dirty="0" smtClean="0"/>
              <a:t>  Güvenlik Çitleri, </a:t>
            </a:r>
            <a:endParaRPr lang="tr-T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28604"/>
            <a:ext cx="8229600" cy="2000264"/>
          </a:xfrm>
        </p:spPr>
        <p:txBody>
          <a:bodyPr>
            <a:normAutofit/>
          </a:bodyPr>
          <a:lstStyle/>
          <a:p>
            <a:r>
              <a:rPr lang="tr-TR" dirty="0" smtClean="0"/>
              <a:t>    ŞALT    SAHASI      ÇEŞİTLERİ</a:t>
            </a:r>
            <a:br>
              <a:rPr lang="tr-TR" dirty="0" smtClean="0"/>
            </a:br>
            <a:endParaRPr lang="tr-TR" dirty="0"/>
          </a:p>
        </p:txBody>
      </p:sp>
      <p:sp>
        <p:nvSpPr>
          <p:cNvPr id="3" name="2 İçerik Yer Tutucusu"/>
          <p:cNvSpPr>
            <a:spLocks noGrp="1"/>
          </p:cNvSpPr>
          <p:nvPr>
            <p:ph idx="1"/>
          </p:nvPr>
        </p:nvSpPr>
        <p:spPr>
          <a:xfrm>
            <a:off x="457200" y="1857364"/>
            <a:ext cx="8229600" cy="4467236"/>
          </a:xfrm>
        </p:spPr>
        <p:txBody>
          <a:bodyPr/>
          <a:lstStyle/>
          <a:p>
            <a:endParaRPr lang="tr-TR" dirty="0" smtClean="0"/>
          </a:p>
          <a:p>
            <a:r>
              <a:rPr lang="tr-TR" sz="3600" dirty="0" smtClean="0"/>
              <a:t>Cihaz tipi şalt sahası</a:t>
            </a:r>
          </a:p>
          <a:p>
            <a:endParaRPr lang="tr-TR" sz="3600" dirty="0" smtClean="0"/>
          </a:p>
          <a:p>
            <a:r>
              <a:rPr lang="tr-TR" sz="3600" dirty="0" smtClean="0"/>
              <a:t>Kiriş tipi şalt sahası</a:t>
            </a:r>
          </a:p>
          <a:p>
            <a:endParaRPr lang="tr-TR" sz="3600" dirty="0" smtClean="0"/>
          </a:p>
          <a:p>
            <a:r>
              <a:rPr lang="tr-TR" sz="3600" dirty="0" smtClean="0"/>
              <a:t>Toprak  üstü tipi şalt sahası</a:t>
            </a:r>
            <a:endParaRPr lang="tr-TR"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1857364"/>
            <a:ext cx="7786742" cy="4524315"/>
          </a:xfrm>
          <a:prstGeom prst="rect">
            <a:avLst/>
          </a:prstGeom>
        </p:spPr>
        <p:txBody>
          <a:bodyPr wrap="square">
            <a:spAutoFit/>
          </a:bodyPr>
          <a:lstStyle/>
          <a:p>
            <a:pPr fontAlgn="base"/>
            <a:endParaRPr lang="tr-TR" sz="3200" dirty="0" smtClean="0"/>
          </a:p>
          <a:p>
            <a:pPr fontAlgn="base"/>
            <a:r>
              <a:rPr lang="tr-TR" sz="3200" dirty="0" smtClean="0"/>
              <a:t>Arazinin düz olmadığı yerlerde tesis edilir, ölçü transformatörleri gibi hafif olan cihazlar çelik çerçeveler üzerine yerleştirilir. Baralar A tipi demir direklere tespit edilen gergi tipi zincir izolatörler arasına gergin bir şekilde yerleştirilir. Tesisin kuruluş maliyeti ucuzdur.</a:t>
            </a:r>
            <a:br>
              <a:rPr lang="tr-TR" sz="3200" dirty="0" smtClean="0"/>
            </a:br>
            <a:endParaRPr lang="tr-TR" sz="3200" dirty="0"/>
          </a:p>
        </p:txBody>
      </p:sp>
      <p:sp>
        <p:nvSpPr>
          <p:cNvPr id="3" name="2 Dikdörtgen"/>
          <p:cNvSpPr/>
          <p:nvPr/>
        </p:nvSpPr>
        <p:spPr>
          <a:xfrm>
            <a:off x="1142976" y="1071546"/>
            <a:ext cx="6072230" cy="707886"/>
          </a:xfrm>
          <a:prstGeom prst="rect">
            <a:avLst/>
          </a:prstGeom>
          <a:solidFill>
            <a:schemeClr val="accent3"/>
          </a:solidFill>
        </p:spPr>
        <p:txBody>
          <a:bodyPr wrap="square">
            <a:spAutoFit/>
          </a:bodyPr>
          <a:lstStyle/>
          <a:p>
            <a:r>
              <a:rPr lang="tr-TR" sz="4000" i="1" dirty="0" smtClean="0">
                <a:solidFill>
                  <a:prstClr val="black"/>
                </a:solidFill>
              </a:rPr>
              <a:t>Cihaz Tipi Şalt Sahası</a:t>
            </a:r>
            <a:endParaRPr lang="tr-TR" sz="4000"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bdullah\Desktop\122011_1929_altSahasHak13.png"/>
          <p:cNvPicPr>
            <a:picLocks noChangeAspect="1" noChangeArrowheads="1"/>
          </p:cNvPicPr>
          <p:nvPr/>
        </p:nvPicPr>
        <p:blipFill>
          <a:blip r:embed="rId2"/>
          <a:srcRect/>
          <a:stretch>
            <a:fillRect/>
          </a:stretch>
        </p:blipFill>
        <p:spPr bwMode="auto">
          <a:xfrm>
            <a:off x="642910" y="857232"/>
            <a:ext cx="7358114" cy="5357849"/>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804</TotalTime>
  <Words>338</Words>
  <PresentationFormat>Ekran Gösterisi (4:3)</PresentationFormat>
  <Paragraphs>79</Paragraphs>
  <Slides>22</Slides>
  <Notes>1</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Akış</vt:lpstr>
      <vt:lpstr>Slayt 1</vt:lpstr>
      <vt:lpstr>Slayt 2</vt:lpstr>
      <vt:lpstr>Slayt 3</vt:lpstr>
      <vt:lpstr>Slayt 4</vt:lpstr>
      <vt:lpstr>Slayt 5</vt:lpstr>
      <vt:lpstr>Slayt 6</vt:lpstr>
      <vt:lpstr>    ŞALT    SAHASI      ÇEŞİTLERİ </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Abdullah</dc:creator>
  <cp:lastModifiedBy>Armis Yatak</cp:lastModifiedBy>
  <cp:revision>83</cp:revision>
  <dcterms:created xsi:type="dcterms:W3CDTF">2014-03-17T01:44:44Z</dcterms:created>
  <dcterms:modified xsi:type="dcterms:W3CDTF">2020-04-09T09:52:11Z</dcterms:modified>
</cp:coreProperties>
</file>