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87" r:id="rId1"/>
  </p:sldMasterIdLst>
  <p:sldIdLst>
    <p:sldId id="304" r:id="rId2"/>
    <p:sldId id="326" r:id="rId3"/>
    <p:sldId id="327" r:id="rId4"/>
    <p:sldId id="328" r:id="rId5"/>
    <p:sldId id="329" r:id="rId6"/>
    <p:sldId id="330" r:id="rId7"/>
    <p:sldId id="376" r:id="rId8"/>
    <p:sldId id="377" r:id="rId9"/>
    <p:sldId id="378" r:id="rId10"/>
    <p:sldId id="331" r:id="rId11"/>
    <p:sldId id="332" r:id="rId12"/>
    <p:sldId id="333" r:id="rId13"/>
    <p:sldId id="334" r:id="rId14"/>
    <p:sldId id="335" r:id="rId15"/>
    <p:sldId id="336" r:id="rId16"/>
    <p:sldId id="337" r:id="rId17"/>
    <p:sldId id="338" r:id="rId18"/>
    <p:sldId id="339" r:id="rId19"/>
    <p:sldId id="340" r:id="rId20"/>
    <p:sldId id="341" r:id="rId21"/>
    <p:sldId id="343" r:id="rId22"/>
    <p:sldId id="344" r:id="rId23"/>
    <p:sldId id="349" r:id="rId24"/>
    <p:sldId id="350" r:id="rId25"/>
    <p:sldId id="351" r:id="rId26"/>
    <p:sldId id="352" r:id="rId27"/>
    <p:sldId id="354" r:id="rId28"/>
    <p:sldId id="355" r:id="rId29"/>
    <p:sldId id="357" r:id="rId30"/>
    <p:sldId id="365" r:id="rId31"/>
    <p:sldId id="371" r:id="rId32"/>
    <p:sldId id="373" r:id="rId33"/>
    <p:sldId id="374" r:id="rId34"/>
    <p:sldId id="257" r:id="rId35"/>
    <p:sldId id="258" r:id="rId36"/>
    <p:sldId id="292" r:id="rId37"/>
    <p:sldId id="305" r:id="rId38"/>
    <p:sldId id="308" r:id="rId39"/>
    <p:sldId id="306" r:id="rId40"/>
    <p:sldId id="307" r:id="rId41"/>
    <p:sldId id="260" r:id="rId42"/>
    <p:sldId id="261" r:id="rId43"/>
    <p:sldId id="262" r:id="rId44"/>
    <p:sldId id="265" r:id="rId45"/>
    <p:sldId id="295" r:id="rId46"/>
    <p:sldId id="309" r:id="rId47"/>
    <p:sldId id="301" r:id="rId48"/>
    <p:sldId id="266" r:id="rId49"/>
    <p:sldId id="296" r:id="rId50"/>
    <p:sldId id="315" r:id="rId51"/>
    <p:sldId id="311" r:id="rId52"/>
    <p:sldId id="312" r:id="rId53"/>
    <p:sldId id="313" r:id="rId54"/>
    <p:sldId id="314" r:id="rId55"/>
    <p:sldId id="270" r:id="rId56"/>
    <p:sldId id="278" r:id="rId57"/>
    <p:sldId id="279" r:id="rId58"/>
    <p:sldId id="280" r:id="rId59"/>
    <p:sldId id="281" r:id="rId60"/>
    <p:sldId id="277" r:id="rId61"/>
    <p:sldId id="271" r:id="rId62"/>
    <p:sldId id="282" r:id="rId63"/>
    <p:sldId id="272" r:id="rId64"/>
    <p:sldId id="273" r:id="rId65"/>
    <p:sldId id="275" r:id="rId66"/>
    <p:sldId id="276" r:id="rId67"/>
    <p:sldId id="274" r:id="rId68"/>
    <p:sldId id="289" r:id="rId69"/>
    <p:sldId id="318" r:id="rId70"/>
    <p:sldId id="298" r:id="rId71"/>
    <p:sldId id="290" r:id="rId72"/>
    <p:sldId id="399" r:id="rId73"/>
    <p:sldId id="400" r:id="rId74"/>
    <p:sldId id="320" r:id="rId75"/>
    <p:sldId id="321" r:id="rId76"/>
    <p:sldId id="322" r:id="rId77"/>
    <p:sldId id="397" r:id="rId78"/>
    <p:sldId id="398" r:id="rId79"/>
    <p:sldId id="409" r:id="rId80"/>
    <p:sldId id="412" r:id="rId81"/>
    <p:sldId id="401" r:id="rId82"/>
    <p:sldId id="402" r:id="rId83"/>
    <p:sldId id="403" r:id="rId84"/>
    <p:sldId id="404" r:id="rId85"/>
    <p:sldId id="405" r:id="rId86"/>
    <p:sldId id="406" r:id="rId87"/>
    <p:sldId id="407" r:id="rId88"/>
    <p:sldId id="408" r:id="rId89"/>
    <p:sldId id="390" r:id="rId90"/>
    <p:sldId id="391" r:id="rId91"/>
    <p:sldId id="392" r:id="rId92"/>
    <p:sldId id="393" r:id="rId93"/>
    <p:sldId id="394"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pervisor" initials="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16" d="100"/>
          <a:sy n="116" d="100"/>
        </p:scale>
        <p:origin x="39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564412-8088-0C22-F79C-7DF291E27D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D962AD2-A376-7E28-2F4A-E36D04A81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CDE0154-F83F-DDD4-9B16-771A5886719C}"/>
              </a:ext>
            </a:extLst>
          </p:cNvPr>
          <p:cNvSpPr>
            <a:spLocks noGrp="1"/>
          </p:cNvSpPr>
          <p:nvPr>
            <p:ph type="dt" sz="half" idx="10"/>
          </p:nvPr>
        </p:nvSpPr>
        <p:spPr/>
        <p:txBody>
          <a:bodyPr/>
          <a:lstStyle/>
          <a:p>
            <a:fld id="{48A87A34-81AB-432B-8DAE-1953F412C126}" type="datetimeFigureOut">
              <a:rPr lang="en-US" smtClean="0"/>
              <a:pPr/>
              <a:t>4/14/2023</a:t>
            </a:fld>
            <a:endParaRPr lang="en-US" dirty="0"/>
          </a:p>
        </p:txBody>
      </p:sp>
      <p:sp>
        <p:nvSpPr>
          <p:cNvPr id="5" name="Footer Placeholder 4">
            <a:extLst>
              <a:ext uri="{FF2B5EF4-FFF2-40B4-BE49-F238E27FC236}">
                <a16:creationId xmlns="" xmlns:a16="http://schemas.microsoft.com/office/drawing/2014/main" id="{52F9B67D-1A05-9458-D8F4-E89EF338B3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5A9D001-4B19-7109-4232-1CDA079989C4}"/>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6365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07D736-B5F7-584D-A61D-E7370219FC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F65BDFC-EFE1-010E-D0BA-C94ED5426C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2DB3C28-F0E0-DB83-4A8F-A93111F3A510}"/>
              </a:ext>
            </a:extLst>
          </p:cNvPr>
          <p:cNvSpPr>
            <a:spLocks noGrp="1"/>
          </p:cNvSpPr>
          <p:nvPr>
            <p:ph type="dt" sz="half" idx="10"/>
          </p:nvPr>
        </p:nvSpPr>
        <p:spPr/>
        <p:txBody>
          <a:bodyPr/>
          <a:lstStyle/>
          <a:p>
            <a:fld id="{48A87A34-81AB-432B-8DAE-1953F412C126}" type="datetimeFigureOut">
              <a:rPr lang="en-US" smtClean="0"/>
              <a:pPr/>
              <a:t>4/14/2023</a:t>
            </a:fld>
            <a:endParaRPr lang="en-US" dirty="0"/>
          </a:p>
        </p:txBody>
      </p:sp>
      <p:sp>
        <p:nvSpPr>
          <p:cNvPr id="5" name="Footer Placeholder 4">
            <a:extLst>
              <a:ext uri="{FF2B5EF4-FFF2-40B4-BE49-F238E27FC236}">
                <a16:creationId xmlns="" xmlns:a16="http://schemas.microsoft.com/office/drawing/2014/main" id="{D2285484-5CB9-1A4E-08CC-2F2F0CD347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F267A417-A91A-32E6-0BF9-5BF82F2D10AC}"/>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51088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20ECEB5-1579-3F62-759B-CD898492A9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29A6A48-44B5-28DD-6606-4E774DA97C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392A6B-7D49-1FD7-6AF8-5BC97D99153D}"/>
              </a:ext>
            </a:extLst>
          </p:cNvPr>
          <p:cNvSpPr>
            <a:spLocks noGrp="1"/>
          </p:cNvSpPr>
          <p:nvPr>
            <p:ph type="dt" sz="half" idx="10"/>
          </p:nvPr>
        </p:nvSpPr>
        <p:spPr/>
        <p:txBody>
          <a:bodyPr/>
          <a:lstStyle/>
          <a:p>
            <a:fld id="{48A87A34-81AB-432B-8DAE-1953F412C126}" type="datetimeFigureOut">
              <a:rPr lang="en-US" smtClean="0"/>
              <a:pPr/>
              <a:t>4/14/2023</a:t>
            </a:fld>
            <a:endParaRPr lang="en-US" dirty="0"/>
          </a:p>
        </p:txBody>
      </p:sp>
      <p:sp>
        <p:nvSpPr>
          <p:cNvPr id="5" name="Footer Placeholder 4">
            <a:extLst>
              <a:ext uri="{FF2B5EF4-FFF2-40B4-BE49-F238E27FC236}">
                <a16:creationId xmlns="" xmlns:a16="http://schemas.microsoft.com/office/drawing/2014/main" id="{FEE0F289-B7EC-0628-B465-16E844EBAB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D26130EF-B52B-FA83-5D59-47CEB89A3FAC}"/>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60780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266167"/>
            <a:ext cx="11360800" cy="1050800"/>
          </a:xfrm>
          <a:prstGeom prst="rect">
            <a:avLst/>
          </a:prstGeom>
        </p:spPr>
        <p:txBody>
          <a:bodyPr spcFirstLastPara="1" lIns="91425" tIns="91425" rIns="91425" b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9" name="Google Shape;19;p4"/>
          <p:cNvSpPr txBox="1">
            <a:spLocks noGrp="1"/>
          </p:cNvSpPr>
          <p:nvPr>
            <p:ph type="body" idx="1"/>
          </p:nvPr>
        </p:nvSpPr>
        <p:spPr>
          <a:xfrm>
            <a:off x="415600" y="1316967"/>
            <a:ext cx="11360800" cy="4774800"/>
          </a:xfrm>
          <a:prstGeom prst="rect">
            <a:avLst/>
          </a:prstGeom>
        </p:spPr>
        <p:txBody>
          <a:bodyPr spcFirstLastPara="1" lIns="91425" tIns="91425" rIns="91425" bIns="91425">
            <a:normAutofit/>
          </a:bodyPr>
          <a:lstStyle>
            <a:lvl1pPr marL="457200" lvl="0" indent="-342900">
              <a:spcBef>
                <a:spcPts val="0"/>
              </a:spcBef>
              <a:spcAft>
                <a:spcPts val="0"/>
              </a:spcAft>
              <a:buClr>
                <a:srgbClr val="1B1D69"/>
              </a:buClr>
              <a:buSzPts val="1800"/>
              <a:buChar char="●"/>
              <a:defRPr>
                <a:solidFill>
                  <a:srgbClr val="1B1D69"/>
                </a:solidFill>
              </a:defRPr>
            </a:lvl1pPr>
            <a:lvl2pPr marL="914400" lvl="1" indent="-317500">
              <a:spcBef>
                <a:spcPts val="0"/>
              </a:spcBef>
              <a:spcAft>
                <a:spcPts val="0"/>
              </a:spcAft>
              <a:buClr>
                <a:srgbClr val="1B1D69"/>
              </a:buClr>
              <a:buSzPts val="1400"/>
              <a:buChar char="○"/>
              <a:defRPr>
                <a:solidFill>
                  <a:srgbClr val="1B1D69"/>
                </a:solidFill>
              </a:defRPr>
            </a:lvl2pPr>
            <a:lvl3pPr marL="1371600" lvl="2" indent="-317500">
              <a:spcBef>
                <a:spcPts val="0"/>
              </a:spcBef>
              <a:spcAft>
                <a:spcPts val="0"/>
              </a:spcAft>
              <a:buClr>
                <a:srgbClr val="1B1D69"/>
              </a:buClr>
              <a:buSzPts val="1400"/>
              <a:buChar char="■"/>
              <a:defRPr>
                <a:solidFill>
                  <a:srgbClr val="1B1D69"/>
                </a:solidFill>
              </a:defRPr>
            </a:lvl3pPr>
            <a:lvl4pPr marL="1828800" lvl="3" indent="-317500">
              <a:spcBef>
                <a:spcPts val="0"/>
              </a:spcBef>
              <a:spcAft>
                <a:spcPts val="0"/>
              </a:spcAft>
              <a:buClr>
                <a:srgbClr val="1B1D69"/>
              </a:buClr>
              <a:buSzPts val="1400"/>
              <a:buChar char="●"/>
              <a:defRPr>
                <a:solidFill>
                  <a:srgbClr val="1B1D69"/>
                </a:solidFill>
              </a:defRPr>
            </a:lvl4pPr>
            <a:lvl5pPr marL="2286000" lvl="4" indent="-317500">
              <a:spcBef>
                <a:spcPts val="0"/>
              </a:spcBef>
              <a:spcAft>
                <a:spcPts val="0"/>
              </a:spcAft>
              <a:buClr>
                <a:srgbClr val="1B1D69"/>
              </a:buClr>
              <a:buSzPts val="1400"/>
              <a:buChar char="○"/>
              <a:defRPr>
                <a:solidFill>
                  <a:srgbClr val="1B1D69"/>
                </a:solidFill>
              </a:defRPr>
            </a:lvl5pPr>
            <a:lvl6pPr marL="2743200" lvl="5" indent="-317500">
              <a:spcBef>
                <a:spcPts val="0"/>
              </a:spcBef>
              <a:spcAft>
                <a:spcPts val="0"/>
              </a:spcAft>
              <a:buClr>
                <a:srgbClr val="1B1D69"/>
              </a:buClr>
              <a:buSzPts val="1400"/>
              <a:buChar char="■"/>
              <a:defRPr>
                <a:solidFill>
                  <a:srgbClr val="1B1D69"/>
                </a:solidFill>
              </a:defRPr>
            </a:lvl6pPr>
            <a:lvl7pPr marL="3200400" lvl="6" indent="-317500">
              <a:spcBef>
                <a:spcPts val="0"/>
              </a:spcBef>
              <a:spcAft>
                <a:spcPts val="0"/>
              </a:spcAft>
              <a:buClr>
                <a:srgbClr val="1B1D69"/>
              </a:buClr>
              <a:buSzPts val="1400"/>
              <a:buChar char="●"/>
              <a:defRPr>
                <a:solidFill>
                  <a:srgbClr val="1B1D69"/>
                </a:solidFill>
              </a:defRPr>
            </a:lvl7pPr>
            <a:lvl8pPr marL="3657600" lvl="7" indent="-317500">
              <a:spcBef>
                <a:spcPts val="0"/>
              </a:spcBef>
              <a:spcAft>
                <a:spcPts val="0"/>
              </a:spcAft>
              <a:buClr>
                <a:srgbClr val="1B1D69"/>
              </a:buClr>
              <a:buSzPts val="1400"/>
              <a:buChar char="○"/>
              <a:defRPr>
                <a:solidFill>
                  <a:srgbClr val="1B1D69"/>
                </a:solidFill>
              </a:defRPr>
            </a:lvl8pPr>
            <a:lvl9pPr marL="4114800" lvl="8" indent="-317500">
              <a:spcBef>
                <a:spcPts val="0"/>
              </a:spcBef>
              <a:spcAft>
                <a:spcPts val="0"/>
              </a:spcAft>
              <a:buClr>
                <a:srgbClr val="1B1D69"/>
              </a:buClr>
              <a:buSzPts val="1400"/>
              <a:buChar char="■"/>
              <a:defRPr>
                <a:solidFill>
                  <a:srgbClr val="1B1D69"/>
                </a:solidFill>
              </a:defRPr>
            </a:lvl9pPr>
          </a:lstStyle>
          <a:p>
            <a:endParaRPr/>
          </a:p>
        </p:txBody>
      </p:sp>
      <p:sp>
        <p:nvSpPr>
          <p:cNvPr id="4" name="Google Shape;20;p4"/>
          <p:cNvSpPr txBox="1">
            <a:spLocks noGrp="1"/>
          </p:cNvSpPr>
          <p:nvPr>
            <p:ph type="sldNum" idx="10"/>
          </p:nvPr>
        </p:nvSpPr>
        <p:spPr>
          <a:xfrm>
            <a:off x="11296651" y="6218239"/>
            <a:ext cx="732367" cy="523875"/>
          </a:xfrm>
        </p:spPr>
        <p:txBody>
          <a:bodyPr spcFirstLastPara="1" lIns="91425" tIns="91425" rIns="91425" bIns="91425">
            <a:normAutofit/>
          </a:bodyPr>
          <a:lstStyle>
            <a:lvl1pPr lvl="0">
              <a:spcBef>
                <a:spcPts val="0"/>
              </a:spcBef>
              <a:spcAft>
                <a:spcPts val="0"/>
              </a:spcAft>
              <a:buNone/>
              <a:defRPr smtClean="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C57CDC1F-D4D4-4E63-B49B-C2E7A80569BE}" type="slidenum">
              <a:rPr lang="tr"/>
              <a:pPr>
                <a:defRPr/>
              </a:pPr>
              <a:t>‹#›</a:t>
            </a:fld>
            <a:endParaRPr lang="tr"/>
          </a:p>
        </p:txBody>
      </p:sp>
    </p:spTree>
    <p:extLst>
      <p:ext uri="{BB962C8B-B14F-4D97-AF65-F5344CB8AC3E}">
        <p14:creationId xmlns:p14="http://schemas.microsoft.com/office/powerpoint/2010/main" val="336231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CFA17C-9A7F-546E-AF71-C56EC81AA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8EFF630-EBED-0147-4C92-1660FC858D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4C62BFF-8C96-B956-AD67-CFBF065A74DF}"/>
              </a:ext>
            </a:extLst>
          </p:cNvPr>
          <p:cNvSpPr>
            <a:spLocks noGrp="1"/>
          </p:cNvSpPr>
          <p:nvPr>
            <p:ph type="dt" sz="half" idx="10"/>
          </p:nvPr>
        </p:nvSpPr>
        <p:spPr/>
        <p:txBody>
          <a:bodyPr/>
          <a:lstStyle/>
          <a:p>
            <a:fld id="{48A87A34-81AB-432B-8DAE-1953F412C126}" type="datetimeFigureOut">
              <a:rPr lang="en-US" smtClean="0"/>
              <a:pPr/>
              <a:t>4/14/2023</a:t>
            </a:fld>
            <a:endParaRPr lang="en-US" dirty="0"/>
          </a:p>
        </p:txBody>
      </p:sp>
      <p:sp>
        <p:nvSpPr>
          <p:cNvPr id="5" name="Footer Placeholder 4">
            <a:extLst>
              <a:ext uri="{FF2B5EF4-FFF2-40B4-BE49-F238E27FC236}">
                <a16:creationId xmlns="" xmlns:a16="http://schemas.microsoft.com/office/drawing/2014/main" id="{1AA475E8-F631-8F86-62C0-10A10D5618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003E1E3-FE09-B9B3-A010-8388EACFB8B0}"/>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2483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7DEF6D-AEDC-9544-AFDD-6B0937EF0D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9CC8EF0-EF15-AFA8-0318-B9EB3714F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A8AF06D-DAAA-D102-A84F-790D4271E21E}"/>
              </a:ext>
            </a:extLst>
          </p:cNvPr>
          <p:cNvSpPr>
            <a:spLocks noGrp="1"/>
          </p:cNvSpPr>
          <p:nvPr>
            <p:ph type="dt" sz="half" idx="10"/>
          </p:nvPr>
        </p:nvSpPr>
        <p:spPr/>
        <p:txBody>
          <a:bodyPr/>
          <a:lstStyle/>
          <a:p>
            <a:fld id="{48A87A34-81AB-432B-8DAE-1953F412C126}" type="datetimeFigureOut">
              <a:rPr lang="en-US" smtClean="0"/>
              <a:pPr/>
              <a:t>4/14/2023</a:t>
            </a:fld>
            <a:endParaRPr lang="en-US" dirty="0"/>
          </a:p>
        </p:txBody>
      </p:sp>
      <p:sp>
        <p:nvSpPr>
          <p:cNvPr id="5" name="Footer Placeholder 4">
            <a:extLst>
              <a:ext uri="{FF2B5EF4-FFF2-40B4-BE49-F238E27FC236}">
                <a16:creationId xmlns="" xmlns:a16="http://schemas.microsoft.com/office/drawing/2014/main" id="{877D65C5-FCB2-E50F-ADBB-B4F5AC4199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8CEE8543-9C40-5343-9FEF-35BE270980AE}"/>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73649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8B594E-E4C9-CB57-119D-C9F6A5167D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8DEF0F5-9FD3-1E37-CA31-04DFE6BE98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F4AF181-F3C4-E9AE-A7D1-706975F92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E15DE29-1550-0F9B-1541-FF41EE1FBDC3}"/>
              </a:ext>
            </a:extLst>
          </p:cNvPr>
          <p:cNvSpPr>
            <a:spLocks noGrp="1"/>
          </p:cNvSpPr>
          <p:nvPr>
            <p:ph type="dt" sz="half" idx="10"/>
          </p:nvPr>
        </p:nvSpPr>
        <p:spPr/>
        <p:txBody>
          <a:bodyPr/>
          <a:lstStyle/>
          <a:p>
            <a:fld id="{48A87A34-81AB-432B-8DAE-1953F412C126}" type="datetimeFigureOut">
              <a:rPr lang="en-US" smtClean="0"/>
              <a:pPr/>
              <a:t>4/14/2023</a:t>
            </a:fld>
            <a:endParaRPr lang="en-US" dirty="0"/>
          </a:p>
        </p:txBody>
      </p:sp>
      <p:sp>
        <p:nvSpPr>
          <p:cNvPr id="6" name="Footer Placeholder 5">
            <a:extLst>
              <a:ext uri="{FF2B5EF4-FFF2-40B4-BE49-F238E27FC236}">
                <a16:creationId xmlns="" xmlns:a16="http://schemas.microsoft.com/office/drawing/2014/main" id="{DCB23110-6B4A-43B1-0880-8BA0B12C2A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0CFFDB81-228E-ADDF-0003-F6C1C54FE09A}"/>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91178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FCDA73-1A0D-A957-6E79-FCDA5D821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F397134-7A13-34F9-4526-953731034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5F28AC8-3163-F0A3-745E-C83C594B49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042B6FA-348F-FC9B-2780-2C56EA3797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DD812A1-A99E-9555-7516-926A87DAB1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5E50ED8-3E60-EE36-A0C1-01746DDC4751}"/>
              </a:ext>
            </a:extLst>
          </p:cNvPr>
          <p:cNvSpPr>
            <a:spLocks noGrp="1"/>
          </p:cNvSpPr>
          <p:nvPr>
            <p:ph type="dt" sz="half" idx="10"/>
          </p:nvPr>
        </p:nvSpPr>
        <p:spPr/>
        <p:txBody>
          <a:bodyPr/>
          <a:lstStyle/>
          <a:p>
            <a:fld id="{48A87A34-81AB-432B-8DAE-1953F412C126}" type="datetimeFigureOut">
              <a:rPr lang="en-US" smtClean="0"/>
              <a:pPr/>
              <a:t>4/14/2023</a:t>
            </a:fld>
            <a:endParaRPr lang="en-US" dirty="0"/>
          </a:p>
        </p:txBody>
      </p:sp>
      <p:sp>
        <p:nvSpPr>
          <p:cNvPr id="8" name="Footer Placeholder 7">
            <a:extLst>
              <a:ext uri="{FF2B5EF4-FFF2-40B4-BE49-F238E27FC236}">
                <a16:creationId xmlns="" xmlns:a16="http://schemas.microsoft.com/office/drawing/2014/main" id="{2E882F9C-9F9F-4105-C980-7E77588EF7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33D32E30-05D0-BC9F-43C2-84E63C7CA801}"/>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35001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401C2C-3146-EC64-2998-521D5E2022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003C631-DFE2-1E5C-2672-E7B2C874E53D}"/>
              </a:ext>
            </a:extLst>
          </p:cNvPr>
          <p:cNvSpPr>
            <a:spLocks noGrp="1"/>
          </p:cNvSpPr>
          <p:nvPr>
            <p:ph type="dt" sz="half" idx="10"/>
          </p:nvPr>
        </p:nvSpPr>
        <p:spPr/>
        <p:txBody>
          <a:bodyPr/>
          <a:lstStyle/>
          <a:p>
            <a:fld id="{48A87A34-81AB-432B-8DAE-1953F412C126}" type="datetimeFigureOut">
              <a:rPr lang="en-US" smtClean="0"/>
              <a:pPr/>
              <a:t>4/14/2023</a:t>
            </a:fld>
            <a:endParaRPr lang="en-US" dirty="0"/>
          </a:p>
        </p:txBody>
      </p:sp>
      <p:sp>
        <p:nvSpPr>
          <p:cNvPr id="4" name="Footer Placeholder 3">
            <a:extLst>
              <a:ext uri="{FF2B5EF4-FFF2-40B4-BE49-F238E27FC236}">
                <a16:creationId xmlns="" xmlns:a16="http://schemas.microsoft.com/office/drawing/2014/main" id="{9497E7BF-AFC6-273F-2CA4-0575867B370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7666449D-4679-B971-5845-0F12C9F90068}"/>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7959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A0ED674-9254-0320-F6D9-7F3A10626FAD}"/>
              </a:ext>
            </a:extLst>
          </p:cNvPr>
          <p:cNvSpPr>
            <a:spLocks noGrp="1"/>
          </p:cNvSpPr>
          <p:nvPr>
            <p:ph type="dt" sz="half" idx="10"/>
          </p:nvPr>
        </p:nvSpPr>
        <p:spPr/>
        <p:txBody>
          <a:bodyPr/>
          <a:lstStyle/>
          <a:p>
            <a:fld id="{48A87A34-81AB-432B-8DAE-1953F412C126}" type="datetimeFigureOut">
              <a:rPr lang="en-US" smtClean="0"/>
              <a:pPr/>
              <a:t>4/14/2023</a:t>
            </a:fld>
            <a:endParaRPr lang="en-US" dirty="0"/>
          </a:p>
        </p:txBody>
      </p:sp>
      <p:sp>
        <p:nvSpPr>
          <p:cNvPr id="3" name="Footer Placeholder 2">
            <a:extLst>
              <a:ext uri="{FF2B5EF4-FFF2-40B4-BE49-F238E27FC236}">
                <a16:creationId xmlns="" xmlns:a16="http://schemas.microsoft.com/office/drawing/2014/main" id="{3C890709-54F8-1599-E1A5-A18D3CCF644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698674AC-D77C-5981-C553-4187D56FEE1C}"/>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8335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DC0ED4-A79C-BC1E-08A3-33DC172FDB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36FC1C8-62CC-E7E8-A2C3-D8411F3B5B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4B194E2-FD1D-77AD-94F0-C23A2F8E8D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E4FC37E-3EC7-E45C-2B6E-48892C4932FB}"/>
              </a:ext>
            </a:extLst>
          </p:cNvPr>
          <p:cNvSpPr>
            <a:spLocks noGrp="1"/>
          </p:cNvSpPr>
          <p:nvPr>
            <p:ph type="dt" sz="half" idx="10"/>
          </p:nvPr>
        </p:nvSpPr>
        <p:spPr/>
        <p:txBody>
          <a:bodyPr/>
          <a:lstStyle/>
          <a:p>
            <a:fld id="{48A87A34-81AB-432B-8DAE-1953F412C126}" type="datetimeFigureOut">
              <a:rPr lang="en-US" smtClean="0"/>
              <a:pPr/>
              <a:t>4/14/2023</a:t>
            </a:fld>
            <a:endParaRPr lang="en-US" dirty="0"/>
          </a:p>
        </p:txBody>
      </p:sp>
      <p:sp>
        <p:nvSpPr>
          <p:cNvPr id="6" name="Footer Placeholder 5">
            <a:extLst>
              <a:ext uri="{FF2B5EF4-FFF2-40B4-BE49-F238E27FC236}">
                <a16:creationId xmlns="" xmlns:a16="http://schemas.microsoft.com/office/drawing/2014/main" id="{0809C5E1-4584-0EE4-D308-29D13CE398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C454F47-91E7-3967-6DE5-D97A48F91EA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4708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4060F-5220-711D-ED31-5017C60BA9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319D597-E2BF-3A74-24E6-0313DE22CD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4BD9042-3509-8277-277A-24A028533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1BCBE8B-E41C-2D58-16AA-A61EB86069A5}"/>
              </a:ext>
            </a:extLst>
          </p:cNvPr>
          <p:cNvSpPr>
            <a:spLocks noGrp="1"/>
          </p:cNvSpPr>
          <p:nvPr>
            <p:ph type="dt" sz="half" idx="10"/>
          </p:nvPr>
        </p:nvSpPr>
        <p:spPr/>
        <p:txBody>
          <a:bodyPr/>
          <a:lstStyle/>
          <a:p>
            <a:fld id="{48A87A34-81AB-432B-8DAE-1953F412C126}" type="datetimeFigureOut">
              <a:rPr lang="en-US" smtClean="0"/>
              <a:pPr/>
              <a:t>4/14/2023</a:t>
            </a:fld>
            <a:endParaRPr lang="en-US" dirty="0"/>
          </a:p>
        </p:txBody>
      </p:sp>
      <p:sp>
        <p:nvSpPr>
          <p:cNvPr id="6" name="Footer Placeholder 5">
            <a:extLst>
              <a:ext uri="{FF2B5EF4-FFF2-40B4-BE49-F238E27FC236}">
                <a16:creationId xmlns="" xmlns:a16="http://schemas.microsoft.com/office/drawing/2014/main" id="{2B43BCA9-ECD2-B2B8-1E44-520407EF6D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9A6688D6-2D7E-D1E7-1E02-E3283ABD12EB}"/>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38305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B588C75-D4AD-A0A8-BFF9-782946435A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D784700-AC7C-6E94-C531-A03B5E2CB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E81510-4150-E7EB-1936-5E8B5D9CBE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4/14/2023</a:t>
            </a:fld>
            <a:endParaRPr lang="en-US" dirty="0"/>
          </a:p>
        </p:txBody>
      </p:sp>
      <p:sp>
        <p:nvSpPr>
          <p:cNvPr id="5" name="Footer Placeholder 4">
            <a:extLst>
              <a:ext uri="{FF2B5EF4-FFF2-40B4-BE49-F238E27FC236}">
                <a16:creationId xmlns="" xmlns:a16="http://schemas.microsoft.com/office/drawing/2014/main" id="{DD65B506-FEA7-D75F-66BE-A1E3FED73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F4AF117D-CF57-FD7B-7A78-DF918A4FFB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81371191"/>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vesis.yildiz.edu.tr/yverisen" TargetMode="External"/><Relationship Id="rId2" Type="http://schemas.openxmlformats.org/officeDocument/2006/relationships/hyperlink" Target="http://yavuzerisen.com/"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emf"/></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wise-qatar.org/app/uploads/2019/04/wise-survey-school-in-2030.pdf"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7.jpe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9.jpe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3.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iienstitu.com/online-egitimler" TargetMode="Externa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120.png"/></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noAo_bOmMs" TargetMode="External"/><Relationship Id="rId2" Type="http://schemas.openxmlformats.org/officeDocument/2006/relationships/image" Target="../media/image124.png"/><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zLuLoFm1qYg" TargetMode="External"/><Relationship Id="rId2" Type="http://schemas.openxmlformats.org/officeDocument/2006/relationships/image" Target="../media/image126.png"/><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q5XAZr59jW8" TargetMode="External"/><Relationship Id="rId2" Type="http://schemas.openxmlformats.org/officeDocument/2006/relationships/image" Target="../media/image127.png"/><Relationship Id="rId1" Type="http://schemas.openxmlformats.org/officeDocument/2006/relationships/slideLayout" Target="../slideLayouts/slideLayout12.xml"/><Relationship Id="rId4" Type="http://schemas.openxmlformats.org/officeDocument/2006/relationships/image" Target="../media/image1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941ABB47-FD0B-6DEA-B272-1257EAD64268}"/>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Unvan 1"/>
          <p:cNvSpPr>
            <a:spLocks noGrp="1"/>
          </p:cNvSpPr>
          <p:nvPr>
            <p:ph type="ctrTitle"/>
          </p:nvPr>
        </p:nvSpPr>
        <p:spPr>
          <a:xfrm>
            <a:off x="1814513" y="739591"/>
            <a:ext cx="8915399" cy="1075957"/>
          </a:xfrm>
        </p:spPr>
        <p:txBody>
          <a:bodyPr>
            <a:noAutofit/>
          </a:bodyPr>
          <a:lstStyle/>
          <a:p>
            <a:pPr algn="ctr"/>
            <a:r>
              <a:rPr lang="tr-TR" sz="4000" dirty="0">
                <a:latin typeface="Times New Roman" panose="02020603050405020304" pitchFamily="18" charset="0"/>
                <a:cs typeface="Times New Roman" panose="02020603050405020304" pitchFamily="18" charset="0"/>
              </a:rPr>
              <a:t>EĞİTİMDE DEĞİŞEN PARADİGMALAR</a:t>
            </a:r>
          </a:p>
        </p:txBody>
      </p:sp>
      <p:sp>
        <p:nvSpPr>
          <p:cNvPr id="3" name="Alt Başlık 2"/>
          <p:cNvSpPr>
            <a:spLocks noGrp="1"/>
          </p:cNvSpPr>
          <p:nvPr>
            <p:ph type="subTitle" idx="1"/>
          </p:nvPr>
        </p:nvSpPr>
        <p:spPr>
          <a:xfrm>
            <a:off x="1911833" y="1928978"/>
            <a:ext cx="8791575" cy="1655762"/>
          </a:xfrm>
        </p:spPr>
        <p:txBody>
          <a:bodyPr>
            <a:normAutofit fontScale="85000" lnSpcReduction="20000"/>
          </a:bodyPr>
          <a:lstStyle/>
          <a:p>
            <a:pPr algn="ctr"/>
            <a:endParaRPr lang="tr-TR" dirty="0">
              <a:solidFill>
                <a:schemeClr val="bg1"/>
              </a:solidFill>
            </a:endParaRPr>
          </a:p>
          <a:p>
            <a:pPr algn="ctr"/>
            <a:r>
              <a:rPr lang="tr-TR" dirty="0" err="1">
                <a:solidFill>
                  <a:schemeClr val="tx1"/>
                </a:solidFill>
                <a:latin typeface="Times New Roman" panose="02020603050405020304" pitchFamily="18" charset="0"/>
                <a:cs typeface="Times New Roman" panose="02020603050405020304" pitchFamily="18" charset="0"/>
              </a:rPr>
              <a:t>Prof.Dr</a:t>
            </a:r>
            <a:r>
              <a:rPr lang="tr-TR" dirty="0">
                <a:solidFill>
                  <a:schemeClr val="tx1"/>
                </a:solidFill>
                <a:latin typeface="Times New Roman" panose="02020603050405020304" pitchFamily="18" charset="0"/>
                <a:cs typeface="Times New Roman" panose="02020603050405020304" pitchFamily="18" charset="0"/>
              </a:rPr>
              <a:t>. Yavuz Erişen</a:t>
            </a:r>
          </a:p>
          <a:p>
            <a:pPr algn="ctr"/>
            <a:r>
              <a:rPr lang="tr-TR" dirty="0">
                <a:solidFill>
                  <a:schemeClr val="tx1"/>
                </a:solidFill>
                <a:latin typeface="Times New Roman" panose="02020603050405020304" pitchFamily="18" charset="0"/>
                <a:cs typeface="Times New Roman" panose="02020603050405020304" pitchFamily="18" charset="0"/>
              </a:rPr>
              <a:t>Yıldız Teknik Üniversitesi</a:t>
            </a:r>
          </a:p>
          <a:p>
            <a:pPr algn="ctr"/>
            <a:r>
              <a:rPr lang="tr-TR" sz="2000" dirty="0">
                <a:solidFill>
                  <a:srgbClr val="0070C0"/>
                </a:solidFill>
                <a:hlinkClick r:id="rId2"/>
              </a:rPr>
              <a:t>http://yavuzerisen.com/</a:t>
            </a:r>
            <a:endParaRPr lang="tr-TR" sz="2000" dirty="0">
              <a:solidFill>
                <a:srgbClr val="0070C0"/>
              </a:solidFill>
            </a:endParaRPr>
          </a:p>
          <a:p>
            <a:pPr algn="ctr"/>
            <a:r>
              <a:rPr lang="tr-TR" sz="2000" dirty="0">
                <a:solidFill>
                  <a:srgbClr val="0070C0"/>
                </a:solidFill>
                <a:hlinkClick r:id="rId3"/>
              </a:rPr>
              <a:t>https://avesis.yildiz.edu.tr/yverisen</a:t>
            </a: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1277" y="3973223"/>
            <a:ext cx="2484000"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609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B085EB2-D461-C485-00D4-66B5E0F40A8C}"/>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478141" y="599057"/>
            <a:ext cx="9235717" cy="5392007"/>
          </a:xfrm>
        </p:spPr>
        <p:txBody>
          <a:bodyPr>
            <a:normAutofit/>
          </a:bodyPr>
          <a:lstStyle/>
          <a:p>
            <a:pPr marL="0" indent="0">
              <a:buNone/>
            </a:pPr>
            <a:r>
              <a:rPr lang="tr-TR" b="1" dirty="0"/>
              <a:t>Milli eğitim nedir ve milli bir eğitim politikası nasıl olmalıdır?</a:t>
            </a:r>
          </a:p>
          <a:p>
            <a:endParaRPr lang="tr-TR" dirty="0"/>
          </a:p>
          <a:p>
            <a:pPr marL="0" indent="0">
              <a:buNone/>
            </a:pPr>
            <a:r>
              <a:rPr lang="tr-TR" dirty="0"/>
              <a:t>bir ülkede uygulanan, o ülkeye has özellikler taşıyan bir eğitim politikası mı? </a:t>
            </a:r>
          </a:p>
          <a:p>
            <a:pPr marL="0" indent="0">
              <a:buNone/>
            </a:pPr>
            <a:endParaRPr lang="tr-TR" dirty="0"/>
          </a:p>
          <a:p>
            <a:pPr marL="0" indent="0">
              <a:buNone/>
            </a:pPr>
            <a:r>
              <a:rPr lang="tr-TR" b="1" i="1" dirty="0"/>
              <a:t>yoksa </a:t>
            </a:r>
          </a:p>
          <a:p>
            <a:pPr marL="0" indent="0">
              <a:buNone/>
            </a:pPr>
            <a:endParaRPr lang="tr-TR" dirty="0"/>
          </a:p>
          <a:p>
            <a:pPr marL="0" indent="0">
              <a:buNone/>
            </a:pPr>
            <a:r>
              <a:rPr lang="tr-TR" dirty="0"/>
              <a:t>eğitimin, ülkenin bağımsızlığını sürdürebilmesi ve ulusal gereksinimleri karşılaması için kendi tarihsel, kültürel, toplumsal, ekonomik ve siyasal yapısına ve çağın gereklerine göre sistemleşmiş biçimi midir? </a:t>
            </a:r>
          </a:p>
          <a:p>
            <a:endParaRPr lang="tr-TR" dirty="0"/>
          </a:p>
          <a:p>
            <a:endParaRPr lang="tr-TR" dirty="0"/>
          </a:p>
        </p:txBody>
      </p:sp>
      <p:pic>
        <p:nvPicPr>
          <p:cNvPr id="5" name="Picture 4">
            <a:extLst>
              <a:ext uri="{FF2B5EF4-FFF2-40B4-BE49-F238E27FC236}">
                <a16:creationId xmlns="" xmlns:a16="http://schemas.microsoft.com/office/drawing/2014/main" id="{DB9899D9-9F65-BA13-ED8A-283BD45C7615}"/>
              </a:ext>
            </a:extLst>
          </p:cNvPr>
          <p:cNvPicPr>
            <a:picLocks noChangeAspect="1"/>
          </p:cNvPicPr>
          <p:nvPr/>
        </p:nvPicPr>
        <p:blipFill>
          <a:blip r:embed="rId2"/>
          <a:stretch>
            <a:fillRect/>
          </a:stretch>
        </p:blipFill>
        <p:spPr>
          <a:xfrm>
            <a:off x="1359614" y="109330"/>
            <a:ext cx="880528" cy="880528"/>
          </a:xfrm>
          <a:prstGeom prst="rect">
            <a:avLst/>
          </a:prstGeom>
        </p:spPr>
      </p:pic>
    </p:spTree>
    <p:extLst>
      <p:ext uri="{BB962C8B-B14F-4D97-AF65-F5344CB8AC3E}">
        <p14:creationId xmlns:p14="http://schemas.microsoft.com/office/powerpoint/2010/main" val="1376790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3E29957-E2EA-D55D-3F1A-7416062185D8}"/>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428265" y="476672"/>
            <a:ext cx="9335470" cy="6120680"/>
          </a:xfrm>
        </p:spPr>
        <p:txBody>
          <a:bodyPr/>
          <a:lstStyle/>
          <a:p>
            <a:endParaRPr lang="tr-TR" dirty="0"/>
          </a:p>
          <a:p>
            <a:pPr marL="0" indent="0">
              <a:buNone/>
            </a:pPr>
            <a:r>
              <a:rPr lang="tr-TR" dirty="0"/>
              <a:t>Türkiye’nin son iki yüzyıllık değişim, gelişim ve modernleşme sürecine bakıldığında üzerinde en çok konuşulan, düzeltilmek istenen, </a:t>
            </a:r>
            <a:r>
              <a:rPr lang="tr-TR" dirty="0">
                <a:solidFill>
                  <a:srgbClr val="FF0000"/>
                </a:solidFill>
              </a:rPr>
              <a:t>sorunların ve çözümlerin kaynağı olarak görülen kurumun eğitim </a:t>
            </a:r>
            <a:r>
              <a:rPr lang="tr-TR" dirty="0"/>
              <a:t>olduğu görülür. </a:t>
            </a:r>
          </a:p>
          <a:p>
            <a:endParaRPr lang="tr-TR" dirty="0"/>
          </a:p>
          <a:p>
            <a:pPr marL="0" indent="0">
              <a:buNone/>
            </a:pPr>
            <a:r>
              <a:rPr lang="tr-TR" dirty="0"/>
              <a:t>Devlet ve toplumun içinde bulunduğu buhrandan kurtulması için önerilen reçetelerin temel ortak yönü, </a:t>
            </a:r>
            <a:r>
              <a:rPr lang="tr-TR" dirty="0">
                <a:solidFill>
                  <a:srgbClr val="FF0000"/>
                </a:solidFill>
              </a:rPr>
              <a:t>eğitim sistemi düzeltilirse diğer bütün sorunların da bir ölçüde çözüleceğine yönelik inançtır </a:t>
            </a:r>
            <a:r>
              <a:rPr lang="tr-TR" dirty="0"/>
              <a:t>(Gündüz, 2009).</a:t>
            </a:r>
          </a:p>
        </p:txBody>
      </p:sp>
      <p:pic>
        <p:nvPicPr>
          <p:cNvPr id="2" name="Picture 1">
            <a:extLst>
              <a:ext uri="{FF2B5EF4-FFF2-40B4-BE49-F238E27FC236}">
                <a16:creationId xmlns="" xmlns:a16="http://schemas.microsoft.com/office/drawing/2014/main" id="{E34A2D6F-2FC5-6306-8815-9590D1555E67}"/>
              </a:ext>
            </a:extLst>
          </p:cNvPr>
          <p:cNvPicPr>
            <a:picLocks noChangeAspect="1"/>
          </p:cNvPicPr>
          <p:nvPr/>
        </p:nvPicPr>
        <p:blipFill>
          <a:blip r:embed="rId2"/>
          <a:stretch>
            <a:fillRect/>
          </a:stretch>
        </p:blipFill>
        <p:spPr>
          <a:xfrm>
            <a:off x="159026" y="3429000"/>
            <a:ext cx="1219200" cy="1219200"/>
          </a:xfrm>
          <a:prstGeom prst="rect">
            <a:avLst/>
          </a:prstGeom>
        </p:spPr>
      </p:pic>
      <p:pic>
        <p:nvPicPr>
          <p:cNvPr id="8194" name="Picture 2" descr="Open book ">
            <a:extLst>
              <a:ext uri="{FF2B5EF4-FFF2-40B4-BE49-F238E27FC236}">
                <a16:creationId xmlns="" xmlns:a16="http://schemas.microsoft.com/office/drawing/2014/main" id="{7EE45268-79F5-EC76-3895-9B2C68170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308652"/>
            <a:ext cx="840685" cy="84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98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5E54D35-B99E-9901-7C8D-6B972FFE7667}"/>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947587" y="847416"/>
            <a:ext cx="9219092" cy="5425257"/>
          </a:xfrm>
        </p:spPr>
        <p:txBody>
          <a:bodyPr>
            <a:normAutofit/>
          </a:bodyPr>
          <a:lstStyle/>
          <a:p>
            <a:pPr marL="0" indent="0">
              <a:buNone/>
            </a:pPr>
            <a:r>
              <a:rPr lang="tr-TR" dirty="0">
                <a:solidFill>
                  <a:srgbClr val="FF0000"/>
                </a:solidFill>
              </a:rPr>
              <a:t>Osmanlı Devleti, 16. yüzyıla kadar bir dünya gücüdür. </a:t>
            </a:r>
            <a:r>
              <a:rPr lang="tr-TR" dirty="0"/>
              <a:t>Bu güç sadece askeri bir güç değildir. Askeri güç, eğitim, bilim, ekonomi ve nüfus gibi günümüzde “millî güç unsurları” olarak bilinen güçlerin bir sonucudur. Saptanması gereken ilk nokta sözü edilen güçler bakımından Osmanlı Devletinin hepsinde birden güçlü olduğudur. </a:t>
            </a:r>
          </a:p>
          <a:p>
            <a:endParaRPr lang="tr-TR" dirty="0"/>
          </a:p>
          <a:p>
            <a:pPr marL="0" indent="0">
              <a:buNone/>
            </a:pPr>
            <a:r>
              <a:rPr lang="tr-TR" dirty="0">
                <a:solidFill>
                  <a:srgbClr val="FF0000"/>
                </a:solidFill>
              </a:rPr>
              <a:t>16. yüzyıldan sonra ise Osmanlılarda duraklama ve gerileme başlar</a:t>
            </a:r>
            <a:r>
              <a:rPr lang="tr-TR" dirty="0"/>
              <a:t>. Osmanlı Devleti, millî güç unsurlarının hepsinde birden başlayan gerilemeyi sanayi devrimini yapan Avrupa ülkeleriyle yaptığı savaşlarda yenilmeye başladığında fark etmiştir (İnalcık, 2013, 32).</a:t>
            </a:r>
          </a:p>
        </p:txBody>
      </p:sp>
      <p:pic>
        <p:nvPicPr>
          <p:cNvPr id="2" name="Picture 1">
            <a:extLst>
              <a:ext uri="{FF2B5EF4-FFF2-40B4-BE49-F238E27FC236}">
                <a16:creationId xmlns="" xmlns:a16="http://schemas.microsoft.com/office/drawing/2014/main" id="{43A00A0E-B2A5-AE0C-16E2-73DF97CA9289}"/>
              </a:ext>
            </a:extLst>
          </p:cNvPr>
          <p:cNvPicPr>
            <a:picLocks noChangeAspect="1"/>
          </p:cNvPicPr>
          <p:nvPr/>
        </p:nvPicPr>
        <p:blipFill>
          <a:blip r:embed="rId2"/>
          <a:stretch>
            <a:fillRect/>
          </a:stretch>
        </p:blipFill>
        <p:spPr>
          <a:xfrm>
            <a:off x="403709" y="1063848"/>
            <a:ext cx="1543878" cy="1543878"/>
          </a:xfrm>
          <a:prstGeom prst="rect">
            <a:avLst/>
          </a:prstGeom>
        </p:spPr>
      </p:pic>
      <p:pic>
        <p:nvPicPr>
          <p:cNvPr id="3074" name="Picture 2" descr="speedometer ">
            <a:extLst>
              <a:ext uri="{FF2B5EF4-FFF2-40B4-BE49-F238E27FC236}">
                <a16:creationId xmlns="" xmlns:a16="http://schemas.microsoft.com/office/drawing/2014/main" id="{C4B17F68-DEC4-D802-BB85-AE0C13A69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96" y="3955415"/>
            <a:ext cx="1249018" cy="1249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313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7D6315B-BDD9-7A2B-2D96-0F37F64DFB45}"/>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546167" y="1388224"/>
            <a:ext cx="8911521" cy="5209127"/>
          </a:xfrm>
        </p:spPr>
        <p:txBody>
          <a:bodyPr/>
          <a:lstStyle/>
          <a:p>
            <a:pPr marL="0" indent="0">
              <a:buNone/>
            </a:pPr>
            <a:r>
              <a:rPr lang="tr-TR" dirty="0">
                <a:solidFill>
                  <a:srgbClr val="FF0000"/>
                </a:solidFill>
              </a:rPr>
              <a:t>Osmanlı’nın 16. yüzyıla kadar olan üstünlüğü ağırlıklı olarak Selçukluların bıraktığı felsefi, bilimsel ve teknolojik mirastan kaynaklanmıştır</a:t>
            </a:r>
            <a:r>
              <a:rPr lang="tr-TR" dirty="0"/>
              <a:t>. </a:t>
            </a:r>
          </a:p>
          <a:p>
            <a:endParaRPr lang="tr-TR" dirty="0"/>
          </a:p>
          <a:p>
            <a:pPr marL="0" indent="0">
              <a:buNone/>
            </a:pPr>
            <a:r>
              <a:rPr lang="tr-TR" dirty="0"/>
              <a:t>Selçuklu döneminde İslam bilimi uygarlığın zirvesindedir. Osmanlı bu mirası kullanarak üstünlüğünü sürdürürken yine Selçuklu döneminden felsefi miras da Osmanlı toplumunun düşünce hayatının gelişmesini önlemiştir. Sözü edilen bu miras gerileme döneminde belirginleşen </a:t>
            </a:r>
            <a:r>
              <a:rPr lang="tr-TR" b="1" dirty="0">
                <a:solidFill>
                  <a:srgbClr val="FF0000"/>
                </a:solidFill>
              </a:rPr>
              <a:t>teolojinin zamanla felsefe ve bilimi etkisiz </a:t>
            </a:r>
            <a:r>
              <a:rPr lang="tr-TR" dirty="0">
                <a:solidFill>
                  <a:srgbClr val="FF0000"/>
                </a:solidFill>
              </a:rPr>
              <a:t>kılması</a:t>
            </a:r>
            <a:r>
              <a:rPr lang="tr-TR" dirty="0"/>
              <a:t>dır.</a:t>
            </a:r>
          </a:p>
        </p:txBody>
      </p:sp>
      <p:sp>
        <p:nvSpPr>
          <p:cNvPr id="2" name="AutoShape 2" descr="Pot ">
            <a:extLst>
              <a:ext uri="{FF2B5EF4-FFF2-40B4-BE49-F238E27FC236}">
                <a16:creationId xmlns="" xmlns:a16="http://schemas.microsoft.com/office/drawing/2014/main" id="{FFF3AE9C-28E9-9553-4241-F65C21ED5A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6" name="Picture 4" descr="Pot ">
            <a:extLst>
              <a:ext uri="{FF2B5EF4-FFF2-40B4-BE49-F238E27FC236}">
                <a16:creationId xmlns="" xmlns:a16="http://schemas.microsoft.com/office/drawing/2014/main" id="{9A569FB9-C9C8-42E4-A156-80C87A743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10" y="1495425"/>
            <a:ext cx="1047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Atom ">
            <a:extLst>
              <a:ext uri="{FF2B5EF4-FFF2-40B4-BE49-F238E27FC236}">
                <a16:creationId xmlns="" xmlns:a16="http://schemas.microsoft.com/office/drawing/2014/main" id="{8B0174FA-9579-12FC-A6D9-A6A59BBFB96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20" name="Picture 8" descr="Atom ">
            <a:extLst>
              <a:ext uri="{FF2B5EF4-FFF2-40B4-BE49-F238E27FC236}">
                <a16:creationId xmlns="" xmlns:a16="http://schemas.microsoft.com/office/drawing/2014/main" id="{6E77559B-D291-CB5C-5EBB-ED7D6C871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67" y="3733800"/>
            <a:ext cx="104775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770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16EC24F4-7869-FA0F-D9E4-5444E6D8EBD5}"/>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438102" y="476672"/>
            <a:ext cx="9019586" cy="6120680"/>
          </a:xfrm>
        </p:spPr>
        <p:txBody>
          <a:bodyPr>
            <a:normAutofit/>
          </a:bodyPr>
          <a:lstStyle/>
          <a:p>
            <a:pPr marL="0" indent="0">
              <a:buNone/>
            </a:pPr>
            <a:endParaRPr lang="tr-TR" b="1" dirty="0"/>
          </a:p>
          <a:p>
            <a:pPr marL="0" indent="0">
              <a:buNone/>
            </a:pPr>
            <a:r>
              <a:rPr lang="tr-TR" b="1" dirty="0"/>
              <a:t>16. yüzyılın ortalarından sonra medrese programlarında  </a:t>
            </a:r>
            <a:r>
              <a:rPr lang="tr-TR" b="1" dirty="0">
                <a:solidFill>
                  <a:srgbClr val="FF0000"/>
                </a:solidFill>
              </a:rPr>
              <a:t>akla dayalı ve aklı kullanmayı öğreten bu derslerin azaltılması </a:t>
            </a:r>
            <a:r>
              <a:rPr lang="tr-TR" b="1" dirty="0"/>
              <a:t>bilim ve düşünce hayatının gerilemesine yol açan sebeplerden biridir.</a:t>
            </a:r>
          </a:p>
        </p:txBody>
      </p:sp>
      <p:pic>
        <p:nvPicPr>
          <p:cNvPr id="2" name="Resim 1"/>
          <p:cNvPicPr>
            <a:picLocks noChangeAspect="1"/>
          </p:cNvPicPr>
          <p:nvPr/>
        </p:nvPicPr>
        <p:blipFill>
          <a:blip r:embed="rId2"/>
          <a:stretch>
            <a:fillRect/>
          </a:stretch>
        </p:blipFill>
        <p:spPr>
          <a:xfrm>
            <a:off x="1734312" y="3537012"/>
            <a:ext cx="3076575" cy="1485900"/>
          </a:xfrm>
          <a:prstGeom prst="rect">
            <a:avLst/>
          </a:prstGeom>
        </p:spPr>
      </p:pic>
      <p:pic>
        <p:nvPicPr>
          <p:cNvPr id="4" name="Resim 3"/>
          <p:cNvPicPr>
            <a:picLocks noChangeAspect="1"/>
          </p:cNvPicPr>
          <p:nvPr/>
        </p:nvPicPr>
        <p:blipFill>
          <a:blip r:embed="rId3"/>
          <a:stretch>
            <a:fillRect/>
          </a:stretch>
        </p:blipFill>
        <p:spPr>
          <a:xfrm>
            <a:off x="6794382" y="3429000"/>
            <a:ext cx="2962275" cy="1543050"/>
          </a:xfrm>
          <a:prstGeom prst="rect">
            <a:avLst/>
          </a:prstGeom>
        </p:spPr>
      </p:pic>
      <p:sp>
        <p:nvSpPr>
          <p:cNvPr id="5" name="Sağ Ok 4"/>
          <p:cNvSpPr/>
          <p:nvPr/>
        </p:nvSpPr>
        <p:spPr>
          <a:xfrm>
            <a:off x="5313430" y="395820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17436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E38471B-2A92-1C24-C4DB-87C2DCF35CBB}"/>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263535" y="476672"/>
            <a:ext cx="10490315" cy="6120680"/>
          </a:xfrm>
        </p:spPr>
        <p:txBody>
          <a:bodyPr>
            <a:normAutofit lnSpcReduction="10000"/>
          </a:bodyPr>
          <a:lstStyle/>
          <a:p>
            <a:pPr marL="0" indent="0">
              <a:buNone/>
            </a:pPr>
            <a:r>
              <a:rPr lang="tr-TR" dirty="0">
                <a:solidFill>
                  <a:srgbClr val="FF0000"/>
                </a:solidFill>
              </a:rPr>
              <a:t>Osmanlı,</a:t>
            </a:r>
            <a:r>
              <a:rPr lang="tr-TR" dirty="0"/>
              <a:t> Batı karşısında gerilemekte olduğunu Batılı ülkelerle yaptığı savaşlarda yenilgiler almaya başladığında fark etmiş ve </a:t>
            </a:r>
            <a:r>
              <a:rPr lang="tr-TR" dirty="0">
                <a:solidFill>
                  <a:srgbClr val="FF0000"/>
                </a:solidFill>
              </a:rPr>
              <a:t>askeri eğitimden başlayarak başta eğitim olmak üzere birçok alanda yeniden yapılanmaya gitmiştir </a:t>
            </a:r>
            <a:r>
              <a:rPr lang="tr-TR" dirty="0"/>
              <a:t>(</a:t>
            </a:r>
            <a:r>
              <a:rPr lang="tr-TR" dirty="0" err="1"/>
              <a:t>Berkes</a:t>
            </a:r>
            <a:r>
              <a:rPr lang="tr-TR" dirty="0"/>
              <a:t>, 1978: 56; Ülken 2001a: 20). </a:t>
            </a:r>
          </a:p>
          <a:p>
            <a:endParaRPr lang="tr-TR" dirty="0"/>
          </a:p>
          <a:p>
            <a:pPr marL="0" indent="0">
              <a:buNone/>
            </a:pPr>
            <a:r>
              <a:rPr lang="tr-TR" dirty="0"/>
              <a:t>Düzenlemelerin askeri eğitimden başlaması savaş sonuçlarının açıkça görünmesinden kaynaklanmış, Batının diğer alanlardaki gelişmesi daha sonra fark edilmiştir. </a:t>
            </a:r>
            <a:r>
              <a:rPr lang="tr-TR" u="sng" dirty="0">
                <a:solidFill>
                  <a:srgbClr val="FF0000"/>
                </a:solidFill>
              </a:rPr>
              <a:t>Sadece askeri eğitimin geliştirilmesinin yeterli olmadığı anlaşılarak Batının birçok kurumsal yapısı olduğu gibi alınmaya başlanmıştır</a:t>
            </a:r>
            <a:r>
              <a:rPr lang="tr-TR" u="sng" dirty="0"/>
              <a:t>.</a:t>
            </a:r>
            <a:r>
              <a:rPr lang="tr-TR" dirty="0"/>
              <a:t> </a:t>
            </a:r>
          </a:p>
          <a:p>
            <a:endParaRPr lang="tr-TR" dirty="0"/>
          </a:p>
          <a:p>
            <a:pPr marL="0" indent="0">
              <a:buNone/>
            </a:pPr>
            <a:r>
              <a:rPr lang="tr-TR" dirty="0"/>
              <a:t>Gelişmeler, eğitimin Batılılaşmanın bir aracı olarak düşünülüp kullanılmasına yol açmıştır. </a:t>
            </a:r>
            <a:r>
              <a:rPr lang="tr-TR" b="1" dirty="0"/>
              <a:t>İzleyen dönemlerde her kurum ve her kuşağın karşılaştığı her sorunda ilk baktığı yer Batı olmuştur. </a:t>
            </a:r>
            <a:r>
              <a:rPr lang="tr-TR" dirty="0"/>
              <a:t>(Çınar, 2015)</a:t>
            </a:r>
          </a:p>
        </p:txBody>
      </p:sp>
      <p:pic>
        <p:nvPicPr>
          <p:cNvPr id="2" name="Picture 1">
            <a:extLst>
              <a:ext uri="{FF2B5EF4-FFF2-40B4-BE49-F238E27FC236}">
                <a16:creationId xmlns="" xmlns:a16="http://schemas.microsoft.com/office/drawing/2014/main" id="{5A3590C7-7445-3EAE-CE02-22A9D286FF35}"/>
              </a:ext>
            </a:extLst>
          </p:cNvPr>
          <p:cNvPicPr>
            <a:picLocks noChangeAspect="1"/>
          </p:cNvPicPr>
          <p:nvPr/>
        </p:nvPicPr>
        <p:blipFill>
          <a:blip r:embed="rId2"/>
          <a:stretch>
            <a:fillRect/>
          </a:stretch>
        </p:blipFill>
        <p:spPr>
          <a:xfrm>
            <a:off x="285968" y="714374"/>
            <a:ext cx="771525" cy="771525"/>
          </a:xfrm>
          <a:prstGeom prst="rect">
            <a:avLst/>
          </a:prstGeom>
        </p:spPr>
      </p:pic>
      <p:pic>
        <p:nvPicPr>
          <p:cNvPr id="14338" name="Picture 2" descr="Up arrow ">
            <a:extLst>
              <a:ext uri="{FF2B5EF4-FFF2-40B4-BE49-F238E27FC236}">
                <a16:creationId xmlns="" xmlns:a16="http://schemas.microsoft.com/office/drawing/2014/main" id="{B025E59E-9F1F-9C14-6545-810118C8D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06" y="2957512"/>
            <a:ext cx="942975" cy="942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B3D4849B-5752-B477-C1FA-A1F77A7E73D7}"/>
              </a:ext>
            </a:extLst>
          </p:cNvPr>
          <p:cNvPicPr>
            <a:picLocks noChangeAspect="1"/>
          </p:cNvPicPr>
          <p:nvPr/>
        </p:nvPicPr>
        <p:blipFill>
          <a:blip r:embed="rId4"/>
          <a:stretch>
            <a:fillRect/>
          </a:stretch>
        </p:blipFill>
        <p:spPr>
          <a:xfrm>
            <a:off x="146320" y="4900612"/>
            <a:ext cx="942975" cy="942975"/>
          </a:xfrm>
          <a:prstGeom prst="rect">
            <a:avLst/>
          </a:prstGeom>
        </p:spPr>
      </p:pic>
    </p:spTree>
    <p:extLst>
      <p:ext uri="{BB962C8B-B14F-4D97-AF65-F5344CB8AC3E}">
        <p14:creationId xmlns:p14="http://schemas.microsoft.com/office/powerpoint/2010/main" val="1330290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FFDFB4C-7999-3F7E-25F8-2BF94DD934CB}"/>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255221" y="476672"/>
            <a:ext cx="10584353" cy="6120680"/>
          </a:xfrm>
        </p:spPr>
        <p:txBody>
          <a:bodyPr>
            <a:normAutofit/>
          </a:bodyPr>
          <a:lstStyle/>
          <a:p>
            <a:pPr marL="0" indent="0">
              <a:buNone/>
            </a:pPr>
            <a:r>
              <a:rPr lang="tr-TR" dirty="0">
                <a:solidFill>
                  <a:srgbClr val="FF0000"/>
                </a:solidFill>
              </a:rPr>
              <a:t>Batılılaşma ve modernleşme </a:t>
            </a:r>
            <a:r>
              <a:rPr lang="tr-TR" dirty="0"/>
              <a:t>bazen birbiri yerine kullanılır, oysa modernleşme ile batılılaşma </a:t>
            </a:r>
            <a:r>
              <a:rPr lang="tr-TR" dirty="0">
                <a:solidFill>
                  <a:srgbClr val="FF0000"/>
                </a:solidFill>
              </a:rPr>
              <a:t>farklı kavramlardır</a:t>
            </a:r>
            <a:r>
              <a:rPr lang="tr-TR" dirty="0"/>
              <a:t>. </a:t>
            </a:r>
            <a:r>
              <a:rPr lang="tr-TR" b="1" dirty="0"/>
              <a:t>Modernleşme; Avrupa’da aydınlanma felsefesi, </a:t>
            </a:r>
            <a:r>
              <a:rPr lang="tr-TR" b="1" dirty="0" err="1"/>
              <a:t>rönesans</a:t>
            </a:r>
            <a:r>
              <a:rPr lang="tr-TR" b="1" dirty="0"/>
              <a:t> ve reformlardan sonra ortaya çıkan sanayi devriminin sonuçlarıdır.</a:t>
            </a:r>
            <a:r>
              <a:rPr lang="tr-TR" dirty="0"/>
              <a:t> </a:t>
            </a:r>
          </a:p>
          <a:p>
            <a:endParaRPr lang="tr-TR" dirty="0"/>
          </a:p>
          <a:p>
            <a:pPr marL="0" indent="0">
              <a:buNone/>
            </a:pPr>
            <a:r>
              <a:rPr lang="tr-TR" dirty="0"/>
              <a:t>Sanayi devrimi, önce Avrupa’da sonra da geleneksel tarım toplumunda yaşayan ülke, toplum, kurum ve kişiler üzerinde devrim niteliğinde değişikliklere yol açmıştır. </a:t>
            </a:r>
            <a:r>
              <a:rPr lang="tr-TR" dirty="0">
                <a:solidFill>
                  <a:srgbClr val="FF0000"/>
                </a:solidFill>
              </a:rPr>
              <a:t>Ulus devlet modelinin ortaya çıkması, milliyetçilik, temsilî demokrasi, kadın haklarında gelişmeler, bilimsel bilginin diğer bilgi türleri içinde öneminin artması, </a:t>
            </a:r>
            <a:r>
              <a:rPr lang="tr-TR" dirty="0" err="1">
                <a:solidFill>
                  <a:srgbClr val="FF0000"/>
                </a:solidFill>
              </a:rPr>
              <a:t>teosantrik</a:t>
            </a:r>
            <a:r>
              <a:rPr lang="tr-TR" dirty="0">
                <a:solidFill>
                  <a:srgbClr val="FF0000"/>
                </a:solidFill>
              </a:rPr>
              <a:t> devletten laik devlete geçiş, eğitimin zorunlu ve kitlesel hale gelişi, roman ve tiyatro sanatı, kütüphane ve müze kurmak gibi gelişmeler </a:t>
            </a:r>
            <a:r>
              <a:rPr lang="tr-TR" dirty="0"/>
              <a:t>sanayi devriminin sonuçlarıdır ve bunlara modernleşme denir.</a:t>
            </a:r>
          </a:p>
          <a:p>
            <a:endParaRPr lang="tr-TR" dirty="0"/>
          </a:p>
        </p:txBody>
      </p:sp>
      <p:pic>
        <p:nvPicPr>
          <p:cNvPr id="15362" name="Picture 2" descr="Is not equal to ">
            <a:extLst>
              <a:ext uri="{FF2B5EF4-FFF2-40B4-BE49-F238E27FC236}">
                <a16:creationId xmlns="" xmlns:a16="http://schemas.microsoft.com/office/drawing/2014/main" id="{F245867E-9A22-8CED-E653-120832F4F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97" y="76200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A481BBC1-ED60-5869-3611-0DDF723F4B69}"/>
              </a:ext>
            </a:extLst>
          </p:cNvPr>
          <p:cNvPicPr>
            <a:picLocks noChangeAspect="1"/>
          </p:cNvPicPr>
          <p:nvPr/>
        </p:nvPicPr>
        <p:blipFill>
          <a:blip r:embed="rId3"/>
          <a:stretch>
            <a:fillRect/>
          </a:stretch>
        </p:blipFill>
        <p:spPr>
          <a:xfrm>
            <a:off x="126509" y="3438939"/>
            <a:ext cx="1181100" cy="1181100"/>
          </a:xfrm>
          <a:prstGeom prst="rect">
            <a:avLst/>
          </a:prstGeom>
        </p:spPr>
      </p:pic>
    </p:spTree>
    <p:extLst>
      <p:ext uri="{BB962C8B-B14F-4D97-AF65-F5344CB8AC3E}">
        <p14:creationId xmlns:p14="http://schemas.microsoft.com/office/powerpoint/2010/main" val="2800643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94686E1-E358-5405-3591-459FA3958170}"/>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487978" y="476672"/>
            <a:ext cx="8969710" cy="6120680"/>
          </a:xfrm>
        </p:spPr>
        <p:txBody>
          <a:bodyPr>
            <a:normAutofit fontScale="85000" lnSpcReduction="20000"/>
          </a:bodyPr>
          <a:lstStyle/>
          <a:p>
            <a:r>
              <a:rPr lang="tr-TR" dirty="0"/>
              <a:t>Batılılaşma ise kültür, mantık, dünya görüşü ve tarihsel misyon gibi çok boyutta bir toplumun kendisi olmaktan çıkıp başkalaşarak Batıya benzemeye çalışmasıdır. </a:t>
            </a:r>
            <a:r>
              <a:rPr lang="tr-TR" b="1" dirty="0">
                <a:solidFill>
                  <a:srgbClr val="FF0000"/>
                </a:solidFill>
              </a:rPr>
              <a:t>Batılılaşma bir tür gönüllü asimilasyon süreci olarak da değerlendirilebilir</a:t>
            </a:r>
            <a:r>
              <a:rPr lang="tr-TR" dirty="0">
                <a:solidFill>
                  <a:srgbClr val="FF0000"/>
                </a:solidFill>
              </a:rPr>
              <a:t>. </a:t>
            </a:r>
          </a:p>
          <a:p>
            <a:endParaRPr lang="tr-TR" dirty="0"/>
          </a:p>
          <a:p>
            <a:r>
              <a:rPr lang="tr-TR" dirty="0"/>
              <a:t>İnsanlar gibi ülkeler de nasıl yapıldığını bilmedikleri ama iyi sonuç veren uygulamaları onu yapanları taklit ederek öğrenirler. </a:t>
            </a:r>
            <a:r>
              <a:rPr lang="tr-TR" dirty="0">
                <a:solidFill>
                  <a:srgbClr val="FF0000"/>
                </a:solidFill>
              </a:rPr>
              <a:t>Başlangıç itibariyle Batının taklit edilerek Batılılaşmaya çalışılması anlaşılır bir durumdur. </a:t>
            </a:r>
            <a:r>
              <a:rPr lang="tr-TR" dirty="0"/>
              <a:t>Osmanlı Devleti Batıyla etkileşiminde modernleşmede önemli başarılar sağlamıştır. Uluslaşma süreci bunlardan biridir. </a:t>
            </a:r>
          </a:p>
          <a:p>
            <a:pPr marL="82296" indent="0">
              <a:buNone/>
            </a:pPr>
            <a:endParaRPr lang="tr-TR" dirty="0"/>
          </a:p>
          <a:p>
            <a:r>
              <a:rPr lang="tr-TR" dirty="0"/>
              <a:t>II. Mahmut ilköğretimin zorunlu olması, Avrupa’ya öğrenci gönderilmesi, eğitim öğretim yöntemlerinde yenilikler, ilk tıp okulu…) ve II. Abdülhamit döneminde eğitimde çok önemli gelişmeler olmuştur. Bunlar anlaşılır gelişmelerdir.  </a:t>
            </a:r>
          </a:p>
          <a:p>
            <a:pPr marL="0" indent="0">
              <a:buNone/>
            </a:pPr>
            <a:endParaRPr lang="tr-TR" dirty="0"/>
          </a:p>
          <a:p>
            <a:r>
              <a:rPr lang="tr-TR" b="1" dirty="0">
                <a:solidFill>
                  <a:srgbClr val="0070C0"/>
                </a:solidFill>
              </a:rPr>
              <a:t>Anlaşılmayan ise modernleşmeden ziyade batılılaşma çabasının süreklileşmesidir. </a:t>
            </a:r>
            <a:r>
              <a:rPr lang="tr-TR" b="1" dirty="0"/>
              <a:t>Gerçi Osmanlı Devletinin son dönemlerindeki iç karışıklık ve savaşların modernleşmeye fırsat bırakmadığını söylemek mümkündür.</a:t>
            </a:r>
          </a:p>
          <a:p>
            <a:endParaRPr lang="tr-TR" dirty="0"/>
          </a:p>
        </p:txBody>
      </p:sp>
    </p:spTree>
    <p:extLst>
      <p:ext uri="{BB962C8B-B14F-4D97-AF65-F5344CB8AC3E}">
        <p14:creationId xmlns:p14="http://schemas.microsoft.com/office/powerpoint/2010/main" val="1601036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1DBAE5F-F9FE-70D1-DF8D-433CF568D296}"/>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86139" y="109330"/>
            <a:ext cx="11820939" cy="6639340"/>
          </a:xfrm>
        </p:spPr>
        <p:txBody>
          <a:bodyPr>
            <a:noAutofit/>
          </a:bodyPr>
          <a:lstStyle/>
          <a:p>
            <a:r>
              <a:rPr lang="tr-TR" dirty="0"/>
              <a:t>Eğitim sistemini iyileştirmek isteyen Osmanlı, yaptığı ıslahatlarda çağdaş eğitim yapısını yakalamak isterken, </a:t>
            </a:r>
            <a:r>
              <a:rPr lang="tr-TR" dirty="0">
                <a:solidFill>
                  <a:srgbClr val="FF0000"/>
                </a:solidFill>
              </a:rPr>
              <a:t>ülkede iki başlı bir eğitim yapısı oluşturmuştur</a:t>
            </a:r>
            <a:r>
              <a:rPr lang="tr-TR" dirty="0"/>
              <a:t>. </a:t>
            </a:r>
          </a:p>
          <a:p>
            <a:endParaRPr lang="tr-TR" dirty="0"/>
          </a:p>
          <a:p>
            <a:r>
              <a:rPr lang="tr-TR" dirty="0"/>
              <a:t>Zararlarını ileriki yıllarda daha net biçimde gösteren bu ikilik toplumsal çatışmalara neden olmuştur. </a:t>
            </a:r>
            <a:r>
              <a:rPr lang="tr-TR" dirty="0">
                <a:solidFill>
                  <a:srgbClr val="FF0000"/>
                </a:solidFill>
              </a:rPr>
              <a:t>Batı örneğinde açılan askerî okulların yanında medreselerin de mevcudiyetini koruması </a:t>
            </a:r>
            <a:r>
              <a:rPr lang="tr-TR" dirty="0"/>
              <a:t>eğitim alanında çatışmalara neden olmuş ve bu ikilik Batı örneğinde sivil okulların kurulmasıyla daha da belirginleşmiştir. </a:t>
            </a:r>
          </a:p>
          <a:p>
            <a:endParaRPr lang="tr-TR" dirty="0"/>
          </a:p>
          <a:p>
            <a:r>
              <a:rPr lang="tr-TR" dirty="0"/>
              <a:t>Zira bir taraftan hukuk okulları Batı yasalarına göre hâkimler mezun ediyor, bir taraftan da medreseler </a:t>
            </a:r>
            <a:r>
              <a:rPr lang="tr-TR" dirty="0" err="1"/>
              <a:t>fıkıha</a:t>
            </a:r>
            <a:r>
              <a:rPr lang="tr-TR" dirty="0"/>
              <a:t> göre hükümler verecek kadılar yetiştiriyordu. Aynı durum tıbbiye okulları için de geçerliydi. Eğitim dili Fransızca olan tıbbiye okulları açılıyor, diğer yandan da geleneksel tıp eğitimi veriliyordu. Bu durumun zararlı sonuçlar doğuracağını kestiremeyen </a:t>
            </a:r>
            <a:r>
              <a:rPr lang="tr-TR" dirty="0">
                <a:solidFill>
                  <a:srgbClr val="FF0000"/>
                </a:solidFill>
              </a:rPr>
              <a:t>Osmanlı Devleti, </a:t>
            </a:r>
            <a:r>
              <a:rPr lang="tr-TR" b="1" dirty="0">
                <a:solidFill>
                  <a:srgbClr val="FF0000"/>
                </a:solidFill>
              </a:rPr>
              <a:t>eğitim sisteminde bir yurttaş oluşturamamıştır</a:t>
            </a:r>
            <a:r>
              <a:rPr lang="tr-TR" dirty="0">
                <a:solidFill>
                  <a:srgbClr val="FF0000"/>
                </a:solidFill>
              </a:rPr>
              <a:t>. </a:t>
            </a:r>
          </a:p>
        </p:txBody>
      </p:sp>
    </p:spTree>
    <p:extLst>
      <p:ext uri="{BB962C8B-B14F-4D97-AF65-F5344CB8AC3E}">
        <p14:creationId xmlns:p14="http://schemas.microsoft.com/office/powerpoint/2010/main" val="133026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E0C7B5E-F7AD-200D-62DF-0E967BAA1806}"/>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86139" y="476672"/>
            <a:ext cx="11751365" cy="6120680"/>
          </a:xfrm>
        </p:spPr>
        <p:txBody>
          <a:bodyPr>
            <a:normAutofit/>
          </a:bodyPr>
          <a:lstStyle/>
          <a:p>
            <a:pPr marL="0" indent="0">
              <a:buNone/>
            </a:pPr>
            <a:r>
              <a:rPr lang="tr-TR" dirty="0"/>
              <a:t>19. yüzyıla gelindiğinde </a:t>
            </a:r>
            <a:r>
              <a:rPr lang="tr-TR" dirty="0">
                <a:solidFill>
                  <a:srgbClr val="FF0000"/>
                </a:solidFill>
              </a:rPr>
              <a:t>Osmanlıda eğitim alanındaki bu ikiliğin ve karmaşıklığın bir diğer ucunu da azınlık ve yabancı okulları oluşturmuştur.</a:t>
            </a:r>
            <a:r>
              <a:rPr lang="tr-TR" dirty="0"/>
              <a:t> Osmanlı Devleti’nde XIX. Yüzyılın ortalarından itibaren ilk yabancı okullar açılmaya başlanmıştır. Bu yabancı okulların açılmasını kolaylaştıran en önemli etkenler kapitülasyonlar ve azınlıklara tanınan haklardı. </a:t>
            </a:r>
          </a:p>
        </p:txBody>
      </p:sp>
      <p:pic>
        <p:nvPicPr>
          <p:cNvPr id="2" name="Resim 1"/>
          <p:cNvPicPr>
            <a:picLocks noChangeAspect="1"/>
          </p:cNvPicPr>
          <p:nvPr/>
        </p:nvPicPr>
        <p:blipFill>
          <a:blip r:embed="rId2"/>
          <a:stretch>
            <a:fillRect/>
          </a:stretch>
        </p:blipFill>
        <p:spPr>
          <a:xfrm>
            <a:off x="4253949" y="2476077"/>
            <a:ext cx="3770028" cy="41218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39652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8D54C876-36EE-32C0-03B4-D0AC04EF35BE}"/>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Başlık 1"/>
          <p:cNvSpPr>
            <a:spLocks noGrp="1"/>
          </p:cNvSpPr>
          <p:nvPr>
            <p:ph type="ctrTitle"/>
          </p:nvPr>
        </p:nvSpPr>
        <p:spPr>
          <a:xfrm>
            <a:off x="2776127" y="3218656"/>
            <a:ext cx="7435552" cy="1472184"/>
          </a:xfrm>
        </p:spPr>
        <p:txBody>
          <a:bodyPr>
            <a:normAutofit/>
          </a:bodyPr>
          <a:lstStyle/>
          <a:p>
            <a:pPr algn="ctr"/>
            <a:r>
              <a:rPr lang="tr-TR" dirty="0"/>
              <a:t>Geçmişten günümüze</a:t>
            </a:r>
          </a:p>
        </p:txBody>
      </p:sp>
      <p:pic>
        <p:nvPicPr>
          <p:cNvPr id="5" name="T_rk_Bayra_HD_Animasyon_Sayg_Duru_u_ve_stiklal_Mar">
            <a:hlinkClick r:id="" action="ppaction://media"/>
            <a:extLst>
              <a:ext uri="{FF2B5EF4-FFF2-40B4-BE49-F238E27FC236}">
                <a16:creationId xmlns="" xmlns:a16="http://schemas.microsoft.com/office/drawing/2014/main" id="{86911B36-2635-F36C-86DB-A818E1F8E0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01553" y="987432"/>
            <a:ext cx="4584700" cy="2578894"/>
          </a:xfrm>
          <a:prstGeom prst="rect">
            <a:avLst/>
          </a:prstGeom>
        </p:spPr>
      </p:pic>
    </p:spTree>
    <p:extLst>
      <p:ext uri="{BB962C8B-B14F-4D97-AF65-F5344CB8AC3E}">
        <p14:creationId xmlns:p14="http://schemas.microsoft.com/office/powerpoint/2010/main" val="265311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FCE704D-1894-B23C-7070-799C13B00F95}"/>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453203" y="737320"/>
            <a:ext cx="9285593" cy="6120680"/>
          </a:xfrm>
        </p:spPr>
        <p:txBody>
          <a:bodyPr>
            <a:normAutofit/>
          </a:bodyPr>
          <a:lstStyle/>
          <a:p>
            <a:pPr algn="just"/>
            <a:r>
              <a:rPr lang="tr-TR" b="1" dirty="0">
                <a:solidFill>
                  <a:srgbClr val="FF0000"/>
                </a:solidFill>
              </a:rPr>
              <a:t>Bu okullar </a:t>
            </a:r>
            <a:r>
              <a:rPr lang="tr-TR" b="1" dirty="0"/>
              <a:t>misyonerlik faaliyetleri</a:t>
            </a:r>
            <a:r>
              <a:rPr lang="tr-TR" b="1" dirty="0">
                <a:solidFill>
                  <a:srgbClr val="FF0000"/>
                </a:solidFill>
              </a:rPr>
              <a:t>nden başka, bağlı oldukları devletler lehine hareket edecek işbirlikçi yetiştiriyorlardı. </a:t>
            </a:r>
            <a:r>
              <a:rPr lang="tr-TR" dirty="0"/>
              <a:t>Azınlık okullarının bu faaliyetleri </a:t>
            </a:r>
            <a:r>
              <a:rPr lang="tr-TR" u="sng" dirty="0"/>
              <a:t>Osmanlının da sonunu hazırlayan unsurlardandı</a:t>
            </a:r>
            <a:r>
              <a:rPr lang="tr-TR" dirty="0"/>
              <a:t>. </a:t>
            </a:r>
          </a:p>
          <a:p>
            <a:pPr algn="just"/>
            <a:endParaRPr lang="tr-TR" dirty="0"/>
          </a:p>
          <a:p>
            <a:pPr algn="just"/>
            <a:r>
              <a:rPr lang="tr-TR" dirty="0"/>
              <a:t>Bu azınlık okulları, özellikle Osmanlı’yı parçalama düşüncesinde olan </a:t>
            </a:r>
            <a:r>
              <a:rPr lang="tr-TR" b="1" dirty="0"/>
              <a:t>dönemin devletlerinin emellerine hizmet </a:t>
            </a:r>
            <a:r>
              <a:rPr lang="tr-TR" dirty="0"/>
              <a:t>ediyordu. Örneğin Rum okulları, çevrelerini Rumlaştırma, Yunan işgalini kolaylaştırma, İstanbul’da Bizans, Trabzon ve çevresinde de bir Pontus Rum Devleti kurulması amacını güdüyordu. (Duman, 2014).</a:t>
            </a:r>
          </a:p>
          <a:p>
            <a:endParaRPr lang="tr-TR" dirty="0"/>
          </a:p>
        </p:txBody>
      </p:sp>
    </p:spTree>
    <p:extLst>
      <p:ext uri="{BB962C8B-B14F-4D97-AF65-F5344CB8AC3E}">
        <p14:creationId xmlns:p14="http://schemas.microsoft.com/office/powerpoint/2010/main" val="317947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DEC61DE-8B52-A4D4-722E-B29823185327}"/>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2079266" y="1659429"/>
            <a:ext cx="8994648" cy="6120680"/>
          </a:xfrm>
        </p:spPr>
        <p:txBody>
          <a:bodyPr>
            <a:normAutofit/>
          </a:bodyPr>
          <a:lstStyle/>
          <a:p>
            <a:pPr marL="0" indent="0">
              <a:buNone/>
            </a:pPr>
            <a:r>
              <a:rPr lang="tr-TR" dirty="0"/>
              <a:t>Daha çağdaş bir eğitimi hemen hayata geçirmek isteyen Cumhuriyetimizin kurucuları, milli eğitim amaçlarını daha milli mücadele yıllarında ortaya koymuşlardır. Osmanlı Devleti zamanında hazırlanan hükümet programlarında pek rastlanılmayan </a:t>
            </a:r>
            <a:r>
              <a:rPr lang="tr-TR" dirty="0">
                <a:solidFill>
                  <a:srgbClr val="FF0000"/>
                </a:solidFill>
              </a:rPr>
              <a:t>milli şuuru geliştirme, kendine güven duyma, girişim gücüne sahip olma, kendi bünyemize uygun programlar geliştirme</a:t>
            </a:r>
            <a:r>
              <a:rPr lang="tr-TR" dirty="0"/>
              <a:t> gibi bugünkü modern eğitimde kullanılan temel ilkeleri hayata geçirmeye çalışmışlardır. (Duman, 2014).</a:t>
            </a:r>
          </a:p>
        </p:txBody>
      </p:sp>
      <p:pic>
        <p:nvPicPr>
          <p:cNvPr id="4098" name="Picture 2" descr="System ">
            <a:extLst>
              <a:ext uri="{FF2B5EF4-FFF2-40B4-BE49-F238E27FC236}">
                <a16:creationId xmlns="" xmlns:a16="http://schemas.microsoft.com/office/drawing/2014/main" id="{071E955D-E06F-1087-77F7-F4ED1291D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60" y="2622274"/>
            <a:ext cx="1613452" cy="161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217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B43692-7E27-4E1A-CDD4-32ECE36A6ED4}"/>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2016454" y="805611"/>
            <a:ext cx="9343783" cy="5533323"/>
          </a:xfrm>
        </p:spPr>
        <p:txBody>
          <a:bodyPr>
            <a:normAutofit/>
          </a:bodyPr>
          <a:lstStyle/>
          <a:p>
            <a:pPr marL="0" indent="0">
              <a:buNone/>
            </a:pPr>
            <a:r>
              <a:rPr lang="tr-TR" dirty="0"/>
              <a:t>Atatürk; eğitim sisteminin ülkemizin ihtiyaçlarına ve çağın gereklerine uygun olarak yeni baştan kurulmasını ve bu eğitimin aynı zamanda toplumun bütün kesimlerine yaygınlaştırılmasını gerekli görüyordu. Cumhuriyetin ilk yıllarında bu yaklaşımla belirlenen </a:t>
            </a:r>
            <a:r>
              <a:rPr lang="tr-TR" b="1" dirty="0">
                <a:solidFill>
                  <a:srgbClr val="FF0000"/>
                </a:solidFill>
              </a:rPr>
              <a:t>millî eğitim politikası, temelde üç ana amaca yönelmiştir</a:t>
            </a:r>
            <a:r>
              <a:rPr lang="tr-TR" b="1" dirty="0"/>
              <a:t>. </a:t>
            </a:r>
            <a:r>
              <a:rPr lang="tr-TR" dirty="0"/>
              <a:t>Bunlar; </a:t>
            </a:r>
          </a:p>
          <a:p>
            <a:r>
              <a:rPr lang="tr-TR" dirty="0"/>
              <a:t>1- Millî kültür birliğinin sağlanması,</a:t>
            </a:r>
          </a:p>
          <a:p>
            <a:r>
              <a:rPr lang="tr-TR" dirty="0"/>
              <a:t>2-Vatandaşlık eğitiminin ve ilköğretimin yaygınlaştırılması,</a:t>
            </a:r>
          </a:p>
          <a:p>
            <a:r>
              <a:rPr lang="tr-TR" dirty="0"/>
              <a:t>3- Türkiye’nin ihtiyaç duyduğu eğitilmiş insan gücünün yetiştirilmesi olarak özetlenebilir.</a:t>
            </a:r>
          </a:p>
          <a:p>
            <a:pPr marL="82296" indent="0">
              <a:buNone/>
            </a:pPr>
            <a:endParaRPr lang="tr-TR" dirty="0"/>
          </a:p>
          <a:p>
            <a:endParaRPr lang="tr-TR" dirty="0"/>
          </a:p>
          <a:p>
            <a:endParaRPr lang="tr-TR" dirty="0"/>
          </a:p>
        </p:txBody>
      </p:sp>
      <p:pic>
        <p:nvPicPr>
          <p:cNvPr id="5" name="Picture 2" descr="332224143">
            <a:extLst>
              <a:ext uri="{FF2B5EF4-FFF2-40B4-BE49-F238E27FC236}">
                <a16:creationId xmlns="" xmlns:a16="http://schemas.microsoft.com/office/drawing/2014/main" id="{F7F45E6A-A361-ADD2-9361-7AD0D5957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48" y="519066"/>
            <a:ext cx="1381506" cy="1381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33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F72332F-08AA-1548-8A1E-D0484C6979C3}"/>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354975" y="476672"/>
            <a:ext cx="9102713" cy="5699684"/>
          </a:xfrm>
        </p:spPr>
        <p:txBody>
          <a:bodyPr>
            <a:noAutofit/>
          </a:bodyPr>
          <a:lstStyle/>
          <a:p>
            <a:r>
              <a:rPr lang="tr-TR" sz="1600" dirty="0"/>
              <a:t>Atatürk’ün ölümüyle başlayıp 1950’de Demokrat Parti iktidarı ile son bulan </a:t>
            </a:r>
            <a:r>
              <a:rPr lang="tr-TR" sz="1600" b="1" dirty="0">
                <a:solidFill>
                  <a:srgbClr val="FF0000"/>
                </a:solidFill>
              </a:rPr>
              <a:t>İsmet İnönü döneminde</a:t>
            </a:r>
            <a:r>
              <a:rPr lang="tr-TR" sz="1600" b="1" dirty="0"/>
              <a:t> </a:t>
            </a:r>
            <a:r>
              <a:rPr lang="tr-TR" sz="1600" dirty="0"/>
              <a:t>eğitim politikalarında eğitimde millilik anlayışından uzaklaşılmıştır. İsmet İnönü ve Milli Eğitim Bakanı Hasan Ali Yücel’in milliyetçilik yerine </a:t>
            </a:r>
            <a:r>
              <a:rPr lang="tr-TR" sz="1600" b="1" dirty="0">
                <a:solidFill>
                  <a:srgbClr val="FF0000"/>
                </a:solidFill>
              </a:rPr>
              <a:t>hümanist anlayışı </a:t>
            </a:r>
            <a:r>
              <a:rPr lang="tr-TR" sz="1600" b="1" dirty="0"/>
              <a:t>aldıkları bu dönemde Yunan ve Latin kültüründen çeviriler dikkat çekme</a:t>
            </a:r>
            <a:r>
              <a:rPr lang="tr-TR" sz="1600" dirty="0"/>
              <a:t>ktedir. Doğan, hümanist eğitiminin özelliklerini üç kategoride incelemiştir:</a:t>
            </a:r>
          </a:p>
          <a:p>
            <a:r>
              <a:rPr lang="tr-TR" sz="1600" dirty="0"/>
              <a:t>1- Hümanistler </a:t>
            </a:r>
            <a:r>
              <a:rPr lang="tr-TR" sz="1600" b="1" dirty="0">
                <a:solidFill>
                  <a:srgbClr val="FF0000"/>
                </a:solidFill>
              </a:rPr>
              <a:t>evrensel bir insan </a:t>
            </a:r>
            <a:r>
              <a:rPr lang="tr-TR" sz="1600" dirty="0"/>
              <a:t>yetiştirmeyi amaçlamışlardır. Kuşkusuz 19. asırda başlayan </a:t>
            </a:r>
            <a:r>
              <a:rPr lang="tr-TR" sz="1600" dirty="0" err="1"/>
              <a:t>millîyetçilik</a:t>
            </a:r>
            <a:r>
              <a:rPr lang="tr-TR" sz="1600" dirty="0"/>
              <a:t> hareketleriyle evrensel insan yetiştirme görüşü değerini kaybetmiştir.</a:t>
            </a:r>
          </a:p>
          <a:p>
            <a:r>
              <a:rPr lang="tr-TR" sz="1600" dirty="0"/>
              <a:t>2- Hümanistler seçkin (</a:t>
            </a:r>
            <a:r>
              <a:rPr lang="tr-TR" sz="1600" b="1" dirty="0">
                <a:solidFill>
                  <a:srgbClr val="FF0000"/>
                </a:solidFill>
              </a:rPr>
              <a:t>elit) bir gruba eğitim </a:t>
            </a:r>
            <a:r>
              <a:rPr lang="tr-TR" sz="1600" dirty="0"/>
              <a:t>hizmeti götürmeyi amaçlamışlardır. Orta sınıfa bir eğitim getirmemişlerdir.</a:t>
            </a:r>
          </a:p>
          <a:p>
            <a:r>
              <a:rPr lang="tr-TR" sz="1600" dirty="0"/>
              <a:t>3- Hümanistler teori ile uygulamayı eşdeğer görmemişlerdir. Teorinin uygulamadan üstün olduğunu kabul etmişlerdir (Doğan, 1982: 34). hümanizm düşüncesinin benimsenmesi neticesinde 1940’larda Millî Eğitim şöyle şekillenmiştir:</a:t>
            </a:r>
          </a:p>
          <a:p>
            <a:r>
              <a:rPr lang="tr-TR" sz="1600" dirty="0"/>
              <a:t>1- </a:t>
            </a:r>
            <a:r>
              <a:rPr lang="tr-TR" sz="1600" b="1" dirty="0"/>
              <a:t>Hümanizmin kültürün ana kaynağı olarak kabul edilmesiyle </a:t>
            </a:r>
            <a:r>
              <a:rPr lang="tr-TR" sz="1600" b="1" dirty="0">
                <a:solidFill>
                  <a:srgbClr val="FF0000"/>
                </a:solidFill>
              </a:rPr>
              <a:t>millî kültürümüz ihmal edilmiş</a:t>
            </a:r>
            <a:r>
              <a:rPr lang="tr-TR" sz="1600" dirty="0"/>
              <a:t>; 1940’larda bazı liselerde Latince ve Yunanca dilleri okutulmuştur.</a:t>
            </a:r>
          </a:p>
          <a:p>
            <a:r>
              <a:rPr lang="tr-TR" sz="1600" dirty="0"/>
              <a:t>2- Teori uygulamadan üstün tutulmuş, </a:t>
            </a:r>
            <a:r>
              <a:rPr lang="tr-TR" sz="1600" b="1" dirty="0"/>
              <a:t>ortaokul ve liselerde zihinsel gelişme esas alınmış</a:t>
            </a:r>
            <a:r>
              <a:rPr lang="tr-TR" sz="1600" dirty="0"/>
              <a:t>; herkes için gerekli olan </a:t>
            </a:r>
            <a:r>
              <a:rPr lang="tr-TR" sz="1600" b="1" dirty="0"/>
              <a:t>becerileri kazandıran derslere programlarda yer verilmemişti</a:t>
            </a:r>
            <a:r>
              <a:rPr lang="tr-TR" sz="1600" dirty="0"/>
              <a:t>r</a:t>
            </a:r>
          </a:p>
          <a:p>
            <a:r>
              <a:rPr lang="tr-TR" sz="1600" dirty="0"/>
              <a:t>3- 1940’lardaki köy enstitüleri girişimi ve meslekî eğitimin yaygınlaştırılması hareketi uygulamayı içerdiği gerekçesiyle ortaokul ve lise gibi genel eğitim kurumlarının dışında tutulmuştur.</a:t>
            </a:r>
          </a:p>
          <a:p>
            <a:r>
              <a:rPr lang="tr-TR" sz="1600" dirty="0"/>
              <a:t>4- </a:t>
            </a:r>
            <a:r>
              <a:rPr lang="tr-TR" sz="1600" dirty="0">
                <a:solidFill>
                  <a:srgbClr val="FF0000"/>
                </a:solidFill>
              </a:rPr>
              <a:t>Eğitim sistemi ile seçkin bir grup yetiştirmek temel amaç alınmıştır</a:t>
            </a:r>
            <a:r>
              <a:rPr lang="tr-TR" sz="1600" dirty="0"/>
              <a:t>. Bütün sistem seçicilik kavramı etrafında geliştirilmiştir.</a:t>
            </a:r>
          </a:p>
          <a:p>
            <a:endParaRPr lang="tr-TR" sz="1600" dirty="0"/>
          </a:p>
        </p:txBody>
      </p:sp>
    </p:spTree>
    <p:extLst>
      <p:ext uri="{BB962C8B-B14F-4D97-AF65-F5344CB8AC3E}">
        <p14:creationId xmlns:p14="http://schemas.microsoft.com/office/powerpoint/2010/main" val="3196972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89E1045-4344-A15B-65EB-CB5543E8BB96}"/>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346662" y="476672"/>
            <a:ext cx="9111026" cy="6120680"/>
          </a:xfrm>
        </p:spPr>
        <p:txBody>
          <a:bodyPr>
            <a:normAutofit fontScale="92500" lnSpcReduction="20000"/>
          </a:bodyPr>
          <a:lstStyle/>
          <a:p>
            <a:r>
              <a:rPr lang="tr-TR" b="1" dirty="0">
                <a:solidFill>
                  <a:srgbClr val="FF0000"/>
                </a:solidFill>
              </a:rPr>
              <a:t>Demokrat Parti döneminde </a:t>
            </a:r>
            <a:r>
              <a:rPr lang="tr-TR" dirty="0"/>
              <a:t>eğitim politikalarında ülkenin batılılaşma politikası terk edilmemiş ancak tek parti döneminde görülen </a:t>
            </a:r>
            <a:r>
              <a:rPr lang="tr-TR" b="1" dirty="0">
                <a:solidFill>
                  <a:srgbClr val="FF0000"/>
                </a:solidFill>
              </a:rPr>
              <a:t>hümanist politikanın izleri azaltılmış</a:t>
            </a:r>
            <a:r>
              <a:rPr lang="tr-TR" dirty="0"/>
              <a:t>, ancak ABD eksenli eğitim </a:t>
            </a:r>
            <a:r>
              <a:rPr lang="tr-TR" dirty="0" err="1"/>
              <a:t>uygulamalarıdevam</a:t>
            </a:r>
            <a:r>
              <a:rPr lang="tr-TR" dirty="0"/>
              <a:t> etmiştir.</a:t>
            </a:r>
          </a:p>
          <a:p>
            <a:pPr marL="82296" indent="0">
              <a:buNone/>
            </a:pPr>
            <a:endParaRPr lang="tr-TR" dirty="0"/>
          </a:p>
          <a:p>
            <a:r>
              <a:rPr lang="tr-TR" b="1" dirty="0">
                <a:solidFill>
                  <a:srgbClr val="FF0000"/>
                </a:solidFill>
              </a:rPr>
              <a:t>1960-1980 dönemi </a:t>
            </a:r>
            <a:r>
              <a:rPr lang="tr-TR" dirty="0"/>
              <a:t>günümüz eğitim politikalarının yasal dayanaklarının oluşturulduğu bir dönemdir. Bu dönemde </a:t>
            </a:r>
            <a:r>
              <a:rPr lang="tr-TR" b="1" dirty="0"/>
              <a:t>milli eğitim milli ve manevi değerlere yönelmiş, milli kültürün milli eğitim ile bireylere aktarılarak bir milli kimlik inşası hedeflenmiştir</a:t>
            </a:r>
            <a:r>
              <a:rPr lang="tr-TR" dirty="0"/>
              <a:t>. </a:t>
            </a:r>
          </a:p>
          <a:p>
            <a:endParaRPr lang="tr-TR" b="1" dirty="0">
              <a:solidFill>
                <a:srgbClr val="FF0000"/>
              </a:solidFill>
            </a:endParaRPr>
          </a:p>
          <a:p>
            <a:r>
              <a:rPr lang="tr-TR" b="1" dirty="0">
                <a:solidFill>
                  <a:srgbClr val="FF0000"/>
                </a:solidFill>
              </a:rPr>
              <a:t>2000’li yıllar</a:t>
            </a:r>
            <a:r>
              <a:rPr lang="tr-TR" b="1" dirty="0"/>
              <a:t>a </a:t>
            </a:r>
            <a:r>
              <a:rPr lang="tr-TR" dirty="0"/>
              <a:t>girildiğinde Türkiye’nin konumunu belirleyen ülke içinden ve dışından kaynaklanan durumlar söz konusu oldu. Ülke dışından kaynaklanan </a:t>
            </a:r>
            <a:r>
              <a:rPr lang="tr-TR" b="1" dirty="0">
                <a:solidFill>
                  <a:srgbClr val="FF0000"/>
                </a:solidFill>
              </a:rPr>
              <a:t>küreselleşme</a:t>
            </a:r>
            <a:r>
              <a:rPr lang="tr-TR" b="1" dirty="0"/>
              <a:t> artık çok daha fazla önem kazandı </a:t>
            </a:r>
            <a:r>
              <a:rPr lang="tr-TR" dirty="0"/>
              <a:t>ve ülkenin bütün politikalarındaki etkin güç oldu. Küreselleşmenin yanında Türkiye’nin 2000 sonrası gündemini meşgul eden Avrupa Birliği konusu küreselleşmenin getirdiği baskıların hem ekonomik hem de siyasi olarak doğrudan hissedildiği bir konu haline geldi(Bolat,2011). </a:t>
            </a:r>
          </a:p>
          <a:p>
            <a:endParaRPr lang="tr-TR" dirty="0"/>
          </a:p>
        </p:txBody>
      </p:sp>
    </p:spTree>
    <p:extLst>
      <p:ext uri="{BB962C8B-B14F-4D97-AF65-F5344CB8AC3E}">
        <p14:creationId xmlns:p14="http://schemas.microsoft.com/office/powerpoint/2010/main" val="1840285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2261704-07D0-B358-3CAF-EA85DC1AC4E1}"/>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205345" y="476672"/>
            <a:ext cx="9252343" cy="6120680"/>
          </a:xfrm>
        </p:spPr>
        <p:txBody>
          <a:bodyPr>
            <a:normAutofit/>
          </a:bodyPr>
          <a:lstStyle/>
          <a:p>
            <a:r>
              <a:rPr lang="tr-TR" b="1" dirty="0">
                <a:solidFill>
                  <a:srgbClr val="FF0000"/>
                </a:solidFill>
              </a:rPr>
              <a:t>Atatürk sonrası dönemde yabancıların karar mekanizmalarına girdiği gözlenmektedir</a:t>
            </a:r>
            <a:r>
              <a:rPr lang="tr-TR" dirty="0">
                <a:solidFill>
                  <a:srgbClr val="FF0000"/>
                </a:solidFill>
              </a:rPr>
              <a:t> </a:t>
            </a:r>
            <a:r>
              <a:rPr lang="tr-TR" dirty="0"/>
              <a:t>(</a:t>
            </a:r>
            <a:r>
              <a:rPr lang="tr-TR" dirty="0" err="1"/>
              <a:t>Tunçkanat</a:t>
            </a:r>
            <a:r>
              <a:rPr lang="tr-TR" dirty="0"/>
              <a:t>, 2001; Kalaycı, 1988; Çınar, 2012). </a:t>
            </a:r>
          </a:p>
          <a:p>
            <a:endParaRPr lang="tr-TR" dirty="0"/>
          </a:p>
          <a:p>
            <a:r>
              <a:rPr lang="tr-TR" dirty="0"/>
              <a:t>ABD ile Türkiye arasındaki müttefiklik eğitim anlaşmalarına da yansımıştır. Eğitimle ilgili anlaşmalar ilginç ve dramatiktir. Anlaşmalardan ilki 27 Aralık 1949 tarihini taşımaktadır (USA </a:t>
            </a:r>
            <a:r>
              <a:rPr lang="tr-TR" dirty="0" err="1"/>
              <a:t>State</a:t>
            </a:r>
            <a:r>
              <a:rPr lang="tr-TR" dirty="0"/>
              <a:t> 1949;Tunçkanat, 2001, 36-37). Anlaşma sonucunda, </a:t>
            </a:r>
            <a:r>
              <a:rPr lang="tr-TR" dirty="0">
                <a:solidFill>
                  <a:srgbClr val="FF0000"/>
                </a:solidFill>
              </a:rPr>
              <a:t>1958 yılında “Türkiye Eğitim Millî Komisyonu” oluşturulmuş ve çalışmaya başlamıştır. </a:t>
            </a:r>
            <a:r>
              <a:rPr lang="tr-TR" b="1" dirty="0">
                <a:solidFill>
                  <a:srgbClr val="FF0000"/>
                </a:solidFill>
              </a:rPr>
              <a:t>Ford Vakfı’nın ve yabancı uzmanların da desteği ile “Türkiye Eğitim Millî Komisyonu Raporu” hazırlanmış</a:t>
            </a:r>
            <a:r>
              <a:rPr lang="tr-TR" b="1" dirty="0"/>
              <a:t>,</a:t>
            </a:r>
            <a:r>
              <a:rPr lang="tr-TR" dirty="0"/>
              <a:t> rapor 1961 yılında yayımlanmıştır (Gedikoğlu, 1978, 125). </a:t>
            </a:r>
            <a:r>
              <a:rPr lang="tr-TR" b="1" dirty="0"/>
              <a:t>Raporun Türkiye dışında yazılması Ford Vakfı’nın koşuludur.</a:t>
            </a:r>
            <a:r>
              <a:rPr lang="tr-TR" dirty="0"/>
              <a:t> </a:t>
            </a:r>
          </a:p>
        </p:txBody>
      </p:sp>
    </p:spTree>
    <p:extLst>
      <p:ext uri="{BB962C8B-B14F-4D97-AF65-F5344CB8AC3E}">
        <p14:creationId xmlns:p14="http://schemas.microsoft.com/office/powerpoint/2010/main" val="1273663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4A4DD62-1AE9-6E0C-F1F4-180333AA30CD}"/>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2207906" y="168305"/>
            <a:ext cx="9454008" cy="6120680"/>
          </a:xfrm>
        </p:spPr>
        <p:txBody>
          <a:bodyPr>
            <a:normAutofit/>
          </a:bodyPr>
          <a:lstStyle/>
          <a:p>
            <a:pPr marL="0" indent="0">
              <a:buNone/>
            </a:pPr>
            <a:r>
              <a:rPr lang="tr-TR" b="1" dirty="0">
                <a:solidFill>
                  <a:srgbClr val="FF0000"/>
                </a:solidFill>
              </a:rPr>
              <a:t>	ABD’nin Türkiye’nin eğitim sistemine ilgisi </a:t>
            </a:r>
            <a:r>
              <a:rPr lang="tr-TR" b="1" dirty="0" err="1">
                <a:solidFill>
                  <a:srgbClr val="FF0000"/>
                </a:solidFill>
              </a:rPr>
              <a:t>Carnagie</a:t>
            </a:r>
            <a:r>
              <a:rPr lang="tr-TR" b="1" dirty="0">
                <a:solidFill>
                  <a:srgbClr val="FF0000"/>
                </a:solidFill>
              </a:rPr>
              <a:t>, 	Ford, </a:t>
            </a:r>
            <a:r>
              <a:rPr lang="tr-TR" b="1" dirty="0" err="1">
                <a:solidFill>
                  <a:srgbClr val="FF0000"/>
                </a:solidFill>
              </a:rPr>
              <a:t>Rockefeller</a:t>
            </a:r>
            <a:r>
              <a:rPr lang="tr-TR" b="1" dirty="0">
                <a:solidFill>
                  <a:srgbClr val="FF0000"/>
                </a:solidFill>
              </a:rPr>
              <a:t> ve </a:t>
            </a:r>
            <a:r>
              <a:rPr lang="tr-TR" b="1" dirty="0" err="1">
                <a:solidFill>
                  <a:srgbClr val="FF0000"/>
                </a:solidFill>
              </a:rPr>
              <a:t>Fulbright</a:t>
            </a:r>
            <a:r>
              <a:rPr lang="tr-TR" b="1" dirty="0">
                <a:solidFill>
                  <a:srgbClr val="FF0000"/>
                </a:solidFill>
              </a:rPr>
              <a:t> vakıfları aracılığıyla 	götürüp eğittiği üst düzey devlet yöneticilerinin yanı 	sıra eğitim ve bilim çalışanlarıyla sürmüştür</a:t>
            </a:r>
            <a:r>
              <a:rPr lang="tr-TR" dirty="0"/>
              <a:t>. Baykurt, 	(1969, 65) ABD’den dönen eğitimcilerin 	</a:t>
            </a:r>
            <a:r>
              <a:rPr lang="tr-TR" dirty="0" err="1"/>
              <a:t>Amerikancılaşmış</a:t>
            </a:r>
            <a:r>
              <a:rPr lang="tr-TR" dirty="0"/>
              <a:t> olduklarının gözlendiğini kaydetmiştir.</a:t>
            </a:r>
          </a:p>
          <a:p>
            <a:pPr marL="0" indent="0">
              <a:buNone/>
            </a:pPr>
            <a:r>
              <a:rPr lang="tr-TR" dirty="0"/>
              <a:t>	</a:t>
            </a:r>
          </a:p>
          <a:p>
            <a:pPr marL="0" indent="0">
              <a:buNone/>
            </a:pPr>
            <a:r>
              <a:rPr lang="tr-TR" dirty="0"/>
              <a:t>           Bilim dünyasının içinde Türk Einstein'ı diye bilinen </a:t>
            </a:r>
            <a:r>
              <a:rPr lang="tr-TR" b="1" dirty="0">
                <a:solidFill>
                  <a:srgbClr val="FF0000"/>
                </a:solidFill>
              </a:rPr>
              <a:t>Prof. 	Dr. Oktay Sinanoğlu</a:t>
            </a:r>
            <a:r>
              <a:rPr lang="tr-TR" dirty="0"/>
              <a:t>, Eğitim sistemindeki bozulmayı,          </a:t>
            </a:r>
          </a:p>
          <a:p>
            <a:pPr marL="0" indent="0">
              <a:buNone/>
            </a:pPr>
            <a:endParaRPr lang="tr-TR" dirty="0"/>
          </a:p>
          <a:p>
            <a:pPr marL="0" indent="0">
              <a:buNone/>
            </a:pPr>
            <a:endParaRPr lang="tr-TR" dirty="0"/>
          </a:p>
          <a:p>
            <a:pPr marL="0" indent="0">
              <a:buNone/>
            </a:pPr>
            <a:endParaRPr lang="tr-TR" dirty="0"/>
          </a:p>
          <a:p>
            <a:pPr marL="0" indent="0">
              <a:buNone/>
            </a:pPr>
            <a:r>
              <a:rPr lang="tr-TR" dirty="0"/>
              <a:t>            ifadeleri ile açıklıyor.</a:t>
            </a:r>
          </a:p>
        </p:txBody>
      </p:sp>
      <p:pic>
        <p:nvPicPr>
          <p:cNvPr id="1026" name="Picture 2" descr="Prof. Dr. Oktay Sinanoğlu kimdir? Türk Einstein'ı Prof. Oktay Sinanoğlu'nun  hayatı">
            <a:extLst>
              <a:ext uri="{FF2B5EF4-FFF2-40B4-BE49-F238E27FC236}">
                <a16:creationId xmlns="" xmlns:a16="http://schemas.microsoft.com/office/drawing/2014/main" id="{B1A16450-9640-6D46-84CE-9B36245A5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31" y="3607902"/>
            <a:ext cx="1730475" cy="9690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 xmlns:a16="http://schemas.microsoft.com/office/drawing/2014/main" id="{A3865379-9976-9011-3B03-9D348506EDA8}"/>
              </a:ext>
            </a:extLst>
          </p:cNvPr>
          <p:cNvSpPr/>
          <p:nvPr/>
        </p:nvSpPr>
        <p:spPr>
          <a:xfrm>
            <a:off x="3213652" y="4092435"/>
            <a:ext cx="7858540" cy="1417983"/>
          </a:xfrm>
          <a:prstGeom prst="wedgeRectCallout">
            <a:avLst>
              <a:gd name="adj1" fmla="val -66699"/>
              <a:gd name="adj2" fmla="val -70677"/>
            </a:avLst>
          </a:prstGeom>
        </p:spPr>
        <p:style>
          <a:lnRef idx="2">
            <a:schemeClr val="dk1"/>
          </a:lnRef>
          <a:fillRef idx="1">
            <a:schemeClr val="lt1"/>
          </a:fillRef>
          <a:effectRef idx="0">
            <a:schemeClr val="dk1"/>
          </a:effectRef>
          <a:fontRef idx="minor">
            <a:schemeClr val="dk1"/>
          </a:fontRef>
        </p:style>
        <p:txBody>
          <a:bodyPr rtlCol="0" anchor="ctr"/>
          <a:lstStyle/>
          <a:p>
            <a:r>
              <a:rPr lang="en-US" sz="2000" i="1" dirty="0">
                <a:latin typeface="Bookman Old Style" panose="02050604050505020204" pitchFamily="18" charset="0"/>
              </a:rPr>
              <a:t>1945'e </a:t>
            </a:r>
            <a:r>
              <a:rPr lang="en-US" sz="2000" i="1" dirty="0" err="1">
                <a:latin typeface="Bookman Old Style" panose="02050604050505020204" pitchFamily="18" charset="0"/>
              </a:rPr>
              <a:t>kadar</a:t>
            </a:r>
            <a:r>
              <a:rPr lang="en-US" sz="2000" i="1" dirty="0">
                <a:latin typeface="Bookman Old Style" panose="02050604050505020204" pitchFamily="18" charset="0"/>
              </a:rPr>
              <a:t> </a:t>
            </a:r>
            <a:r>
              <a:rPr lang="en-US" sz="2000" i="1" dirty="0" err="1">
                <a:latin typeface="Bookman Old Style" panose="02050604050505020204" pitchFamily="18" charset="0"/>
              </a:rPr>
              <a:t>İngiltere'nin</a:t>
            </a:r>
            <a:r>
              <a:rPr lang="en-US" sz="2000" i="1" dirty="0">
                <a:latin typeface="Bookman Old Style" panose="02050604050505020204" pitchFamily="18" charset="0"/>
              </a:rPr>
              <a:t> </a:t>
            </a:r>
            <a:r>
              <a:rPr lang="en-US" sz="2000" i="1" dirty="0" err="1">
                <a:latin typeface="Bookman Old Style" panose="02050604050505020204" pitchFamily="18" charset="0"/>
              </a:rPr>
              <a:t>sömürgesiydik</a:t>
            </a:r>
            <a:r>
              <a:rPr lang="en-US" sz="2000" i="1" dirty="0">
                <a:latin typeface="Bookman Old Style" panose="02050604050505020204" pitchFamily="18" charset="0"/>
              </a:rPr>
              <a:t>. 1945'ten </a:t>
            </a:r>
            <a:r>
              <a:rPr lang="en-US" sz="2000" i="1" dirty="0" err="1">
                <a:latin typeface="Bookman Old Style" panose="02050604050505020204" pitchFamily="18" charset="0"/>
              </a:rPr>
              <a:t>sonra</a:t>
            </a:r>
            <a:r>
              <a:rPr lang="en-US" sz="2000" i="1" dirty="0">
                <a:latin typeface="Bookman Old Style" panose="02050604050505020204" pitchFamily="18" charset="0"/>
              </a:rPr>
              <a:t> </a:t>
            </a:r>
            <a:r>
              <a:rPr lang="en-US" sz="2000" i="1" dirty="0" err="1">
                <a:latin typeface="Bookman Old Style" panose="02050604050505020204" pitchFamily="18" charset="0"/>
              </a:rPr>
              <a:t>ABD'nin</a:t>
            </a:r>
            <a:r>
              <a:rPr lang="en-US" sz="2000" i="1" dirty="0">
                <a:latin typeface="Bookman Old Style" panose="02050604050505020204" pitchFamily="18" charset="0"/>
              </a:rPr>
              <a:t> </a:t>
            </a:r>
            <a:r>
              <a:rPr lang="en-US" sz="2000" i="1" dirty="0" err="1">
                <a:latin typeface="Bookman Old Style" panose="02050604050505020204" pitchFamily="18" charset="0"/>
              </a:rPr>
              <a:t>sömürgesi</a:t>
            </a:r>
            <a:r>
              <a:rPr lang="en-US" sz="2000" i="1" dirty="0">
                <a:latin typeface="Bookman Old Style" panose="02050604050505020204" pitchFamily="18" charset="0"/>
              </a:rPr>
              <a:t> </a:t>
            </a:r>
            <a:r>
              <a:rPr lang="en-US" sz="2000" i="1" dirty="0" err="1">
                <a:latin typeface="Bookman Old Style" panose="02050604050505020204" pitchFamily="18" charset="0"/>
              </a:rPr>
              <a:t>olduk</a:t>
            </a:r>
            <a:r>
              <a:rPr lang="en-US" sz="2000" i="1" dirty="0">
                <a:latin typeface="Bookman Old Style" panose="02050604050505020204" pitchFamily="18" charset="0"/>
              </a:rPr>
              <a:t>. Milli </a:t>
            </a:r>
            <a:r>
              <a:rPr lang="en-US" sz="2000" i="1" dirty="0" err="1">
                <a:latin typeface="Bookman Old Style" panose="02050604050505020204" pitchFamily="18" charset="0"/>
              </a:rPr>
              <a:t>Şef</a:t>
            </a:r>
            <a:r>
              <a:rPr lang="en-US" sz="2000" i="1" dirty="0">
                <a:latin typeface="Bookman Old Style" panose="02050604050505020204" pitchFamily="18" charset="0"/>
              </a:rPr>
              <a:t> İsmet </a:t>
            </a:r>
            <a:r>
              <a:rPr lang="en-US" sz="2000" i="1" dirty="0" err="1">
                <a:latin typeface="Bookman Old Style" panose="02050604050505020204" pitchFamily="18" charset="0"/>
              </a:rPr>
              <a:t>İnönü</a:t>
            </a:r>
            <a:r>
              <a:rPr lang="en-US" sz="2000" i="1" dirty="0">
                <a:latin typeface="Bookman Old Style" panose="02050604050505020204" pitchFamily="18" charset="0"/>
              </a:rPr>
              <a:t> 1947 </a:t>
            </a:r>
            <a:r>
              <a:rPr lang="en-US" sz="2000" i="1" dirty="0" err="1">
                <a:latin typeface="Bookman Old Style" panose="02050604050505020204" pitchFamily="18" charset="0"/>
              </a:rPr>
              <a:t>tarihinde</a:t>
            </a:r>
            <a:r>
              <a:rPr lang="en-US" sz="2000" i="1" dirty="0">
                <a:latin typeface="Bookman Old Style" panose="02050604050505020204" pitchFamily="18" charset="0"/>
              </a:rPr>
              <a:t> </a:t>
            </a:r>
            <a:r>
              <a:rPr lang="en-US" sz="2000" i="1" dirty="0" err="1">
                <a:latin typeface="Bookman Old Style" panose="02050604050505020204" pitchFamily="18" charset="0"/>
              </a:rPr>
              <a:t>yaptığı</a:t>
            </a:r>
            <a:r>
              <a:rPr lang="en-US" sz="2000" i="1" dirty="0">
                <a:latin typeface="Bookman Old Style" panose="02050604050505020204" pitchFamily="18" charset="0"/>
              </a:rPr>
              <a:t> </a:t>
            </a:r>
            <a:r>
              <a:rPr lang="en-US" sz="2000" i="1" dirty="0" err="1">
                <a:latin typeface="Bookman Old Style" panose="02050604050505020204" pitchFamily="18" charset="0"/>
              </a:rPr>
              <a:t>resmi</a:t>
            </a:r>
            <a:r>
              <a:rPr lang="en-US" sz="2000" i="1" dirty="0">
                <a:latin typeface="Bookman Old Style" panose="02050604050505020204" pitchFamily="18" charset="0"/>
              </a:rPr>
              <a:t> (Fulbright) </a:t>
            </a:r>
            <a:r>
              <a:rPr lang="en-US" sz="2000" i="1" dirty="0" err="1">
                <a:latin typeface="Bookman Old Style" panose="02050604050505020204" pitchFamily="18" charset="0"/>
              </a:rPr>
              <a:t>anlaşma</a:t>
            </a:r>
            <a:r>
              <a:rPr lang="en-US" sz="2000" i="1" dirty="0">
                <a:latin typeface="Bookman Old Style" panose="02050604050505020204" pitchFamily="18" charset="0"/>
              </a:rPr>
              <a:t>(</a:t>
            </a:r>
            <a:r>
              <a:rPr lang="en-US" sz="2000" i="1" dirty="0" err="1">
                <a:latin typeface="Bookman Old Style" panose="02050604050505020204" pitchFamily="18" charset="0"/>
              </a:rPr>
              <a:t>sı</a:t>
            </a:r>
            <a:r>
              <a:rPr lang="en-US" sz="2000" i="1" dirty="0">
                <a:latin typeface="Bookman Old Style" panose="02050604050505020204" pitchFamily="18" charset="0"/>
              </a:rPr>
              <a:t>) </a:t>
            </a:r>
            <a:r>
              <a:rPr lang="en-US" sz="2000" i="1" dirty="0" err="1">
                <a:latin typeface="Bookman Old Style" panose="02050604050505020204" pitchFamily="18" charset="0"/>
              </a:rPr>
              <a:t>ile</a:t>
            </a:r>
            <a:r>
              <a:rPr lang="en-US" sz="2000" i="1" dirty="0">
                <a:latin typeface="Bookman Old Style" panose="02050604050505020204" pitchFamily="18" charset="0"/>
              </a:rPr>
              <a:t> </a:t>
            </a:r>
            <a:r>
              <a:rPr lang="en-US" sz="2000" i="1" dirty="0" err="1">
                <a:latin typeface="Bookman Old Style" panose="02050604050505020204" pitchFamily="18" charset="0"/>
              </a:rPr>
              <a:t>Türk</a:t>
            </a:r>
            <a:r>
              <a:rPr lang="en-US" sz="2000" i="1" dirty="0">
                <a:latin typeface="Bookman Old Style" panose="02050604050505020204" pitchFamily="18" charset="0"/>
              </a:rPr>
              <a:t> Milli </a:t>
            </a:r>
            <a:r>
              <a:rPr lang="en-US" sz="2000" i="1" dirty="0" err="1">
                <a:latin typeface="Bookman Old Style" panose="02050604050505020204" pitchFamily="18" charset="0"/>
              </a:rPr>
              <a:t>Eğitim</a:t>
            </a:r>
            <a:r>
              <a:rPr lang="en-US" sz="2000" i="1" dirty="0">
                <a:latin typeface="Bookman Old Style" panose="02050604050505020204" pitchFamily="18" charset="0"/>
              </a:rPr>
              <a:t> </a:t>
            </a:r>
            <a:r>
              <a:rPr lang="en-US" sz="2000" i="1" dirty="0" err="1">
                <a:latin typeface="Bookman Old Style" panose="02050604050505020204" pitchFamily="18" charset="0"/>
              </a:rPr>
              <a:t>sistemini</a:t>
            </a:r>
            <a:r>
              <a:rPr lang="en-US" sz="2000" i="1" dirty="0">
                <a:latin typeface="Bookman Old Style" panose="02050604050505020204" pitchFamily="18" charset="0"/>
              </a:rPr>
              <a:t> </a:t>
            </a:r>
            <a:r>
              <a:rPr lang="en-US" sz="2000" i="1" dirty="0" err="1">
                <a:latin typeface="Bookman Old Style" panose="02050604050505020204" pitchFamily="18" charset="0"/>
              </a:rPr>
              <a:t>ABD'lilere</a:t>
            </a:r>
            <a:r>
              <a:rPr lang="en-US" sz="2000" i="1" dirty="0">
                <a:latin typeface="Bookman Old Style" panose="02050604050505020204" pitchFamily="18" charset="0"/>
              </a:rPr>
              <a:t> </a:t>
            </a:r>
            <a:r>
              <a:rPr lang="en-US" sz="2000" i="1" dirty="0" err="1">
                <a:latin typeface="Bookman Old Style" panose="02050604050505020204" pitchFamily="18" charset="0"/>
              </a:rPr>
              <a:t>teslim</a:t>
            </a:r>
            <a:r>
              <a:rPr lang="en-US" sz="2000" i="1" dirty="0">
                <a:latin typeface="Bookman Old Style" panose="02050604050505020204" pitchFamily="18" charset="0"/>
              </a:rPr>
              <a:t> </a:t>
            </a:r>
            <a:r>
              <a:rPr lang="en-US" sz="2000" i="1" dirty="0" err="1">
                <a:latin typeface="Bookman Old Style" panose="02050604050505020204" pitchFamily="18" charset="0"/>
              </a:rPr>
              <a:t>etti</a:t>
            </a:r>
            <a:endParaRPr lang="en-US" sz="2000" i="1" dirty="0">
              <a:latin typeface="Bookman Old Style" panose="02050604050505020204" pitchFamily="18" charset="0"/>
            </a:endParaRPr>
          </a:p>
        </p:txBody>
      </p:sp>
    </p:spTree>
    <p:extLst>
      <p:ext uri="{BB962C8B-B14F-4D97-AF65-F5344CB8AC3E}">
        <p14:creationId xmlns:p14="http://schemas.microsoft.com/office/powerpoint/2010/main" val="2821576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CDD9615-86F9-A32C-6C52-0986108ED49D}"/>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2893672" y="463420"/>
            <a:ext cx="9160903" cy="6120680"/>
          </a:xfrm>
        </p:spPr>
        <p:txBody>
          <a:bodyPr>
            <a:normAutofit/>
          </a:bodyPr>
          <a:lstStyle/>
          <a:p>
            <a:endParaRPr lang="tr-TR" b="1" dirty="0">
              <a:solidFill>
                <a:srgbClr val="FF0000"/>
              </a:solidFill>
            </a:endParaRPr>
          </a:p>
          <a:p>
            <a:pPr marL="0" indent="0">
              <a:buNone/>
            </a:pPr>
            <a:r>
              <a:rPr lang="tr-TR" b="1" dirty="0">
                <a:solidFill>
                  <a:srgbClr val="FF0000"/>
                </a:solidFill>
              </a:rPr>
              <a:t>Nurettin Topçu</a:t>
            </a:r>
            <a:r>
              <a:rPr lang="tr-TR" b="1" dirty="0"/>
              <a:t> 1970 yılında</a:t>
            </a:r>
            <a:r>
              <a:rPr lang="tr-TR" dirty="0"/>
              <a:t> eğitimde ABD etkisini değerlendirirken Batıcı anlayışı eleştiren şu saptamaları yapmıştır:</a:t>
            </a:r>
          </a:p>
        </p:txBody>
      </p:sp>
      <p:pic>
        <p:nvPicPr>
          <p:cNvPr id="2" name="Picture 1">
            <a:extLst>
              <a:ext uri="{FF2B5EF4-FFF2-40B4-BE49-F238E27FC236}">
                <a16:creationId xmlns="" xmlns:a16="http://schemas.microsoft.com/office/drawing/2014/main" id="{FE4EE366-8C47-5D72-6319-46ACC5624DF4}"/>
              </a:ext>
            </a:extLst>
          </p:cNvPr>
          <p:cNvPicPr>
            <a:picLocks noChangeAspect="1"/>
          </p:cNvPicPr>
          <p:nvPr/>
        </p:nvPicPr>
        <p:blipFill>
          <a:blip r:embed="rId2"/>
          <a:stretch>
            <a:fillRect/>
          </a:stretch>
        </p:blipFill>
        <p:spPr>
          <a:xfrm>
            <a:off x="464992" y="4245460"/>
            <a:ext cx="2053140" cy="12475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4">
            <a:extLst>
              <a:ext uri="{FF2B5EF4-FFF2-40B4-BE49-F238E27FC236}">
                <a16:creationId xmlns="" xmlns:a16="http://schemas.microsoft.com/office/drawing/2014/main" id="{C4BA8323-3CF3-6887-D0F0-685D91D3898B}"/>
              </a:ext>
            </a:extLst>
          </p:cNvPr>
          <p:cNvSpPr/>
          <p:nvPr/>
        </p:nvSpPr>
        <p:spPr>
          <a:xfrm>
            <a:off x="3955774" y="2351330"/>
            <a:ext cx="7321825" cy="1417983"/>
          </a:xfrm>
          <a:prstGeom prst="wedgeRectCallout">
            <a:avLst>
              <a:gd name="adj1" fmla="val -81513"/>
              <a:gd name="adj2" fmla="val 81192"/>
            </a:avLst>
          </a:prstGeom>
        </p:spPr>
        <p:style>
          <a:lnRef idx="2">
            <a:schemeClr val="dk1"/>
          </a:lnRef>
          <a:fillRef idx="1">
            <a:schemeClr val="lt1"/>
          </a:fillRef>
          <a:effectRef idx="0">
            <a:schemeClr val="dk1"/>
          </a:effectRef>
          <a:fontRef idx="minor">
            <a:schemeClr val="dk1"/>
          </a:fontRef>
        </p:style>
        <p:txBody>
          <a:bodyPr rtlCol="0" anchor="ctr"/>
          <a:lstStyle/>
          <a:p>
            <a:r>
              <a:rPr lang="en-US" sz="2400" i="1" dirty="0">
                <a:latin typeface="Bookman Old Style" panose="02050604050505020204" pitchFamily="18" charset="0"/>
              </a:rPr>
              <a:t>Fransız, Alman, </a:t>
            </a:r>
            <a:r>
              <a:rPr lang="en-US" sz="2400" i="1" dirty="0" err="1">
                <a:latin typeface="Bookman Old Style" panose="02050604050505020204" pitchFamily="18" charset="0"/>
              </a:rPr>
              <a:t>İngiliz</a:t>
            </a:r>
            <a:r>
              <a:rPr lang="en-US" sz="2400" i="1" dirty="0">
                <a:latin typeface="Bookman Old Style" panose="02050604050505020204" pitchFamily="18" charset="0"/>
              </a:rPr>
              <a:t> </a:t>
            </a:r>
            <a:r>
              <a:rPr lang="en-US" sz="2400" i="1" dirty="0" err="1">
                <a:latin typeface="Bookman Old Style" panose="02050604050505020204" pitchFamily="18" charset="0"/>
              </a:rPr>
              <a:t>kültür</a:t>
            </a:r>
            <a:r>
              <a:rPr lang="en-US" sz="2400" i="1" dirty="0">
                <a:latin typeface="Bookman Old Style" panose="02050604050505020204" pitchFamily="18" charset="0"/>
              </a:rPr>
              <a:t> </a:t>
            </a:r>
            <a:r>
              <a:rPr lang="en-US" sz="2400" i="1" dirty="0" err="1">
                <a:latin typeface="Bookman Old Style" panose="02050604050505020204" pitchFamily="18" charset="0"/>
              </a:rPr>
              <a:t>ve</a:t>
            </a:r>
            <a:r>
              <a:rPr lang="en-US" sz="2400" i="1" dirty="0">
                <a:latin typeface="Bookman Old Style" panose="02050604050505020204" pitchFamily="18" charset="0"/>
              </a:rPr>
              <a:t> </a:t>
            </a:r>
            <a:r>
              <a:rPr lang="en-US" sz="2400" i="1" dirty="0" err="1">
                <a:latin typeface="Bookman Old Style" panose="02050604050505020204" pitchFamily="18" charset="0"/>
              </a:rPr>
              <a:t>maarifine</a:t>
            </a:r>
            <a:r>
              <a:rPr lang="en-US" sz="2400" i="1" dirty="0">
                <a:latin typeface="Bookman Old Style" panose="02050604050505020204" pitchFamily="18" charset="0"/>
              </a:rPr>
              <a:t> </a:t>
            </a:r>
            <a:r>
              <a:rPr lang="en-US" sz="2400" i="1" dirty="0" err="1">
                <a:latin typeface="Bookman Old Style" panose="02050604050505020204" pitchFamily="18" charset="0"/>
              </a:rPr>
              <a:t>teslim</a:t>
            </a:r>
            <a:r>
              <a:rPr lang="en-US" sz="2400" i="1" dirty="0">
                <a:latin typeface="Bookman Old Style" panose="02050604050505020204" pitchFamily="18" charset="0"/>
              </a:rPr>
              <a:t> </a:t>
            </a:r>
            <a:r>
              <a:rPr lang="en-US" sz="2400" i="1" dirty="0" err="1">
                <a:latin typeface="Bookman Old Style" panose="02050604050505020204" pitchFamily="18" charset="0"/>
              </a:rPr>
              <a:t>olunduktan</a:t>
            </a:r>
            <a:r>
              <a:rPr lang="en-US" sz="2400" i="1" dirty="0">
                <a:latin typeface="Bookman Old Style" panose="02050604050505020204" pitchFamily="18" charset="0"/>
              </a:rPr>
              <a:t> </a:t>
            </a:r>
            <a:r>
              <a:rPr lang="en-US" sz="2400" i="1" dirty="0" err="1">
                <a:latin typeface="Bookman Old Style" panose="02050604050505020204" pitchFamily="18" charset="0"/>
              </a:rPr>
              <a:t>sonra</a:t>
            </a:r>
            <a:r>
              <a:rPr lang="en-US" sz="2400" i="1" dirty="0">
                <a:latin typeface="Bookman Old Style" panose="02050604050505020204" pitchFamily="18" charset="0"/>
              </a:rPr>
              <a:t> </a:t>
            </a:r>
            <a:r>
              <a:rPr lang="en-US" sz="2400" i="1" dirty="0" err="1">
                <a:latin typeface="Bookman Old Style" panose="02050604050505020204" pitchFamily="18" charset="0"/>
              </a:rPr>
              <a:t>bugün</a:t>
            </a:r>
            <a:r>
              <a:rPr lang="en-US" sz="2400" i="1" dirty="0">
                <a:latin typeface="Bookman Old Style" panose="02050604050505020204" pitchFamily="18" charset="0"/>
              </a:rPr>
              <a:t> </a:t>
            </a:r>
            <a:r>
              <a:rPr lang="en-US" sz="2400" i="1" dirty="0" err="1">
                <a:latin typeface="Bookman Old Style" panose="02050604050505020204" pitchFamily="18" charset="0"/>
              </a:rPr>
              <a:t>Avrupa</a:t>
            </a:r>
            <a:r>
              <a:rPr lang="en-US" sz="2400" i="1" dirty="0">
                <a:latin typeface="Bookman Old Style" panose="02050604050505020204" pitchFamily="18" charset="0"/>
              </a:rPr>
              <a:t> </a:t>
            </a:r>
            <a:r>
              <a:rPr lang="en-US" sz="2400" i="1" dirty="0" err="1">
                <a:latin typeface="Bookman Old Style" panose="02050604050505020204" pitchFamily="18" charset="0"/>
              </a:rPr>
              <a:t>için</a:t>
            </a:r>
            <a:r>
              <a:rPr lang="en-US" sz="2400" i="1" dirty="0">
                <a:latin typeface="Bookman Old Style" panose="02050604050505020204" pitchFamily="18" charset="0"/>
              </a:rPr>
              <a:t> bile </a:t>
            </a:r>
            <a:r>
              <a:rPr lang="en-US" sz="2400" i="1" dirty="0" err="1">
                <a:latin typeface="Bookman Old Style" panose="02050604050505020204" pitchFamily="18" charset="0"/>
              </a:rPr>
              <a:t>korkunç</a:t>
            </a:r>
            <a:r>
              <a:rPr lang="en-US" sz="2400" i="1" dirty="0">
                <a:latin typeface="Bookman Old Style" panose="02050604050505020204" pitchFamily="18" charset="0"/>
              </a:rPr>
              <a:t> </a:t>
            </a:r>
            <a:r>
              <a:rPr lang="en-US" sz="2400" i="1" dirty="0" err="1">
                <a:latin typeface="Bookman Old Style" panose="02050604050505020204" pitchFamily="18" charset="0"/>
              </a:rPr>
              <a:t>yıkım</a:t>
            </a:r>
            <a:r>
              <a:rPr lang="en-US" sz="2400" i="1" dirty="0">
                <a:latin typeface="Bookman Old Style" panose="02050604050505020204" pitchFamily="18" charset="0"/>
              </a:rPr>
              <a:t> </a:t>
            </a:r>
            <a:r>
              <a:rPr lang="en-US" sz="2400" i="1" dirty="0" err="1">
                <a:latin typeface="Bookman Old Style" panose="02050604050505020204" pitchFamily="18" charset="0"/>
              </a:rPr>
              <a:t>kaynağı</a:t>
            </a:r>
            <a:r>
              <a:rPr lang="en-US" sz="2400" i="1" dirty="0">
                <a:latin typeface="Bookman Old Style" panose="02050604050505020204" pitchFamily="18" charset="0"/>
              </a:rPr>
              <a:t> </a:t>
            </a:r>
            <a:r>
              <a:rPr lang="en-US" sz="2400" i="1" dirty="0" err="1">
                <a:latin typeface="Bookman Old Style" panose="02050604050505020204" pitchFamily="18" charset="0"/>
              </a:rPr>
              <a:t>olan</a:t>
            </a:r>
            <a:r>
              <a:rPr lang="en-US" sz="2400" i="1" dirty="0">
                <a:latin typeface="Bookman Old Style" panose="02050604050505020204" pitchFamily="18" charset="0"/>
              </a:rPr>
              <a:t> </a:t>
            </a:r>
            <a:r>
              <a:rPr lang="en-US" sz="2400" i="1" dirty="0" err="1">
                <a:latin typeface="Bookman Old Style" panose="02050604050505020204" pitchFamily="18" charset="0"/>
              </a:rPr>
              <a:t>Amerikan</a:t>
            </a:r>
            <a:r>
              <a:rPr lang="en-US" sz="2400" i="1" dirty="0">
                <a:latin typeface="Bookman Old Style" panose="02050604050505020204" pitchFamily="18" charset="0"/>
              </a:rPr>
              <a:t> </a:t>
            </a:r>
            <a:r>
              <a:rPr lang="en-US" sz="2400" i="1" dirty="0" err="1">
                <a:latin typeface="Bookman Old Style" panose="02050604050505020204" pitchFamily="18" charset="0"/>
              </a:rPr>
              <a:t>maarifine</a:t>
            </a:r>
            <a:r>
              <a:rPr lang="en-US" sz="2400" i="1" dirty="0">
                <a:latin typeface="Bookman Old Style" panose="02050604050505020204" pitchFamily="18" charset="0"/>
              </a:rPr>
              <a:t> </a:t>
            </a:r>
            <a:r>
              <a:rPr lang="en-US" sz="2400" i="1" dirty="0" err="1">
                <a:latin typeface="Bookman Old Style" panose="02050604050505020204" pitchFamily="18" charset="0"/>
              </a:rPr>
              <a:t>sığınma</a:t>
            </a:r>
            <a:r>
              <a:rPr lang="en-US" sz="2400" i="1" dirty="0">
                <a:latin typeface="Bookman Old Style" panose="02050604050505020204" pitchFamily="18" charset="0"/>
              </a:rPr>
              <a:t> </a:t>
            </a:r>
            <a:r>
              <a:rPr lang="en-US" sz="2400" i="1" dirty="0" err="1">
                <a:latin typeface="Bookman Old Style" panose="02050604050505020204" pitchFamily="18" charset="0"/>
              </a:rPr>
              <a:t>cinayetini</a:t>
            </a:r>
            <a:r>
              <a:rPr lang="en-US" sz="2400" i="1" dirty="0">
                <a:latin typeface="Bookman Old Style" panose="02050604050505020204" pitchFamily="18" charset="0"/>
              </a:rPr>
              <a:t> </a:t>
            </a:r>
            <a:r>
              <a:rPr lang="en-US" sz="2400" i="1" dirty="0" err="1">
                <a:latin typeface="Bookman Old Style" panose="02050604050505020204" pitchFamily="18" charset="0"/>
              </a:rPr>
              <a:t>işlemekten</a:t>
            </a:r>
            <a:r>
              <a:rPr lang="en-US" sz="2400" i="1" dirty="0">
                <a:latin typeface="Bookman Old Style" panose="02050604050505020204" pitchFamily="18" charset="0"/>
              </a:rPr>
              <a:t> </a:t>
            </a:r>
            <a:r>
              <a:rPr lang="en-US" sz="2400" i="1" dirty="0" err="1">
                <a:latin typeface="Bookman Old Style" panose="02050604050505020204" pitchFamily="18" charset="0"/>
              </a:rPr>
              <a:t>çekinmediler</a:t>
            </a:r>
            <a:r>
              <a:rPr lang="en-US" sz="2400" i="1" dirty="0">
                <a:latin typeface="Bookman Old Style" panose="02050604050505020204" pitchFamily="18" charset="0"/>
              </a:rPr>
              <a:t>. </a:t>
            </a:r>
          </a:p>
        </p:txBody>
      </p:sp>
    </p:spTree>
    <p:extLst>
      <p:ext uri="{BB962C8B-B14F-4D97-AF65-F5344CB8AC3E}">
        <p14:creationId xmlns:p14="http://schemas.microsoft.com/office/powerpoint/2010/main" val="67195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F015537-D337-8D15-7DCC-F69F73090020}"/>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997527" y="476672"/>
            <a:ext cx="10624630" cy="6120680"/>
          </a:xfrm>
        </p:spPr>
        <p:txBody>
          <a:bodyPr>
            <a:normAutofit fontScale="92500" lnSpcReduction="20000"/>
          </a:bodyPr>
          <a:lstStyle/>
          <a:p>
            <a:r>
              <a:rPr lang="tr-TR" dirty="0"/>
              <a:t>Öğretmen yetiştirmede çok başarılı ülkeler olmasına rağmen </a:t>
            </a:r>
            <a:r>
              <a:rPr lang="tr-TR" b="1" dirty="0">
                <a:solidFill>
                  <a:srgbClr val="FF0000"/>
                </a:solidFill>
              </a:rPr>
              <a:t>ABD’de </a:t>
            </a:r>
            <a:r>
              <a:rPr lang="tr-TR" b="1" dirty="0" err="1">
                <a:solidFill>
                  <a:srgbClr val="FF0000"/>
                </a:solidFill>
              </a:rPr>
              <a:t>Carnagie</a:t>
            </a:r>
            <a:r>
              <a:rPr lang="tr-TR" b="1" dirty="0">
                <a:solidFill>
                  <a:srgbClr val="FF0000"/>
                </a:solidFill>
              </a:rPr>
              <a:t> Forum tarafından hazırlanan bir model ile 1997’de Eğitim Fakülteleri yapılandırılmıştır </a:t>
            </a:r>
            <a:r>
              <a:rPr lang="tr-TR" dirty="0"/>
              <a:t>(</a:t>
            </a:r>
            <a:r>
              <a:rPr lang="tr-TR" dirty="0" err="1"/>
              <a:t>Okçabol</a:t>
            </a:r>
            <a:r>
              <a:rPr lang="tr-TR" dirty="0"/>
              <a:t>, 2005, 130). </a:t>
            </a:r>
          </a:p>
          <a:p>
            <a:endParaRPr lang="tr-TR" dirty="0"/>
          </a:p>
          <a:p>
            <a:r>
              <a:rPr lang="tr-TR" dirty="0"/>
              <a:t>Öğretmen yetiştirmede derslerin kur tanımlarını belirleyen ve temel kitapları hazırlayan </a:t>
            </a:r>
            <a:r>
              <a:rPr lang="tr-TR" b="1" dirty="0">
                <a:solidFill>
                  <a:srgbClr val="FF0000"/>
                </a:solidFill>
              </a:rPr>
              <a:t>komisyonların her birinde bir ABD’li uzman bulundurulmuştur</a:t>
            </a:r>
            <a:r>
              <a:rPr lang="tr-TR" dirty="0">
                <a:solidFill>
                  <a:srgbClr val="FF0000"/>
                </a:solidFill>
              </a:rPr>
              <a:t> </a:t>
            </a:r>
            <a:r>
              <a:rPr lang="tr-TR" dirty="0"/>
              <a:t>(</a:t>
            </a:r>
            <a:r>
              <a:rPr lang="tr-TR" dirty="0" err="1"/>
              <a:t>Okçabol</a:t>
            </a:r>
            <a:r>
              <a:rPr lang="tr-TR" dirty="0"/>
              <a:t>, 2005). 2005-2006 öğretim yılında uygulamaya konulan ilköğretim programı, </a:t>
            </a:r>
            <a:r>
              <a:rPr lang="tr-TR" b="1" dirty="0"/>
              <a:t>program geliştirme ilkelerine uygun olmayan biçimde Avrupa Birliğine bağlı kuruluşlar tarafından dayatılan ve Türkiye koşullarına uygunluğu tartışmalı bir programdır </a:t>
            </a:r>
            <a:r>
              <a:rPr lang="tr-TR" dirty="0"/>
              <a:t>(</a:t>
            </a:r>
            <a:r>
              <a:rPr lang="tr-TR" dirty="0" err="1"/>
              <a:t>Canerik</a:t>
            </a:r>
            <a:r>
              <a:rPr lang="tr-TR" dirty="0"/>
              <a:t>, 2005: 15; İnce, 2005; Çınar, 2012: 101-110). </a:t>
            </a:r>
          </a:p>
          <a:p>
            <a:endParaRPr lang="tr-TR" dirty="0"/>
          </a:p>
          <a:p>
            <a:r>
              <a:rPr lang="tr-TR" dirty="0"/>
              <a:t>Bu tür gelişmeler bilimsel gelişmeleri takip veya etkilenmek olarak değil, dışarının dayatma ya da zorlaması olarak değerlendirilebilir. </a:t>
            </a:r>
            <a:r>
              <a:rPr lang="tr-TR" b="1" dirty="0">
                <a:solidFill>
                  <a:srgbClr val="FF0000"/>
                </a:solidFill>
              </a:rPr>
              <a:t>Türkiye’nin yüzlerce düşünürü, binlerce eğitim bilimcisi dikkate alınmamıştır</a:t>
            </a:r>
            <a:r>
              <a:rPr lang="tr-TR" b="1" dirty="0"/>
              <a:t>. </a:t>
            </a:r>
            <a:r>
              <a:rPr lang="tr-TR" dirty="0"/>
              <a:t>Eğitim Fakültelerinin Eğitim Programları Öğretim alanı profesörler kurulu 02.12.2005 tarihinde Eskişehir’de toplanarak bu sürecin yanlışlığını ortaya koyan bir bildirge yayınlamışlardır.</a:t>
            </a:r>
          </a:p>
          <a:p>
            <a:endParaRPr lang="tr-TR" dirty="0"/>
          </a:p>
        </p:txBody>
      </p:sp>
    </p:spTree>
    <p:extLst>
      <p:ext uri="{BB962C8B-B14F-4D97-AF65-F5344CB8AC3E}">
        <p14:creationId xmlns:p14="http://schemas.microsoft.com/office/powerpoint/2010/main" val="2883665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4D0FC17-EE41-B669-CF3D-50F6DFBF736C}"/>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271847" y="476672"/>
            <a:ext cx="9185841" cy="6120680"/>
          </a:xfrm>
        </p:spPr>
        <p:txBody>
          <a:bodyPr>
            <a:normAutofit fontScale="55000" lnSpcReduction="20000"/>
          </a:bodyPr>
          <a:lstStyle/>
          <a:p>
            <a:r>
              <a:rPr lang="tr-TR" dirty="0">
                <a:solidFill>
                  <a:srgbClr val="FF0000"/>
                </a:solidFill>
              </a:rPr>
              <a:t>MİLLİ EĞİTİMİN YASAL TEMELİ</a:t>
            </a:r>
          </a:p>
          <a:p>
            <a:r>
              <a:rPr lang="tr-TR" dirty="0"/>
              <a:t>MİLLİ EĞİTİM TEMEL KANUNU (1) Kanun Numarası : 1739 Kabul Tarihi : 14/6/1973 Yayımlandığı </a:t>
            </a:r>
            <a:r>
              <a:rPr lang="tr-TR" dirty="0" err="1"/>
              <a:t>R.Gazete</a:t>
            </a:r>
            <a:r>
              <a:rPr lang="tr-TR" dirty="0"/>
              <a:t> : Tarih : 24/6/1973 Sayı : 14574 </a:t>
            </a:r>
          </a:p>
          <a:p>
            <a:r>
              <a:rPr lang="tr-TR" dirty="0"/>
              <a:t>I – Kanunun kapsamı : Madde 1 – Bu Kanun, Türk milli eğitiminin düzenlenmesinde esas olan amaç ve ilkeler, eğitim sisteminin genel yapısı, öğretmenlik mesleği, okul bina ve tesisleri, eğitim araç ve gereçleri ve Devletin eğitim ve öğretim alanındaki görev ve sorumluluğu ile ilgili temel hükümleri bir sistem bütünlüğü içinde kapsar. </a:t>
            </a:r>
          </a:p>
          <a:p>
            <a:r>
              <a:rPr lang="tr-TR" dirty="0"/>
              <a:t>BİRİNCİ KISIM Türk Milli Eğitim Sistemini Düzenleyen Genel Esaslar </a:t>
            </a:r>
          </a:p>
          <a:p>
            <a:r>
              <a:rPr lang="tr-TR" dirty="0"/>
              <a:t>BİRİNCİ BÖLÜM Türk Milli Eğitiminin Amaçları</a:t>
            </a:r>
          </a:p>
          <a:p>
            <a:r>
              <a:rPr lang="tr-TR" dirty="0"/>
              <a:t>I – Genel amaçlar: </a:t>
            </a:r>
          </a:p>
          <a:p>
            <a:r>
              <a:rPr lang="tr-TR" dirty="0"/>
              <a:t>Madde 2 – Türk Milli Eğitiminin genel </a:t>
            </a:r>
            <a:r>
              <a:rPr lang="tr-TR" dirty="0" err="1"/>
              <a:t>amacı,Türk</a:t>
            </a:r>
            <a:r>
              <a:rPr lang="tr-TR" dirty="0"/>
              <a:t> Milletinin bütün fertlerini, </a:t>
            </a:r>
          </a:p>
          <a:p>
            <a:r>
              <a:rPr lang="tr-TR" dirty="0"/>
              <a:t>1. (Değişik: 16/6/1983 - 2842/1 </a:t>
            </a:r>
            <a:r>
              <a:rPr lang="tr-TR" dirty="0" err="1"/>
              <a:t>md.</a:t>
            </a:r>
            <a:r>
              <a:rPr lang="tr-TR" dirty="0"/>
              <a:t>) Atatürk inkılap ve ilkelerine ve Anayasada ifadesini bulan Atatürk milliyetçiliğine bağlı; </a:t>
            </a:r>
            <a:r>
              <a:rPr lang="tr-TR" dirty="0">
                <a:solidFill>
                  <a:srgbClr val="FF0000"/>
                </a:solidFill>
              </a:rPr>
              <a:t>Türk Milletinin milli, ahlaki, insani, manevi ve kültürel değerlerini benimseyen, koruyan ve geliştiren; ailesini, vatanını, milletini seven ve daima yüceltmeye çalışan, </a:t>
            </a:r>
            <a:r>
              <a:rPr lang="tr-TR" dirty="0"/>
              <a:t>insan haklarına ve Anayasanın başlangıcındaki temel ilkelere dayanan demokratik, laik ve sosyal bir hukuk Devleti olan </a:t>
            </a:r>
            <a:r>
              <a:rPr lang="tr-TR" dirty="0">
                <a:solidFill>
                  <a:srgbClr val="FF0000"/>
                </a:solidFill>
              </a:rPr>
              <a:t>Türkiye Cumhuriyetine karşı görev ve sorumluluklarını bilen ve bunları davranış haline getirmiş yurttaşlar olarak yetiştirmek</a:t>
            </a:r>
            <a:r>
              <a:rPr lang="tr-TR" dirty="0"/>
              <a:t>; </a:t>
            </a:r>
          </a:p>
          <a:p>
            <a:r>
              <a:rPr lang="tr-TR" dirty="0"/>
              <a:t>2. Beden, zihin, ahlak, ruh ve duygu bakımlarından dengeli ve sağlıklı şekilde gelişmiş bir kişiliğe ve karaktere, hür ve bilimsel düşünme gücüne, geniş bir dünya görüşüne sahip, insan haklarına saygılı, kişilik ve teşebbüse değer veren, </a:t>
            </a:r>
            <a:r>
              <a:rPr lang="tr-TR" dirty="0">
                <a:solidFill>
                  <a:srgbClr val="FF0000"/>
                </a:solidFill>
              </a:rPr>
              <a:t>topluma karşı sorumluluk duyan</a:t>
            </a:r>
            <a:r>
              <a:rPr lang="tr-TR" dirty="0"/>
              <a:t>; yapıcı, yaratıcı ve verimli kişiler olarak yetiştirmek;</a:t>
            </a:r>
          </a:p>
          <a:p>
            <a:r>
              <a:rPr lang="tr-TR" dirty="0"/>
              <a:t>3. İlgi, istidat ve kabiliyetlerini geliştirerek gerekli bilgi, beceri, davranışlar ve birlikte iş görme alışkanlığı kazandırmak suretiyle hayata hazırlamak ve onların, </a:t>
            </a:r>
            <a:r>
              <a:rPr lang="tr-TR" dirty="0">
                <a:solidFill>
                  <a:srgbClr val="FF0000"/>
                </a:solidFill>
              </a:rPr>
              <a:t>kendilerini mutlu kılacak ve toplumun mutluluğuna katkıda bulunacak bir meslek sahibi olmalarını sağlamak</a:t>
            </a:r>
            <a:r>
              <a:rPr lang="tr-TR" dirty="0"/>
              <a:t>; </a:t>
            </a:r>
          </a:p>
          <a:p>
            <a:r>
              <a:rPr lang="tr-TR" b="1" dirty="0"/>
              <a:t>Böylece bir yandan Türk vatandaşlarının ve Türk toplumunun refah ve mutluluğunu artırmak; öte yandan milli birlik ve bütünlük içinde iktisadi, sosyal ve kültürel kalkınmayı desteklemek ve hızlandırmak ve nihayet Türk Milletini çağdaş uygarlığın yapıcı, yaratıcı, seçkin bir ortağı yapmaktır. </a:t>
            </a:r>
          </a:p>
          <a:p>
            <a:endParaRPr lang="tr-TR" dirty="0"/>
          </a:p>
        </p:txBody>
      </p:sp>
      <p:pic>
        <p:nvPicPr>
          <p:cNvPr id="2" name="Picture 1">
            <a:extLst>
              <a:ext uri="{FF2B5EF4-FFF2-40B4-BE49-F238E27FC236}">
                <a16:creationId xmlns="" xmlns:a16="http://schemas.microsoft.com/office/drawing/2014/main" id="{DC2E46DB-8994-8D4D-C953-CDAEBB6AF6E2}"/>
              </a:ext>
            </a:extLst>
          </p:cNvPr>
          <p:cNvPicPr>
            <a:picLocks noChangeAspect="1"/>
          </p:cNvPicPr>
          <p:nvPr/>
        </p:nvPicPr>
        <p:blipFill>
          <a:blip r:embed="rId2"/>
          <a:stretch>
            <a:fillRect/>
          </a:stretch>
        </p:blipFill>
        <p:spPr>
          <a:xfrm>
            <a:off x="220530" y="476672"/>
            <a:ext cx="1051317" cy="1051317"/>
          </a:xfrm>
          <a:prstGeom prst="rect">
            <a:avLst/>
          </a:prstGeom>
        </p:spPr>
      </p:pic>
    </p:spTree>
    <p:extLst>
      <p:ext uri="{BB962C8B-B14F-4D97-AF65-F5344CB8AC3E}">
        <p14:creationId xmlns:p14="http://schemas.microsoft.com/office/powerpoint/2010/main" val="3276285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105D7F2-E945-E866-7E27-331ECBFA7F79}"/>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695796" y="188640"/>
            <a:ext cx="8761892" cy="6059760"/>
          </a:xfrm>
        </p:spPr>
        <p:txBody>
          <a:bodyPr>
            <a:normAutofit fontScale="92500" lnSpcReduction="20000"/>
          </a:bodyPr>
          <a:lstStyle/>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pPr marL="0" indent="0">
              <a:buNone/>
            </a:pPr>
            <a:r>
              <a:rPr lang="tr-TR" i="1" dirty="0" smtClean="0"/>
              <a:t>«En </a:t>
            </a:r>
            <a:r>
              <a:rPr lang="tr-TR" i="1" dirty="0"/>
              <a:t>önemli ve feyizli görevlerimiz, milli eğitim işleridir. Milli eğitim işlerinde mutlaka muzaffer olmak lazımdır. Bir milletin gerçek kurtuluşu ancak bu suretler </a:t>
            </a:r>
            <a:r>
              <a:rPr lang="tr-TR" i="1" dirty="0" smtClean="0"/>
              <a:t>olur</a:t>
            </a:r>
            <a:r>
              <a:rPr lang="tr-TR" dirty="0" smtClean="0"/>
              <a:t>»</a:t>
            </a:r>
            <a:endParaRPr lang="tr-TR" dirty="0"/>
          </a:p>
          <a:p>
            <a:pPr marL="0" indent="0">
              <a:buNone/>
            </a:pPr>
            <a:r>
              <a:rPr lang="tr-TR" dirty="0"/>
              <a:t>M.K.ATATÜRK</a:t>
            </a:r>
          </a:p>
          <a:p>
            <a:endParaRPr lang="tr-T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36" y="941210"/>
            <a:ext cx="4476613" cy="327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706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0BAE4F3-CD5F-5D24-4CFC-F580FDDBFC1E}"/>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39148" y="116632"/>
            <a:ext cx="11963400" cy="6480720"/>
          </a:xfrm>
        </p:spPr>
        <p:txBody>
          <a:bodyPr/>
          <a:lstStyle/>
          <a:p>
            <a:pPr marL="0" indent="0" algn="ctr">
              <a:buNone/>
            </a:pPr>
            <a:r>
              <a:rPr lang="tr-TR" b="1" dirty="0"/>
              <a:t>PROGRAMLARIMIZA YANSIYAN VE ETKİSİNİ ARTIRAN YABANCI UYGULAMALARDAN BİRKAÇ ÖRNEK</a:t>
            </a:r>
          </a:p>
          <a:p>
            <a:pPr marL="0" indent="0" algn="ctr">
              <a:buNone/>
            </a:pPr>
            <a:r>
              <a:rPr lang="tr-TR" dirty="0"/>
              <a:t>MONTESSORİ OKULLARI</a:t>
            </a:r>
          </a:p>
          <a:p>
            <a:endParaRPr lang="tr-T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547" y="1597766"/>
            <a:ext cx="8100392"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006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8AEEFF89-D7D4-23DD-04C7-F3DAF8BB2026}"/>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Oval 1">
            <a:extLst>
              <a:ext uri="{FF2B5EF4-FFF2-40B4-BE49-F238E27FC236}">
                <a16:creationId xmlns="" xmlns:a16="http://schemas.microsoft.com/office/drawing/2014/main" id="{A7A54D9F-7421-9BA3-FBAC-9E1C84524B1A}"/>
              </a:ext>
            </a:extLst>
          </p:cNvPr>
          <p:cNvSpPr/>
          <p:nvPr/>
        </p:nvSpPr>
        <p:spPr>
          <a:xfrm>
            <a:off x="2961861" y="1789044"/>
            <a:ext cx="2339009" cy="1186069"/>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2638" y="224644"/>
            <a:ext cx="8046724" cy="640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rrow: Up 3">
            <a:extLst>
              <a:ext uri="{FF2B5EF4-FFF2-40B4-BE49-F238E27FC236}">
                <a16:creationId xmlns="" xmlns:a16="http://schemas.microsoft.com/office/drawing/2014/main" id="{609B82F1-C4CE-72F3-BBB8-19DB499F3B2A}"/>
              </a:ext>
            </a:extLst>
          </p:cNvPr>
          <p:cNvSpPr/>
          <p:nvPr/>
        </p:nvSpPr>
        <p:spPr>
          <a:xfrm rot="5400000">
            <a:off x="1363647" y="1789043"/>
            <a:ext cx="231913" cy="118606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 xmlns:a16="http://schemas.microsoft.com/office/drawing/2014/main" id="{AA241AD7-81DB-145C-1354-42F8E809030F}"/>
              </a:ext>
            </a:extLst>
          </p:cNvPr>
          <p:cNvSpPr/>
          <p:nvPr/>
        </p:nvSpPr>
        <p:spPr>
          <a:xfrm rot="16200000">
            <a:off x="10403620" y="642730"/>
            <a:ext cx="231913" cy="118606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964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2EE08E3-E8D9-E2F9-BD1E-54209E22F069}"/>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2567607" y="476672"/>
            <a:ext cx="9385854" cy="6120680"/>
          </a:xfrm>
        </p:spPr>
        <p:txBody>
          <a:bodyPr>
            <a:normAutofit fontScale="85000" lnSpcReduction="20000"/>
          </a:bodyPr>
          <a:lstStyle/>
          <a:p>
            <a:pPr marL="0" indent="0">
              <a:buNone/>
            </a:pPr>
            <a:r>
              <a:rPr lang="tr-TR" b="1" dirty="0"/>
              <a:t>SORALIM-DÜŞÜNELİM?</a:t>
            </a:r>
          </a:p>
          <a:p>
            <a:pPr marL="0" indent="0">
              <a:buNone/>
            </a:pPr>
            <a:r>
              <a:rPr lang="tr-TR" b="1" dirty="0"/>
              <a:t>1-</a:t>
            </a:r>
            <a:r>
              <a:rPr lang="tr-TR" dirty="0"/>
              <a:t> Sizce de eğitimimizin milliliği konusunda sorunumuz var mıdır?</a:t>
            </a:r>
          </a:p>
          <a:p>
            <a:pPr marL="0" indent="0">
              <a:buNone/>
            </a:pPr>
            <a:r>
              <a:rPr lang="tr-TR" b="1" dirty="0"/>
              <a:t>2- </a:t>
            </a:r>
            <a:r>
              <a:rPr lang="tr-TR" dirty="0"/>
              <a:t>Hep söylediğimiz Çanakkale Ruhunu millet olarak sürdürüyor muyuz? </a:t>
            </a:r>
          </a:p>
          <a:p>
            <a:pPr marL="0" indent="0">
              <a:buNone/>
            </a:pPr>
            <a:r>
              <a:rPr lang="tr-TR" b="1" dirty="0"/>
              <a:t>3-</a:t>
            </a:r>
            <a:r>
              <a:rPr lang="tr-TR" dirty="0"/>
              <a:t> Yabancı akımlar neden milli fikirlerden daha değerli bulunmaktadır?</a:t>
            </a:r>
          </a:p>
          <a:p>
            <a:pPr marL="0" indent="0">
              <a:buNone/>
            </a:pPr>
            <a:r>
              <a:rPr lang="tr-TR" b="1" dirty="0"/>
              <a:t>4-</a:t>
            </a:r>
            <a:r>
              <a:rPr lang="tr-TR" dirty="0"/>
              <a:t>Tarihimizden bilime, düşünce sistemimize katkı yapan bilim insanlarımızı ne ölçüde tanıyor ve çalışmalarımızda esinleniyoruz?</a:t>
            </a:r>
          </a:p>
          <a:p>
            <a:pPr marL="0" indent="0">
              <a:buNone/>
            </a:pPr>
            <a:r>
              <a:rPr lang="tr-TR" b="1" dirty="0"/>
              <a:t>5- </a:t>
            </a:r>
            <a:r>
              <a:rPr lang="tr-TR" dirty="0"/>
              <a:t>Milli eğitimimizin geliştirilmesinde milli insan gücü kaynaklarından yeterince yararlanabiliyor muyuz?</a:t>
            </a:r>
          </a:p>
          <a:p>
            <a:pPr marL="0" indent="0">
              <a:buNone/>
            </a:pPr>
            <a:r>
              <a:rPr lang="tr-TR" b="1" dirty="0"/>
              <a:t>6- </a:t>
            </a:r>
            <a:r>
              <a:rPr lang="tr-TR" dirty="0"/>
              <a:t>Milli eğitimin ne olduğu ve nasıl olması gerektiği konusunda toplumsal bir uzlaşı neden sağlayamıyoruz?</a:t>
            </a:r>
          </a:p>
          <a:p>
            <a:pPr marL="0" indent="0">
              <a:buNone/>
            </a:pPr>
            <a:r>
              <a:rPr lang="tr-TR" b="1" dirty="0"/>
              <a:t>7- </a:t>
            </a:r>
            <a:r>
              <a:rPr lang="tr-TR" dirty="0"/>
              <a:t>Son dönemlerde büyük ilgi gören </a:t>
            </a:r>
            <a:r>
              <a:rPr lang="tr-TR" dirty="0" err="1"/>
              <a:t>Montessori</a:t>
            </a:r>
            <a:r>
              <a:rPr lang="tr-TR" dirty="0"/>
              <a:t> okulları ve STEM uygulamaları nitelikli insan yetiştirmede büyük bir keşif mi? yoksa kapitalist anlayışın bir pazarlama taktiği midir? Bizde bunlar yok mu? </a:t>
            </a:r>
            <a:r>
              <a:rPr lang="tr-TR" dirty="0" err="1"/>
              <a:t>Kopyalayalıyor</a:t>
            </a:r>
            <a:r>
              <a:rPr lang="tr-TR" dirty="0"/>
              <a:t> muyuz? Sentezliyor muyuz?</a:t>
            </a:r>
          </a:p>
          <a:p>
            <a:pPr marL="0" indent="0">
              <a:buNone/>
            </a:pPr>
            <a:r>
              <a:rPr lang="tr-TR" b="1" dirty="0"/>
              <a:t>8-</a:t>
            </a:r>
            <a:r>
              <a:rPr lang="tr-TR" dirty="0"/>
              <a:t>Bazılarınca geleceğin eğitimi ve toplumun kurtuluşu olarak ifade edilen, ABD kökenli STEM uygulamaları ABD eğitimini ve toplumunu kurtarmış mıdır? Mesela sürekli başarı ölçüsü olarak dayatılan PİSA sınavlarında ABD başarı sıralaması nedir?</a:t>
            </a:r>
          </a:p>
          <a:p>
            <a:endParaRPr lang="tr-TR" dirty="0"/>
          </a:p>
        </p:txBody>
      </p:sp>
      <p:pic>
        <p:nvPicPr>
          <p:cNvPr id="2" name="Picture 1">
            <a:extLst>
              <a:ext uri="{FF2B5EF4-FFF2-40B4-BE49-F238E27FC236}">
                <a16:creationId xmlns="" xmlns:a16="http://schemas.microsoft.com/office/drawing/2014/main" id="{5E813F7A-E241-EAF2-866F-849E2BF54690}"/>
              </a:ext>
            </a:extLst>
          </p:cNvPr>
          <p:cNvPicPr>
            <a:picLocks noChangeAspect="1"/>
          </p:cNvPicPr>
          <p:nvPr/>
        </p:nvPicPr>
        <p:blipFill>
          <a:blip r:embed="rId2"/>
          <a:stretch>
            <a:fillRect/>
          </a:stretch>
        </p:blipFill>
        <p:spPr>
          <a:xfrm>
            <a:off x="1219200" y="354496"/>
            <a:ext cx="1219200" cy="1219200"/>
          </a:xfrm>
          <a:prstGeom prst="rect">
            <a:avLst/>
          </a:prstGeom>
        </p:spPr>
      </p:pic>
    </p:spTree>
    <p:extLst>
      <p:ext uri="{BB962C8B-B14F-4D97-AF65-F5344CB8AC3E}">
        <p14:creationId xmlns:p14="http://schemas.microsoft.com/office/powerpoint/2010/main" val="2055212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0445D5D-5B65-11B7-D0F3-12E9FF1308CE}"/>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9372" y="332250"/>
            <a:ext cx="7200800" cy="558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850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890419A-B812-BC06-70CB-2EB6BBE7750E}"/>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Unvan 1"/>
          <p:cNvSpPr>
            <a:spLocks noGrp="1"/>
          </p:cNvSpPr>
          <p:nvPr>
            <p:ph type="ctrTitle"/>
          </p:nvPr>
        </p:nvSpPr>
        <p:spPr>
          <a:xfrm>
            <a:off x="1937132" y="375153"/>
            <a:ext cx="8935011" cy="544606"/>
          </a:xfrm>
        </p:spPr>
        <p:txBody>
          <a:bodyPr>
            <a:noAutofit/>
          </a:bodyPr>
          <a:lstStyle/>
          <a:p>
            <a:pPr algn="ctr"/>
            <a:r>
              <a:rPr lang="tr-TR" sz="2400" b="1" dirty="0">
                <a:solidFill>
                  <a:schemeClr val="tx1"/>
                </a:solidFill>
                <a:latin typeface="Times New Roman" panose="02020603050405020304" pitchFamily="18" charset="0"/>
                <a:cs typeface="Times New Roman" panose="02020603050405020304" pitchFamily="18" charset="0"/>
              </a:rPr>
              <a:t>BİR ASIR ÖNCE EĞİTİMDEN NELER BEKLENİYORDU ?</a:t>
            </a:r>
          </a:p>
        </p:txBody>
      </p:sp>
      <p:sp>
        <p:nvSpPr>
          <p:cNvPr id="3" name="Alt Başlık 2"/>
          <p:cNvSpPr>
            <a:spLocks noGrp="1"/>
          </p:cNvSpPr>
          <p:nvPr>
            <p:ph type="subTitle" idx="1"/>
          </p:nvPr>
        </p:nvSpPr>
        <p:spPr>
          <a:xfrm>
            <a:off x="1687995" y="1149577"/>
            <a:ext cx="9628095" cy="4578724"/>
          </a:xfrm>
        </p:spPr>
        <p:txBody>
          <a:bodyPr>
            <a:normAutofit lnSpcReduction="10000"/>
          </a:bodyPr>
          <a:lstStyle/>
          <a:p>
            <a:r>
              <a:rPr lang="tr-TR" b="0" cap="none" dirty="0">
                <a:solidFill>
                  <a:schemeClr val="tx1"/>
                </a:solidFill>
                <a:latin typeface="Times New Roman" panose="02020603050405020304" pitchFamily="18" charset="0"/>
                <a:cs typeface="Times New Roman" panose="02020603050405020304" pitchFamily="18" charset="0"/>
              </a:rPr>
              <a:t>1926 yılında hazırlanan “MAARİF TEŞKİLATI HAKKINDAKİ </a:t>
            </a:r>
            <a:r>
              <a:rPr lang="tr-TR" b="0" cap="none" dirty="0" err="1">
                <a:solidFill>
                  <a:schemeClr val="tx1"/>
                </a:solidFill>
                <a:latin typeface="Times New Roman" panose="02020603050405020304" pitchFamily="18" charset="0"/>
                <a:cs typeface="Times New Roman" panose="02020603050405020304" pitchFamily="18" charset="0"/>
              </a:rPr>
              <a:t>RAPOR”da</a:t>
            </a:r>
            <a:r>
              <a:rPr lang="tr-TR" b="0" cap="none" dirty="0">
                <a:solidFill>
                  <a:schemeClr val="tx1"/>
                </a:solidFill>
                <a:latin typeface="Times New Roman" panose="02020603050405020304" pitchFamily="18" charset="0"/>
                <a:cs typeface="Times New Roman" panose="02020603050405020304" pitchFamily="18" charset="0"/>
              </a:rPr>
              <a:t> bugün de canlılığını koruyan şu görüşler dikkat çekmektedir.</a:t>
            </a:r>
          </a:p>
          <a:p>
            <a:r>
              <a:rPr lang="tr-TR" b="0" cap="none" dirty="0">
                <a:solidFill>
                  <a:schemeClr val="tx1"/>
                </a:solidFill>
                <a:latin typeface="Times New Roman" panose="02020603050405020304" pitchFamily="18" charset="0"/>
                <a:cs typeface="Times New Roman" panose="02020603050405020304" pitchFamily="18" charset="0"/>
              </a:rPr>
              <a:t>A. Okul ile hayat arasından </a:t>
            </a:r>
            <a:r>
              <a:rPr lang="tr-TR" b="0" dirty="0">
                <a:solidFill>
                  <a:schemeClr val="tx1"/>
                </a:solidFill>
                <a:latin typeface="Times New Roman" panose="02020603050405020304" pitchFamily="18" charset="0"/>
                <a:cs typeface="Times New Roman" panose="02020603050405020304" pitchFamily="18" charset="0"/>
              </a:rPr>
              <a:t>Ç</a:t>
            </a:r>
            <a:r>
              <a:rPr lang="tr-TR" b="0" cap="none" dirty="0">
                <a:solidFill>
                  <a:schemeClr val="tx1"/>
                </a:solidFill>
                <a:latin typeface="Times New Roman" panose="02020603050405020304" pitchFamily="18" charset="0"/>
                <a:cs typeface="Times New Roman" panose="02020603050405020304" pitchFamily="18" charset="0"/>
              </a:rPr>
              <a:t>in seddinin kaldırılması,</a:t>
            </a:r>
          </a:p>
          <a:p>
            <a:r>
              <a:rPr lang="tr-TR" b="0" cap="none" dirty="0">
                <a:solidFill>
                  <a:schemeClr val="tx1"/>
                </a:solidFill>
                <a:latin typeface="Times New Roman" panose="02020603050405020304" pitchFamily="18" charset="0"/>
                <a:cs typeface="Times New Roman" panose="02020603050405020304" pitchFamily="18" charset="0"/>
              </a:rPr>
              <a:t>B. Ders konularının çevreden alınması,</a:t>
            </a:r>
          </a:p>
          <a:p>
            <a:r>
              <a:rPr lang="tr-TR" b="0" cap="none" dirty="0">
                <a:solidFill>
                  <a:schemeClr val="tx1"/>
                </a:solidFill>
                <a:latin typeface="Times New Roman" panose="02020603050405020304" pitchFamily="18" charset="0"/>
                <a:cs typeface="Times New Roman" panose="02020603050405020304" pitchFamily="18" charset="0"/>
              </a:rPr>
              <a:t>C. Memleketin hakiki bir hayat ve iş okuluna ihtiyacının bulunduğu,</a:t>
            </a:r>
          </a:p>
          <a:p>
            <a:r>
              <a:rPr lang="tr-TR" b="0" cap="none" dirty="0">
                <a:solidFill>
                  <a:schemeClr val="tx1"/>
                </a:solidFill>
                <a:latin typeface="Times New Roman" panose="02020603050405020304" pitchFamily="18" charset="0"/>
                <a:cs typeface="Times New Roman" panose="02020603050405020304" pitchFamily="18" charset="0"/>
              </a:rPr>
              <a:t>D. </a:t>
            </a:r>
            <a:r>
              <a:rPr lang="tr-TR" b="0" cap="none" dirty="0">
                <a:solidFill>
                  <a:srgbClr val="FF0000"/>
                </a:solidFill>
                <a:latin typeface="Times New Roman" panose="02020603050405020304" pitchFamily="18" charset="0"/>
                <a:cs typeface="Times New Roman" panose="02020603050405020304" pitchFamily="18" charset="0"/>
              </a:rPr>
              <a:t>Okulun sosyal hayatta aydınlatıcı bir merkez olması,</a:t>
            </a:r>
          </a:p>
          <a:p>
            <a:r>
              <a:rPr lang="tr-TR" b="0" cap="none" dirty="0">
                <a:solidFill>
                  <a:schemeClr val="tx1"/>
                </a:solidFill>
                <a:latin typeface="Times New Roman" panose="02020603050405020304" pitchFamily="18" charset="0"/>
                <a:cs typeface="Times New Roman" panose="02020603050405020304" pitchFamily="18" charset="0"/>
              </a:rPr>
              <a:t>E. Okullarda soyut insanın yetiştirildiği,</a:t>
            </a:r>
          </a:p>
          <a:p>
            <a:r>
              <a:rPr lang="tr-TR" b="0" cap="none" dirty="0">
                <a:solidFill>
                  <a:schemeClr val="tx1"/>
                </a:solidFill>
                <a:latin typeface="Times New Roman" panose="02020603050405020304" pitchFamily="18" charset="0"/>
                <a:cs typeface="Times New Roman" panose="02020603050405020304" pitchFamily="18" charset="0"/>
              </a:rPr>
              <a:t>F. Tabiat ile çocuk arasında kara kitabın bulunduğu,</a:t>
            </a:r>
          </a:p>
          <a:p>
            <a:r>
              <a:rPr lang="tr-TR" b="0" cap="none" dirty="0">
                <a:solidFill>
                  <a:schemeClr val="tx1"/>
                </a:solidFill>
                <a:latin typeface="Times New Roman" panose="02020603050405020304" pitchFamily="18" charset="0"/>
                <a:cs typeface="Times New Roman" panose="02020603050405020304" pitchFamily="18" charset="0"/>
              </a:rPr>
              <a:t>G. Üretici bir eğitime önem verilmesinin gerektiği,</a:t>
            </a:r>
          </a:p>
          <a:p>
            <a:r>
              <a:rPr lang="tr-TR" b="0" cap="none" dirty="0">
                <a:solidFill>
                  <a:schemeClr val="tx1"/>
                </a:solidFill>
                <a:latin typeface="Times New Roman" panose="02020603050405020304" pitchFamily="18" charset="0"/>
                <a:cs typeface="Times New Roman" panose="02020603050405020304" pitchFamily="18" charset="0"/>
              </a:rPr>
              <a:t>H. Okul hayatının çevrenin ekonomik şartlarına göre düzenlenmesi,</a:t>
            </a:r>
          </a:p>
          <a:p>
            <a:r>
              <a:rPr lang="tr-TR" b="0" dirty="0">
                <a:solidFill>
                  <a:schemeClr val="tx1"/>
                </a:solidFill>
                <a:latin typeface="Times New Roman" panose="02020603050405020304" pitchFamily="18" charset="0"/>
                <a:cs typeface="Times New Roman" panose="02020603050405020304" pitchFamily="18" charset="0"/>
              </a:rPr>
              <a:t>I</a:t>
            </a:r>
            <a:r>
              <a:rPr lang="tr-TR" b="0" cap="none" dirty="0">
                <a:solidFill>
                  <a:schemeClr val="tx1"/>
                </a:solidFill>
                <a:latin typeface="Times New Roman" panose="02020603050405020304" pitchFamily="18" charset="0"/>
                <a:cs typeface="Times New Roman" panose="02020603050405020304" pitchFamily="18" charset="0"/>
              </a:rPr>
              <a:t>. Genel ve teknik öğretimin birbirinden ayrılamayacağı(doğan, 1982: 32).</a:t>
            </a:r>
          </a:p>
          <a:p>
            <a:pPr algn="ctr"/>
            <a:endParaRPr lang="tr-TR" dirty="0">
              <a:solidFill>
                <a:srgbClr val="FF0000"/>
              </a:solidFill>
            </a:endParaRPr>
          </a:p>
        </p:txBody>
      </p:sp>
    </p:spTree>
    <p:extLst>
      <p:ext uri="{BB962C8B-B14F-4D97-AF65-F5344CB8AC3E}">
        <p14:creationId xmlns:p14="http://schemas.microsoft.com/office/powerpoint/2010/main" val="3565592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BAD5B84-1E0E-F203-B05C-4AD42F1D41BB}"/>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950384" y="1196790"/>
            <a:ext cx="8935011" cy="2312531"/>
          </a:xfrm>
        </p:spPr>
        <p:txBody>
          <a:bodyPr>
            <a:noAutofit/>
          </a:bodyPr>
          <a:lstStyle/>
          <a:p>
            <a:pPr algn="ctr"/>
            <a:r>
              <a:rPr lang="tr-TR" sz="3200" b="1" dirty="0">
                <a:solidFill>
                  <a:schemeClr val="tx1"/>
                </a:solidFill>
                <a:latin typeface="Times New Roman" panose="02020603050405020304" pitchFamily="18" charset="0"/>
                <a:cs typeface="Times New Roman" panose="02020603050405020304" pitchFamily="18" charset="0"/>
              </a:rPr>
              <a:t>GÜNÜMÜZDEN YANSIMALAR</a:t>
            </a:r>
          </a:p>
        </p:txBody>
      </p:sp>
      <p:pic>
        <p:nvPicPr>
          <p:cNvPr id="3" name="Picture 2">
            <a:extLst>
              <a:ext uri="{FF2B5EF4-FFF2-40B4-BE49-F238E27FC236}">
                <a16:creationId xmlns="" xmlns:a16="http://schemas.microsoft.com/office/drawing/2014/main" id="{5B1544AA-3A12-B248-B495-3387B3DDAA60}"/>
              </a:ext>
            </a:extLst>
          </p:cNvPr>
          <p:cNvPicPr>
            <a:picLocks noChangeAspect="1"/>
          </p:cNvPicPr>
          <p:nvPr/>
        </p:nvPicPr>
        <p:blipFill>
          <a:blip r:embed="rId2"/>
          <a:stretch>
            <a:fillRect/>
          </a:stretch>
        </p:blipFill>
        <p:spPr>
          <a:xfrm>
            <a:off x="5009321" y="864704"/>
            <a:ext cx="2030895" cy="2030895"/>
          </a:xfrm>
          <a:prstGeom prst="rect">
            <a:avLst/>
          </a:prstGeom>
        </p:spPr>
      </p:pic>
    </p:spTree>
    <p:extLst>
      <p:ext uri="{BB962C8B-B14F-4D97-AF65-F5344CB8AC3E}">
        <p14:creationId xmlns:p14="http://schemas.microsoft.com/office/powerpoint/2010/main" val="1693511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E48BB24-6B8F-EF3E-585C-0CEAD922CFBB}"/>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400626" y="1379933"/>
            <a:ext cx="10546209" cy="4827494"/>
          </a:xfrm>
        </p:spPr>
        <p:txBody>
          <a:bodyPr>
            <a:normAutofit/>
          </a:bodyPr>
          <a:lstStyle/>
          <a:p>
            <a:pPr algn="l"/>
            <a:r>
              <a:rPr lang="tr-TR" sz="2800" b="0" dirty="0">
                <a:solidFill>
                  <a:schemeClr val="tx1"/>
                </a:solidFill>
                <a:latin typeface="Times New Roman" panose="02020603050405020304" pitchFamily="18" charset="0"/>
                <a:cs typeface="Times New Roman" panose="02020603050405020304" pitchFamily="18" charset="0"/>
              </a:rPr>
              <a:t>Eğitimde fırsat eşitliği ne ölçüde sağlanıyor?</a:t>
            </a:r>
          </a:p>
          <a:p>
            <a:pPr algn="l"/>
            <a:r>
              <a:rPr lang="tr-TR" sz="2800" b="0" dirty="0">
                <a:solidFill>
                  <a:schemeClr val="tx1"/>
                </a:solidFill>
                <a:latin typeface="Times New Roman" panose="02020603050405020304" pitchFamily="18" charset="0"/>
                <a:cs typeface="Times New Roman" panose="02020603050405020304" pitchFamily="18" charset="0"/>
              </a:rPr>
              <a:t>Nasıl insan yetiştiriyoruz? Yetiştirdiğimiz insanda bulunan özellikler nelerdir?</a:t>
            </a:r>
          </a:p>
          <a:p>
            <a:pPr algn="l"/>
            <a:r>
              <a:rPr lang="tr-TR" sz="2800" b="0" dirty="0">
                <a:solidFill>
                  <a:schemeClr val="tx1"/>
                </a:solidFill>
                <a:latin typeface="Times New Roman" panose="02020603050405020304" pitchFamily="18" charset="0"/>
                <a:cs typeface="Times New Roman" panose="02020603050405020304" pitchFamily="18" charset="0"/>
              </a:rPr>
              <a:t>Eğitim sistemi toplumun ve bireyin ihtiyaçlarını karşılayabiliyor mu? Onları geleceğe hazırlıyor mu?</a:t>
            </a:r>
          </a:p>
          <a:p>
            <a:pPr algn="l"/>
            <a:r>
              <a:rPr lang="tr-TR" sz="2800" b="0" dirty="0">
                <a:solidFill>
                  <a:schemeClr val="tx1"/>
                </a:solidFill>
                <a:latin typeface="Times New Roman" panose="02020603050405020304" pitchFamily="18" charset="0"/>
                <a:cs typeface="Times New Roman" panose="02020603050405020304" pitchFamily="18" charset="0"/>
              </a:rPr>
              <a:t>Alınan diplomalar günümüz akademik, bireysel ve mesleki ihtiyaçları/yeterlilikleri karşılıyor mu?</a:t>
            </a:r>
          </a:p>
          <a:p>
            <a:pPr algn="l"/>
            <a:r>
              <a:rPr lang="tr-TR" sz="2800" b="0" dirty="0">
                <a:solidFill>
                  <a:schemeClr val="tx1"/>
                </a:solidFill>
                <a:latin typeface="Times New Roman" panose="02020603050405020304" pitchFamily="18" charset="0"/>
                <a:cs typeface="Times New Roman" panose="02020603050405020304" pitchFamily="18" charset="0"/>
              </a:rPr>
              <a:t>Öğrenciler okullarda mutlu mu?</a:t>
            </a:r>
          </a:p>
          <a:p>
            <a:pPr algn="l"/>
            <a:r>
              <a:rPr lang="tr-TR" sz="2800" b="0" dirty="0">
                <a:solidFill>
                  <a:schemeClr val="tx1"/>
                </a:solidFill>
                <a:latin typeface="Times New Roman" panose="02020603050405020304" pitchFamily="18" charset="0"/>
                <a:cs typeface="Times New Roman" panose="02020603050405020304" pitchFamily="18" charset="0"/>
              </a:rPr>
              <a:t>Okul yöneticileri ve öğretmenlerin değişen rolleri nelerdir?</a:t>
            </a:r>
          </a:p>
        </p:txBody>
      </p:sp>
      <p:sp>
        <p:nvSpPr>
          <p:cNvPr id="5" name="Metin kutusu 4"/>
          <p:cNvSpPr txBox="1"/>
          <p:nvPr/>
        </p:nvSpPr>
        <p:spPr>
          <a:xfrm>
            <a:off x="2838924" y="421466"/>
            <a:ext cx="5713424" cy="646331"/>
          </a:xfrm>
          <a:prstGeom prst="rect">
            <a:avLst/>
          </a:prstGeom>
          <a:noFill/>
        </p:spPr>
        <p:txBody>
          <a:bodyPr wrap="none" rtlCol="0">
            <a:spAutoFit/>
          </a:bodyPr>
          <a:lstStyle/>
          <a:p>
            <a:r>
              <a:rPr lang="tr-TR" sz="3600" b="1" dirty="0"/>
              <a:t>Günümüz Eğitim Problemleri</a:t>
            </a:r>
          </a:p>
        </p:txBody>
      </p:sp>
      <p:pic>
        <p:nvPicPr>
          <p:cNvPr id="2" name="Picture 1">
            <a:extLst>
              <a:ext uri="{FF2B5EF4-FFF2-40B4-BE49-F238E27FC236}">
                <a16:creationId xmlns="" xmlns:a16="http://schemas.microsoft.com/office/drawing/2014/main" id="{39853A7F-51CE-7F0C-8702-02D9CC40F4F8}"/>
              </a:ext>
            </a:extLst>
          </p:cNvPr>
          <p:cNvPicPr>
            <a:picLocks noChangeAspect="1"/>
          </p:cNvPicPr>
          <p:nvPr/>
        </p:nvPicPr>
        <p:blipFill>
          <a:blip r:embed="rId2"/>
          <a:stretch>
            <a:fillRect/>
          </a:stretch>
        </p:blipFill>
        <p:spPr>
          <a:xfrm>
            <a:off x="870810" y="1463435"/>
            <a:ext cx="337930" cy="337930"/>
          </a:xfrm>
          <a:prstGeom prst="rect">
            <a:avLst/>
          </a:prstGeom>
        </p:spPr>
      </p:pic>
      <p:pic>
        <p:nvPicPr>
          <p:cNvPr id="4" name="Picture 3">
            <a:extLst>
              <a:ext uri="{FF2B5EF4-FFF2-40B4-BE49-F238E27FC236}">
                <a16:creationId xmlns="" xmlns:a16="http://schemas.microsoft.com/office/drawing/2014/main" id="{D1E27A7E-31CC-4C06-51CE-B43E39F3C871}"/>
              </a:ext>
            </a:extLst>
          </p:cNvPr>
          <p:cNvPicPr>
            <a:picLocks noChangeAspect="1"/>
          </p:cNvPicPr>
          <p:nvPr/>
        </p:nvPicPr>
        <p:blipFill>
          <a:blip r:embed="rId3"/>
          <a:stretch>
            <a:fillRect/>
          </a:stretch>
        </p:blipFill>
        <p:spPr>
          <a:xfrm>
            <a:off x="691389" y="1994453"/>
            <a:ext cx="672548" cy="672548"/>
          </a:xfrm>
          <a:prstGeom prst="rect">
            <a:avLst/>
          </a:prstGeom>
        </p:spPr>
      </p:pic>
      <p:pic>
        <p:nvPicPr>
          <p:cNvPr id="7" name="Picture 6">
            <a:extLst>
              <a:ext uri="{FF2B5EF4-FFF2-40B4-BE49-F238E27FC236}">
                <a16:creationId xmlns="" xmlns:a16="http://schemas.microsoft.com/office/drawing/2014/main" id="{C0C5EFD3-87EA-B725-645E-BF8592C7B134}"/>
              </a:ext>
            </a:extLst>
          </p:cNvPr>
          <p:cNvPicPr>
            <a:picLocks noChangeAspect="1"/>
          </p:cNvPicPr>
          <p:nvPr/>
        </p:nvPicPr>
        <p:blipFill>
          <a:blip r:embed="rId4"/>
          <a:stretch>
            <a:fillRect/>
          </a:stretch>
        </p:blipFill>
        <p:spPr>
          <a:xfrm>
            <a:off x="805901" y="2997826"/>
            <a:ext cx="460514" cy="460514"/>
          </a:xfrm>
          <a:prstGeom prst="rect">
            <a:avLst/>
          </a:prstGeom>
        </p:spPr>
      </p:pic>
      <p:pic>
        <p:nvPicPr>
          <p:cNvPr id="8" name="Picture 7">
            <a:extLst>
              <a:ext uri="{FF2B5EF4-FFF2-40B4-BE49-F238E27FC236}">
                <a16:creationId xmlns="" xmlns:a16="http://schemas.microsoft.com/office/drawing/2014/main" id="{77B3945A-0033-48CD-6244-65E557AED9E6}"/>
              </a:ext>
            </a:extLst>
          </p:cNvPr>
          <p:cNvPicPr>
            <a:picLocks noChangeAspect="1"/>
          </p:cNvPicPr>
          <p:nvPr/>
        </p:nvPicPr>
        <p:blipFill>
          <a:blip r:embed="rId5"/>
          <a:stretch>
            <a:fillRect/>
          </a:stretch>
        </p:blipFill>
        <p:spPr>
          <a:xfrm>
            <a:off x="805901" y="3818361"/>
            <a:ext cx="474308" cy="474308"/>
          </a:xfrm>
          <a:prstGeom prst="rect">
            <a:avLst/>
          </a:prstGeom>
        </p:spPr>
      </p:pic>
      <p:pic>
        <p:nvPicPr>
          <p:cNvPr id="9" name="Picture 8">
            <a:extLst>
              <a:ext uri="{FF2B5EF4-FFF2-40B4-BE49-F238E27FC236}">
                <a16:creationId xmlns="" xmlns:a16="http://schemas.microsoft.com/office/drawing/2014/main" id="{050DA939-A1A4-3113-FC7D-36324B96FE3F}"/>
              </a:ext>
            </a:extLst>
          </p:cNvPr>
          <p:cNvPicPr>
            <a:picLocks noChangeAspect="1"/>
          </p:cNvPicPr>
          <p:nvPr/>
        </p:nvPicPr>
        <p:blipFill>
          <a:blip r:embed="rId6"/>
          <a:stretch>
            <a:fillRect/>
          </a:stretch>
        </p:blipFill>
        <p:spPr>
          <a:xfrm>
            <a:off x="828777" y="4610177"/>
            <a:ext cx="397772" cy="397772"/>
          </a:xfrm>
          <a:prstGeom prst="rect">
            <a:avLst/>
          </a:prstGeom>
        </p:spPr>
      </p:pic>
      <p:pic>
        <p:nvPicPr>
          <p:cNvPr id="10" name="Picture 9">
            <a:extLst>
              <a:ext uri="{FF2B5EF4-FFF2-40B4-BE49-F238E27FC236}">
                <a16:creationId xmlns="" xmlns:a16="http://schemas.microsoft.com/office/drawing/2014/main" id="{1798D32C-DB05-0234-6799-21E0A7F7152C}"/>
              </a:ext>
            </a:extLst>
          </p:cNvPr>
          <p:cNvPicPr>
            <a:picLocks noChangeAspect="1"/>
          </p:cNvPicPr>
          <p:nvPr/>
        </p:nvPicPr>
        <p:blipFill>
          <a:blip r:embed="rId7"/>
          <a:stretch>
            <a:fillRect/>
          </a:stretch>
        </p:blipFill>
        <p:spPr>
          <a:xfrm>
            <a:off x="828777" y="5176425"/>
            <a:ext cx="397772" cy="397772"/>
          </a:xfrm>
          <a:prstGeom prst="rect">
            <a:avLst/>
          </a:prstGeom>
        </p:spPr>
      </p:pic>
    </p:spTree>
    <p:extLst>
      <p:ext uri="{BB962C8B-B14F-4D97-AF65-F5344CB8AC3E}">
        <p14:creationId xmlns:p14="http://schemas.microsoft.com/office/powerpoint/2010/main" val="1248866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73272BF-00D4-1347-331B-9472C8487516}"/>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pic>
        <p:nvPicPr>
          <p:cNvPr id="11" name="Resim 10"/>
          <p:cNvPicPr>
            <a:picLocks noChangeAspect="1"/>
          </p:cNvPicPr>
          <p:nvPr/>
        </p:nvPicPr>
        <p:blipFill>
          <a:blip r:embed="rId2"/>
          <a:stretch>
            <a:fillRect/>
          </a:stretch>
        </p:blipFill>
        <p:spPr>
          <a:xfrm>
            <a:off x="4565830" y="2444410"/>
            <a:ext cx="2983847" cy="1847850"/>
          </a:xfrm>
          <a:prstGeom prst="rect">
            <a:avLst/>
          </a:prstGeom>
        </p:spPr>
      </p:pic>
      <p:pic>
        <p:nvPicPr>
          <p:cNvPr id="16" name="Resim 15"/>
          <p:cNvPicPr>
            <a:picLocks noChangeAspect="1"/>
          </p:cNvPicPr>
          <p:nvPr/>
        </p:nvPicPr>
        <p:blipFill>
          <a:blip r:embed="rId3"/>
          <a:stretch>
            <a:fillRect/>
          </a:stretch>
        </p:blipFill>
        <p:spPr>
          <a:xfrm>
            <a:off x="720510" y="558830"/>
            <a:ext cx="3233655" cy="1885580"/>
          </a:xfrm>
          <a:prstGeom prst="rect">
            <a:avLst/>
          </a:prstGeom>
        </p:spPr>
      </p:pic>
      <p:pic>
        <p:nvPicPr>
          <p:cNvPr id="2" name="Resim 1"/>
          <p:cNvPicPr>
            <a:picLocks noChangeAspect="1"/>
          </p:cNvPicPr>
          <p:nvPr/>
        </p:nvPicPr>
        <p:blipFill>
          <a:blip r:embed="rId4"/>
          <a:stretch>
            <a:fillRect/>
          </a:stretch>
        </p:blipFill>
        <p:spPr>
          <a:xfrm>
            <a:off x="8125978" y="4413256"/>
            <a:ext cx="3584759" cy="1969179"/>
          </a:xfrm>
          <a:prstGeom prst="rect">
            <a:avLst/>
          </a:prstGeom>
        </p:spPr>
      </p:pic>
    </p:spTree>
    <p:extLst>
      <p:ext uri="{BB962C8B-B14F-4D97-AF65-F5344CB8AC3E}">
        <p14:creationId xmlns:p14="http://schemas.microsoft.com/office/powerpoint/2010/main" val="2078564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85A38025-BB6D-B717-076D-2F4494F69044}"/>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pic>
        <p:nvPicPr>
          <p:cNvPr id="2" name="Resim 1"/>
          <p:cNvPicPr>
            <a:picLocks noChangeAspect="1"/>
          </p:cNvPicPr>
          <p:nvPr/>
        </p:nvPicPr>
        <p:blipFill>
          <a:blip r:embed="rId2"/>
          <a:stretch>
            <a:fillRect/>
          </a:stretch>
        </p:blipFill>
        <p:spPr>
          <a:xfrm>
            <a:off x="461320" y="434093"/>
            <a:ext cx="5552301" cy="3112298"/>
          </a:xfrm>
          <a:prstGeom prst="rect">
            <a:avLst/>
          </a:prstGeom>
        </p:spPr>
      </p:pic>
      <p:pic>
        <p:nvPicPr>
          <p:cNvPr id="3" name="Resim 2"/>
          <p:cNvPicPr>
            <a:picLocks noChangeAspect="1"/>
          </p:cNvPicPr>
          <p:nvPr/>
        </p:nvPicPr>
        <p:blipFill>
          <a:blip r:embed="rId3"/>
          <a:stretch>
            <a:fillRect/>
          </a:stretch>
        </p:blipFill>
        <p:spPr>
          <a:xfrm>
            <a:off x="461320" y="3929448"/>
            <a:ext cx="5552303" cy="2522580"/>
          </a:xfrm>
          <a:prstGeom prst="rect">
            <a:avLst/>
          </a:prstGeom>
        </p:spPr>
      </p:pic>
      <p:pic>
        <p:nvPicPr>
          <p:cNvPr id="5" name="Resim 4"/>
          <p:cNvPicPr>
            <a:picLocks noChangeAspect="1"/>
          </p:cNvPicPr>
          <p:nvPr/>
        </p:nvPicPr>
        <p:blipFill>
          <a:blip r:embed="rId4"/>
          <a:stretch>
            <a:fillRect/>
          </a:stretch>
        </p:blipFill>
        <p:spPr>
          <a:xfrm>
            <a:off x="6790020" y="335477"/>
            <a:ext cx="4539443" cy="6116551"/>
          </a:xfrm>
          <a:prstGeom prst="rect">
            <a:avLst/>
          </a:prstGeom>
        </p:spPr>
      </p:pic>
    </p:spTree>
    <p:extLst>
      <p:ext uri="{BB962C8B-B14F-4D97-AF65-F5344CB8AC3E}">
        <p14:creationId xmlns:p14="http://schemas.microsoft.com/office/powerpoint/2010/main" val="3633477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A9FF01E0-7BAB-741A-641B-33E45A6A1288}"/>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pic>
        <p:nvPicPr>
          <p:cNvPr id="2" name="Resim 1"/>
          <p:cNvPicPr>
            <a:picLocks noChangeAspect="1"/>
          </p:cNvPicPr>
          <p:nvPr/>
        </p:nvPicPr>
        <p:blipFill>
          <a:blip r:embed="rId2"/>
          <a:stretch>
            <a:fillRect/>
          </a:stretch>
        </p:blipFill>
        <p:spPr>
          <a:xfrm>
            <a:off x="6011216" y="3468130"/>
            <a:ext cx="4717041" cy="2653336"/>
          </a:xfrm>
          <a:prstGeom prst="rect">
            <a:avLst/>
          </a:prstGeom>
        </p:spPr>
      </p:pic>
      <p:pic>
        <p:nvPicPr>
          <p:cNvPr id="3" name="Resim 2"/>
          <p:cNvPicPr>
            <a:picLocks noChangeAspect="1"/>
          </p:cNvPicPr>
          <p:nvPr/>
        </p:nvPicPr>
        <p:blipFill>
          <a:blip r:embed="rId3"/>
          <a:stretch>
            <a:fillRect/>
          </a:stretch>
        </p:blipFill>
        <p:spPr>
          <a:xfrm>
            <a:off x="6011216" y="714679"/>
            <a:ext cx="4717041" cy="2362155"/>
          </a:xfrm>
          <a:prstGeom prst="rect">
            <a:avLst/>
          </a:prstGeom>
        </p:spPr>
      </p:pic>
      <p:pic>
        <p:nvPicPr>
          <p:cNvPr id="4" name="Resim 3"/>
          <p:cNvPicPr>
            <a:picLocks noChangeAspect="1"/>
          </p:cNvPicPr>
          <p:nvPr/>
        </p:nvPicPr>
        <p:blipFill>
          <a:blip r:embed="rId4"/>
          <a:stretch>
            <a:fillRect/>
          </a:stretch>
        </p:blipFill>
        <p:spPr>
          <a:xfrm>
            <a:off x="466685" y="4070008"/>
            <a:ext cx="4370435" cy="1935376"/>
          </a:xfrm>
          <a:prstGeom prst="rect">
            <a:avLst/>
          </a:prstGeom>
        </p:spPr>
      </p:pic>
      <p:pic>
        <p:nvPicPr>
          <p:cNvPr id="1026" name="Picture 2" descr="school and prison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56" y="714677"/>
            <a:ext cx="4315265" cy="285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93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926AA3A-CC2A-8FE6-0BAB-D88F81E94541}"/>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727382" y="198376"/>
            <a:ext cx="9185841" cy="6120680"/>
          </a:xfrm>
        </p:spPr>
        <p:txBody>
          <a:bodyPr>
            <a:normAutofit/>
          </a:bodyPr>
          <a:lstStyle/>
          <a:p>
            <a:pPr algn="ctr"/>
            <a:endParaRPr lang="tr-TR" dirty="0">
              <a:solidFill>
                <a:srgbClr val="FF0000"/>
              </a:solidFill>
            </a:endParaRPr>
          </a:p>
          <a:p>
            <a:pPr marL="0" indent="0" algn="ctr">
              <a:buNone/>
            </a:pPr>
            <a:r>
              <a:rPr lang="tr-TR" sz="4000" dirty="0">
                <a:solidFill>
                  <a:srgbClr val="FF0000"/>
                </a:solidFill>
              </a:rPr>
              <a:t>NASIL BİR EĞİTİM?</a:t>
            </a:r>
          </a:p>
          <a:p>
            <a:pPr marL="0" indent="0" algn="just">
              <a:spcBef>
                <a:spcPts val="0"/>
              </a:spcBef>
              <a:buNone/>
            </a:pPr>
            <a:endParaRPr lang="tr-TR" dirty="0"/>
          </a:p>
          <a:p>
            <a:pPr marL="0" indent="0" algn="just">
              <a:spcBef>
                <a:spcPts val="0"/>
              </a:spcBef>
              <a:buNone/>
            </a:pPr>
            <a:endParaRPr lang="tr-TR" dirty="0"/>
          </a:p>
          <a:p>
            <a:pPr marL="0" indent="0" algn="just">
              <a:spcBef>
                <a:spcPts val="0"/>
              </a:spcBef>
              <a:buNone/>
            </a:pPr>
            <a:r>
              <a:rPr lang="tr-TR" dirty="0"/>
              <a:t>Bireylerin ve toplumun şekillendirilmesinde, bugüne ve geleceğe yönelik amaçlarını gerçekleştirmesinde eğitim ve öğretim kurumları önemli bir görev üstlenmektedirler. </a:t>
            </a:r>
          </a:p>
          <a:p>
            <a:pPr algn="just">
              <a:spcBef>
                <a:spcPts val="0"/>
              </a:spcBef>
            </a:pPr>
            <a:endParaRPr lang="tr-TR" dirty="0"/>
          </a:p>
          <a:p>
            <a:pPr marL="0" indent="0" algn="just">
              <a:spcBef>
                <a:spcPts val="0"/>
              </a:spcBef>
              <a:buNone/>
            </a:pPr>
            <a:r>
              <a:rPr lang="tr-TR" dirty="0"/>
              <a:t>Eğitim ve öğretimin bireysel, toplumsal, küresel bilgi ve değerler doğrultusunda nasıl yapılandırılacağı pek çok ülkede olduğu gibi ülkemizde de önemli bir problem alanını teşkil etmektedir. </a:t>
            </a:r>
          </a:p>
        </p:txBody>
      </p:sp>
      <p:pic>
        <p:nvPicPr>
          <p:cNvPr id="5" name="Picture 4">
            <a:extLst>
              <a:ext uri="{FF2B5EF4-FFF2-40B4-BE49-F238E27FC236}">
                <a16:creationId xmlns="" xmlns:a16="http://schemas.microsoft.com/office/drawing/2014/main" id="{4904B7B2-B0C9-74E7-D964-E978A41C061D}"/>
              </a:ext>
            </a:extLst>
          </p:cNvPr>
          <p:cNvPicPr>
            <a:picLocks noChangeAspect="1"/>
          </p:cNvPicPr>
          <p:nvPr/>
        </p:nvPicPr>
        <p:blipFill>
          <a:blip r:embed="rId2"/>
          <a:stretch>
            <a:fillRect/>
          </a:stretch>
        </p:blipFill>
        <p:spPr>
          <a:xfrm>
            <a:off x="992088" y="2294314"/>
            <a:ext cx="620080" cy="620080"/>
          </a:xfrm>
          <a:prstGeom prst="rect">
            <a:avLst/>
          </a:prstGeom>
        </p:spPr>
      </p:pic>
      <p:pic>
        <p:nvPicPr>
          <p:cNvPr id="6" name="Picture 5">
            <a:extLst>
              <a:ext uri="{FF2B5EF4-FFF2-40B4-BE49-F238E27FC236}">
                <a16:creationId xmlns="" xmlns:a16="http://schemas.microsoft.com/office/drawing/2014/main" id="{D540CC96-CC05-36C7-87E3-654C22DB1CE6}"/>
              </a:ext>
            </a:extLst>
          </p:cNvPr>
          <p:cNvPicPr>
            <a:picLocks noChangeAspect="1"/>
          </p:cNvPicPr>
          <p:nvPr/>
        </p:nvPicPr>
        <p:blipFill>
          <a:blip r:embed="rId3"/>
          <a:stretch>
            <a:fillRect/>
          </a:stretch>
        </p:blipFill>
        <p:spPr>
          <a:xfrm>
            <a:off x="914071" y="4112059"/>
            <a:ext cx="729411" cy="729411"/>
          </a:xfrm>
          <a:prstGeom prst="rect">
            <a:avLst/>
          </a:prstGeom>
        </p:spPr>
      </p:pic>
      <p:pic>
        <p:nvPicPr>
          <p:cNvPr id="1026" name="Picture 2" descr="171955580">
            <a:extLst>
              <a:ext uri="{FF2B5EF4-FFF2-40B4-BE49-F238E27FC236}">
                <a16:creationId xmlns="" xmlns:a16="http://schemas.microsoft.com/office/drawing/2014/main" id="{CD66B65B-EA60-FFDE-0B61-3F9848AC4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4867" y="198376"/>
            <a:ext cx="1520687" cy="152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800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B223AFDB-CA5C-77A0-F6A2-3507BB130BFF}"/>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sz="2800" b="1" dirty="0">
                <a:latin typeface="Times New Roman" panose="02020603050405020304" pitchFamily="18" charset="0"/>
                <a:cs typeface="Times New Roman" panose="02020603050405020304" pitchFamily="18" charset="0"/>
              </a:rPr>
              <a:t>                                                      </a:t>
            </a:r>
            <a:r>
              <a:rPr lang="tr-TR" sz="2800" b="1" dirty="0" err="1">
                <a:latin typeface="Times New Roman" panose="02020603050405020304" pitchFamily="18" charset="0"/>
                <a:cs typeface="Times New Roman" panose="02020603050405020304" pitchFamily="18" charset="0"/>
              </a:rPr>
              <a:t>Öğütüm</a:t>
            </a:r>
            <a:r>
              <a:rPr lang="tr-TR" sz="2800" b="1" dirty="0">
                <a:latin typeface="Times New Roman" panose="02020603050405020304" pitchFamily="18" charset="0"/>
                <a:cs typeface="Times New Roman" panose="02020603050405020304" pitchFamily="18" charset="0"/>
              </a:rPr>
              <a:t> mü?</a:t>
            </a:r>
            <a:endParaRPr lang="en-US" sz="2800" b="1" dirty="0">
              <a:solidFill>
                <a:srgbClr val="FF0000"/>
              </a:solidFill>
            </a:endParaRPr>
          </a:p>
        </p:txBody>
      </p:sp>
      <p:pic>
        <p:nvPicPr>
          <p:cNvPr id="14" name="Resim 13"/>
          <p:cNvPicPr>
            <a:picLocks noChangeAspect="1"/>
          </p:cNvPicPr>
          <p:nvPr/>
        </p:nvPicPr>
        <p:blipFill>
          <a:blip r:embed="rId2"/>
          <a:stretch>
            <a:fillRect/>
          </a:stretch>
        </p:blipFill>
        <p:spPr>
          <a:xfrm>
            <a:off x="6744282" y="3754296"/>
            <a:ext cx="3459776" cy="2118731"/>
          </a:xfrm>
          <a:prstGeom prst="rect">
            <a:avLst/>
          </a:prstGeom>
        </p:spPr>
      </p:pic>
      <p:pic>
        <p:nvPicPr>
          <p:cNvPr id="15" name="Resim 14"/>
          <p:cNvPicPr>
            <a:picLocks noChangeAspect="1"/>
          </p:cNvPicPr>
          <p:nvPr/>
        </p:nvPicPr>
        <p:blipFill>
          <a:blip r:embed="rId3"/>
          <a:stretch>
            <a:fillRect/>
          </a:stretch>
        </p:blipFill>
        <p:spPr>
          <a:xfrm>
            <a:off x="1447803" y="1182406"/>
            <a:ext cx="3157149" cy="2571890"/>
          </a:xfrm>
          <a:prstGeom prst="rect">
            <a:avLst/>
          </a:prstGeom>
        </p:spPr>
      </p:pic>
      <p:sp>
        <p:nvSpPr>
          <p:cNvPr id="3" name="Alt Başlık 2"/>
          <p:cNvSpPr>
            <a:spLocks noGrp="1"/>
          </p:cNvSpPr>
          <p:nvPr>
            <p:ph type="subTitle" idx="1"/>
          </p:nvPr>
        </p:nvSpPr>
        <p:spPr>
          <a:xfrm>
            <a:off x="1172126" y="566256"/>
            <a:ext cx="3564451" cy="1126283"/>
          </a:xfrm>
        </p:spPr>
        <p:txBody>
          <a:bodyPr>
            <a:normAutofit/>
          </a:bodyPr>
          <a:lstStyle/>
          <a:p>
            <a:r>
              <a:rPr lang="tr-TR" sz="2800" b="1" dirty="0">
                <a:latin typeface="Times New Roman" panose="02020603050405020304" pitchFamily="18" charset="0"/>
                <a:cs typeface="Times New Roman" panose="02020603050405020304" pitchFamily="18" charset="0"/>
              </a:rPr>
              <a:t>Eğitim mi? </a:t>
            </a:r>
          </a:p>
        </p:txBody>
      </p:sp>
    </p:spTree>
    <p:extLst>
      <p:ext uri="{BB962C8B-B14F-4D97-AF65-F5344CB8AC3E}">
        <p14:creationId xmlns:p14="http://schemas.microsoft.com/office/powerpoint/2010/main" val="1744518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09D1E04-1BF2-098E-ED1A-F5DB7282C427}"/>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755401" y="410135"/>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Günümüz Eğitim Problemleri</a:t>
            </a:r>
          </a:p>
        </p:txBody>
      </p:sp>
      <p:sp>
        <p:nvSpPr>
          <p:cNvPr id="3" name="Alt Başlık 2"/>
          <p:cNvSpPr>
            <a:spLocks noGrp="1"/>
          </p:cNvSpPr>
          <p:nvPr>
            <p:ph type="subTitle" idx="1"/>
          </p:nvPr>
        </p:nvSpPr>
        <p:spPr>
          <a:xfrm>
            <a:off x="1528210" y="1130393"/>
            <a:ext cx="9129993" cy="4687936"/>
          </a:xfrm>
        </p:spPr>
        <p:txBody>
          <a:bodyPr>
            <a:noAutofit/>
          </a:bodyPr>
          <a:lstStyle/>
          <a:p>
            <a:pPr algn="just" fontAlgn="base"/>
            <a:r>
              <a:rPr lang="tr-TR" sz="2000" b="0" dirty="0">
                <a:latin typeface="Times New Roman" panose="02020603050405020304" pitchFamily="18" charset="0"/>
                <a:cs typeface="Times New Roman" panose="02020603050405020304" pitchFamily="18" charset="0"/>
              </a:rPr>
              <a:t>Milli Eğitim Bakanlığı (MEB), Eylül 2018 yılında farklı bir çalışmaya imza atarak, öğretmenlerden eğitimin güncel sorunlarını tespit edip, çözüm önerileri getirmelerini istedi. Öğretmen Yetiştirme ve Geliştirme Genel Müdürlüğü’nün mesleki eğitim seminerleri kapsamında düzenlenen çalışma çerçevesinde bir anket yapıldı. Öğretmenlere yöneltilen sorular şöyle: Öğretmenlere 4 soru yöneltilerek, eğitimin sorunları ve çözüm önerileriyle ilgili görüşleri alındı. Öğretmenlerden ayrıca okullarını da değerlendirmeleri istendi.</a:t>
            </a:r>
          </a:p>
          <a:p>
            <a:pPr fontAlgn="base"/>
            <a:endParaRPr lang="tr-TR" sz="2000" b="0" dirty="0">
              <a:latin typeface="Times New Roman" panose="02020603050405020304" pitchFamily="18" charset="0"/>
              <a:cs typeface="Times New Roman" panose="02020603050405020304" pitchFamily="18" charset="0"/>
            </a:endParaRPr>
          </a:p>
          <a:p>
            <a:pPr algn="just" fontAlgn="base"/>
            <a:r>
              <a:rPr lang="tr-TR" sz="2000" b="1" dirty="0">
                <a:latin typeface="Times New Roman" panose="02020603050405020304" pitchFamily="18" charset="0"/>
                <a:cs typeface="Times New Roman" panose="02020603050405020304" pitchFamily="18" charset="0"/>
              </a:rPr>
              <a:t>1-</a:t>
            </a:r>
            <a:r>
              <a:rPr lang="tr-TR" sz="2000" b="0" dirty="0">
                <a:latin typeface="Times New Roman" panose="02020603050405020304" pitchFamily="18" charset="0"/>
                <a:cs typeface="Times New Roman" panose="02020603050405020304" pitchFamily="18" charset="0"/>
              </a:rPr>
              <a:t> Sizce Bakanlığımızın yeni dönemde eğitimle ilgili olarak odaklanması gereken en temel üç sorun nedir? (a. Yapısal sorunlar; b. Mesleki sorunlar; c. Eğitim kalitesine yönelik sorunlar).</a:t>
            </a:r>
          </a:p>
          <a:p>
            <a:pPr algn="just" fontAlgn="base"/>
            <a:r>
              <a:rPr lang="tr-TR" sz="2000" b="1" dirty="0">
                <a:latin typeface="Times New Roman" panose="02020603050405020304" pitchFamily="18" charset="0"/>
                <a:cs typeface="Times New Roman" panose="02020603050405020304" pitchFamily="18" charset="0"/>
              </a:rPr>
              <a:t>2-</a:t>
            </a:r>
            <a:r>
              <a:rPr lang="tr-TR" sz="2000" b="0" dirty="0">
                <a:latin typeface="Times New Roman" panose="02020603050405020304" pitchFamily="18" charset="0"/>
                <a:cs typeface="Times New Roman" panose="02020603050405020304" pitchFamily="18" charset="0"/>
              </a:rPr>
              <a:t> Bakanlığımızın yürüttüğü faaliyetler içerisinde en başarılı bulduğunuz üç temel uygulama nedir?</a:t>
            </a:r>
          </a:p>
          <a:p>
            <a:pPr algn="just" fontAlgn="base"/>
            <a:r>
              <a:rPr lang="tr-TR" sz="2000" b="1" dirty="0">
                <a:latin typeface="Times New Roman" panose="02020603050405020304" pitchFamily="18" charset="0"/>
                <a:cs typeface="Times New Roman" panose="02020603050405020304" pitchFamily="18" charset="0"/>
              </a:rPr>
              <a:t>3-</a:t>
            </a:r>
            <a:r>
              <a:rPr lang="tr-TR" sz="2000" b="0" dirty="0">
                <a:latin typeface="Times New Roman" panose="02020603050405020304" pitchFamily="18" charset="0"/>
                <a:cs typeface="Times New Roman" panose="02020603050405020304" pitchFamily="18" charset="0"/>
              </a:rPr>
              <a:t> Sizce okulunuzda acil çözüm bekleyen üç temel sorun nedir?</a:t>
            </a:r>
          </a:p>
          <a:p>
            <a:pPr algn="just" fontAlgn="base"/>
            <a:r>
              <a:rPr lang="tr-TR" sz="2000" b="1" dirty="0">
                <a:latin typeface="Times New Roman" panose="02020603050405020304" pitchFamily="18" charset="0"/>
                <a:cs typeface="Times New Roman" panose="02020603050405020304" pitchFamily="18" charset="0"/>
              </a:rPr>
              <a:t>4-</a:t>
            </a:r>
            <a:r>
              <a:rPr lang="tr-TR" sz="2000" b="0" dirty="0">
                <a:latin typeface="Times New Roman" panose="02020603050405020304" pitchFamily="18" charset="0"/>
                <a:cs typeface="Times New Roman" panose="02020603050405020304" pitchFamily="18" charset="0"/>
              </a:rPr>
              <a:t> Türkiye’de eğitim öğretimin kalitesini artırmak için üç temel çözüm öneriniz nedir?</a:t>
            </a:r>
          </a:p>
        </p:txBody>
      </p:sp>
      <p:pic>
        <p:nvPicPr>
          <p:cNvPr id="4" name="Resim 3"/>
          <p:cNvPicPr>
            <a:picLocks noChangeAspect="1"/>
          </p:cNvPicPr>
          <p:nvPr/>
        </p:nvPicPr>
        <p:blipFill>
          <a:blip r:embed="rId2"/>
          <a:stretch>
            <a:fillRect/>
          </a:stretch>
        </p:blipFill>
        <p:spPr>
          <a:xfrm>
            <a:off x="279547" y="1130393"/>
            <a:ext cx="1248663" cy="830929"/>
          </a:xfrm>
          <a:prstGeom prst="rect">
            <a:avLst/>
          </a:prstGeom>
        </p:spPr>
      </p:pic>
    </p:spTree>
    <p:extLst>
      <p:ext uri="{BB962C8B-B14F-4D97-AF65-F5344CB8AC3E}">
        <p14:creationId xmlns:p14="http://schemas.microsoft.com/office/powerpoint/2010/main" val="497543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757F5A1-4E60-10E5-590D-50F0267FC51B}"/>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378395" y="253178"/>
            <a:ext cx="8935011" cy="544606"/>
          </a:xfrm>
        </p:spPr>
        <p:txBody>
          <a:bodyPr>
            <a:normAutofit/>
          </a:bodyPr>
          <a:lstStyle/>
          <a:p>
            <a:pPr algn="ctr"/>
            <a:r>
              <a:rPr lang="tr-TR" sz="3200" b="1" dirty="0">
                <a:solidFill>
                  <a:schemeClr val="tx1"/>
                </a:solidFill>
                <a:latin typeface="Times New Roman" panose="02020603050405020304" pitchFamily="18" charset="0"/>
                <a:cs typeface="Times New Roman" panose="02020603050405020304" pitchFamily="18" charset="0"/>
              </a:rPr>
              <a:t>Öğretmenlerin Gözünden Eğitim </a:t>
            </a:r>
          </a:p>
        </p:txBody>
      </p:sp>
      <p:sp>
        <p:nvSpPr>
          <p:cNvPr id="3" name="Alt Başlık 2"/>
          <p:cNvSpPr>
            <a:spLocks noGrp="1"/>
          </p:cNvSpPr>
          <p:nvPr>
            <p:ph type="subTitle" idx="1"/>
          </p:nvPr>
        </p:nvSpPr>
        <p:spPr>
          <a:xfrm>
            <a:off x="1605559" y="882677"/>
            <a:ext cx="9681883" cy="5775512"/>
          </a:xfrm>
        </p:spPr>
        <p:txBody>
          <a:bodyPr>
            <a:normAutofit lnSpcReduction="10000"/>
          </a:bodyPr>
          <a:lstStyle/>
          <a:p>
            <a:pPr marL="285750" indent="-285750" algn="just" fontAlgn="base">
              <a:buFont typeface="Arial" panose="020B0604020202020204" pitchFamily="34" charset="0"/>
              <a:buChar char="•"/>
            </a:pPr>
            <a:endParaRPr lang="tr-TR" sz="2400" b="0" dirty="0">
              <a:solidFill>
                <a:srgbClr val="0070C0"/>
              </a:solidFill>
              <a:latin typeface="Times New Roman" panose="02020603050405020304" pitchFamily="18" charset="0"/>
              <a:cs typeface="Times New Roman" panose="02020603050405020304" pitchFamily="18" charset="0"/>
            </a:endParaRPr>
          </a:p>
          <a:p>
            <a:pPr marL="285750" indent="-285750" algn="just" fontAlgn="base">
              <a:buFont typeface="Arial" panose="020B0604020202020204" pitchFamily="34" charset="0"/>
              <a:buChar char="•"/>
            </a:pPr>
            <a:r>
              <a:rPr lang="tr-TR" sz="2400" b="0" dirty="0">
                <a:solidFill>
                  <a:srgbClr val="0070C0"/>
                </a:solidFill>
                <a:latin typeface="Times New Roman" panose="02020603050405020304" pitchFamily="18" charset="0"/>
                <a:cs typeface="Times New Roman" panose="02020603050405020304" pitchFamily="18" charset="0"/>
              </a:rPr>
              <a:t>Okul ve derslik sayısı yetersiz</a:t>
            </a:r>
            <a:r>
              <a:rPr lang="tr-TR" sz="2400" b="0" dirty="0">
                <a:latin typeface="Times New Roman" panose="02020603050405020304" pitchFamily="18" charset="0"/>
                <a:cs typeface="Times New Roman" panose="02020603050405020304" pitchFamily="18" charset="0"/>
              </a:rPr>
              <a:t>; sınıf mevcutları çok kalabalık.</a:t>
            </a:r>
          </a:p>
          <a:p>
            <a:pPr marL="285750" indent="-285750" algn="just" fontAlgn="base">
              <a:buFont typeface="Arial" panose="020B0604020202020204" pitchFamily="34" charset="0"/>
              <a:buChar char="•"/>
            </a:pPr>
            <a:r>
              <a:rPr lang="tr-TR" sz="2400" b="0" dirty="0">
                <a:latin typeface="Times New Roman" panose="02020603050405020304" pitchFamily="18" charset="0"/>
                <a:cs typeface="Times New Roman" panose="02020603050405020304" pitchFamily="18" charset="0"/>
              </a:rPr>
              <a:t>Okulların çoğunda </a:t>
            </a:r>
            <a:r>
              <a:rPr lang="tr-TR" sz="2400" b="0" dirty="0">
                <a:solidFill>
                  <a:srgbClr val="0070C0"/>
                </a:solidFill>
                <a:latin typeface="Times New Roman" panose="02020603050405020304" pitchFamily="18" charset="0"/>
                <a:cs typeface="Times New Roman" panose="02020603050405020304" pitchFamily="18" charset="0"/>
              </a:rPr>
              <a:t>ikili eğitim </a:t>
            </a:r>
            <a:r>
              <a:rPr lang="tr-TR" sz="2400" b="0" dirty="0">
                <a:latin typeface="Times New Roman" panose="02020603050405020304" pitchFamily="18" charset="0"/>
                <a:cs typeface="Times New Roman" panose="02020603050405020304" pitchFamily="18" charset="0"/>
              </a:rPr>
              <a:t>yapılıyor; dersler sabah 7’de başlıyor, öğleden sonra ise akşam 8’i bulabiliyor. Bu durum öğrencilerin verimini düşürüyor.</a:t>
            </a:r>
          </a:p>
          <a:p>
            <a:pPr marL="285750" indent="-285750" algn="just" fontAlgn="base">
              <a:buFont typeface="Arial" panose="020B0604020202020204" pitchFamily="34" charset="0"/>
              <a:buChar char="•"/>
            </a:pPr>
            <a:r>
              <a:rPr lang="tr-TR" sz="2400" b="0" dirty="0">
                <a:latin typeface="Times New Roman" panose="02020603050405020304" pitchFamily="18" charset="0"/>
                <a:cs typeface="Times New Roman" panose="02020603050405020304" pitchFamily="18" charset="0"/>
              </a:rPr>
              <a:t>Yine ikili eğitim nedeniyle </a:t>
            </a:r>
            <a:r>
              <a:rPr lang="tr-TR" sz="2400" b="0" dirty="0">
                <a:solidFill>
                  <a:srgbClr val="0070C0"/>
                </a:solidFill>
                <a:latin typeface="Times New Roman" panose="02020603050405020304" pitchFamily="18" charset="0"/>
                <a:cs typeface="Times New Roman" panose="02020603050405020304" pitchFamily="18" charset="0"/>
              </a:rPr>
              <a:t>teneffüs süreleri </a:t>
            </a:r>
            <a:r>
              <a:rPr lang="tr-TR" sz="2400" b="0" dirty="0">
                <a:latin typeface="Times New Roman" panose="02020603050405020304" pitchFamily="18" charset="0"/>
                <a:cs typeface="Times New Roman" panose="02020603050405020304" pitchFamily="18" charset="0"/>
              </a:rPr>
              <a:t>çok kısa, öğrencilerin ihtiyaçlarını karşılamaya yetmiyor.</a:t>
            </a:r>
          </a:p>
          <a:p>
            <a:pPr marL="285750" indent="-285750" algn="just" fontAlgn="base">
              <a:buFont typeface="Arial" panose="020B0604020202020204" pitchFamily="34" charset="0"/>
              <a:buChar char="•"/>
            </a:pPr>
            <a:r>
              <a:rPr lang="tr-TR" sz="2400" b="0" dirty="0">
                <a:latin typeface="Times New Roman" panose="02020603050405020304" pitchFamily="18" charset="0"/>
                <a:cs typeface="Times New Roman" panose="02020603050405020304" pitchFamily="18" charset="0"/>
              </a:rPr>
              <a:t>Okul öncesi eğitim yeterli düzeye ulaşmadı.</a:t>
            </a:r>
          </a:p>
          <a:p>
            <a:pPr marL="285750" indent="-285750" algn="just" fontAlgn="base">
              <a:buFont typeface="Arial" panose="020B0604020202020204" pitchFamily="34" charset="0"/>
              <a:buChar char="•"/>
            </a:pPr>
            <a:r>
              <a:rPr lang="tr-TR" sz="2400" b="0" dirty="0">
                <a:latin typeface="Times New Roman" panose="02020603050405020304" pitchFamily="18" charset="0"/>
                <a:cs typeface="Times New Roman" panose="02020603050405020304" pitchFamily="18" charset="0"/>
              </a:rPr>
              <a:t>Eğitim fakültelerinde </a:t>
            </a:r>
            <a:r>
              <a:rPr lang="tr-TR" sz="2400" b="0" dirty="0">
                <a:solidFill>
                  <a:srgbClr val="0070C0"/>
                </a:solidFill>
                <a:latin typeface="Times New Roman" panose="02020603050405020304" pitchFamily="18" charset="0"/>
                <a:cs typeface="Times New Roman" panose="02020603050405020304" pitchFamily="18" charset="0"/>
              </a:rPr>
              <a:t>verilen eğitim yetersiz ve çağa uygun değil</a:t>
            </a:r>
            <a:r>
              <a:rPr lang="tr-TR" sz="2400" b="0" dirty="0">
                <a:latin typeface="Times New Roman" panose="02020603050405020304" pitchFamily="18" charset="0"/>
                <a:cs typeface="Times New Roman" panose="02020603050405020304" pitchFamily="18" charset="0"/>
              </a:rPr>
              <a:t>.</a:t>
            </a:r>
          </a:p>
          <a:p>
            <a:pPr marL="285750" indent="-285750" algn="just" fontAlgn="base">
              <a:buFont typeface="Arial" panose="020B0604020202020204" pitchFamily="34" charset="0"/>
              <a:buChar char="•"/>
            </a:pPr>
            <a:r>
              <a:rPr lang="tr-TR" sz="2400" b="0" dirty="0">
                <a:latin typeface="Times New Roman" panose="02020603050405020304" pitchFamily="18" charset="0"/>
                <a:cs typeface="Times New Roman" panose="02020603050405020304" pitchFamily="18" charset="0"/>
              </a:rPr>
              <a:t>Yaz aylarında, öğretmenlere yönelik düzenlenen </a:t>
            </a:r>
            <a:r>
              <a:rPr lang="tr-TR" sz="2400" b="0" dirty="0">
                <a:solidFill>
                  <a:srgbClr val="0070C0"/>
                </a:solidFill>
                <a:latin typeface="Times New Roman" panose="02020603050405020304" pitchFamily="18" charset="0"/>
                <a:cs typeface="Times New Roman" panose="02020603050405020304" pitchFamily="18" charset="0"/>
              </a:rPr>
              <a:t>toplantı ve seminerler formalite</a:t>
            </a:r>
            <a:r>
              <a:rPr lang="tr-TR" sz="2400" b="0" dirty="0">
                <a:latin typeface="Times New Roman" panose="02020603050405020304" pitchFamily="18" charset="0"/>
                <a:cs typeface="Times New Roman" panose="02020603050405020304" pitchFamily="18" charset="0"/>
              </a:rPr>
              <a:t>.</a:t>
            </a:r>
          </a:p>
          <a:p>
            <a:pPr marL="285750" indent="-285750" algn="just" fontAlgn="base">
              <a:buFont typeface="Arial" panose="020B0604020202020204" pitchFamily="34" charset="0"/>
              <a:buChar char="•"/>
            </a:pPr>
            <a:r>
              <a:rPr lang="tr-TR" sz="2400" b="0" dirty="0">
                <a:solidFill>
                  <a:srgbClr val="0070C0"/>
                </a:solidFill>
                <a:latin typeface="Times New Roman" panose="02020603050405020304" pitchFamily="18" charset="0"/>
                <a:cs typeface="Times New Roman" panose="02020603050405020304" pitchFamily="18" charset="0"/>
              </a:rPr>
              <a:t>Müfredat bilimsellikten ve çağdaşlıktan uzak</a:t>
            </a:r>
            <a:r>
              <a:rPr lang="tr-TR" sz="2400" b="0" dirty="0">
                <a:latin typeface="Times New Roman" panose="02020603050405020304" pitchFamily="18" charset="0"/>
                <a:cs typeface="Times New Roman" panose="02020603050405020304" pitchFamily="18" charset="0"/>
              </a:rPr>
              <a:t>.</a:t>
            </a:r>
          </a:p>
          <a:p>
            <a:pPr marL="285750" indent="-285750" algn="just" fontAlgn="base">
              <a:buFont typeface="Arial" panose="020B0604020202020204" pitchFamily="34" charset="0"/>
              <a:buChar char="•"/>
            </a:pPr>
            <a:r>
              <a:rPr lang="tr-TR" sz="2400" b="0" dirty="0">
                <a:latin typeface="Times New Roman" panose="02020603050405020304" pitchFamily="18" charset="0"/>
                <a:cs typeface="Times New Roman" panose="02020603050405020304" pitchFamily="18" charset="0"/>
              </a:rPr>
              <a:t>Eğitimde </a:t>
            </a:r>
            <a:r>
              <a:rPr lang="tr-TR" sz="2400" b="0" dirty="0">
                <a:solidFill>
                  <a:srgbClr val="0070C0"/>
                </a:solidFill>
                <a:latin typeface="Times New Roman" panose="02020603050405020304" pitchFamily="18" charset="0"/>
                <a:cs typeface="Times New Roman" panose="02020603050405020304" pitchFamily="18" charset="0"/>
              </a:rPr>
              <a:t>öğrencilerin yetenek ve ilgileri dikkate alınmıyor</a:t>
            </a:r>
            <a:r>
              <a:rPr lang="tr-TR" sz="2400" b="0" dirty="0">
                <a:latin typeface="Times New Roman" panose="02020603050405020304" pitchFamily="18" charset="0"/>
                <a:cs typeface="Times New Roman" panose="02020603050405020304" pitchFamily="18" charset="0"/>
              </a:rPr>
              <a:t>.</a:t>
            </a:r>
          </a:p>
          <a:p>
            <a:pPr marL="285750" indent="-285750" algn="just" fontAlgn="base">
              <a:buFont typeface="Arial" panose="020B0604020202020204" pitchFamily="34" charset="0"/>
              <a:buChar char="•"/>
            </a:pPr>
            <a:r>
              <a:rPr lang="tr-TR" sz="2400" b="0" dirty="0">
                <a:solidFill>
                  <a:srgbClr val="0070C0"/>
                </a:solidFill>
                <a:latin typeface="Times New Roman" panose="02020603050405020304" pitchFamily="18" charset="0"/>
                <a:cs typeface="Times New Roman" panose="02020603050405020304" pitchFamily="18" charset="0"/>
              </a:rPr>
              <a:t>Sınav sisteminin </a:t>
            </a:r>
            <a:r>
              <a:rPr lang="tr-TR" sz="2400" b="0" dirty="0">
                <a:latin typeface="Times New Roman" panose="02020603050405020304" pitchFamily="18" charset="0"/>
                <a:cs typeface="Times New Roman" panose="02020603050405020304" pitchFamily="18" charset="0"/>
              </a:rPr>
              <a:t>her yıl değişmesi öğrencileri zorluyor.</a:t>
            </a:r>
          </a:p>
          <a:p>
            <a:pPr marL="285750" indent="-285750" fontAlgn="base">
              <a:buFontTx/>
              <a:buChar char="-"/>
            </a:pPr>
            <a:endParaRPr lang="tr-TR" dirty="0"/>
          </a:p>
        </p:txBody>
      </p:sp>
      <p:pic>
        <p:nvPicPr>
          <p:cNvPr id="5" name="Picture 4">
            <a:extLst>
              <a:ext uri="{FF2B5EF4-FFF2-40B4-BE49-F238E27FC236}">
                <a16:creationId xmlns="" xmlns:a16="http://schemas.microsoft.com/office/drawing/2014/main" id="{FAF0895D-B372-3FC8-CFB4-16C0682794DF}"/>
              </a:ext>
            </a:extLst>
          </p:cNvPr>
          <p:cNvPicPr>
            <a:picLocks noChangeAspect="1"/>
          </p:cNvPicPr>
          <p:nvPr/>
        </p:nvPicPr>
        <p:blipFill>
          <a:blip r:embed="rId2"/>
          <a:stretch>
            <a:fillRect/>
          </a:stretch>
        </p:blipFill>
        <p:spPr>
          <a:xfrm>
            <a:off x="2317766" y="217903"/>
            <a:ext cx="637663" cy="637663"/>
          </a:xfrm>
          <a:prstGeom prst="rect">
            <a:avLst/>
          </a:prstGeom>
        </p:spPr>
      </p:pic>
      <p:pic>
        <p:nvPicPr>
          <p:cNvPr id="2050" name="Picture 2" descr="Teacher ">
            <a:extLst>
              <a:ext uri="{FF2B5EF4-FFF2-40B4-BE49-F238E27FC236}">
                <a16:creationId xmlns="" xmlns:a16="http://schemas.microsoft.com/office/drawing/2014/main" id="{F9639C4C-7194-4913-9590-FA37CCF93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183" y="217903"/>
            <a:ext cx="670599" cy="67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846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AA18D8C-0F9D-F3CD-9F58-73F4CDBA8C36}"/>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351184" y="840441"/>
            <a:ext cx="11675164" cy="5775512"/>
          </a:xfrm>
        </p:spPr>
        <p:txBody>
          <a:bodyPr>
            <a:noAutofit/>
          </a:bodyPr>
          <a:lstStyle/>
          <a:p>
            <a:pPr marL="285750" indent="-285750" algn="l" fontAlgn="base">
              <a:buFont typeface="Arial" panose="020B0604020202020204" pitchFamily="34" charset="0"/>
              <a:buChar char="•"/>
            </a:pPr>
            <a:r>
              <a:rPr lang="tr-TR" sz="2000" b="0" dirty="0">
                <a:latin typeface="Times New Roman" panose="02020603050405020304" pitchFamily="18" charset="0"/>
                <a:cs typeface="Times New Roman" panose="02020603050405020304" pitchFamily="18" charset="0"/>
              </a:rPr>
              <a:t>Okullarda yeterli </a:t>
            </a:r>
            <a:r>
              <a:rPr lang="tr-TR" sz="2000" b="0" dirty="0">
                <a:solidFill>
                  <a:srgbClr val="0070C0"/>
                </a:solidFill>
                <a:latin typeface="Times New Roman" panose="02020603050405020304" pitchFamily="18" charset="0"/>
                <a:cs typeface="Times New Roman" panose="02020603050405020304" pitchFamily="18" charset="0"/>
              </a:rPr>
              <a:t>bütçe</a:t>
            </a:r>
            <a:r>
              <a:rPr lang="tr-TR" sz="2000" b="0" dirty="0">
                <a:latin typeface="Times New Roman" panose="02020603050405020304" pitchFamily="18" charset="0"/>
                <a:cs typeface="Times New Roman" panose="02020603050405020304" pitchFamily="18" charset="0"/>
              </a:rPr>
              <a:t> olmadığı için temizlik ve güvenlik elemanı alınamıyor ya da 1-2 kişi çalıştırılıyor. Ayrıca okullar bakımsız, badana yapılamıyor, tuvaletlerde musluklar, rezervuarlar bozuk, sabun, tuvalet kâğıdı vs. yok. Bu durum çocukların sağlığını ve güvenliğini tehdit ediyor.</a:t>
            </a:r>
          </a:p>
          <a:p>
            <a:pPr marL="285750" indent="-285750" algn="l" fontAlgn="base">
              <a:buFont typeface="Arial" panose="020B0604020202020204" pitchFamily="34" charset="0"/>
              <a:buChar char="•"/>
            </a:pPr>
            <a:r>
              <a:rPr lang="tr-TR" sz="2000" b="0" dirty="0">
                <a:latin typeface="Times New Roman" panose="02020603050405020304" pitchFamily="18" charset="0"/>
                <a:cs typeface="Times New Roman" panose="02020603050405020304" pitchFamily="18" charset="0"/>
              </a:rPr>
              <a:t>Pek çok okulda, spor ve konferans salonları yok, hatta öğrencilerin teneffüste oyun oynayacağı ya da sosyalleşeceği bir bahçeleri bile bulunmuyor.</a:t>
            </a:r>
          </a:p>
          <a:p>
            <a:pPr marL="285750" indent="-285750" algn="l" fontAlgn="base">
              <a:buFont typeface="Arial" panose="020B0604020202020204" pitchFamily="34" charset="0"/>
              <a:buChar char="•"/>
            </a:pPr>
            <a:r>
              <a:rPr lang="tr-TR" sz="2000" b="0" dirty="0">
                <a:latin typeface="Times New Roman" panose="02020603050405020304" pitchFamily="18" charset="0"/>
                <a:cs typeface="Times New Roman" panose="02020603050405020304" pitchFamily="18" charset="0"/>
              </a:rPr>
              <a:t>Öğretmenlerin aldıkları </a:t>
            </a:r>
            <a:r>
              <a:rPr lang="tr-TR" sz="2000" b="0" dirty="0">
                <a:solidFill>
                  <a:srgbClr val="0070C0"/>
                </a:solidFill>
                <a:latin typeface="Times New Roman" panose="02020603050405020304" pitchFamily="18" charset="0"/>
                <a:cs typeface="Times New Roman" panose="02020603050405020304" pitchFamily="18" charset="0"/>
              </a:rPr>
              <a:t>maaşlar yetersiz</a:t>
            </a:r>
            <a:r>
              <a:rPr lang="tr-TR" sz="2000" b="0" dirty="0">
                <a:latin typeface="Times New Roman" panose="02020603050405020304" pitchFamily="18" charset="0"/>
                <a:cs typeface="Times New Roman" panose="02020603050405020304" pitchFamily="18" charset="0"/>
              </a:rPr>
              <a:t>, pek çok öğretmen ek iş yapmak zorunda kalıyor; bu nedenle psikolojik sorunlar yaşayan öğretmenler var.</a:t>
            </a:r>
          </a:p>
          <a:p>
            <a:pPr marL="285750" indent="-285750" algn="l" fontAlgn="base">
              <a:buFont typeface="Arial" panose="020B0604020202020204" pitchFamily="34" charset="0"/>
              <a:buChar char="•"/>
            </a:pPr>
            <a:r>
              <a:rPr lang="tr-TR" sz="2000" b="0" dirty="0">
                <a:solidFill>
                  <a:srgbClr val="FF0000"/>
                </a:solidFill>
                <a:latin typeface="Times New Roman" panose="02020603050405020304" pitchFamily="18" charset="0"/>
                <a:cs typeface="Times New Roman" panose="02020603050405020304" pitchFamily="18" charset="0"/>
              </a:rPr>
              <a:t>Öğretmenlik mesleğinin itibarı azaldı.</a:t>
            </a:r>
          </a:p>
          <a:p>
            <a:pPr marL="285750" indent="-285750" algn="l" fontAlgn="base">
              <a:buFont typeface="Arial" panose="020B0604020202020204" pitchFamily="34" charset="0"/>
              <a:buChar char="•"/>
            </a:pPr>
            <a:r>
              <a:rPr lang="tr-TR" sz="2000" b="0" dirty="0">
                <a:latin typeface="Times New Roman" panose="02020603050405020304" pitchFamily="18" charset="0"/>
                <a:cs typeface="Times New Roman" panose="02020603050405020304" pitchFamily="18" charset="0"/>
              </a:rPr>
              <a:t>Yönetici atamalarında liyakate önem verilmiyor, bu durum okullarda huzursuzluklara neden oluyor.</a:t>
            </a:r>
          </a:p>
          <a:p>
            <a:pPr marL="285750" indent="-285750" algn="l" fontAlgn="base">
              <a:buFont typeface="Arial" panose="020B0604020202020204" pitchFamily="34" charset="0"/>
              <a:buChar char="•"/>
            </a:pPr>
            <a:r>
              <a:rPr lang="tr-TR" sz="2000" b="0" dirty="0">
                <a:latin typeface="Times New Roman" panose="02020603050405020304" pitchFamily="18" charset="0"/>
                <a:cs typeface="Times New Roman" panose="02020603050405020304" pitchFamily="18" charset="0"/>
              </a:rPr>
              <a:t>50 ortalamayla, </a:t>
            </a:r>
            <a:r>
              <a:rPr lang="tr-TR" sz="2000" b="0" dirty="0">
                <a:solidFill>
                  <a:srgbClr val="0070C0"/>
                </a:solidFill>
                <a:latin typeface="Times New Roman" panose="02020603050405020304" pitchFamily="18" charset="0"/>
                <a:cs typeface="Times New Roman" panose="02020603050405020304" pitchFamily="18" charset="0"/>
              </a:rPr>
              <a:t>7 zayıfla dahi sınıf geçen öğrencilere</a:t>
            </a:r>
            <a:r>
              <a:rPr lang="tr-TR" sz="2000" b="0" dirty="0">
                <a:latin typeface="Times New Roman" panose="02020603050405020304" pitchFamily="18" charset="0"/>
                <a:cs typeface="Times New Roman" panose="02020603050405020304" pitchFamily="18" charset="0"/>
              </a:rPr>
              <a:t>, alt yapıları çok eksik olduğu için üst sınıflarda eğitim vermek neredeyse imkânsız hale geliyor.</a:t>
            </a:r>
          </a:p>
          <a:p>
            <a:pPr marL="285750" indent="-285750" algn="l" fontAlgn="base">
              <a:buFont typeface="Arial" panose="020B0604020202020204" pitchFamily="34" charset="0"/>
              <a:buChar char="•"/>
            </a:pPr>
            <a:r>
              <a:rPr lang="tr-TR" sz="2000" b="0" dirty="0">
                <a:latin typeface="Times New Roman" panose="02020603050405020304" pitchFamily="18" charset="0"/>
                <a:cs typeface="Times New Roman" panose="02020603050405020304" pitchFamily="18" charset="0"/>
              </a:rPr>
              <a:t>Son yıllarda klasik liselerin hepsi Anadolu lisesine dönüştürüldü. Ancak bunların büyük çoğunluğunda Anadolu lisesi kalitesinde bir eğitim verilmiyor.</a:t>
            </a:r>
          </a:p>
          <a:p>
            <a:pPr marL="285750" indent="-285750" algn="l" fontAlgn="base">
              <a:buFont typeface="Arial" panose="020B0604020202020204" pitchFamily="34" charset="0"/>
              <a:buChar char="•"/>
            </a:pPr>
            <a:r>
              <a:rPr lang="tr-TR" sz="2000" b="0" dirty="0">
                <a:latin typeface="Times New Roman" panose="02020603050405020304" pitchFamily="18" charset="0"/>
                <a:cs typeface="Times New Roman" panose="02020603050405020304" pitchFamily="18" charset="0"/>
              </a:rPr>
              <a:t>Getirilen </a:t>
            </a:r>
            <a:r>
              <a:rPr lang="tr-TR" sz="2000" b="0" dirty="0">
                <a:solidFill>
                  <a:srgbClr val="0070C0"/>
                </a:solidFill>
                <a:latin typeface="Times New Roman" panose="02020603050405020304" pitchFamily="18" charset="0"/>
                <a:cs typeface="Times New Roman" panose="02020603050405020304" pitchFamily="18" charset="0"/>
              </a:rPr>
              <a:t>yeni sınav ve yerleştirme sistemi </a:t>
            </a:r>
            <a:r>
              <a:rPr lang="tr-TR" sz="2000" b="0" dirty="0">
                <a:latin typeface="Times New Roman" panose="02020603050405020304" pitchFamily="18" charset="0"/>
                <a:cs typeface="Times New Roman" panose="02020603050405020304" pitchFamily="18" charset="0"/>
              </a:rPr>
              <a:t>nedeniyle öğrencilerin bir kısmı, Anadolu liselerine giremiyor ve meslek ya da imam hatip liselerine gitmek zorunda kalıyor. Bu okulları tercih etmeyenler ise </a:t>
            </a:r>
            <a:r>
              <a:rPr lang="tr-TR" sz="2000" b="0" dirty="0" err="1">
                <a:latin typeface="Times New Roman" panose="02020603050405020304" pitchFamily="18" charset="0"/>
                <a:cs typeface="Times New Roman" panose="02020603050405020304" pitchFamily="18" charset="0"/>
              </a:rPr>
              <a:t>açıköğretime</a:t>
            </a:r>
            <a:r>
              <a:rPr lang="tr-TR" sz="2000" b="0" dirty="0">
                <a:latin typeface="Times New Roman" panose="02020603050405020304" pitchFamily="18" charset="0"/>
                <a:cs typeface="Times New Roman" panose="02020603050405020304" pitchFamily="18" charset="0"/>
              </a:rPr>
              <a:t> yöneliyor…………</a:t>
            </a:r>
          </a:p>
          <a:p>
            <a:pPr marL="285750" indent="-285750" fontAlgn="base">
              <a:buFontTx/>
              <a:buChar char="-"/>
            </a:pPr>
            <a:endParaRPr lang="tr-TR" dirty="0">
              <a:latin typeface="Times New Roman" panose="02020603050405020304" pitchFamily="18" charset="0"/>
              <a:cs typeface="Times New Roman" panose="02020603050405020304" pitchFamily="18" charset="0"/>
            </a:endParaRPr>
          </a:p>
        </p:txBody>
      </p:sp>
      <p:sp>
        <p:nvSpPr>
          <p:cNvPr id="5" name="Unvan 1">
            <a:extLst>
              <a:ext uri="{FF2B5EF4-FFF2-40B4-BE49-F238E27FC236}">
                <a16:creationId xmlns="" xmlns:a16="http://schemas.microsoft.com/office/drawing/2014/main" id="{67AE5A54-F707-70DF-FE32-2440D5773097}"/>
              </a:ext>
            </a:extLst>
          </p:cNvPr>
          <p:cNvSpPr>
            <a:spLocks noGrp="1"/>
          </p:cNvSpPr>
          <p:nvPr>
            <p:ph type="ctrTitle"/>
          </p:nvPr>
        </p:nvSpPr>
        <p:spPr>
          <a:xfrm>
            <a:off x="1378395" y="253178"/>
            <a:ext cx="8935011" cy="544606"/>
          </a:xfrm>
        </p:spPr>
        <p:txBody>
          <a:bodyPr>
            <a:normAutofit/>
          </a:bodyPr>
          <a:lstStyle/>
          <a:p>
            <a:pPr algn="ctr"/>
            <a:r>
              <a:rPr lang="tr-TR" sz="3200" b="1" dirty="0">
                <a:solidFill>
                  <a:schemeClr val="tx1"/>
                </a:solidFill>
                <a:latin typeface="Times New Roman" panose="02020603050405020304" pitchFamily="18" charset="0"/>
                <a:cs typeface="Times New Roman" panose="02020603050405020304" pitchFamily="18" charset="0"/>
              </a:rPr>
              <a:t>Öğretmenlerin Gözünden Eğitim </a:t>
            </a:r>
          </a:p>
        </p:txBody>
      </p:sp>
      <p:pic>
        <p:nvPicPr>
          <p:cNvPr id="6" name="Picture 5">
            <a:extLst>
              <a:ext uri="{FF2B5EF4-FFF2-40B4-BE49-F238E27FC236}">
                <a16:creationId xmlns="" xmlns:a16="http://schemas.microsoft.com/office/drawing/2014/main" id="{281FF435-CC3B-DE4F-4188-E682999E7C1E}"/>
              </a:ext>
            </a:extLst>
          </p:cNvPr>
          <p:cNvPicPr>
            <a:picLocks noChangeAspect="1"/>
          </p:cNvPicPr>
          <p:nvPr/>
        </p:nvPicPr>
        <p:blipFill>
          <a:blip r:embed="rId2"/>
          <a:stretch>
            <a:fillRect/>
          </a:stretch>
        </p:blipFill>
        <p:spPr>
          <a:xfrm>
            <a:off x="2317766" y="217903"/>
            <a:ext cx="637663" cy="637663"/>
          </a:xfrm>
          <a:prstGeom prst="rect">
            <a:avLst/>
          </a:prstGeom>
        </p:spPr>
      </p:pic>
      <p:pic>
        <p:nvPicPr>
          <p:cNvPr id="7" name="Picture 2" descr="Teacher ">
            <a:extLst>
              <a:ext uri="{FF2B5EF4-FFF2-40B4-BE49-F238E27FC236}">
                <a16:creationId xmlns="" xmlns:a16="http://schemas.microsoft.com/office/drawing/2014/main" id="{B611C120-B494-7804-6A66-6F562A426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183" y="217903"/>
            <a:ext cx="670599" cy="67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171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DE1CB9BC-A2D1-D269-E5BC-482BFDCB39C2}"/>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400" b="1" dirty="0">
                <a:solidFill>
                  <a:srgbClr val="0070C0"/>
                </a:solidFill>
                <a:latin typeface="Times New Roman" panose="02020603050405020304" pitchFamily="18" charset="0"/>
                <a:cs typeface="Times New Roman" panose="02020603050405020304" pitchFamily="18" charset="0"/>
              </a:rPr>
              <a:t>GELECEKTE EĞİTİM VE DEĞİŞEN ROLLER </a:t>
            </a:r>
          </a:p>
        </p:txBody>
      </p:sp>
      <p:pic>
        <p:nvPicPr>
          <p:cNvPr id="4" name="Resim 3"/>
          <p:cNvPicPr>
            <a:picLocks noChangeAspect="1"/>
          </p:cNvPicPr>
          <p:nvPr/>
        </p:nvPicPr>
        <p:blipFill>
          <a:blip r:embed="rId2"/>
          <a:stretch>
            <a:fillRect/>
          </a:stretch>
        </p:blipFill>
        <p:spPr>
          <a:xfrm>
            <a:off x="7431394" y="4414559"/>
            <a:ext cx="2952751" cy="1552575"/>
          </a:xfrm>
          <a:prstGeom prst="rect">
            <a:avLst/>
          </a:prstGeom>
        </p:spPr>
      </p:pic>
      <p:pic>
        <p:nvPicPr>
          <p:cNvPr id="5" name="Resim 4"/>
          <p:cNvPicPr>
            <a:picLocks noChangeAspect="1"/>
          </p:cNvPicPr>
          <p:nvPr/>
        </p:nvPicPr>
        <p:blipFill>
          <a:blip r:embed="rId3"/>
          <a:stretch>
            <a:fillRect/>
          </a:stretch>
        </p:blipFill>
        <p:spPr>
          <a:xfrm>
            <a:off x="4597773" y="946337"/>
            <a:ext cx="2762251" cy="1657350"/>
          </a:xfrm>
          <a:prstGeom prst="rect">
            <a:avLst/>
          </a:prstGeom>
        </p:spPr>
      </p:pic>
      <p:pic>
        <p:nvPicPr>
          <p:cNvPr id="6" name="Resim 5"/>
          <p:cNvPicPr>
            <a:picLocks noChangeAspect="1"/>
          </p:cNvPicPr>
          <p:nvPr/>
        </p:nvPicPr>
        <p:blipFill>
          <a:blip r:embed="rId4"/>
          <a:stretch>
            <a:fillRect/>
          </a:stretch>
        </p:blipFill>
        <p:spPr>
          <a:xfrm>
            <a:off x="7854764" y="946337"/>
            <a:ext cx="2762251" cy="1657350"/>
          </a:xfrm>
          <a:prstGeom prst="rect">
            <a:avLst/>
          </a:prstGeom>
        </p:spPr>
      </p:pic>
      <p:pic>
        <p:nvPicPr>
          <p:cNvPr id="7" name="Resim 6"/>
          <p:cNvPicPr>
            <a:picLocks noChangeAspect="1"/>
          </p:cNvPicPr>
          <p:nvPr/>
        </p:nvPicPr>
        <p:blipFill>
          <a:blip r:embed="rId5"/>
          <a:stretch>
            <a:fillRect/>
          </a:stretch>
        </p:blipFill>
        <p:spPr>
          <a:xfrm>
            <a:off x="4095751" y="2857500"/>
            <a:ext cx="4000500" cy="1371600"/>
          </a:xfrm>
          <a:prstGeom prst="rect">
            <a:avLst/>
          </a:prstGeom>
        </p:spPr>
      </p:pic>
      <p:pic>
        <p:nvPicPr>
          <p:cNvPr id="8" name="Resim 7"/>
          <p:cNvPicPr>
            <a:picLocks noChangeAspect="1"/>
          </p:cNvPicPr>
          <p:nvPr/>
        </p:nvPicPr>
        <p:blipFill>
          <a:blip r:embed="rId6"/>
          <a:stretch>
            <a:fillRect/>
          </a:stretch>
        </p:blipFill>
        <p:spPr>
          <a:xfrm>
            <a:off x="587901" y="946339"/>
            <a:ext cx="3295651" cy="1657349"/>
          </a:xfrm>
          <a:prstGeom prst="rect">
            <a:avLst/>
          </a:prstGeom>
        </p:spPr>
      </p:pic>
      <p:pic>
        <p:nvPicPr>
          <p:cNvPr id="9" name="Resim 8"/>
          <p:cNvPicPr>
            <a:picLocks noChangeAspect="1"/>
          </p:cNvPicPr>
          <p:nvPr/>
        </p:nvPicPr>
        <p:blipFill>
          <a:blip r:embed="rId7"/>
          <a:stretch>
            <a:fillRect/>
          </a:stretch>
        </p:blipFill>
        <p:spPr>
          <a:xfrm>
            <a:off x="1917327" y="4414557"/>
            <a:ext cx="2857500" cy="1600200"/>
          </a:xfrm>
          <a:prstGeom prst="rect">
            <a:avLst/>
          </a:prstGeom>
        </p:spPr>
      </p:pic>
    </p:spTree>
    <p:extLst>
      <p:ext uri="{BB962C8B-B14F-4D97-AF65-F5344CB8AC3E}">
        <p14:creationId xmlns:p14="http://schemas.microsoft.com/office/powerpoint/2010/main" val="17080481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BF1CF0D-9B15-A43A-77DF-CC9C0FA8F6B7}"/>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097494" y="1595815"/>
            <a:ext cx="9681883" cy="5775512"/>
          </a:xfrm>
        </p:spPr>
        <p:txBody>
          <a:bodyPr>
            <a:noAutofit/>
          </a:bodyPr>
          <a:lstStyle/>
          <a:p>
            <a:pPr marL="285750" indent="-285750" fontAlgn="base">
              <a:buFontTx/>
              <a:buChar char="-"/>
            </a:pPr>
            <a:r>
              <a:rPr lang="tr-TR" sz="2400" b="0" dirty="0"/>
              <a:t>“Çok şey bilmek aklı eğitmez; eğer eğitseydi </a:t>
            </a:r>
            <a:r>
              <a:rPr lang="tr-TR" sz="2400" b="0" dirty="0" err="1"/>
              <a:t>Hesiodos</a:t>
            </a:r>
            <a:r>
              <a:rPr lang="tr-TR" sz="2400" b="0" dirty="0"/>
              <a:t>,  </a:t>
            </a:r>
            <a:r>
              <a:rPr lang="tr-TR" sz="2400" b="0" dirty="0">
                <a:solidFill>
                  <a:schemeClr val="tx1"/>
                </a:solidFill>
              </a:rPr>
              <a:t>Pythagoras, </a:t>
            </a:r>
            <a:r>
              <a:rPr lang="tr-TR" sz="2400" b="0" dirty="0" err="1">
                <a:solidFill>
                  <a:schemeClr val="tx1"/>
                </a:solidFill>
              </a:rPr>
              <a:t>Ksenophanes</a:t>
            </a:r>
            <a:r>
              <a:rPr lang="tr-TR" sz="2400" b="0" dirty="0">
                <a:solidFill>
                  <a:schemeClr val="tx1"/>
                </a:solidFill>
              </a:rPr>
              <a:t> </a:t>
            </a:r>
            <a:r>
              <a:rPr lang="tr-TR" sz="2400" b="0" dirty="0"/>
              <a:t>ve </a:t>
            </a:r>
            <a:r>
              <a:rPr lang="tr-TR" sz="2400" b="0" dirty="0" err="1"/>
              <a:t>Hekaitos’u</a:t>
            </a:r>
            <a:r>
              <a:rPr lang="tr-TR" sz="2400" b="0" dirty="0"/>
              <a:t> eğitirdi” "</a:t>
            </a:r>
            <a:r>
              <a:rPr lang="tr-TR" sz="2400" b="0" dirty="0">
                <a:solidFill>
                  <a:srgbClr val="FF0000"/>
                </a:solidFill>
              </a:rPr>
              <a:t>değişmeyen tek şey değişimdir</a:t>
            </a:r>
            <a:r>
              <a:rPr lang="tr-TR" sz="2400" b="0" dirty="0"/>
              <a:t>” (</a:t>
            </a:r>
            <a:r>
              <a:rPr lang="tr-TR" sz="2400" b="0" dirty="0" err="1"/>
              <a:t>Herakleitos</a:t>
            </a:r>
            <a:r>
              <a:rPr lang="tr-TR" sz="2400" b="0" dirty="0"/>
              <a:t> M.Ö 500) sloganı bu hızlı değişimin bir ürünüdür. </a:t>
            </a:r>
          </a:p>
          <a:p>
            <a:pPr marL="285750" indent="-285750" fontAlgn="base">
              <a:buFontTx/>
              <a:buChar char="-"/>
            </a:pPr>
            <a:endParaRPr lang="tr-TR" sz="2400" b="0" dirty="0"/>
          </a:p>
          <a:p>
            <a:pPr marL="285750" indent="-285750" fontAlgn="base">
              <a:buFontTx/>
              <a:buChar char="-"/>
            </a:pPr>
            <a:endParaRPr lang="tr-TR" sz="2400" b="0" dirty="0"/>
          </a:p>
          <a:p>
            <a:pPr marL="285750" indent="-285750" fontAlgn="base">
              <a:buFontTx/>
              <a:buChar char="-"/>
            </a:pPr>
            <a:endParaRPr lang="tr-TR" sz="2400" b="0" dirty="0"/>
          </a:p>
          <a:p>
            <a:pPr marL="285750" indent="-285750" fontAlgn="base">
              <a:buFontTx/>
              <a:buChar char="-"/>
            </a:pPr>
            <a:endParaRPr lang="tr-TR" sz="2400" b="0" dirty="0"/>
          </a:p>
          <a:p>
            <a:pPr marL="285750" indent="-285750" fontAlgn="base">
              <a:buFontTx/>
              <a:buChar char="-"/>
            </a:pPr>
            <a:endParaRPr lang="tr-TR" sz="2400" b="0" dirty="0"/>
          </a:p>
          <a:p>
            <a:pPr marL="285750" indent="-285750" fontAlgn="base">
              <a:buFontTx/>
              <a:buChar char="-"/>
            </a:pPr>
            <a:r>
              <a:rPr lang="tr-TR" sz="2400" b="0" dirty="0"/>
              <a:t>Değişme, o kadar hızlı bir biçimde meydana gelmektedir ki, toplum yaşamını ve değerleri alt üst etmekte, kurumları köklü değişikliklere zorlamaktadır. </a:t>
            </a:r>
          </a:p>
        </p:txBody>
      </p:sp>
      <p:pic>
        <p:nvPicPr>
          <p:cNvPr id="4" name="Resim 3"/>
          <p:cNvPicPr>
            <a:picLocks noChangeAspect="1"/>
          </p:cNvPicPr>
          <p:nvPr/>
        </p:nvPicPr>
        <p:blipFill>
          <a:blip r:embed="rId2"/>
          <a:stretch>
            <a:fillRect/>
          </a:stretch>
        </p:blipFill>
        <p:spPr>
          <a:xfrm>
            <a:off x="4294544" y="3357356"/>
            <a:ext cx="2638425" cy="1733550"/>
          </a:xfrm>
          <a:prstGeom prst="rect">
            <a:avLst/>
          </a:prstGeom>
        </p:spPr>
      </p:pic>
      <p:sp>
        <p:nvSpPr>
          <p:cNvPr id="12" name="Unvan 1">
            <a:extLst>
              <a:ext uri="{FF2B5EF4-FFF2-40B4-BE49-F238E27FC236}">
                <a16:creationId xmlns="" xmlns:a16="http://schemas.microsoft.com/office/drawing/2014/main" id="{2E9ABD92-40DA-9777-A0B9-41650E476371}"/>
              </a:ext>
            </a:extLst>
          </p:cNvPr>
          <p:cNvSpPr>
            <a:spLocks noGrp="1"/>
          </p:cNvSpPr>
          <p:nvPr>
            <p:ph type="ctrTitle"/>
          </p:nvPr>
        </p:nvSpPr>
        <p:spPr>
          <a:xfrm>
            <a:off x="669404" y="507626"/>
            <a:ext cx="8935011" cy="544606"/>
          </a:xfrm>
        </p:spPr>
        <p:txBody>
          <a:bodyPr>
            <a:normAutofit/>
          </a:bodyPr>
          <a:lstStyle/>
          <a:p>
            <a:pPr algn="ctr"/>
            <a:r>
              <a:rPr lang="tr-TR" sz="2400" b="1" dirty="0">
                <a:solidFill>
                  <a:schemeClr val="tx1"/>
                </a:solidFill>
                <a:latin typeface="Times New Roman" panose="02020603050405020304" pitchFamily="18" charset="0"/>
                <a:cs typeface="Times New Roman" panose="02020603050405020304" pitchFamily="18" charset="0"/>
              </a:rPr>
              <a:t>GELECEKTE EĞİTİM</a:t>
            </a:r>
          </a:p>
        </p:txBody>
      </p:sp>
      <p:pic>
        <p:nvPicPr>
          <p:cNvPr id="13" name="Picture 12">
            <a:extLst>
              <a:ext uri="{FF2B5EF4-FFF2-40B4-BE49-F238E27FC236}">
                <a16:creationId xmlns="" xmlns:a16="http://schemas.microsoft.com/office/drawing/2014/main" id="{654A488E-8DC8-B74B-6886-02A762A10828}"/>
              </a:ext>
            </a:extLst>
          </p:cNvPr>
          <p:cNvPicPr>
            <a:picLocks noChangeAspect="1"/>
          </p:cNvPicPr>
          <p:nvPr/>
        </p:nvPicPr>
        <p:blipFill>
          <a:blip r:embed="rId3"/>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352243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2C9E524-5975-1121-D50D-8A35BFB0E2FB}"/>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669404" y="507626"/>
            <a:ext cx="8935011" cy="544606"/>
          </a:xfrm>
        </p:spPr>
        <p:txBody>
          <a:bodyPr>
            <a:normAutofit/>
          </a:bodyPr>
          <a:lstStyle/>
          <a:p>
            <a:pPr algn="ctr"/>
            <a:r>
              <a:rPr lang="tr-TR" sz="2400" b="1" dirty="0">
                <a:solidFill>
                  <a:schemeClr val="tx1"/>
                </a:solidFill>
                <a:latin typeface="Times New Roman" panose="02020603050405020304" pitchFamily="18" charset="0"/>
                <a:cs typeface="Times New Roman" panose="02020603050405020304" pitchFamily="18" charset="0"/>
              </a:rPr>
              <a:t>GELECEKTE EĞİTİM</a:t>
            </a:r>
          </a:p>
        </p:txBody>
      </p:sp>
      <p:sp>
        <p:nvSpPr>
          <p:cNvPr id="3" name="Alt Başlık 2"/>
          <p:cNvSpPr>
            <a:spLocks noGrp="1"/>
          </p:cNvSpPr>
          <p:nvPr>
            <p:ph type="subTitle" idx="1"/>
          </p:nvPr>
        </p:nvSpPr>
        <p:spPr>
          <a:xfrm>
            <a:off x="2197425" y="912159"/>
            <a:ext cx="9681883" cy="5775512"/>
          </a:xfrm>
        </p:spPr>
        <p:txBody>
          <a:bodyPr>
            <a:noAutofit/>
          </a:bodyPr>
          <a:lstStyle/>
          <a:p>
            <a:pPr marL="285750" indent="-285750" fontAlgn="base">
              <a:buFontTx/>
              <a:buChar char="-"/>
            </a:pPr>
            <a:endParaRPr lang="tr-TR" sz="2400" dirty="0"/>
          </a:p>
          <a:p>
            <a:pPr marL="285750" indent="-285750" fontAlgn="base">
              <a:buFontTx/>
              <a:buChar char="-"/>
            </a:pPr>
            <a:endParaRPr lang="tr-TR" sz="2400" dirty="0"/>
          </a:p>
          <a:p>
            <a:pPr marL="342900" indent="-342900" algn="l" fontAlgn="base">
              <a:buFont typeface="Wingdings" panose="05000000000000000000" pitchFamily="2" charset="2"/>
              <a:buChar char="Ø"/>
            </a:pPr>
            <a:r>
              <a:rPr lang="tr-TR" sz="2400" b="0" dirty="0"/>
              <a:t>Bilim ve teknoloji alanındaki hızlı gelişmeler</a:t>
            </a:r>
          </a:p>
          <a:p>
            <a:pPr marL="342900" indent="-342900" algn="l" fontAlgn="base">
              <a:buFont typeface="Wingdings" panose="05000000000000000000" pitchFamily="2" charset="2"/>
              <a:buChar char="Ø"/>
            </a:pPr>
            <a:r>
              <a:rPr lang="tr-TR" sz="2400" b="0" dirty="0"/>
              <a:t>Küreselleşme</a:t>
            </a:r>
          </a:p>
          <a:p>
            <a:pPr marL="342900" indent="-342900" algn="l" fontAlgn="base">
              <a:buFont typeface="Wingdings" panose="05000000000000000000" pitchFamily="2" charset="2"/>
              <a:buChar char="Ø"/>
            </a:pPr>
            <a:r>
              <a:rPr lang="tr-TR" sz="2400" b="0" dirty="0"/>
              <a:t>İnsanın çevresinde meydana gelen bu gelişmeler, değişime uyum sağlayabilecek insanların yetiştirilmesini gerektirmektedir.</a:t>
            </a:r>
          </a:p>
          <a:p>
            <a:pPr marL="342900" indent="-342900" algn="l" fontAlgn="base">
              <a:buFont typeface="Wingdings" panose="05000000000000000000" pitchFamily="2" charset="2"/>
              <a:buChar char="Ø"/>
            </a:pPr>
            <a:r>
              <a:rPr lang="tr-TR" sz="2400" b="0" dirty="0"/>
              <a:t>geleceği iyi anlamak için geleceğe duyarlı olmak ve geleceği iyi analiz etmekten geçmektedir</a:t>
            </a:r>
            <a:endParaRPr lang="tr-TR" sz="2400" b="0" dirty="0">
              <a:latin typeface="Times New Roman" panose="02020603050405020304" pitchFamily="18" charset="0"/>
              <a:cs typeface="Times New Roman" panose="02020603050405020304" pitchFamily="18" charset="0"/>
            </a:endParaRPr>
          </a:p>
        </p:txBody>
      </p:sp>
      <p:sp>
        <p:nvSpPr>
          <p:cNvPr id="5" name="AutoShape 2" descr="Future ">
            <a:extLst>
              <a:ext uri="{FF2B5EF4-FFF2-40B4-BE49-F238E27FC236}">
                <a16:creationId xmlns="" xmlns:a16="http://schemas.microsoft.com/office/drawing/2014/main" id="{5EF1AC59-C9E1-26AE-71C9-089EA8287E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 xmlns:a16="http://schemas.microsoft.com/office/drawing/2014/main" id="{AE9D5BAD-1592-9A27-1222-E114B5765F2C}"/>
              </a:ext>
            </a:extLst>
          </p:cNvPr>
          <p:cNvPicPr>
            <a:picLocks noChangeAspect="1"/>
          </p:cNvPicPr>
          <p:nvPr/>
        </p:nvPicPr>
        <p:blipFill>
          <a:blip r:embed="rId2"/>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3825605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391445C-8738-4539-4E3B-7BBCE715DB0E}"/>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506072" y="840441"/>
            <a:ext cx="9836523" cy="396688"/>
          </a:xfrm>
        </p:spPr>
        <p:txBody>
          <a:bodyPr>
            <a:noAutofit/>
          </a:bodyPr>
          <a:lstStyle/>
          <a:p>
            <a:pPr fontAlgn="base"/>
            <a:endParaRPr lang="tr-TR" sz="2000" dirty="0"/>
          </a:p>
          <a:p>
            <a:pPr marL="285750" indent="-285750" fontAlgn="base">
              <a:buFontTx/>
              <a:buChar char="-"/>
            </a:pPr>
            <a:r>
              <a:rPr lang="tr-TR" sz="2000" dirty="0"/>
              <a:t>Dünya Eğitim </a:t>
            </a:r>
            <a:r>
              <a:rPr lang="tr-TR" sz="2000" dirty="0" err="1"/>
              <a:t>İnovasyonu</a:t>
            </a:r>
            <a:r>
              <a:rPr lang="tr-TR" sz="2000" dirty="0"/>
              <a:t> Zirvesi (</a:t>
            </a:r>
            <a:r>
              <a:rPr lang="tr-TR" sz="2000" dirty="0">
                <a:solidFill>
                  <a:srgbClr val="FF0000"/>
                </a:solidFill>
              </a:rPr>
              <a:t>WISE</a:t>
            </a:r>
            <a:r>
              <a:rPr lang="tr-TR" sz="2000" dirty="0"/>
              <a:t>)</a:t>
            </a:r>
            <a:r>
              <a:rPr lang="en-US" sz="2000" dirty="0">
                <a:solidFill>
                  <a:srgbClr val="46454B"/>
                </a:solidFill>
                <a:latin typeface="Raleway"/>
              </a:rPr>
              <a:t> World Innovation Summit for Education </a:t>
            </a:r>
            <a:endParaRPr lang="tr-TR" sz="2000"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1956827" y="1671553"/>
            <a:ext cx="8935011" cy="4834291"/>
          </a:xfrm>
          <a:prstGeom prst="rect">
            <a:avLst/>
          </a:prstGeom>
        </p:spPr>
      </p:pic>
      <p:sp>
        <p:nvSpPr>
          <p:cNvPr id="6" name="Unvan 1">
            <a:extLst>
              <a:ext uri="{FF2B5EF4-FFF2-40B4-BE49-F238E27FC236}">
                <a16:creationId xmlns="" xmlns:a16="http://schemas.microsoft.com/office/drawing/2014/main" id="{F4A7EEA7-ED14-8922-3CFF-23326848AE5D}"/>
              </a:ext>
            </a:extLst>
          </p:cNvPr>
          <p:cNvSpPr txBox="1">
            <a:spLocks/>
          </p:cNvSpPr>
          <p:nvPr/>
        </p:nvSpPr>
        <p:spPr>
          <a:xfrm>
            <a:off x="669404" y="507626"/>
            <a:ext cx="8935011" cy="5446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400" b="1" dirty="0">
                <a:latin typeface="Times New Roman" panose="02020603050405020304" pitchFamily="18" charset="0"/>
                <a:cs typeface="Times New Roman" panose="02020603050405020304" pitchFamily="18" charset="0"/>
              </a:rPr>
              <a:t>GELECEKTE EĞİTİM</a:t>
            </a:r>
          </a:p>
        </p:txBody>
      </p:sp>
      <p:pic>
        <p:nvPicPr>
          <p:cNvPr id="8" name="Picture 7">
            <a:extLst>
              <a:ext uri="{FF2B5EF4-FFF2-40B4-BE49-F238E27FC236}">
                <a16:creationId xmlns="" xmlns:a16="http://schemas.microsoft.com/office/drawing/2014/main" id="{63EC6416-721E-6A3E-D35B-539F44F11534}"/>
              </a:ext>
            </a:extLst>
          </p:cNvPr>
          <p:cNvPicPr>
            <a:picLocks noChangeAspect="1"/>
          </p:cNvPicPr>
          <p:nvPr/>
        </p:nvPicPr>
        <p:blipFill>
          <a:blip r:embed="rId3"/>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3514080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16E7F5F-C328-996C-D8D7-899DA803FD81}"/>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429028" y="1609067"/>
            <a:ext cx="9681883" cy="5775512"/>
          </a:xfrm>
        </p:spPr>
        <p:txBody>
          <a:bodyPr>
            <a:noAutofit/>
          </a:bodyPr>
          <a:lstStyle/>
          <a:p>
            <a:pPr marL="285750" indent="-285750" fontAlgn="base">
              <a:buFontTx/>
              <a:buChar char="-"/>
            </a:pPr>
            <a:r>
              <a:rPr lang="tr-TR" sz="2000" dirty="0"/>
              <a:t>Dünya Eğitim </a:t>
            </a:r>
            <a:r>
              <a:rPr lang="tr-TR" sz="2000" dirty="0" err="1"/>
              <a:t>İnovasyonu</a:t>
            </a:r>
            <a:r>
              <a:rPr lang="tr-TR" sz="2000" dirty="0"/>
              <a:t> Zirvesi (</a:t>
            </a:r>
            <a:r>
              <a:rPr lang="tr-TR" sz="2000" dirty="0">
                <a:solidFill>
                  <a:srgbClr val="FF0000"/>
                </a:solidFill>
              </a:rPr>
              <a:t>WISE</a:t>
            </a:r>
            <a:r>
              <a:rPr lang="tr-TR" sz="2000" dirty="0"/>
              <a:t>) tarafından hazırlanan “</a:t>
            </a:r>
            <a:r>
              <a:rPr lang="tr-TR" sz="2000" dirty="0">
                <a:solidFill>
                  <a:srgbClr val="FF0000"/>
                </a:solidFill>
              </a:rPr>
              <a:t>2030 Yılında Okul</a:t>
            </a:r>
            <a:r>
              <a:rPr lang="tr-TR" sz="2000" dirty="0"/>
              <a:t>” araştırması</a:t>
            </a:r>
          </a:p>
          <a:p>
            <a:pPr marL="285750" indent="-285750" fontAlgn="base">
              <a:buFontTx/>
              <a:buChar char="-"/>
            </a:pPr>
            <a:r>
              <a:rPr lang="tr-TR" sz="2000" b="0" dirty="0">
                <a:solidFill>
                  <a:srgbClr val="00B0F0"/>
                </a:solidFill>
                <a:hlinkClick r:id="rId2"/>
              </a:rPr>
              <a:t>https://www.wise-qatar.org/app/uploads/2019/04/wise-survey-school-in-2030.pdf</a:t>
            </a:r>
            <a:r>
              <a:rPr lang="tr-TR" sz="2000" b="0" dirty="0"/>
              <a:t> </a:t>
            </a:r>
          </a:p>
          <a:p>
            <a:pPr marL="285750" indent="-285750" fontAlgn="base">
              <a:buFontTx/>
              <a:buChar char="-"/>
            </a:pPr>
            <a:r>
              <a:rPr lang="tr-TR" sz="2000" b="0" dirty="0">
                <a:solidFill>
                  <a:srgbClr val="FF0000"/>
                </a:solidFill>
              </a:rPr>
              <a:t>15 binden fazla kişiden oluşan WISE Topluluğu</a:t>
            </a:r>
            <a:r>
              <a:rPr lang="tr-TR" sz="2000" b="0" dirty="0"/>
              <a:t>nu temsil eden </a:t>
            </a:r>
            <a:r>
              <a:rPr lang="tr-TR" sz="2000" b="0" dirty="0">
                <a:solidFill>
                  <a:srgbClr val="FF0000"/>
                </a:solidFill>
              </a:rPr>
              <a:t>645 uzmanın katılımıyla </a:t>
            </a:r>
            <a:r>
              <a:rPr lang="tr-TR" sz="2000" b="0" dirty="0"/>
              <a:t>yapılan ve Profesör </a:t>
            </a:r>
            <a:r>
              <a:rPr lang="tr-TR" sz="2000" b="0" dirty="0" err="1"/>
              <a:t>Noam</a:t>
            </a:r>
            <a:r>
              <a:rPr lang="tr-TR" sz="2000" b="0" dirty="0"/>
              <a:t> Chomsky, Julia </a:t>
            </a:r>
            <a:r>
              <a:rPr lang="tr-TR" sz="2000" b="0" dirty="0" err="1"/>
              <a:t>Gillard</a:t>
            </a:r>
            <a:r>
              <a:rPr lang="tr-TR" sz="2000" b="0" dirty="0"/>
              <a:t>, Profesör </a:t>
            </a:r>
            <a:r>
              <a:rPr lang="tr-TR" sz="2000" b="0" dirty="0" err="1"/>
              <a:t>Sugata</a:t>
            </a:r>
            <a:r>
              <a:rPr lang="tr-TR" sz="2000" b="0" dirty="0"/>
              <a:t> </a:t>
            </a:r>
            <a:r>
              <a:rPr lang="tr-TR" sz="2000" b="0" dirty="0" err="1"/>
              <a:t>Mitra</a:t>
            </a:r>
            <a:r>
              <a:rPr lang="tr-TR" sz="2000" b="0" dirty="0"/>
              <a:t>, John B. </a:t>
            </a:r>
            <a:r>
              <a:rPr lang="tr-TR" sz="2000" b="0" dirty="0" err="1"/>
              <a:t>Mahaffie</a:t>
            </a:r>
            <a:r>
              <a:rPr lang="tr-TR" sz="2000" b="0" dirty="0"/>
              <a:t> ve Dr. Yasar </a:t>
            </a:r>
            <a:r>
              <a:rPr lang="tr-TR" sz="2000" b="0" dirty="0" err="1"/>
              <a:t>Jarrar</a:t>
            </a:r>
            <a:r>
              <a:rPr lang="tr-TR" sz="2000" b="0" dirty="0"/>
              <a:t> gibi önemli uzmanların yorumlarını içeriyor. </a:t>
            </a:r>
          </a:p>
          <a:p>
            <a:pPr marL="285750" indent="-285750" fontAlgn="base">
              <a:buFontTx/>
              <a:buChar char="-"/>
            </a:pPr>
            <a:r>
              <a:rPr lang="tr-TR" sz="2000" b="0" dirty="0"/>
              <a:t>Araştırmaya göre 2030 yılında;</a:t>
            </a:r>
          </a:p>
          <a:p>
            <a:pPr marL="285750" indent="-285750" fontAlgn="base">
              <a:buFontTx/>
              <a:buChar char="-"/>
            </a:pPr>
            <a:r>
              <a:rPr lang="tr-TR" sz="2000" b="0" dirty="0"/>
              <a:t>“</a:t>
            </a:r>
            <a:r>
              <a:rPr lang="tr-TR" sz="2000" b="0" dirty="0">
                <a:solidFill>
                  <a:srgbClr val="0070C0"/>
                </a:solidFill>
              </a:rPr>
              <a:t>Artık “geleneksel </a:t>
            </a:r>
            <a:r>
              <a:rPr lang="tr-TR" sz="2000" b="0" dirty="0" err="1">
                <a:solidFill>
                  <a:srgbClr val="0070C0"/>
                </a:solidFill>
              </a:rPr>
              <a:t>öğretmenler”e</a:t>
            </a:r>
            <a:r>
              <a:rPr lang="tr-TR" sz="2000" b="0" dirty="0">
                <a:solidFill>
                  <a:srgbClr val="0070C0"/>
                </a:solidFill>
              </a:rPr>
              <a:t>, derslere veya dayatma </a:t>
            </a:r>
            <a:r>
              <a:rPr lang="tr-TR" sz="2000" b="0" dirty="0" err="1">
                <a:solidFill>
                  <a:srgbClr val="0070C0"/>
                </a:solidFill>
              </a:rPr>
              <a:t>müfredatlara</a:t>
            </a:r>
            <a:r>
              <a:rPr lang="tr-TR" sz="2000" b="0" dirty="0">
                <a:solidFill>
                  <a:srgbClr val="0070C0"/>
                </a:solidFill>
              </a:rPr>
              <a:t> yer olmayacak</a:t>
            </a:r>
            <a:r>
              <a:rPr lang="tr-TR" sz="2000" b="0" dirty="0"/>
              <a:t>, </a:t>
            </a:r>
          </a:p>
          <a:p>
            <a:pPr marL="285750" indent="-285750" fontAlgn="base">
              <a:buFontTx/>
              <a:buChar char="-"/>
            </a:pPr>
            <a:r>
              <a:rPr lang="tr-TR" sz="2000" b="0" dirty="0"/>
              <a:t>bundan böyle okul, öğrencilere, teorik bilginin öğretildiği bir yer olmaktan çıkıp akranlarıyla etkileşime geçmelerini ve meslekî hayata daha iyi hazırlanmalarını sağlayacak çok yönlü bir donanım edinmelerini sağlayacak, rehberlik aldıkları bir sosyal ortam sunacak. </a:t>
            </a:r>
          </a:p>
          <a:p>
            <a:pPr marL="285750" indent="-285750" fontAlgn="base">
              <a:buFontTx/>
              <a:buChar char="-"/>
            </a:pPr>
            <a:r>
              <a:rPr lang="tr-TR" sz="2000" b="0" dirty="0"/>
              <a:t>Sadece teknolojik değil aynı zamanda sosyal ve pedagojik </a:t>
            </a:r>
            <a:r>
              <a:rPr lang="tr-TR" sz="2000" b="0" dirty="0" err="1"/>
              <a:t>inovasyonlar</a:t>
            </a:r>
            <a:r>
              <a:rPr lang="tr-TR" sz="2000" b="0" dirty="0"/>
              <a:t> sayesinde geleneksel “sınıflar”, kooperatif öğrenme ortamında öğrencilerin çalışma hayatına hazırlandıkları “toplantı </a:t>
            </a:r>
            <a:r>
              <a:rPr lang="tr-TR" sz="2000" b="0" dirty="0" err="1"/>
              <a:t>odaları”na</a:t>
            </a:r>
            <a:r>
              <a:rPr lang="tr-TR" sz="2000" b="0" dirty="0"/>
              <a:t> dönüşecek. </a:t>
            </a:r>
            <a:endParaRPr lang="tr-TR" sz="2000" b="0" dirty="0">
              <a:latin typeface="Times New Roman" panose="02020603050405020304" pitchFamily="18" charset="0"/>
              <a:cs typeface="Times New Roman" panose="02020603050405020304" pitchFamily="18" charset="0"/>
            </a:endParaRPr>
          </a:p>
        </p:txBody>
      </p:sp>
      <p:sp>
        <p:nvSpPr>
          <p:cNvPr id="7" name="Unvan 1">
            <a:extLst>
              <a:ext uri="{FF2B5EF4-FFF2-40B4-BE49-F238E27FC236}">
                <a16:creationId xmlns="" xmlns:a16="http://schemas.microsoft.com/office/drawing/2014/main" id="{1D542768-F5CE-A31D-36C5-11EE33E549DD}"/>
              </a:ext>
            </a:extLst>
          </p:cNvPr>
          <p:cNvSpPr txBox="1">
            <a:spLocks/>
          </p:cNvSpPr>
          <p:nvPr/>
        </p:nvSpPr>
        <p:spPr>
          <a:xfrm>
            <a:off x="669404" y="507626"/>
            <a:ext cx="8935011" cy="5446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400" b="1">
                <a:latin typeface="Times New Roman" panose="02020603050405020304" pitchFamily="18" charset="0"/>
                <a:cs typeface="Times New Roman" panose="02020603050405020304" pitchFamily="18" charset="0"/>
              </a:rPr>
              <a:t>GELECEKTE EĞİTİM</a:t>
            </a:r>
            <a:endParaRPr lang="tr-TR" sz="24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BED52F14-77CE-D888-8CB3-6144E423B3B3}"/>
              </a:ext>
            </a:extLst>
          </p:cNvPr>
          <p:cNvPicPr>
            <a:picLocks noChangeAspect="1"/>
          </p:cNvPicPr>
          <p:nvPr/>
        </p:nvPicPr>
        <p:blipFill>
          <a:blip r:embed="rId3"/>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4271657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6D9818C3-F955-0C5D-F95F-7F65EE31EA89}"/>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pic>
        <p:nvPicPr>
          <p:cNvPr id="2" name="Resim 1"/>
          <p:cNvPicPr>
            <a:picLocks noChangeAspect="1"/>
          </p:cNvPicPr>
          <p:nvPr/>
        </p:nvPicPr>
        <p:blipFill>
          <a:blip r:embed="rId2"/>
          <a:stretch>
            <a:fillRect/>
          </a:stretch>
        </p:blipFill>
        <p:spPr>
          <a:xfrm>
            <a:off x="931750" y="417443"/>
            <a:ext cx="9915156" cy="6159643"/>
          </a:xfrm>
          <a:prstGeom prst="rect">
            <a:avLst/>
          </a:prstGeom>
        </p:spPr>
      </p:pic>
      <p:pic>
        <p:nvPicPr>
          <p:cNvPr id="5" name="Picture 4">
            <a:extLst>
              <a:ext uri="{FF2B5EF4-FFF2-40B4-BE49-F238E27FC236}">
                <a16:creationId xmlns="" xmlns:a16="http://schemas.microsoft.com/office/drawing/2014/main" id="{779C3651-0ED4-2836-0700-83683503FE50}"/>
              </a:ext>
            </a:extLst>
          </p:cNvPr>
          <p:cNvPicPr>
            <a:picLocks noChangeAspect="1"/>
          </p:cNvPicPr>
          <p:nvPr/>
        </p:nvPicPr>
        <p:blipFill>
          <a:blip r:embed="rId3"/>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1454757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598E61D-4FE9-46D6-D4A0-25F869AB7E71}"/>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027044" y="536307"/>
            <a:ext cx="9692917" cy="6120680"/>
          </a:xfrm>
        </p:spPr>
        <p:txBody>
          <a:bodyPr>
            <a:normAutofit/>
          </a:bodyPr>
          <a:lstStyle/>
          <a:p>
            <a:endParaRPr lang="tr-TR" dirty="0">
              <a:solidFill>
                <a:srgbClr val="FF0000"/>
              </a:solidFill>
            </a:endParaRPr>
          </a:p>
          <a:p>
            <a:endParaRPr lang="tr-TR" dirty="0">
              <a:solidFill>
                <a:srgbClr val="FF0000"/>
              </a:solidFill>
            </a:endParaRPr>
          </a:p>
          <a:p>
            <a:pPr marL="0" indent="0">
              <a:buNone/>
            </a:pPr>
            <a:r>
              <a:rPr lang="tr-TR" dirty="0">
                <a:solidFill>
                  <a:srgbClr val="FF0000"/>
                </a:solidFill>
              </a:rPr>
              <a:t>Ülkeler bu soruna uyguladıkları ya da uygulamayı planladıkları eğitim politikaları aracılığıyla çözüm bulmaya çalışırlar</a:t>
            </a:r>
            <a:r>
              <a:rPr lang="tr-TR" dirty="0"/>
              <a:t>. Eğitim politikaları ve bunların uygulama konuluş biçiminde ise benimsenen eğitim felsefesi yatmaktadır. </a:t>
            </a:r>
          </a:p>
          <a:p>
            <a:endParaRPr lang="tr-TR" dirty="0"/>
          </a:p>
          <a:p>
            <a:pPr marL="0" indent="0">
              <a:buNone/>
            </a:pPr>
            <a:r>
              <a:rPr lang="tr-TR" dirty="0"/>
              <a:t>Bir toplumun eğitim felsefesi temelde geleceğe yönelik </a:t>
            </a:r>
            <a:r>
              <a:rPr lang="tr-TR" b="1" dirty="0"/>
              <a:t>“</a:t>
            </a:r>
            <a:r>
              <a:rPr lang="tr-TR" b="1" dirty="0">
                <a:solidFill>
                  <a:srgbClr val="FF0000"/>
                </a:solidFill>
              </a:rPr>
              <a:t>nasıl bir insan, nasıl bir toplum?”</a:t>
            </a:r>
            <a:r>
              <a:rPr lang="tr-TR" dirty="0">
                <a:solidFill>
                  <a:srgbClr val="FF0000"/>
                </a:solidFill>
              </a:rPr>
              <a:t> </a:t>
            </a:r>
            <a:r>
              <a:rPr lang="tr-TR" dirty="0"/>
              <a:t>sorusuna yanıt bulmaya çalışır. O halde asıl sorun yetiştireceğimiz bireylerde arayacağımız temel özelliklerin ve toplumun inşasında eğitimin ve öğretimin rolünün ne olacağıdır. </a:t>
            </a:r>
          </a:p>
          <a:p>
            <a:endParaRPr lang="tr-TR" dirty="0"/>
          </a:p>
        </p:txBody>
      </p:sp>
      <p:pic>
        <p:nvPicPr>
          <p:cNvPr id="2" name="Picture 1">
            <a:extLst>
              <a:ext uri="{FF2B5EF4-FFF2-40B4-BE49-F238E27FC236}">
                <a16:creationId xmlns="" xmlns:a16="http://schemas.microsoft.com/office/drawing/2014/main" id="{421F67F8-2793-1053-C866-674B541346AD}"/>
              </a:ext>
            </a:extLst>
          </p:cNvPr>
          <p:cNvPicPr>
            <a:picLocks noChangeAspect="1"/>
          </p:cNvPicPr>
          <p:nvPr/>
        </p:nvPicPr>
        <p:blipFill>
          <a:blip r:embed="rId2"/>
          <a:stretch>
            <a:fillRect/>
          </a:stretch>
        </p:blipFill>
        <p:spPr>
          <a:xfrm>
            <a:off x="202096" y="1759227"/>
            <a:ext cx="712304" cy="712304"/>
          </a:xfrm>
          <a:prstGeom prst="rect">
            <a:avLst/>
          </a:prstGeom>
        </p:spPr>
      </p:pic>
      <p:pic>
        <p:nvPicPr>
          <p:cNvPr id="5" name="Picture 4">
            <a:extLst>
              <a:ext uri="{FF2B5EF4-FFF2-40B4-BE49-F238E27FC236}">
                <a16:creationId xmlns="" xmlns:a16="http://schemas.microsoft.com/office/drawing/2014/main" id="{6DD95B53-D41D-082E-A0CF-CEFFC9D75885}"/>
              </a:ext>
            </a:extLst>
          </p:cNvPr>
          <p:cNvPicPr>
            <a:picLocks noChangeAspect="1"/>
          </p:cNvPicPr>
          <p:nvPr/>
        </p:nvPicPr>
        <p:blipFill>
          <a:blip r:embed="rId3"/>
          <a:stretch>
            <a:fillRect/>
          </a:stretch>
        </p:blipFill>
        <p:spPr>
          <a:xfrm>
            <a:off x="120927" y="3949148"/>
            <a:ext cx="874643" cy="874643"/>
          </a:xfrm>
          <a:prstGeom prst="rect">
            <a:avLst/>
          </a:prstGeom>
        </p:spPr>
      </p:pic>
    </p:spTree>
    <p:extLst>
      <p:ext uri="{BB962C8B-B14F-4D97-AF65-F5344CB8AC3E}">
        <p14:creationId xmlns:p14="http://schemas.microsoft.com/office/powerpoint/2010/main" val="615409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679623A7-D8D4-0D96-3DBF-2E08C08BD668}"/>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675720" y="840441"/>
            <a:ext cx="10105464" cy="5775512"/>
          </a:xfrm>
        </p:spPr>
        <p:txBody>
          <a:bodyPr>
            <a:noAutofit/>
          </a:bodyPr>
          <a:lstStyle/>
          <a:p>
            <a:r>
              <a:rPr lang="tr-TR" b="1" dirty="0">
                <a:solidFill>
                  <a:schemeClr val="tx1"/>
                </a:solidFill>
              </a:rPr>
              <a:t>Eğitimin Geleceği- Değişecek 9 Şey </a:t>
            </a:r>
          </a:p>
          <a:p>
            <a:pPr algn="just"/>
            <a:r>
              <a:rPr lang="tr-TR" b="0" dirty="0"/>
              <a:t>Teknoloji çevremizdeki dünyayı hızla değiştirdiğinden, birçok insan teknolojinin insan zekasının yerini alacağından endişe duyuyor. Bazı eğitimciler, teknolojinin öğrencilerimize on yıllardır öğrettiğimiz birçok görevi ve yeteneği devralabildiğinden, yakın gelecekte artık öğretmenlik yapmak için öğrenci olmayacağından endişe duymaktadır. Mesele şu ki: </a:t>
            </a:r>
            <a:r>
              <a:rPr lang="tr-TR" b="0" dirty="0">
                <a:solidFill>
                  <a:srgbClr val="FF0000"/>
                </a:solidFill>
              </a:rPr>
              <a:t>Eğitim asla kaybolmayacak. Sadece farklı biçimler alacak</a:t>
            </a:r>
            <a:r>
              <a:rPr lang="tr-TR" b="0" dirty="0"/>
              <a:t>. Burada önümüzdeki 20 yıl boyunca eğitimin geleceğini şekillendirecek 9 faktör listelenmiştir.</a:t>
            </a:r>
          </a:p>
          <a:p>
            <a:r>
              <a:rPr lang="tr-TR" sz="2000" b="0" dirty="0"/>
              <a:t> </a:t>
            </a:r>
          </a:p>
          <a:p>
            <a:pPr fontAlgn="base">
              <a:spcBef>
                <a:spcPts val="600"/>
              </a:spcBef>
            </a:pPr>
            <a:endParaRPr lang="tr-TR" sz="2000"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3871864" y="3790537"/>
            <a:ext cx="4796212" cy="2697869"/>
          </a:xfrm>
          <a:prstGeom prst="rect">
            <a:avLst/>
          </a:prstGeom>
        </p:spPr>
      </p:pic>
      <p:pic>
        <p:nvPicPr>
          <p:cNvPr id="7" name="Picture 6">
            <a:extLst>
              <a:ext uri="{FF2B5EF4-FFF2-40B4-BE49-F238E27FC236}">
                <a16:creationId xmlns="" xmlns:a16="http://schemas.microsoft.com/office/drawing/2014/main" id="{7AFE9A42-A280-2B20-921C-38854CF50847}"/>
              </a:ext>
            </a:extLst>
          </p:cNvPr>
          <p:cNvPicPr>
            <a:picLocks noChangeAspect="1"/>
          </p:cNvPicPr>
          <p:nvPr/>
        </p:nvPicPr>
        <p:blipFill>
          <a:blip r:embed="rId3"/>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4135326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E8F4F77-91E2-378C-404C-113385267D50}"/>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660712" y="840441"/>
            <a:ext cx="10105464" cy="5775512"/>
          </a:xfrm>
        </p:spPr>
        <p:txBody>
          <a:bodyPr>
            <a:noAutofit/>
          </a:bodyPr>
          <a:lstStyle/>
          <a:p>
            <a:pPr fontAlgn="base">
              <a:spcBef>
                <a:spcPts val="600"/>
              </a:spcBef>
            </a:pPr>
            <a:r>
              <a:rPr lang="tr-TR" b="1" dirty="0">
                <a:solidFill>
                  <a:srgbClr val="FF0000"/>
                </a:solidFill>
                <a:latin typeface="Times New Roman" panose="02020603050405020304" pitchFamily="18" charset="0"/>
                <a:cs typeface="Times New Roman" panose="02020603050405020304" pitchFamily="18" charset="0"/>
              </a:rPr>
              <a:t>1. Farklı zaman ve mekanlar</a:t>
            </a:r>
            <a:endParaRPr lang="tr-TR" b="1" dirty="0">
              <a:solidFill>
                <a:schemeClr val="tx1"/>
              </a:solidFill>
              <a:latin typeface="Times New Roman" panose="02020603050405020304" pitchFamily="18" charset="0"/>
              <a:cs typeface="Times New Roman" panose="02020603050405020304" pitchFamily="18" charset="0"/>
            </a:endParaRPr>
          </a:p>
          <a:p>
            <a:pPr fontAlgn="base">
              <a:spcBef>
                <a:spcPts val="600"/>
              </a:spcBef>
            </a:pPr>
            <a:endParaRPr lang="tr-TR" sz="2000" b="0" dirty="0">
              <a:latin typeface="Times New Roman" panose="02020603050405020304" pitchFamily="18" charset="0"/>
              <a:cs typeface="Times New Roman" panose="02020603050405020304" pitchFamily="18" charset="0"/>
            </a:endParaRPr>
          </a:p>
          <a:p>
            <a:pPr fontAlgn="base">
              <a:spcBef>
                <a:spcPts val="600"/>
              </a:spcBef>
            </a:pPr>
            <a:r>
              <a:rPr lang="tr-TR" sz="2000" b="0" dirty="0">
                <a:latin typeface="Times New Roman" panose="02020603050405020304" pitchFamily="18" charset="0"/>
                <a:cs typeface="Times New Roman" panose="02020603050405020304" pitchFamily="18" charset="0"/>
              </a:rPr>
              <a:t>Öğrenciler farklı yerlerde farklı zamanlarda öğrenmek için daha fazla fırsata sahip olacaklar. e-Öğrenim araçları, uzaktan ve kendi kendine öğrenme için fırsatları kolaylaştırır. Sınıflarda </a:t>
            </a:r>
            <a:r>
              <a:rPr lang="tr-TR" sz="2000" b="0" dirty="0">
                <a:solidFill>
                  <a:schemeClr val="tx1"/>
                </a:solidFill>
                <a:latin typeface="Times New Roman" panose="02020603050405020304" pitchFamily="18" charset="0"/>
                <a:cs typeface="Times New Roman" panose="02020603050405020304" pitchFamily="18" charset="0"/>
              </a:rPr>
              <a:t>ters yüz yaklaşımı </a:t>
            </a:r>
            <a:r>
              <a:rPr lang="tr-TR" sz="2000" b="0" dirty="0">
                <a:latin typeface="Times New Roman" panose="02020603050405020304" pitchFamily="18" charset="0"/>
                <a:cs typeface="Times New Roman" panose="02020603050405020304" pitchFamily="18" charset="0"/>
              </a:rPr>
              <a:t>ağırlıkta olacaktır, bu da teorik kısmın sınıf dışında öğrenildiği anlamına gelirken, pratik kısım etkileşimli olarak yüz yüze öğretilecektir.</a:t>
            </a:r>
          </a:p>
          <a:p>
            <a:pPr fontAlgn="base">
              <a:spcBef>
                <a:spcPts val="600"/>
              </a:spcBef>
            </a:pPr>
            <a:endParaRPr lang="tr-TR" sz="2000" dirty="0">
              <a:latin typeface="Times New Roman" panose="02020603050405020304" pitchFamily="18" charset="0"/>
              <a:cs typeface="Times New Roman" panose="02020603050405020304" pitchFamily="18" charset="0"/>
            </a:endParaRPr>
          </a:p>
          <a:p>
            <a:pPr fontAlgn="base">
              <a:spcBef>
                <a:spcPts val="600"/>
              </a:spcBef>
            </a:pPr>
            <a:endParaRPr lang="tr-TR" sz="2000" dirty="0">
              <a:latin typeface="Times New Roman" panose="02020603050405020304" pitchFamily="18" charset="0"/>
              <a:cs typeface="Times New Roman" panose="02020603050405020304" pitchFamily="18" charset="0"/>
            </a:endParaRPr>
          </a:p>
          <a:p>
            <a:pPr fontAlgn="base">
              <a:spcBef>
                <a:spcPts val="600"/>
              </a:spcBef>
            </a:pPr>
            <a:endParaRPr lang="tr-TR" sz="2000" dirty="0">
              <a:latin typeface="Times New Roman" panose="02020603050405020304" pitchFamily="18" charset="0"/>
              <a:cs typeface="Times New Roman" panose="02020603050405020304" pitchFamily="18" charset="0"/>
            </a:endParaRPr>
          </a:p>
          <a:p>
            <a:r>
              <a:rPr lang="tr-TR" b="1" dirty="0">
                <a:solidFill>
                  <a:srgbClr val="FF0000"/>
                </a:solidFill>
                <a:latin typeface="Times New Roman" panose="02020603050405020304" pitchFamily="18" charset="0"/>
                <a:cs typeface="Times New Roman" panose="02020603050405020304" pitchFamily="18" charset="0"/>
              </a:rPr>
              <a:t>2. Kişiselleştirilmiş öğrenme</a:t>
            </a:r>
          </a:p>
          <a:p>
            <a:r>
              <a:rPr lang="tr-TR" sz="2000" b="0" dirty="0">
                <a:latin typeface="Times New Roman" panose="02020603050405020304" pitchFamily="18" charset="0"/>
                <a:cs typeface="Times New Roman" panose="02020603050405020304" pitchFamily="18" charset="0"/>
              </a:rPr>
              <a:t>Öğrenciler, bir öğrencinin yeteneklerine uyum sağlayan çalışma ortamlarıyla öğreneceklerdir. Bu, ortalamanın üzerinde öğrencilere, belirli bir seviyeye ulaşıldığında daha zor görevler verilebileceği anlamına gelir. Bir konuda zorluk çeken öğrenciler, istenen düzeye gelinceye kadar daha fazla pratik yapma fırsatı bulacaklar. Ayrıca öğretmenler hangi öğrencilerin hangi alanlarda yardıma ihtiyacı olduğunu açıkça görebileceklerdir</a:t>
            </a:r>
          </a:p>
          <a:p>
            <a:pPr fontAlgn="base">
              <a:spcBef>
                <a:spcPts val="600"/>
              </a:spcBef>
            </a:pPr>
            <a:endParaRPr lang="tr-TR" sz="2000" b="0" dirty="0">
              <a:latin typeface="Times New Roman" panose="02020603050405020304" pitchFamily="18" charset="0"/>
              <a:cs typeface="Times New Roman" panose="02020603050405020304" pitchFamily="18" charset="0"/>
            </a:endParaRPr>
          </a:p>
          <a:p>
            <a:pPr fontAlgn="base">
              <a:spcBef>
                <a:spcPts val="600"/>
              </a:spcBef>
            </a:pPr>
            <a:endParaRPr lang="tr-TR" sz="2000" dirty="0">
              <a:latin typeface="Times New Roman" panose="02020603050405020304" pitchFamily="18" charset="0"/>
              <a:cs typeface="Times New Roman" panose="02020603050405020304" pitchFamily="18" charset="0"/>
            </a:endParaRPr>
          </a:p>
        </p:txBody>
      </p:sp>
      <p:pic>
        <p:nvPicPr>
          <p:cNvPr id="5122" name="Picture 2" descr="Time ">
            <a:extLst>
              <a:ext uri="{FF2B5EF4-FFF2-40B4-BE49-F238E27FC236}">
                <a16:creationId xmlns="" xmlns:a16="http://schemas.microsoft.com/office/drawing/2014/main" id="{89071726-B587-16AC-D90B-E9E28A563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263" y="779929"/>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ndividual ">
            <a:extLst>
              <a:ext uri="{FF2B5EF4-FFF2-40B4-BE49-F238E27FC236}">
                <a16:creationId xmlns="" xmlns:a16="http://schemas.microsoft.com/office/drawing/2014/main" id="{B4D22BED-5B85-C419-083A-EE8865279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063" y="3565664"/>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3AE1A312-A38D-7639-F44A-6361594B2387}"/>
              </a:ext>
            </a:extLst>
          </p:cNvPr>
          <p:cNvPicPr>
            <a:picLocks noChangeAspect="1"/>
          </p:cNvPicPr>
          <p:nvPr/>
        </p:nvPicPr>
        <p:blipFill>
          <a:blip r:embed="rId4"/>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118478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FF16F6B-E5CC-2A3C-C564-83BD58CCFF94}"/>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511527" y="1450041"/>
            <a:ext cx="10105464" cy="5775512"/>
          </a:xfrm>
        </p:spPr>
        <p:txBody>
          <a:bodyPr>
            <a:noAutofit/>
          </a:bodyPr>
          <a:lstStyle/>
          <a:p>
            <a:pPr fontAlgn="base">
              <a:spcBef>
                <a:spcPts val="600"/>
              </a:spcBef>
            </a:pPr>
            <a:r>
              <a:rPr lang="tr-TR" sz="2000" b="1" dirty="0">
                <a:solidFill>
                  <a:srgbClr val="FF0000"/>
                </a:solidFill>
                <a:latin typeface="Times New Roman" panose="02020603050405020304" pitchFamily="18" charset="0"/>
                <a:cs typeface="Times New Roman" panose="02020603050405020304" pitchFamily="18" charset="0"/>
              </a:rPr>
              <a:t>3. Serbest seçim.</a:t>
            </a:r>
          </a:p>
          <a:p>
            <a:pPr fontAlgn="base">
              <a:spcBef>
                <a:spcPts val="600"/>
              </a:spcBef>
            </a:pPr>
            <a:r>
              <a:rPr lang="tr-TR" sz="2000" b="0" dirty="0">
                <a:latin typeface="Times New Roman" panose="02020603050405020304" pitchFamily="18" charset="0"/>
                <a:cs typeface="Times New Roman" panose="02020603050405020304" pitchFamily="18" charset="0"/>
              </a:rPr>
              <a:t>Her ders aynı hedefe yönelik olsa da, o hedefe giden yol öğrenci başına değişebilir. Kişiselleştirilmiş öğrenme deneyimine benzer şekilde, öğrenciler öğrenme sürecini kendileri için gerekli olduğunu düşündükleri araçlarla değiştirebileceklerdir. Öğrenciler kendi tercihlerine göre farklı cihazlar, farklı programlar ve tekniklerle öğreneceklerdir (Harmanlanmış öğrenme, çevrilmiş sınıflar..)</a:t>
            </a:r>
          </a:p>
          <a:p>
            <a:pPr fontAlgn="base">
              <a:spcBef>
                <a:spcPts val="600"/>
              </a:spcBef>
            </a:pPr>
            <a:endParaRPr lang="tr-TR" sz="2000" b="0" dirty="0">
              <a:latin typeface="Times New Roman" panose="02020603050405020304" pitchFamily="18" charset="0"/>
              <a:cs typeface="Times New Roman" panose="02020603050405020304" pitchFamily="18" charset="0"/>
            </a:endParaRPr>
          </a:p>
          <a:p>
            <a:pPr fontAlgn="base">
              <a:spcBef>
                <a:spcPts val="600"/>
              </a:spcBef>
            </a:pPr>
            <a:endParaRPr lang="tr-TR" sz="2000" dirty="0">
              <a:latin typeface="Times New Roman" panose="02020603050405020304" pitchFamily="18" charset="0"/>
              <a:cs typeface="Times New Roman" panose="02020603050405020304" pitchFamily="18" charset="0"/>
            </a:endParaRPr>
          </a:p>
          <a:p>
            <a:pPr fontAlgn="base">
              <a:spcBef>
                <a:spcPts val="600"/>
              </a:spcBef>
            </a:pPr>
            <a:r>
              <a:rPr lang="tr-TR" sz="2000" b="1" dirty="0">
                <a:solidFill>
                  <a:srgbClr val="FF0000"/>
                </a:solidFill>
                <a:latin typeface="Times New Roman" panose="02020603050405020304" pitchFamily="18" charset="0"/>
                <a:cs typeface="Times New Roman" panose="02020603050405020304" pitchFamily="18" charset="0"/>
              </a:rPr>
              <a:t>4. Proje bazlı</a:t>
            </a:r>
          </a:p>
          <a:p>
            <a:pPr fontAlgn="base">
              <a:spcBef>
                <a:spcPts val="600"/>
              </a:spcBef>
            </a:pPr>
            <a:r>
              <a:rPr lang="tr-TR" sz="2000" b="0" dirty="0">
                <a:latin typeface="Times New Roman" panose="02020603050405020304" pitchFamily="18" charset="0"/>
                <a:cs typeface="Times New Roman" panose="02020603050405020304" pitchFamily="18" charset="0"/>
              </a:rPr>
              <a:t>Kariyer gelecekteki serbest ekonomiye uyum sağladığından, bugünün öğrencileri proje tabanlı öğrenme ve çalışmaya adapte olacaktır. Bu, yeteneklerini çeşitli durumlarda daha kısa sürede nasıl uygulayacaklarını öğrenmeleri gerektiği anlamına gelir. Öğrenciler, lisede proje tabanlı öğrenme hakkında zaten bilgi sahibi olmalıdır. Bu, </a:t>
            </a:r>
            <a:r>
              <a:rPr lang="tr-TR" sz="2000" b="0" dirty="0" err="1">
                <a:latin typeface="Times New Roman" panose="02020603050405020304" pitchFamily="18" charset="0"/>
                <a:cs typeface="Times New Roman" panose="02020603050405020304" pitchFamily="18" charset="0"/>
              </a:rPr>
              <a:t>organizasyonel</a:t>
            </a:r>
            <a:r>
              <a:rPr lang="tr-TR" sz="2000" b="0" dirty="0">
                <a:latin typeface="Times New Roman" panose="02020603050405020304" pitchFamily="18" charset="0"/>
                <a:cs typeface="Times New Roman" panose="02020603050405020304" pitchFamily="18" charset="0"/>
              </a:rPr>
              <a:t>, işbirlikçi ve zaman yönetimi becerilerinin, her öğrencinin ileri akademik kariyerlerinde kullanabileceği temel bilgiler olarak öğretilebilmesidir</a:t>
            </a:r>
            <a:r>
              <a:rPr lang="tr-TR" sz="2000" dirty="0">
                <a:latin typeface="Times New Roman" panose="02020603050405020304" pitchFamily="18" charset="0"/>
                <a:cs typeface="Times New Roman" panose="02020603050405020304" pitchFamily="18" charset="0"/>
              </a:rPr>
              <a:t>.</a:t>
            </a:r>
          </a:p>
        </p:txBody>
      </p:sp>
      <p:pic>
        <p:nvPicPr>
          <p:cNvPr id="14338" name="Picture 2" descr="Choice ">
            <a:extLst>
              <a:ext uri="{FF2B5EF4-FFF2-40B4-BE49-F238E27FC236}">
                <a16:creationId xmlns="" xmlns:a16="http://schemas.microsoft.com/office/drawing/2014/main" id="{5EC0C741-19B3-C154-0D1A-91DE63412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548" y="1114985"/>
            <a:ext cx="670112" cy="67011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lueprint ">
            <a:extLst>
              <a:ext uri="{FF2B5EF4-FFF2-40B4-BE49-F238E27FC236}">
                <a16:creationId xmlns="" xmlns:a16="http://schemas.microsoft.com/office/drawing/2014/main" id="{327EB1F3-FCA5-6F39-FF74-C1CB5C550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182" y="3606710"/>
            <a:ext cx="670112" cy="670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6D451433-66C7-35A3-6E79-FBF6F4A5F23F}"/>
              </a:ext>
            </a:extLst>
          </p:cNvPr>
          <p:cNvPicPr>
            <a:picLocks noChangeAspect="1"/>
          </p:cNvPicPr>
          <p:nvPr/>
        </p:nvPicPr>
        <p:blipFill>
          <a:blip r:embed="rId4"/>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2284961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873BBA0-6C65-079C-BC17-4374E1AAA32B}"/>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660712" y="840441"/>
            <a:ext cx="10105464" cy="5775512"/>
          </a:xfrm>
        </p:spPr>
        <p:txBody>
          <a:bodyPr>
            <a:noAutofit/>
          </a:bodyPr>
          <a:lstStyle/>
          <a:p>
            <a:pPr fontAlgn="base">
              <a:spcBef>
                <a:spcPts val="600"/>
              </a:spcBef>
            </a:pPr>
            <a:endParaRPr lang="tr-TR" dirty="0">
              <a:solidFill>
                <a:srgbClr val="FF0000"/>
              </a:solidFill>
              <a:latin typeface="Times New Roman" panose="02020603050405020304" pitchFamily="18" charset="0"/>
              <a:cs typeface="Times New Roman" panose="02020603050405020304" pitchFamily="18" charset="0"/>
            </a:endParaRPr>
          </a:p>
          <a:p>
            <a:pPr fontAlgn="base">
              <a:spcBef>
                <a:spcPts val="600"/>
              </a:spcBef>
            </a:pPr>
            <a:r>
              <a:rPr lang="tr-TR" sz="1800" b="1" dirty="0">
                <a:solidFill>
                  <a:srgbClr val="FF0000"/>
                </a:solidFill>
                <a:latin typeface="Times New Roman" panose="02020603050405020304" pitchFamily="18" charset="0"/>
                <a:cs typeface="Times New Roman" panose="02020603050405020304" pitchFamily="18" charset="0"/>
              </a:rPr>
              <a:t>5. Alan deneyimi</a:t>
            </a:r>
          </a:p>
          <a:p>
            <a:pPr fontAlgn="base">
              <a:spcBef>
                <a:spcPts val="600"/>
              </a:spcBef>
            </a:pPr>
            <a:r>
              <a:rPr lang="tr-TR" sz="1800" b="0" dirty="0">
                <a:latin typeface="Times New Roman" panose="02020603050405020304" pitchFamily="18" charset="0"/>
                <a:cs typeface="Times New Roman" panose="02020603050405020304" pitchFamily="18" charset="0"/>
              </a:rPr>
              <a:t>Öğrenmede 'alanda' deneyim vurgulanacaktır. Okullar, öğrencilere işlerini temsil eden gerçek yaşam becerileri edinmeleri için daha fazla fırsat sunacaktır. Bu, öğrencilere staj, rehberlik projeleri ve işbirliği projelerini yerine getirmeleri için daha fazla alan yaratılacağı anlamına geli</a:t>
            </a:r>
            <a:r>
              <a:rPr lang="tr-TR" sz="1800" dirty="0">
                <a:latin typeface="Times New Roman" panose="02020603050405020304" pitchFamily="18" charset="0"/>
                <a:cs typeface="Times New Roman" panose="02020603050405020304" pitchFamily="18" charset="0"/>
              </a:rPr>
              <a:t>r.</a:t>
            </a:r>
          </a:p>
          <a:p>
            <a:pPr fontAlgn="base">
              <a:spcBef>
                <a:spcPts val="600"/>
              </a:spcBef>
            </a:pPr>
            <a:endParaRPr lang="tr-TR" sz="1800" dirty="0">
              <a:latin typeface="Times New Roman" panose="02020603050405020304" pitchFamily="18" charset="0"/>
              <a:cs typeface="Times New Roman" panose="02020603050405020304" pitchFamily="18" charset="0"/>
            </a:endParaRPr>
          </a:p>
          <a:p>
            <a:pPr fontAlgn="base">
              <a:spcBef>
                <a:spcPts val="600"/>
              </a:spcBef>
            </a:pPr>
            <a:r>
              <a:rPr lang="tr-TR" sz="1800" b="1" dirty="0">
                <a:solidFill>
                  <a:srgbClr val="FF0000"/>
                </a:solidFill>
                <a:latin typeface="Times New Roman" panose="02020603050405020304" pitchFamily="18" charset="0"/>
                <a:cs typeface="Times New Roman" panose="02020603050405020304" pitchFamily="18" charset="0"/>
              </a:rPr>
              <a:t>6. Veri yorumlama</a:t>
            </a:r>
          </a:p>
          <a:p>
            <a:pPr fontAlgn="base">
              <a:spcBef>
                <a:spcPts val="600"/>
              </a:spcBef>
            </a:pPr>
            <a:r>
              <a:rPr lang="tr-TR" sz="1800" b="0" dirty="0">
                <a:latin typeface="Times New Roman" panose="02020603050405020304" pitchFamily="18" charset="0"/>
                <a:cs typeface="Times New Roman" panose="02020603050405020304" pitchFamily="18" charset="0"/>
              </a:rPr>
              <a:t>Her ne kadar matematik temel okuryazarlık alanlarından biri olarak kabul edilse de, bu okuryazarlığın önemli bölümünün yakın gelecekte önemsiz hale geleceği şüphesizdir. Bilgisayarlar yakında her istatistiksel analizle ilgilenecek, verileri tanımlayıp analiz edecek ve gelecekteki eğilimleri tahmin edecektir. Bu nedenle, bu verilerin insan tarafından yorumlanması gelecekteki müfredatın çok daha önemli bir parçası haline gelecektir. Teorik bilgiyi sayılara uygulamak ve eğilimleri ortaya çıkarmak için insan aklını kullanmak bu okuryazarlığın temel yeni bir yönü olacaktır</a:t>
            </a:r>
          </a:p>
          <a:p>
            <a:pPr fontAlgn="base">
              <a:spcBef>
                <a:spcPts val="600"/>
              </a:spcBef>
            </a:pPr>
            <a:endParaRPr lang="tr-TR" sz="1800" dirty="0">
              <a:solidFill>
                <a:schemeClr val="tx1"/>
              </a:solidFill>
              <a:latin typeface="Times New Roman" panose="02020603050405020304" pitchFamily="18" charset="0"/>
              <a:cs typeface="Times New Roman" panose="02020603050405020304" pitchFamily="18" charset="0"/>
            </a:endParaRPr>
          </a:p>
          <a:p>
            <a:pPr fontAlgn="base">
              <a:spcBef>
                <a:spcPts val="600"/>
              </a:spcBef>
            </a:pPr>
            <a:r>
              <a:rPr lang="tr-TR" sz="1800" dirty="0">
                <a:solidFill>
                  <a:srgbClr val="FF0000"/>
                </a:solidFill>
                <a:latin typeface="Times New Roman" panose="02020603050405020304" pitchFamily="18" charset="0"/>
                <a:cs typeface="Times New Roman" panose="02020603050405020304" pitchFamily="18" charset="0"/>
              </a:rPr>
              <a:t>7. Sınavlar tamamen değişecek.</a:t>
            </a:r>
          </a:p>
          <a:p>
            <a:pPr fontAlgn="base">
              <a:spcBef>
                <a:spcPts val="600"/>
              </a:spcBef>
            </a:pPr>
            <a:r>
              <a:rPr lang="tr-TR" sz="1800" b="0" dirty="0">
                <a:latin typeface="Times New Roman" panose="02020603050405020304" pitchFamily="18" charset="0"/>
                <a:cs typeface="Times New Roman" panose="02020603050405020304" pitchFamily="18" charset="0"/>
              </a:rPr>
              <a:t>Eğitim yazılımı platformları, öğrencilerin yeteneklerini her adımda değerlendireceğinden, öğrencilerin yeterliliklerini Sorular ve Cevaplar aracılığıyla ölçmek önemsiz olacak. Öğrencilerin bugüne ve geleceğe ilişkin yaşam problemlerini çözmelerine yönelik değerlendirmeler ön planda olacak.</a:t>
            </a:r>
            <a:endParaRPr lang="tr-TR" b="0" dirty="0">
              <a:latin typeface="Times New Roman" panose="02020603050405020304" pitchFamily="18" charset="0"/>
              <a:cs typeface="Times New Roman" panose="02020603050405020304" pitchFamily="18" charset="0"/>
            </a:endParaRPr>
          </a:p>
        </p:txBody>
      </p:sp>
      <p:sp>
        <p:nvSpPr>
          <p:cNvPr id="6" name="AutoShape 2" descr="Experience ">
            <a:extLst>
              <a:ext uri="{FF2B5EF4-FFF2-40B4-BE49-F238E27FC236}">
                <a16:creationId xmlns="" xmlns:a16="http://schemas.microsoft.com/office/drawing/2014/main" id="{27F6C89E-B754-AE76-69AD-D252DC227E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Experience ">
            <a:extLst>
              <a:ext uri="{FF2B5EF4-FFF2-40B4-BE49-F238E27FC236}">
                <a16:creationId xmlns="" xmlns:a16="http://schemas.microsoft.com/office/drawing/2014/main" id="{BD2DA430-5897-7A43-4D09-DB4BECD8A27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6" name="Picture 6" descr="Experience ">
            <a:extLst>
              <a:ext uri="{FF2B5EF4-FFF2-40B4-BE49-F238E27FC236}">
                <a16:creationId xmlns="" xmlns:a16="http://schemas.microsoft.com/office/drawing/2014/main" id="{406D7A71-41BE-5678-C539-7F47D1757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310" y="1606138"/>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Analysis ">
            <a:extLst>
              <a:ext uri="{FF2B5EF4-FFF2-40B4-BE49-F238E27FC236}">
                <a16:creationId xmlns="" xmlns:a16="http://schemas.microsoft.com/office/drawing/2014/main" id="{20006BF7-13FA-0B06-DDE9-8ADD15ADC786}"/>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70" name="Picture 10" descr="Statistics ">
            <a:extLst>
              <a:ext uri="{FF2B5EF4-FFF2-40B4-BE49-F238E27FC236}">
                <a16:creationId xmlns="" xmlns:a16="http://schemas.microsoft.com/office/drawing/2014/main" id="{0854529D-D946-1010-E4D1-5E2AFD9BD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10" y="3075796"/>
            <a:ext cx="679174" cy="6791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0288CE38-D6A2-97D6-C956-BB4D0E0F18D4}"/>
              </a:ext>
            </a:extLst>
          </p:cNvPr>
          <p:cNvPicPr>
            <a:picLocks noChangeAspect="1"/>
          </p:cNvPicPr>
          <p:nvPr/>
        </p:nvPicPr>
        <p:blipFill>
          <a:blip r:embed="rId4"/>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2710662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4F430A5-C4C2-5DD5-2BCF-C5D8240D3C10}"/>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819791" y="840442"/>
            <a:ext cx="10105464" cy="5775512"/>
          </a:xfrm>
        </p:spPr>
        <p:txBody>
          <a:bodyPr>
            <a:noAutofit/>
          </a:bodyPr>
          <a:lstStyle/>
          <a:p>
            <a:pPr fontAlgn="base">
              <a:spcBef>
                <a:spcPts val="600"/>
              </a:spcBef>
            </a:pPr>
            <a:endParaRPr lang="tr-TR" sz="2000" dirty="0">
              <a:solidFill>
                <a:srgbClr val="FF0000"/>
              </a:solidFill>
              <a:latin typeface="Times New Roman" panose="02020603050405020304" pitchFamily="18" charset="0"/>
              <a:cs typeface="Times New Roman" panose="02020603050405020304" pitchFamily="18" charset="0"/>
            </a:endParaRPr>
          </a:p>
          <a:p>
            <a:pPr fontAlgn="base">
              <a:spcBef>
                <a:spcPts val="600"/>
              </a:spcBef>
            </a:pPr>
            <a:endParaRPr lang="tr-TR" sz="2000" dirty="0">
              <a:solidFill>
                <a:srgbClr val="FF0000"/>
              </a:solidFill>
              <a:latin typeface="Times New Roman" panose="02020603050405020304" pitchFamily="18" charset="0"/>
              <a:cs typeface="Times New Roman" panose="02020603050405020304" pitchFamily="18" charset="0"/>
            </a:endParaRPr>
          </a:p>
          <a:p>
            <a:pPr fontAlgn="base">
              <a:spcBef>
                <a:spcPts val="600"/>
              </a:spcBef>
            </a:pPr>
            <a:r>
              <a:rPr lang="tr-TR" b="1" dirty="0">
                <a:solidFill>
                  <a:srgbClr val="FF0000"/>
                </a:solidFill>
                <a:latin typeface="Times New Roman" panose="02020603050405020304" pitchFamily="18" charset="0"/>
                <a:cs typeface="Times New Roman" panose="02020603050405020304" pitchFamily="18" charset="0"/>
              </a:rPr>
              <a:t>8. Programlar</a:t>
            </a:r>
          </a:p>
          <a:p>
            <a:pPr fontAlgn="base">
              <a:spcBef>
                <a:spcPts val="600"/>
              </a:spcBef>
            </a:pPr>
            <a:r>
              <a:rPr lang="tr-TR" sz="2000" b="0" dirty="0">
                <a:latin typeface="Times New Roman" panose="02020603050405020304" pitchFamily="18" charset="0"/>
                <a:cs typeface="Times New Roman" panose="02020603050405020304" pitchFamily="18" charset="0"/>
              </a:rPr>
              <a:t>Merkezden hazırlanan programlar yerine öğrencilerin çok daha fazla söz sahibi olduğu programlar söz konusu olacak. (Kredi biriktirme, modüler programlar, önceki öğrenmelerin tanınması talebi…)</a:t>
            </a:r>
          </a:p>
          <a:p>
            <a:pPr fontAlgn="base">
              <a:spcBef>
                <a:spcPts val="600"/>
              </a:spcBef>
            </a:pPr>
            <a:endParaRPr lang="tr-TR" sz="2000" dirty="0">
              <a:latin typeface="Times New Roman" panose="02020603050405020304" pitchFamily="18" charset="0"/>
              <a:cs typeface="Times New Roman" panose="02020603050405020304" pitchFamily="18" charset="0"/>
            </a:endParaRPr>
          </a:p>
          <a:p>
            <a:pPr fontAlgn="base">
              <a:spcBef>
                <a:spcPts val="600"/>
              </a:spcBef>
            </a:pPr>
            <a:r>
              <a:rPr lang="tr-TR" b="1" dirty="0">
                <a:solidFill>
                  <a:srgbClr val="FF0000"/>
                </a:solidFill>
                <a:latin typeface="Times New Roman" panose="02020603050405020304" pitchFamily="18" charset="0"/>
                <a:cs typeface="Times New Roman" panose="02020603050405020304" pitchFamily="18" charset="0"/>
              </a:rPr>
              <a:t>9. </a:t>
            </a:r>
            <a:r>
              <a:rPr lang="tr-TR" b="1" dirty="0" err="1">
                <a:solidFill>
                  <a:srgbClr val="FF0000"/>
                </a:solidFill>
                <a:latin typeface="Times New Roman" panose="02020603050405020304" pitchFamily="18" charset="0"/>
                <a:cs typeface="Times New Roman" panose="02020603050405020304" pitchFamily="18" charset="0"/>
              </a:rPr>
              <a:t>Mentörlük</a:t>
            </a:r>
            <a:r>
              <a:rPr lang="tr-TR" b="1" dirty="0">
                <a:solidFill>
                  <a:srgbClr val="FF0000"/>
                </a:solidFill>
                <a:latin typeface="Times New Roman" panose="02020603050405020304" pitchFamily="18" charset="0"/>
                <a:cs typeface="Times New Roman" panose="02020603050405020304" pitchFamily="18" charset="0"/>
              </a:rPr>
              <a:t> çok daha önemli hale gelecektir.</a:t>
            </a:r>
          </a:p>
          <a:p>
            <a:pPr fontAlgn="base">
              <a:spcBef>
                <a:spcPts val="600"/>
              </a:spcBef>
            </a:pPr>
            <a:r>
              <a:rPr lang="tr-TR" sz="2000" b="0" dirty="0">
                <a:latin typeface="Times New Roman" panose="02020603050405020304" pitchFamily="18" charset="0"/>
                <a:cs typeface="Times New Roman" panose="02020603050405020304" pitchFamily="18" charset="0"/>
              </a:rPr>
              <a:t>Gelecek 20 yılda öğrenciler, öğrenme sürecine o kadar fazla bağımsızlık katacaklar ki, </a:t>
            </a:r>
            <a:r>
              <a:rPr lang="tr-TR" sz="2000" b="0" dirty="0" err="1">
                <a:latin typeface="Times New Roman" panose="02020603050405020304" pitchFamily="18" charset="0"/>
                <a:cs typeface="Times New Roman" panose="02020603050405020304" pitchFamily="18" charset="0"/>
              </a:rPr>
              <a:t>mentörlük</a:t>
            </a:r>
            <a:r>
              <a:rPr lang="tr-TR" sz="2000" b="0" dirty="0">
                <a:latin typeface="Times New Roman" panose="02020603050405020304" pitchFamily="18" charset="0"/>
                <a:cs typeface="Times New Roman" panose="02020603050405020304" pitchFamily="18" charset="0"/>
              </a:rPr>
              <a:t> öğrencilerin başarısı için temel hale gelecektir. Öğretmenler, öğrencilerimizin içinden geçecekleri bilgi ormanda önemli bir rehber olacaklardır.</a:t>
            </a:r>
          </a:p>
        </p:txBody>
      </p:sp>
      <p:pic>
        <p:nvPicPr>
          <p:cNvPr id="5" name="Picture 4">
            <a:extLst>
              <a:ext uri="{FF2B5EF4-FFF2-40B4-BE49-F238E27FC236}">
                <a16:creationId xmlns="" xmlns:a16="http://schemas.microsoft.com/office/drawing/2014/main" id="{767DF7E2-A717-D0DA-AD8B-22BCCED54D6D}"/>
              </a:ext>
            </a:extLst>
          </p:cNvPr>
          <p:cNvPicPr>
            <a:picLocks noChangeAspect="1"/>
          </p:cNvPicPr>
          <p:nvPr/>
        </p:nvPicPr>
        <p:blipFill>
          <a:blip r:embed="rId2"/>
          <a:stretch>
            <a:fillRect/>
          </a:stretch>
        </p:blipFill>
        <p:spPr>
          <a:xfrm>
            <a:off x="237297" y="170329"/>
            <a:ext cx="1219200" cy="1219200"/>
          </a:xfrm>
          <a:prstGeom prst="rect">
            <a:avLst/>
          </a:prstGeom>
        </p:spPr>
      </p:pic>
      <p:pic>
        <p:nvPicPr>
          <p:cNvPr id="6" name="Picture 5">
            <a:extLst>
              <a:ext uri="{FF2B5EF4-FFF2-40B4-BE49-F238E27FC236}">
                <a16:creationId xmlns="" xmlns:a16="http://schemas.microsoft.com/office/drawing/2014/main" id="{F9D50D53-603E-9228-91C3-F5818DDC0E91}"/>
              </a:ext>
            </a:extLst>
          </p:cNvPr>
          <p:cNvPicPr>
            <a:picLocks noChangeAspect="1"/>
          </p:cNvPicPr>
          <p:nvPr/>
        </p:nvPicPr>
        <p:blipFill>
          <a:blip r:embed="rId3"/>
          <a:stretch>
            <a:fillRect/>
          </a:stretch>
        </p:blipFill>
        <p:spPr>
          <a:xfrm>
            <a:off x="4143375" y="1166424"/>
            <a:ext cx="689234" cy="689234"/>
          </a:xfrm>
          <a:prstGeom prst="rect">
            <a:avLst/>
          </a:prstGeom>
        </p:spPr>
      </p:pic>
      <p:pic>
        <p:nvPicPr>
          <p:cNvPr id="7" name="Picture 6">
            <a:extLst>
              <a:ext uri="{FF2B5EF4-FFF2-40B4-BE49-F238E27FC236}">
                <a16:creationId xmlns="" xmlns:a16="http://schemas.microsoft.com/office/drawing/2014/main" id="{EAD6E8DB-57E6-3BF6-69BF-07F29B2CE81A}"/>
              </a:ext>
            </a:extLst>
          </p:cNvPr>
          <p:cNvPicPr>
            <a:picLocks noChangeAspect="1"/>
          </p:cNvPicPr>
          <p:nvPr/>
        </p:nvPicPr>
        <p:blipFill>
          <a:blip r:embed="rId4"/>
          <a:stretch>
            <a:fillRect/>
          </a:stretch>
        </p:blipFill>
        <p:spPr>
          <a:xfrm>
            <a:off x="1981200" y="2743200"/>
            <a:ext cx="904875" cy="904875"/>
          </a:xfrm>
          <a:prstGeom prst="rect">
            <a:avLst/>
          </a:prstGeom>
        </p:spPr>
      </p:pic>
    </p:spTree>
    <p:extLst>
      <p:ext uri="{BB962C8B-B14F-4D97-AF65-F5344CB8AC3E}">
        <p14:creationId xmlns:p14="http://schemas.microsoft.com/office/powerpoint/2010/main" val="2953123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DB73A52-684F-1291-5250-79AE5ECB0D1D}"/>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660712" y="840441"/>
            <a:ext cx="9681883" cy="5775512"/>
          </a:xfrm>
        </p:spPr>
        <p:txBody>
          <a:bodyPr>
            <a:noAutofit/>
          </a:bodyPr>
          <a:lstStyle/>
          <a:p>
            <a:pPr marL="342900" indent="-342900" algn="just">
              <a:buFont typeface="Wingdings" panose="05000000000000000000" pitchFamily="2" charset="2"/>
              <a:buChar char="Ø"/>
            </a:pPr>
            <a:r>
              <a:rPr lang="tr-TR" sz="2000" b="0" dirty="0"/>
              <a:t>Okul bireye değil, gruba yönelik eğitim yapar. Eğitim planı da müfredatla belirlenmiştir. Yeni toplum düzenine uymak için müfredat değişikliği kaçınılmaz olacak. </a:t>
            </a:r>
            <a:r>
              <a:rPr lang="tr-TR" sz="2000" b="0" dirty="0">
                <a:solidFill>
                  <a:srgbClr val="FF0000"/>
                </a:solidFill>
              </a:rPr>
              <a:t>Her okul bilgi çağının gerektirdiği insan gücünü yetiştirmek üzere müfredatını yenilemek zorunda kalacak</a:t>
            </a:r>
            <a:r>
              <a:rPr lang="tr-TR" sz="2000" b="0" dirty="0"/>
              <a:t>.</a:t>
            </a:r>
          </a:p>
          <a:p>
            <a:pPr marL="342900" indent="-342900" algn="just">
              <a:buFont typeface="Wingdings" panose="05000000000000000000" pitchFamily="2" charset="2"/>
              <a:buChar char="Ø"/>
            </a:pPr>
            <a:r>
              <a:rPr lang="tr-TR" sz="2000" b="0" dirty="0"/>
              <a:t>Yetiştirilen öğrencilerin nitelikleri değişecek. Öğrenci, bilginin sürekli değişmesi nedeniyle devamlı öğrenen ve kendini yenileyen kişi olmak zorunda kalacak. Araştırıcılık özelliği gelişecek. O kadar bilgi arasından doğru bilgiyi bulması için eleştirel düşünme yeteneğine sahip olması gerekecek. </a:t>
            </a:r>
            <a:r>
              <a:rPr lang="tr-TR" sz="2000" b="0" dirty="0">
                <a:solidFill>
                  <a:srgbClr val="FF0000"/>
                </a:solidFill>
              </a:rPr>
              <a:t>Eleştirel bakış gelişecek</a:t>
            </a:r>
            <a:r>
              <a:rPr lang="tr-TR" sz="2000" b="0" dirty="0"/>
              <a:t>.</a:t>
            </a:r>
          </a:p>
          <a:p>
            <a:pPr marL="342900" indent="-342900" algn="just">
              <a:buFont typeface="Wingdings" panose="05000000000000000000" pitchFamily="2" charset="2"/>
              <a:buChar char="Ø"/>
            </a:pPr>
            <a:r>
              <a:rPr lang="tr-TR" sz="2000" b="0" dirty="0"/>
              <a:t>Bireysellik artacak. Yeni çağın öğrencilerinin kendi başlarına çalışan ve öğrenen bir sistem içinde yetişmesi gerekecek. Öğrencinin gerektiği zaman bilgiyi bulmayı, onu kullanmayı ve üretmeyi öğrenecek. </a:t>
            </a:r>
            <a:r>
              <a:rPr lang="tr-TR" sz="2000" b="0" dirty="0">
                <a:solidFill>
                  <a:srgbClr val="FF0000"/>
                </a:solidFill>
              </a:rPr>
              <a:t>Ezberci eğitim kalkacak</a:t>
            </a:r>
            <a:r>
              <a:rPr lang="tr-TR" sz="2000" b="0" dirty="0"/>
              <a:t>.</a:t>
            </a:r>
          </a:p>
          <a:p>
            <a:pPr marL="342900" indent="-342900" algn="just">
              <a:buFont typeface="Wingdings" panose="05000000000000000000" pitchFamily="2" charset="2"/>
              <a:buChar char="Ø"/>
            </a:pPr>
            <a:r>
              <a:rPr lang="tr-TR" sz="2000" b="0" dirty="0">
                <a:solidFill>
                  <a:srgbClr val="FF0000"/>
                </a:solidFill>
              </a:rPr>
              <a:t>Yaparak yaşayarak öğrenme gerçekleşecek</a:t>
            </a:r>
            <a:r>
              <a:rPr lang="tr-TR" sz="2000" b="0" dirty="0"/>
              <a:t>. Kimya derslerinde deneyler simülasyonlarla olacak. Resim derslerinde sanal gezintilere çıkılacak, örneğin modern ressamları öğrenirken </a:t>
            </a:r>
            <a:r>
              <a:rPr lang="tr-TR" sz="2000" b="0" dirty="0" err="1"/>
              <a:t>Newyork’taki</a:t>
            </a:r>
            <a:r>
              <a:rPr lang="tr-TR" sz="2000" b="0" dirty="0"/>
              <a:t> modern sanatlar müzesine sanal turlar yapılacak. Başka yollarla yaşayar</a:t>
            </a:r>
            <a:r>
              <a:rPr lang="tr-TR" b="0" dirty="0"/>
              <a:t>ak öğrenemediğimiz konuları uygulayarak öğreneceği</a:t>
            </a:r>
            <a:r>
              <a:rPr lang="tr-TR" dirty="0"/>
              <a:t>z.</a:t>
            </a:r>
          </a:p>
        </p:txBody>
      </p:sp>
      <p:pic>
        <p:nvPicPr>
          <p:cNvPr id="5" name="Picture 4">
            <a:extLst>
              <a:ext uri="{FF2B5EF4-FFF2-40B4-BE49-F238E27FC236}">
                <a16:creationId xmlns="" xmlns:a16="http://schemas.microsoft.com/office/drawing/2014/main" id="{A3C69BFA-B574-707E-4C6B-254680A5BCB0}"/>
              </a:ext>
            </a:extLst>
          </p:cNvPr>
          <p:cNvPicPr>
            <a:picLocks noChangeAspect="1"/>
          </p:cNvPicPr>
          <p:nvPr/>
        </p:nvPicPr>
        <p:blipFill>
          <a:blip r:embed="rId2"/>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5654666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997DCF2-49D2-4AE6-1EBD-F168A4DD5360}"/>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631813" y="1542250"/>
            <a:ext cx="10219764" cy="5775512"/>
          </a:xfrm>
        </p:spPr>
        <p:txBody>
          <a:bodyPr>
            <a:noAutofit/>
          </a:bodyPr>
          <a:lstStyle/>
          <a:p>
            <a:pPr algn="just"/>
            <a:r>
              <a:rPr lang="tr-TR" sz="2000" b="0" dirty="0">
                <a:solidFill>
                  <a:srgbClr val="FF0000"/>
                </a:solidFill>
              </a:rPr>
              <a:t>Okulların fiziksel yapısı değişecek</a:t>
            </a:r>
            <a:r>
              <a:rPr lang="tr-TR" sz="2000" b="0" dirty="0"/>
              <a:t>. Okullarda Bilgisayar Destekli Eğitim verilecek ve İnternet Kütüphaneleri olacak hatta çok uzun vadede sadece sanal sınıflarda eğitim yapılacak, okul diye bir yer olmayacak.</a:t>
            </a:r>
          </a:p>
          <a:p>
            <a:pPr algn="just"/>
            <a:r>
              <a:rPr lang="tr-TR" sz="2000" b="0" dirty="0"/>
              <a:t>Okul-üniversite-sanayi yakınlaşması gerekecek. </a:t>
            </a:r>
            <a:r>
              <a:rPr lang="tr-TR" sz="2000" b="0" dirty="0">
                <a:solidFill>
                  <a:srgbClr val="FF0000"/>
                </a:solidFill>
              </a:rPr>
              <a:t>Değişen sanayi kendi online eğitimini veren okullar kuracak</a:t>
            </a:r>
            <a:r>
              <a:rPr lang="tr-TR" sz="2000" b="0" dirty="0"/>
              <a:t>. Örneğin, IBM şirketi kendi personelini eğitecek okulunu açacak.</a:t>
            </a:r>
          </a:p>
          <a:p>
            <a:pPr algn="just"/>
            <a:r>
              <a:rPr lang="tr-TR" sz="2000" b="0" dirty="0" err="1"/>
              <a:t>Sektörel</a:t>
            </a:r>
            <a:r>
              <a:rPr lang="tr-TR" sz="2000" b="0" dirty="0"/>
              <a:t> değişiklikler olacak. </a:t>
            </a:r>
            <a:r>
              <a:rPr lang="tr-TR" sz="2000" b="0" dirty="0">
                <a:solidFill>
                  <a:srgbClr val="FF0000"/>
                </a:solidFill>
              </a:rPr>
              <a:t>Yeni sektörler doğacak</a:t>
            </a:r>
            <a:r>
              <a:rPr lang="tr-TR" sz="2000" b="0" dirty="0"/>
              <a:t>. Okul taşımacılığı, okul formaları yapan firmalar, </a:t>
            </a:r>
            <a:r>
              <a:rPr lang="tr-TR" sz="2000" b="0" dirty="0" err="1"/>
              <a:t>catering</a:t>
            </a:r>
            <a:r>
              <a:rPr lang="tr-TR" sz="2000" b="0" dirty="0"/>
              <a:t> firmaları hatta belki müteahhitlik firmalarına daha az ihtiyaç olacak. Kırtasiye malzemeleri tüketimi azalacak.</a:t>
            </a:r>
          </a:p>
          <a:p>
            <a:pPr algn="just"/>
            <a:r>
              <a:rPr lang="tr-TR" sz="2000" b="0" dirty="0"/>
              <a:t>Sınırlı fiziksel kapasiteleri olan binalar yerine </a:t>
            </a:r>
            <a:r>
              <a:rPr lang="tr-TR" sz="2000" b="0" dirty="0">
                <a:solidFill>
                  <a:srgbClr val="FF0000"/>
                </a:solidFill>
              </a:rPr>
              <a:t>sınırsız sanal eğitim yapılacak</a:t>
            </a:r>
            <a:r>
              <a:rPr lang="tr-TR" sz="2000" b="0" dirty="0"/>
              <a:t>. Zamanla yollarda önlüklü ve beyaz yakalı çocuklar göremeyeceğiz. Öğrenciler </a:t>
            </a:r>
            <a:r>
              <a:rPr lang="tr-TR" sz="2000" b="0" dirty="0">
                <a:solidFill>
                  <a:srgbClr val="FF0000"/>
                </a:solidFill>
              </a:rPr>
              <a:t>evden eğitim kavramı ile tanışacak</a:t>
            </a:r>
            <a:r>
              <a:rPr lang="tr-TR" sz="2000" b="0" dirty="0"/>
              <a:t>.</a:t>
            </a:r>
          </a:p>
          <a:p>
            <a:pPr algn="just"/>
            <a:r>
              <a:rPr lang="tr-TR" sz="2000" b="0" dirty="0"/>
              <a:t>Okullarda internet üzerinden sanal sınıf uygulamaları başlayacak. </a:t>
            </a:r>
            <a:r>
              <a:rPr lang="tr-TR" sz="2000" b="0" dirty="0" err="1"/>
              <a:t>Dersanelerin</a:t>
            </a:r>
            <a:r>
              <a:rPr lang="tr-TR" sz="2000" b="0" dirty="0"/>
              <a:t> ve özel ders veren öğretmenlerin yaptığı destek görevini çevrimiçi yapacak siteler gelişecek. Bilgisayar ağları üzerindeki web temelli öğretimde, geleneksel öğretimde öğrencilerin karşılaştığı bazı öğretim metodu engelleri de ortadan kalkacak ve </a:t>
            </a:r>
            <a:r>
              <a:rPr lang="tr-TR" sz="2000" b="0" dirty="0">
                <a:solidFill>
                  <a:srgbClr val="FF0000"/>
                </a:solidFill>
              </a:rPr>
              <a:t>daha özgür bir eğitim ortamı </a:t>
            </a:r>
            <a:r>
              <a:rPr lang="tr-TR" sz="2000" b="0" dirty="0"/>
              <a:t>oluşacak.</a:t>
            </a:r>
          </a:p>
          <a:p>
            <a:pPr marL="285750" indent="-285750" fontAlgn="base">
              <a:buFontTx/>
              <a:buChar char="-"/>
            </a:pPr>
            <a:endParaRPr lang="tr-TR"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58AD3FDC-22C4-0819-7D30-18CAA323D526}"/>
              </a:ext>
            </a:extLst>
          </p:cNvPr>
          <p:cNvPicPr>
            <a:picLocks noChangeAspect="1"/>
          </p:cNvPicPr>
          <p:nvPr/>
        </p:nvPicPr>
        <p:blipFill>
          <a:blip r:embed="rId2"/>
          <a:stretch>
            <a:fillRect/>
          </a:stretch>
        </p:blipFill>
        <p:spPr>
          <a:xfrm>
            <a:off x="237297" y="170329"/>
            <a:ext cx="1219200" cy="1219200"/>
          </a:xfrm>
          <a:prstGeom prst="rect">
            <a:avLst/>
          </a:prstGeom>
        </p:spPr>
      </p:pic>
      <p:pic>
        <p:nvPicPr>
          <p:cNvPr id="1026" name="Picture 2" descr="School ">
            <a:extLst>
              <a:ext uri="{FF2B5EF4-FFF2-40B4-BE49-F238E27FC236}">
                <a16:creationId xmlns="" xmlns:a16="http://schemas.microsoft.com/office/drawing/2014/main" id="{7CF3E49F-E540-D2A1-B72A-08521AA2D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03" y="1542250"/>
            <a:ext cx="594594" cy="5945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ctor ">
            <a:extLst>
              <a:ext uri="{FF2B5EF4-FFF2-40B4-BE49-F238E27FC236}">
                <a16:creationId xmlns="" xmlns:a16="http://schemas.microsoft.com/office/drawing/2014/main" id="{2C92D714-8BAB-F541-B57A-1C2655F32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42" y="2491383"/>
            <a:ext cx="646647" cy="646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AF319BDE-C492-013F-2FB9-BAC35EDBCD9F}"/>
              </a:ext>
            </a:extLst>
          </p:cNvPr>
          <p:cNvPicPr>
            <a:picLocks noChangeAspect="1"/>
          </p:cNvPicPr>
          <p:nvPr/>
        </p:nvPicPr>
        <p:blipFill>
          <a:blip r:embed="rId5"/>
          <a:stretch>
            <a:fillRect/>
          </a:stretch>
        </p:blipFill>
        <p:spPr>
          <a:xfrm>
            <a:off x="878750" y="3319897"/>
            <a:ext cx="696255" cy="696255"/>
          </a:xfrm>
          <a:prstGeom prst="rect">
            <a:avLst/>
          </a:prstGeom>
        </p:spPr>
      </p:pic>
      <p:pic>
        <p:nvPicPr>
          <p:cNvPr id="7" name="Picture 6">
            <a:extLst>
              <a:ext uri="{FF2B5EF4-FFF2-40B4-BE49-F238E27FC236}">
                <a16:creationId xmlns="" xmlns:a16="http://schemas.microsoft.com/office/drawing/2014/main" id="{179C9F8A-1DAC-2F0C-957C-BCA3D4DAF8EA}"/>
              </a:ext>
            </a:extLst>
          </p:cNvPr>
          <p:cNvPicPr>
            <a:picLocks noChangeAspect="1"/>
          </p:cNvPicPr>
          <p:nvPr/>
        </p:nvPicPr>
        <p:blipFill>
          <a:blip r:embed="rId6"/>
          <a:stretch>
            <a:fillRect/>
          </a:stretch>
        </p:blipFill>
        <p:spPr>
          <a:xfrm>
            <a:off x="894935" y="4114111"/>
            <a:ext cx="623262" cy="623262"/>
          </a:xfrm>
          <a:prstGeom prst="rect">
            <a:avLst/>
          </a:prstGeom>
        </p:spPr>
      </p:pic>
      <p:pic>
        <p:nvPicPr>
          <p:cNvPr id="1030" name="Picture 6" descr="Tax free ">
            <a:extLst>
              <a:ext uri="{FF2B5EF4-FFF2-40B4-BE49-F238E27FC236}">
                <a16:creationId xmlns="" xmlns:a16="http://schemas.microsoft.com/office/drawing/2014/main" id="{4EE3B272-8F50-2B44-04E7-C4D9188413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789" y="4933291"/>
            <a:ext cx="623262" cy="623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158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35B011F-6589-1655-CFE7-8F2461FD969B}"/>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660712" y="840441"/>
            <a:ext cx="9681883" cy="5775512"/>
          </a:xfrm>
        </p:spPr>
        <p:txBody>
          <a:bodyPr>
            <a:noAutofit/>
          </a:bodyPr>
          <a:lstStyle/>
          <a:p>
            <a:endParaRPr lang="tr-TR" b="1" i="1" dirty="0"/>
          </a:p>
          <a:p>
            <a:endParaRPr lang="tr-TR" b="1" i="1" dirty="0"/>
          </a:p>
          <a:p>
            <a:pPr algn="just"/>
            <a:r>
              <a:rPr lang="tr-TR" sz="2000" b="1" i="1" dirty="0"/>
              <a:t>İçerik yerine yetkinliklere daha fazla vurgu olacak</a:t>
            </a:r>
          </a:p>
          <a:p>
            <a:pPr algn="just"/>
            <a:r>
              <a:rPr lang="tr-TR" sz="2000" b="0" dirty="0"/>
              <a:t>Artan yaşam süresi beklentisi ve çöken sosyal güvenlik sistemleri nedeniyle, üniversiteye bu yıl başlayacak bir gencin profesyonel yaşamının 50 yıl civarında olacağını öngörülüyor. Bu süre içinde </a:t>
            </a:r>
            <a:r>
              <a:rPr lang="tr-TR" sz="2000" b="0" dirty="0">
                <a:solidFill>
                  <a:srgbClr val="FF0000"/>
                </a:solidFill>
              </a:rPr>
              <a:t>birey çok defa iş değiştirecek ve aldığı diplomanın raf ömrü sadece 5 yıl olacak</a:t>
            </a:r>
            <a:r>
              <a:rPr lang="tr-TR" sz="2000" b="0" dirty="0"/>
              <a:t>. Dolayısıyla tüm eğitim sisteminin içerik vurgusunu hafifletip, yetkinliklere ağırlık vermesi ve öğrencilere hızlı değişime ayak uydurabilmelerini sağlayacak becerileri kazandırması daha da önemli olacak.</a:t>
            </a:r>
          </a:p>
        </p:txBody>
      </p:sp>
      <p:pic>
        <p:nvPicPr>
          <p:cNvPr id="5" name="Picture 4">
            <a:extLst>
              <a:ext uri="{FF2B5EF4-FFF2-40B4-BE49-F238E27FC236}">
                <a16:creationId xmlns="" xmlns:a16="http://schemas.microsoft.com/office/drawing/2014/main" id="{23405E5C-694E-21FC-6815-49C39D156636}"/>
              </a:ext>
            </a:extLst>
          </p:cNvPr>
          <p:cNvPicPr>
            <a:picLocks noChangeAspect="1"/>
          </p:cNvPicPr>
          <p:nvPr/>
        </p:nvPicPr>
        <p:blipFill>
          <a:blip r:embed="rId2"/>
          <a:stretch>
            <a:fillRect/>
          </a:stretch>
        </p:blipFill>
        <p:spPr>
          <a:xfrm>
            <a:off x="237297" y="170329"/>
            <a:ext cx="1219200" cy="1219200"/>
          </a:xfrm>
          <a:prstGeom prst="rect">
            <a:avLst/>
          </a:prstGeom>
        </p:spPr>
      </p:pic>
      <p:pic>
        <p:nvPicPr>
          <p:cNvPr id="6" name="Picture 5">
            <a:extLst>
              <a:ext uri="{FF2B5EF4-FFF2-40B4-BE49-F238E27FC236}">
                <a16:creationId xmlns="" xmlns:a16="http://schemas.microsoft.com/office/drawing/2014/main" id="{8FA40A50-4D4F-4F67-F169-04E80C97B9DD}"/>
              </a:ext>
            </a:extLst>
          </p:cNvPr>
          <p:cNvPicPr>
            <a:picLocks noChangeAspect="1"/>
          </p:cNvPicPr>
          <p:nvPr/>
        </p:nvPicPr>
        <p:blipFill>
          <a:blip r:embed="rId3"/>
          <a:stretch>
            <a:fillRect/>
          </a:stretch>
        </p:blipFill>
        <p:spPr>
          <a:xfrm>
            <a:off x="653729" y="1600200"/>
            <a:ext cx="904875" cy="904875"/>
          </a:xfrm>
          <a:prstGeom prst="rect">
            <a:avLst/>
          </a:prstGeom>
        </p:spPr>
      </p:pic>
    </p:spTree>
    <p:extLst>
      <p:ext uri="{BB962C8B-B14F-4D97-AF65-F5344CB8AC3E}">
        <p14:creationId xmlns:p14="http://schemas.microsoft.com/office/powerpoint/2010/main" val="4276595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BBDF074-3C2A-79A0-0D3F-C0BE3C705960}"/>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660712" y="840441"/>
            <a:ext cx="9681883" cy="5775512"/>
          </a:xfrm>
        </p:spPr>
        <p:txBody>
          <a:bodyPr>
            <a:noAutofit/>
          </a:bodyPr>
          <a:lstStyle/>
          <a:p>
            <a:endParaRPr lang="tr-TR" b="1" i="1" dirty="0"/>
          </a:p>
          <a:p>
            <a:endParaRPr lang="tr-TR" b="1" i="1" dirty="0"/>
          </a:p>
          <a:p>
            <a:r>
              <a:rPr lang="tr-TR" b="1" i="1" dirty="0"/>
              <a:t>Diplomalar değil, rozetler/sertifikalar önem kazanacak</a:t>
            </a:r>
          </a:p>
          <a:p>
            <a:pPr algn="just"/>
            <a:r>
              <a:rPr lang="tr-TR" b="0" dirty="0"/>
              <a:t>Kurumlar gelecekte (hatta şimdiden başlamış durumda) gözleri kapalı “üniversite mezunu” aramak yerine </a:t>
            </a:r>
            <a:r>
              <a:rPr lang="tr-TR" b="0" dirty="0">
                <a:solidFill>
                  <a:srgbClr val="FF0000"/>
                </a:solidFill>
              </a:rPr>
              <a:t>yetkinlik ve beceri bazlı işe alım </a:t>
            </a:r>
            <a:r>
              <a:rPr lang="tr-TR" b="0" dirty="0"/>
              <a:t>yapacaklar. Örneğin bir </a:t>
            </a:r>
            <a:r>
              <a:rPr lang="tr-TR" b="0" dirty="0" err="1"/>
              <a:t>iPhone</a:t>
            </a:r>
            <a:r>
              <a:rPr lang="tr-TR" b="0" dirty="0"/>
              <a:t> uygulama geliştiricisi arıyorsanız, bilgisayar mühendisi ilanına çıkmanız anlamsız – hele bilgisayar mühendisleri uygulama geliştirmeyi bilmiyorsa. Bunun farkına varan özel sektör, her alanda dersler açarak öğrencilere </a:t>
            </a:r>
            <a:r>
              <a:rPr lang="tr-TR" b="0" dirty="0">
                <a:solidFill>
                  <a:srgbClr val="FF0000"/>
                </a:solidFill>
              </a:rPr>
              <a:t>diploma yerine “rozet” (sertifika</a:t>
            </a:r>
            <a:r>
              <a:rPr lang="tr-TR" b="0" dirty="0"/>
              <a:t>) vermeye başladı.</a:t>
            </a:r>
          </a:p>
          <a:p>
            <a:pPr algn="just"/>
            <a:r>
              <a:rPr lang="tr-TR" b="0" dirty="0"/>
              <a:t>Rozet/sertifika veren kurumların sayısının artacağını ve eğitimin küçük paketlere bölüneceğini bekleniyor. Üniversiteler bu değişimi göz ardı ederlerse, en azından bazı alanlarda çağın gerisinde kalacaklar.</a:t>
            </a:r>
          </a:p>
        </p:txBody>
      </p:sp>
      <p:pic>
        <p:nvPicPr>
          <p:cNvPr id="5" name="Picture 4">
            <a:extLst>
              <a:ext uri="{FF2B5EF4-FFF2-40B4-BE49-F238E27FC236}">
                <a16:creationId xmlns="" xmlns:a16="http://schemas.microsoft.com/office/drawing/2014/main" id="{4865EBCA-2463-5BB7-FA5C-F21CE4A195A5}"/>
              </a:ext>
            </a:extLst>
          </p:cNvPr>
          <p:cNvPicPr>
            <a:picLocks noChangeAspect="1"/>
          </p:cNvPicPr>
          <p:nvPr/>
        </p:nvPicPr>
        <p:blipFill>
          <a:blip r:embed="rId2"/>
          <a:stretch>
            <a:fillRect/>
          </a:stretch>
        </p:blipFill>
        <p:spPr>
          <a:xfrm>
            <a:off x="237297" y="170329"/>
            <a:ext cx="1219200" cy="1219200"/>
          </a:xfrm>
          <a:prstGeom prst="rect">
            <a:avLst/>
          </a:prstGeom>
        </p:spPr>
      </p:pic>
      <p:pic>
        <p:nvPicPr>
          <p:cNvPr id="2050" name="Picture 2" descr="Badge ">
            <a:extLst>
              <a:ext uri="{FF2B5EF4-FFF2-40B4-BE49-F238E27FC236}">
                <a16:creationId xmlns="" xmlns:a16="http://schemas.microsoft.com/office/drawing/2014/main" id="{72E3B7C6-1127-5866-A67E-925E95EF3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757" y="1389529"/>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487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120EECC-7DDB-46F2-CB00-3442D597757B}"/>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270748" y="968188"/>
            <a:ext cx="10948147" cy="5775512"/>
          </a:xfrm>
        </p:spPr>
        <p:txBody>
          <a:bodyPr>
            <a:noAutofit/>
          </a:bodyPr>
          <a:lstStyle/>
          <a:p>
            <a:endParaRPr lang="tr-TR" b="1" i="1" dirty="0"/>
          </a:p>
          <a:p>
            <a:endParaRPr lang="tr-TR" b="1" i="1" dirty="0"/>
          </a:p>
          <a:p>
            <a:endParaRPr lang="tr-TR" dirty="0"/>
          </a:p>
        </p:txBody>
      </p:sp>
      <p:pic>
        <p:nvPicPr>
          <p:cNvPr id="4" name="Resim 3" descr="http://frpnet.net/wp-content/uploads/2014/11/michio-kaku-foto3.jpg"/>
          <p:cNvPicPr/>
          <p:nvPr/>
        </p:nvPicPr>
        <p:blipFill>
          <a:blip r:embed="rId2">
            <a:extLst>
              <a:ext uri="{28A0092B-C50C-407E-A947-70E740481C1C}">
                <a14:useLocalDpi xmlns:a14="http://schemas.microsoft.com/office/drawing/2010/main" val="0"/>
              </a:ext>
            </a:extLst>
          </a:blip>
          <a:srcRect/>
          <a:stretch>
            <a:fillRect/>
          </a:stretch>
        </p:blipFill>
        <p:spPr bwMode="auto">
          <a:xfrm>
            <a:off x="1761564" y="1990166"/>
            <a:ext cx="8975912" cy="4197252"/>
          </a:xfrm>
          <a:prstGeom prst="rect">
            <a:avLst/>
          </a:prstGeom>
          <a:noFill/>
          <a:ln>
            <a:noFill/>
          </a:ln>
        </p:spPr>
      </p:pic>
      <p:sp>
        <p:nvSpPr>
          <p:cNvPr id="5" name="Dikdörtgen 4"/>
          <p:cNvSpPr/>
          <p:nvPr/>
        </p:nvSpPr>
        <p:spPr>
          <a:xfrm>
            <a:off x="1485901" y="968189"/>
            <a:ext cx="9318812" cy="923330"/>
          </a:xfrm>
          <a:prstGeom prst="rect">
            <a:avLst/>
          </a:prstGeom>
        </p:spPr>
        <p:txBody>
          <a:bodyPr wrap="square">
            <a:spAutoFit/>
          </a:bodyPr>
          <a:lstStyle/>
          <a:p>
            <a:r>
              <a:rPr lang="en-US" dirty="0" err="1"/>
              <a:t>Michio</a:t>
            </a:r>
            <a:r>
              <a:rPr lang="en-US" dirty="0"/>
              <a:t> </a:t>
            </a:r>
            <a:r>
              <a:rPr lang="en-US" dirty="0" err="1"/>
              <a:t>Kaku</a:t>
            </a:r>
            <a:r>
              <a:rPr lang="en-US" dirty="0"/>
              <a:t> is an American theoretical physicist, futurist, and popularizer of science (science communicator). He is a professor of theoretical physics in the City College of New York and CUNY Graduate Center.</a:t>
            </a:r>
            <a:endParaRPr lang="tr-TR" dirty="0"/>
          </a:p>
        </p:txBody>
      </p:sp>
      <p:pic>
        <p:nvPicPr>
          <p:cNvPr id="6" name="Picture 5">
            <a:extLst>
              <a:ext uri="{FF2B5EF4-FFF2-40B4-BE49-F238E27FC236}">
                <a16:creationId xmlns="" xmlns:a16="http://schemas.microsoft.com/office/drawing/2014/main" id="{1DB2A4AC-D17D-ECDA-E5DF-AB6987E6FA75}"/>
              </a:ext>
            </a:extLst>
          </p:cNvPr>
          <p:cNvPicPr>
            <a:picLocks noChangeAspect="1"/>
          </p:cNvPicPr>
          <p:nvPr/>
        </p:nvPicPr>
        <p:blipFill>
          <a:blip r:embed="rId3"/>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3851205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529CB3C-2619-842C-A019-CBBB2193FB47}"/>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870966" y="522719"/>
            <a:ext cx="8878270" cy="6120680"/>
          </a:xfrm>
        </p:spPr>
        <p:txBody>
          <a:bodyPr/>
          <a:lstStyle/>
          <a:p>
            <a:endParaRPr lang="tr-TR" dirty="0"/>
          </a:p>
          <a:p>
            <a:pPr marL="0" indent="0">
              <a:buNone/>
            </a:pPr>
            <a:r>
              <a:rPr lang="tr-TR" dirty="0"/>
              <a:t>Eğitim ve öğretimin iki temel amacı vardır. Bunlar </a:t>
            </a:r>
            <a:r>
              <a:rPr lang="tr-TR" dirty="0">
                <a:solidFill>
                  <a:srgbClr val="FF0000"/>
                </a:solidFill>
              </a:rPr>
              <a:t>toplumsal ve bireysel amaçlar </a:t>
            </a:r>
            <a:r>
              <a:rPr lang="tr-TR" dirty="0"/>
              <a:t>şeklinde ifade edilebilir. </a:t>
            </a:r>
          </a:p>
          <a:p>
            <a:endParaRPr lang="tr-TR" dirty="0"/>
          </a:p>
          <a:p>
            <a:pPr marL="0" indent="0">
              <a:buNone/>
            </a:pPr>
            <a:r>
              <a:rPr lang="tr-TR" dirty="0"/>
              <a:t>Her devlet ideal bireyin ve toplumun oluşması için eğitimi bireysel ve toplumsal amaçlar etrafında şekillendirir. </a:t>
            </a:r>
          </a:p>
          <a:p>
            <a:endParaRPr lang="tr-TR" b="1" dirty="0">
              <a:solidFill>
                <a:srgbClr val="FF0000"/>
              </a:solidFill>
            </a:endParaRPr>
          </a:p>
          <a:p>
            <a:pPr marL="0" indent="0">
              <a:buNone/>
            </a:pPr>
            <a:r>
              <a:rPr lang="tr-TR" dirty="0">
                <a:solidFill>
                  <a:srgbClr val="FF0000"/>
                </a:solidFill>
              </a:rPr>
              <a:t>Toplumsal amaçların ön planda tutulduğu devletler genel olarak milli devletlerdir</a:t>
            </a:r>
            <a:r>
              <a:rPr lang="tr-TR" dirty="0"/>
              <a:t>. Milli devletlerde eğitim politikalarının ağırlıklı olarak milli olması beklenir.  </a:t>
            </a:r>
          </a:p>
          <a:p>
            <a:endParaRPr lang="tr-TR" dirty="0"/>
          </a:p>
        </p:txBody>
      </p:sp>
      <p:pic>
        <p:nvPicPr>
          <p:cNvPr id="2" name="Picture 1">
            <a:extLst>
              <a:ext uri="{FF2B5EF4-FFF2-40B4-BE49-F238E27FC236}">
                <a16:creationId xmlns="" xmlns:a16="http://schemas.microsoft.com/office/drawing/2014/main" id="{AFFEC574-BC99-FB49-E8C0-9B9E19596B75}"/>
              </a:ext>
            </a:extLst>
          </p:cNvPr>
          <p:cNvPicPr>
            <a:picLocks noChangeAspect="1"/>
          </p:cNvPicPr>
          <p:nvPr/>
        </p:nvPicPr>
        <p:blipFill>
          <a:blip r:embed="rId2"/>
          <a:stretch>
            <a:fillRect/>
          </a:stretch>
        </p:blipFill>
        <p:spPr>
          <a:xfrm>
            <a:off x="669235" y="884582"/>
            <a:ext cx="1143000" cy="1143000"/>
          </a:xfrm>
          <a:prstGeom prst="rect">
            <a:avLst/>
          </a:prstGeom>
        </p:spPr>
      </p:pic>
      <p:pic>
        <p:nvPicPr>
          <p:cNvPr id="5" name="Picture 4">
            <a:extLst>
              <a:ext uri="{FF2B5EF4-FFF2-40B4-BE49-F238E27FC236}">
                <a16:creationId xmlns="" xmlns:a16="http://schemas.microsoft.com/office/drawing/2014/main" id="{24629A90-0AEA-4194-0E1F-079EF1ACA308}"/>
              </a:ext>
            </a:extLst>
          </p:cNvPr>
          <p:cNvPicPr>
            <a:picLocks noChangeAspect="1"/>
          </p:cNvPicPr>
          <p:nvPr/>
        </p:nvPicPr>
        <p:blipFill>
          <a:blip r:embed="rId3"/>
          <a:stretch>
            <a:fillRect/>
          </a:stretch>
        </p:blipFill>
        <p:spPr>
          <a:xfrm>
            <a:off x="768626" y="2330725"/>
            <a:ext cx="944217" cy="944217"/>
          </a:xfrm>
          <a:prstGeom prst="rect">
            <a:avLst/>
          </a:prstGeom>
        </p:spPr>
      </p:pic>
      <p:pic>
        <p:nvPicPr>
          <p:cNvPr id="6" name="Picture 5">
            <a:extLst>
              <a:ext uri="{FF2B5EF4-FFF2-40B4-BE49-F238E27FC236}">
                <a16:creationId xmlns="" xmlns:a16="http://schemas.microsoft.com/office/drawing/2014/main" id="{5E541D9B-ACC8-2E62-404B-295C726388D5}"/>
              </a:ext>
            </a:extLst>
          </p:cNvPr>
          <p:cNvPicPr>
            <a:picLocks noChangeAspect="1"/>
          </p:cNvPicPr>
          <p:nvPr/>
        </p:nvPicPr>
        <p:blipFill>
          <a:blip r:embed="rId4"/>
          <a:stretch>
            <a:fillRect/>
          </a:stretch>
        </p:blipFill>
        <p:spPr>
          <a:xfrm>
            <a:off x="841512" y="4031976"/>
            <a:ext cx="798443" cy="798443"/>
          </a:xfrm>
          <a:prstGeom prst="rect">
            <a:avLst/>
          </a:prstGeom>
        </p:spPr>
      </p:pic>
    </p:spTree>
    <p:extLst>
      <p:ext uri="{BB962C8B-B14F-4D97-AF65-F5344CB8AC3E}">
        <p14:creationId xmlns:p14="http://schemas.microsoft.com/office/powerpoint/2010/main" val="213739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67650F4-8FC0-F3AD-7148-8981115CE246}"/>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2068605" y="1743075"/>
            <a:ext cx="9681883" cy="5775512"/>
          </a:xfrm>
        </p:spPr>
        <p:txBody>
          <a:bodyPr>
            <a:noAutofit/>
          </a:bodyPr>
          <a:lstStyle/>
          <a:p>
            <a:pPr algn="just" fontAlgn="base"/>
            <a:r>
              <a:rPr lang="tr-TR" dirty="0">
                <a:solidFill>
                  <a:srgbClr val="FF0000"/>
                </a:solidFill>
                <a:latin typeface="Times New Roman" panose="02020603050405020304" pitchFamily="18" charset="0"/>
                <a:cs typeface="Times New Roman" panose="02020603050405020304" pitchFamily="18" charset="0"/>
              </a:rPr>
              <a:t>EVDE EĞİTİM ( EV OKULU) İMKANLARI ARTACAK</a:t>
            </a:r>
            <a:r>
              <a:rPr lang="tr-TR" dirty="0">
                <a:latin typeface="Times New Roman" panose="02020603050405020304" pitchFamily="18" charset="0"/>
                <a:cs typeface="Times New Roman" panose="02020603050405020304" pitchFamily="18" charset="0"/>
              </a:rPr>
              <a:t>, dünyanın her yerinden eğitim alma imkanları ortaya çıkacak/çıktı</a:t>
            </a:r>
          </a:p>
          <a:p>
            <a:pPr algn="just" fontAlgn="base"/>
            <a:r>
              <a:rPr lang="tr-TR" b="0" dirty="0">
                <a:latin typeface="Times New Roman" panose="02020603050405020304" pitchFamily="18" charset="0"/>
                <a:cs typeface="Times New Roman" panose="02020603050405020304" pitchFamily="18" charset="0"/>
              </a:rPr>
              <a:t>Amerika Birleşik Devletleri'nde yaklaşık 2,3 milyon evde eğitimli öğrenci bulunmaktadır. (27 milyar dolar tasarruf</a:t>
            </a:r>
          </a:p>
          <a:p>
            <a:pPr algn="just" fontAlgn="base"/>
            <a:r>
              <a:rPr lang="tr-TR" b="0" dirty="0">
                <a:latin typeface="Times New Roman" panose="02020603050405020304" pitchFamily="18" charset="0"/>
                <a:cs typeface="Times New Roman" panose="02020603050405020304" pitchFamily="18" charset="0"/>
              </a:rPr>
              <a:t>İstatistikler, evde eğitim görmüş mezunların daha fazla okuduğunu, yönelimler daha iyi anladığını ve hayata daha çok dahil olduklarını söylüyor.</a:t>
            </a:r>
          </a:p>
        </p:txBody>
      </p:sp>
      <p:pic>
        <p:nvPicPr>
          <p:cNvPr id="5" name="Resim 4" descr="Gelecekteki Eğitim Teknolojisi"/>
          <p:cNvPicPr/>
          <p:nvPr/>
        </p:nvPicPr>
        <p:blipFill>
          <a:blip r:embed="rId2">
            <a:extLst>
              <a:ext uri="{28A0092B-C50C-407E-A947-70E740481C1C}">
                <a14:useLocalDpi xmlns:a14="http://schemas.microsoft.com/office/drawing/2010/main" val="0"/>
              </a:ext>
            </a:extLst>
          </a:blip>
          <a:srcRect/>
          <a:stretch>
            <a:fillRect/>
          </a:stretch>
        </p:blipFill>
        <p:spPr bwMode="auto">
          <a:xfrm>
            <a:off x="4584100" y="4231234"/>
            <a:ext cx="3880536" cy="1941556"/>
          </a:xfrm>
          <a:prstGeom prst="rect">
            <a:avLst/>
          </a:prstGeom>
          <a:noFill/>
          <a:ln>
            <a:noFill/>
          </a:ln>
        </p:spPr>
      </p:pic>
      <p:pic>
        <p:nvPicPr>
          <p:cNvPr id="6" name="Picture 5">
            <a:extLst>
              <a:ext uri="{FF2B5EF4-FFF2-40B4-BE49-F238E27FC236}">
                <a16:creationId xmlns="" xmlns:a16="http://schemas.microsoft.com/office/drawing/2014/main" id="{BC372222-5238-BF28-15C3-6833BD1F3894}"/>
              </a:ext>
            </a:extLst>
          </p:cNvPr>
          <p:cNvPicPr>
            <a:picLocks noChangeAspect="1"/>
          </p:cNvPicPr>
          <p:nvPr/>
        </p:nvPicPr>
        <p:blipFill>
          <a:blip r:embed="rId3"/>
          <a:stretch>
            <a:fillRect/>
          </a:stretch>
        </p:blipFill>
        <p:spPr>
          <a:xfrm>
            <a:off x="237297" y="170329"/>
            <a:ext cx="1219200" cy="1219200"/>
          </a:xfrm>
          <a:prstGeom prst="rect">
            <a:avLst/>
          </a:prstGeom>
        </p:spPr>
      </p:pic>
      <p:pic>
        <p:nvPicPr>
          <p:cNvPr id="3074" name="Picture 2" descr="House ">
            <a:extLst>
              <a:ext uri="{FF2B5EF4-FFF2-40B4-BE49-F238E27FC236}">
                <a16:creationId xmlns="" xmlns:a16="http://schemas.microsoft.com/office/drawing/2014/main" id="{7FDAA8CD-205E-F4FA-6D03-6FD1BB955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9382" y="1743075"/>
            <a:ext cx="647700"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5842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492E259-D97B-AAFB-7FD4-67F56B2A5B3C}"/>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660712" y="840441"/>
            <a:ext cx="9681883" cy="5775512"/>
          </a:xfrm>
        </p:spPr>
        <p:txBody>
          <a:bodyPr>
            <a:noAutofit/>
          </a:bodyPr>
          <a:lstStyle/>
          <a:p>
            <a:endParaRPr lang="tr-TR" b="1" dirty="0">
              <a:solidFill>
                <a:srgbClr val="FF0000"/>
              </a:solidFill>
            </a:endParaRPr>
          </a:p>
          <a:p>
            <a:r>
              <a:rPr lang="tr-TR" b="1" dirty="0">
                <a:solidFill>
                  <a:srgbClr val="FF0000"/>
                </a:solidFill>
              </a:rPr>
              <a:t>ÖĞRENCİ GÖZ KIRPIP BİLGİYİ ALACAK</a:t>
            </a:r>
            <a:endParaRPr lang="tr-TR" dirty="0">
              <a:solidFill>
                <a:srgbClr val="FF0000"/>
              </a:solidFill>
            </a:endParaRPr>
          </a:p>
          <a:p>
            <a:endParaRPr lang="tr-TR" dirty="0"/>
          </a:p>
          <a:p>
            <a:pPr algn="just"/>
            <a:r>
              <a:rPr lang="tr-TR" b="0" dirty="0"/>
              <a:t>Bilgiye herkes ulaşabilecek. Tabletler, ders kitapları kalmayacak. Google gözlükleri gibi kontak lensler olacak. Öğrenci ‘göz kırpma’ ile tüm bilgilere ulaşacak. Bu da eğitimi altüst edecek. Öğrenci formülleri ezberlemek zorunda kalmayacak. Tüm derslikler üç boyutlu olacak. Ezber kalkacak. bu yüzden öğretmen çok önemli olacak. Öğretmen kılavuzluk edecek, yol gösterecek, </a:t>
            </a:r>
            <a:r>
              <a:rPr lang="tr-TR" b="0" dirty="0" err="1"/>
              <a:t>mentor</a:t>
            </a:r>
            <a:r>
              <a:rPr lang="tr-TR" b="0" dirty="0"/>
              <a:t> olacak.</a:t>
            </a:r>
          </a:p>
        </p:txBody>
      </p:sp>
      <p:pic>
        <p:nvPicPr>
          <p:cNvPr id="6" name="Resim 5" descr="http://www.privateeyeinvestigation.com/s/img/emotionheader.jpg"/>
          <p:cNvPicPr/>
          <p:nvPr/>
        </p:nvPicPr>
        <p:blipFill>
          <a:blip r:embed="rId2">
            <a:extLst>
              <a:ext uri="{28A0092B-C50C-407E-A947-70E740481C1C}">
                <a14:useLocalDpi xmlns:a14="http://schemas.microsoft.com/office/drawing/2010/main" val="0"/>
              </a:ext>
            </a:extLst>
          </a:blip>
          <a:srcRect/>
          <a:stretch>
            <a:fillRect/>
          </a:stretch>
        </p:blipFill>
        <p:spPr bwMode="auto">
          <a:xfrm>
            <a:off x="3376332" y="4315949"/>
            <a:ext cx="5439335" cy="1874463"/>
          </a:xfrm>
          <a:prstGeom prst="rect">
            <a:avLst/>
          </a:prstGeom>
          <a:noFill/>
          <a:ln>
            <a:noFill/>
          </a:ln>
        </p:spPr>
      </p:pic>
      <p:pic>
        <p:nvPicPr>
          <p:cNvPr id="5" name="Picture 4">
            <a:extLst>
              <a:ext uri="{FF2B5EF4-FFF2-40B4-BE49-F238E27FC236}">
                <a16:creationId xmlns="" xmlns:a16="http://schemas.microsoft.com/office/drawing/2014/main" id="{5A3B904E-BFDD-8AC0-01C4-0E2FCA2CD571}"/>
              </a:ext>
            </a:extLst>
          </p:cNvPr>
          <p:cNvPicPr>
            <a:picLocks noChangeAspect="1"/>
          </p:cNvPicPr>
          <p:nvPr/>
        </p:nvPicPr>
        <p:blipFill>
          <a:blip r:embed="rId3"/>
          <a:stretch>
            <a:fillRect/>
          </a:stretch>
        </p:blipFill>
        <p:spPr>
          <a:xfrm>
            <a:off x="237297" y="170329"/>
            <a:ext cx="1219200" cy="1219200"/>
          </a:xfrm>
          <a:prstGeom prst="rect">
            <a:avLst/>
          </a:prstGeom>
        </p:spPr>
      </p:pic>
      <p:pic>
        <p:nvPicPr>
          <p:cNvPr id="4" name="Picture 3">
            <a:extLst>
              <a:ext uri="{FF2B5EF4-FFF2-40B4-BE49-F238E27FC236}">
                <a16:creationId xmlns="" xmlns:a16="http://schemas.microsoft.com/office/drawing/2014/main" id="{93F8B22B-0EB2-0105-CC67-47C3CF7C896E}"/>
              </a:ext>
            </a:extLst>
          </p:cNvPr>
          <p:cNvPicPr>
            <a:picLocks noChangeAspect="1"/>
          </p:cNvPicPr>
          <p:nvPr/>
        </p:nvPicPr>
        <p:blipFill>
          <a:blip r:embed="rId4"/>
          <a:stretch>
            <a:fillRect/>
          </a:stretch>
        </p:blipFill>
        <p:spPr>
          <a:xfrm>
            <a:off x="3376332" y="1153852"/>
            <a:ext cx="714375" cy="714375"/>
          </a:xfrm>
          <a:prstGeom prst="rect">
            <a:avLst/>
          </a:prstGeom>
        </p:spPr>
      </p:pic>
    </p:spTree>
    <p:extLst>
      <p:ext uri="{BB962C8B-B14F-4D97-AF65-F5344CB8AC3E}">
        <p14:creationId xmlns:p14="http://schemas.microsoft.com/office/powerpoint/2010/main" val="2536976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10156307-D612-F941-B2C3-11CC6833082F}"/>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651125" y="1079966"/>
            <a:ext cx="10260107" cy="5573806"/>
          </a:xfrm>
        </p:spPr>
        <p:txBody>
          <a:bodyPr>
            <a:noAutofit/>
          </a:bodyPr>
          <a:lstStyle/>
          <a:p>
            <a:pPr algn="just"/>
            <a:r>
              <a:rPr lang="tr-TR" b="0" dirty="0">
                <a:solidFill>
                  <a:srgbClr val="FF0000"/>
                </a:solidFill>
              </a:rPr>
              <a:t>VR ve AR Gözlükle Eğitim </a:t>
            </a:r>
            <a:r>
              <a:rPr lang="tr-TR" b="0" dirty="0"/>
              <a:t>Bu gözlüklerin eğitimde kullanılması şuan dünyanın bazı yerlerinde denense de hala yaygın değil. Eğitim sistemimiz giderek yaparak - yaşayarak kavramı üzerinde yoğunlaşıyor. Bu nedenle ülkemiz bu kavramı baz alarak eğitim müfredatında çeşitli değiştirmeler yapıyor. AR ve VR gözlükler bize bu konuda yardımcı olacak. </a:t>
            </a:r>
          </a:p>
          <a:p>
            <a:pPr algn="just"/>
            <a:r>
              <a:rPr lang="tr-TR" b="0" dirty="0">
                <a:solidFill>
                  <a:srgbClr val="FF0000"/>
                </a:solidFill>
              </a:rPr>
              <a:t>Bu gözlüklerle örneğin Türkiye’deki gölleri işlerken İzmir’den Van Gölü’ne rahatlıkla bir gezi düzenleyebilir, Van Gölü’nün normal hayatta gördüğümüz göllere oranla ne kadar büyük olduğunu öğrencilere kolaylıkla kavratabiliriz</a:t>
            </a:r>
            <a:r>
              <a:rPr lang="tr-TR" b="0" dirty="0"/>
              <a:t>. Ya da bir iç mimarlık öğrencisi bir ofis için dizayn ederken AR gözlüklerden yardım alabilir. Microsoft’un son güncellemesi 3D </a:t>
            </a:r>
            <a:r>
              <a:rPr lang="tr-TR" b="0" dirty="0" err="1"/>
              <a:t>paint</a:t>
            </a:r>
            <a:r>
              <a:rPr lang="tr-TR" b="0" dirty="0"/>
              <a:t> uygulamasıyla bunun yaygınlaşması çok da uzak görünmüyor.</a:t>
            </a:r>
          </a:p>
        </p:txBody>
      </p:sp>
      <p:pic>
        <p:nvPicPr>
          <p:cNvPr id="4" name="Resim 3"/>
          <p:cNvPicPr>
            <a:picLocks noChangeAspect="1"/>
          </p:cNvPicPr>
          <p:nvPr/>
        </p:nvPicPr>
        <p:blipFill>
          <a:blip r:embed="rId2"/>
          <a:stretch>
            <a:fillRect/>
          </a:stretch>
        </p:blipFill>
        <p:spPr>
          <a:xfrm>
            <a:off x="5083266" y="4975950"/>
            <a:ext cx="2671333" cy="1604168"/>
          </a:xfrm>
          <a:prstGeom prst="rect">
            <a:avLst/>
          </a:prstGeom>
        </p:spPr>
      </p:pic>
      <p:pic>
        <p:nvPicPr>
          <p:cNvPr id="5" name="Picture 4">
            <a:extLst>
              <a:ext uri="{FF2B5EF4-FFF2-40B4-BE49-F238E27FC236}">
                <a16:creationId xmlns="" xmlns:a16="http://schemas.microsoft.com/office/drawing/2014/main" id="{B07339A7-9A76-D1EC-F7F1-B5B4805E07B4}"/>
              </a:ext>
            </a:extLst>
          </p:cNvPr>
          <p:cNvPicPr>
            <a:picLocks noChangeAspect="1"/>
          </p:cNvPicPr>
          <p:nvPr/>
        </p:nvPicPr>
        <p:blipFill>
          <a:blip r:embed="rId3"/>
          <a:stretch>
            <a:fillRect/>
          </a:stretch>
        </p:blipFill>
        <p:spPr>
          <a:xfrm>
            <a:off x="237297" y="170329"/>
            <a:ext cx="1219200" cy="1219200"/>
          </a:xfrm>
          <a:prstGeom prst="rect">
            <a:avLst/>
          </a:prstGeom>
        </p:spPr>
      </p:pic>
      <p:pic>
        <p:nvPicPr>
          <p:cNvPr id="7" name="Picture 6">
            <a:extLst>
              <a:ext uri="{FF2B5EF4-FFF2-40B4-BE49-F238E27FC236}">
                <a16:creationId xmlns="" xmlns:a16="http://schemas.microsoft.com/office/drawing/2014/main" id="{BF8F3DED-199B-71EF-C245-F103C080EFCC}"/>
              </a:ext>
            </a:extLst>
          </p:cNvPr>
          <p:cNvPicPr>
            <a:picLocks noChangeAspect="1"/>
          </p:cNvPicPr>
          <p:nvPr/>
        </p:nvPicPr>
        <p:blipFill>
          <a:blip r:embed="rId4"/>
          <a:stretch>
            <a:fillRect/>
          </a:stretch>
        </p:blipFill>
        <p:spPr>
          <a:xfrm>
            <a:off x="1146933" y="1140965"/>
            <a:ext cx="619125" cy="619125"/>
          </a:xfrm>
          <a:prstGeom prst="rect">
            <a:avLst/>
          </a:prstGeom>
        </p:spPr>
      </p:pic>
    </p:spTree>
    <p:extLst>
      <p:ext uri="{BB962C8B-B14F-4D97-AF65-F5344CB8AC3E}">
        <p14:creationId xmlns:p14="http://schemas.microsoft.com/office/powerpoint/2010/main" val="35913344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0122E5A-BB79-B01D-89E7-07C7DED538B6}"/>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660710" y="1359833"/>
            <a:ext cx="9681883" cy="5775512"/>
          </a:xfrm>
        </p:spPr>
        <p:txBody>
          <a:bodyPr>
            <a:noAutofit/>
          </a:bodyPr>
          <a:lstStyle/>
          <a:p>
            <a:r>
              <a:rPr lang="tr-TR" b="1" dirty="0">
                <a:solidFill>
                  <a:srgbClr val="FF0000"/>
                </a:solidFill>
              </a:rPr>
              <a:t>Kişiselleştirilmiş Ortamlar</a:t>
            </a:r>
          </a:p>
          <a:p>
            <a:pPr algn="just"/>
            <a:r>
              <a:rPr lang="tr-TR" b="0" dirty="0"/>
              <a:t>Verimli öğrenmenin gerçekleşmesi için sınıfın fiziksel şartlarının öğrenciye göre ayarlanması gerekiyor. İleride sınıflardaki sıralar yerini özel kabinlere bırakacak. Kabinlerdeki ışık, ses, sıcaklık, görüntü, koltukların sertliği; açısı her öğrencinin ihtiyacına göre ayarlanabilecek. Bu fiziksel engellerin öğrenmenin üzerindeki etkilerini büyük oranda azaltacak. Görme kaybı olan bir öğrenci öğretmenin anlattığı dersi yakınlaştırıp takip edebilecek veya işitme kaybı olan bir öğrenci dersin sesini yükseltip rahatlıkla dersi takip edebilecek.</a:t>
            </a:r>
          </a:p>
          <a:p>
            <a:endParaRPr lang="tr-TR" dirty="0"/>
          </a:p>
        </p:txBody>
      </p:sp>
      <p:pic>
        <p:nvPicPr>
          <p:cNvPr id="5" name="Resim 4"/>
          <p:cNvPicPr>
            <a:picLocks noChangeAspect="1"/>
          </p:cNvPicPr>
          <p:nvPr/>
        </p:nvPicPr>
        <p:blipFill>
          <a:blip r:embed="rId2"/>
          <a:stretch>
            <a:fillRect/>
          </a:stretch>
        </p:blipFill>
        <p:spPr>
          <a:xfrm>
            <a:off x="4677893" y="4432297"/>
            <a:ext cx="3647519" cy="2190380"/>
          </a:xfrm>
          <a:prstGeom prst="rect">
            <a:avLst/>
          </a:prstGeom>
        </p:spPr>
      </p:pic>
      <p:pic>
        <p:nvPicPr>
          <p:cNvPr id="6" name="Picture 5">
            <a:extLst>
              <a:ext uri="{FF2B5EF4-FFF2-40B4-BE49-F238E27FC236}">
                <a16:creationId xmlns="" xmlns:a16="http://schemas.microsoft.com/office/drawing/2014/main" id="{BA4109D5-1383-F7E4-7308-6E1A75896294}"/>
              </a:ext>
            </a:extLst>
          </p:cNvPr>
          <p:cNvPicPr>
            <a:picLocks noChangeAspect="1"/>
          </p:cNvPicPr>
          <p:nvPr/>
        </p:nvPicPr>
        <p:blipFill>
          <a:blip r:embed="rId3"/>
          <a:stretch>
            <a:fillRect/>
          </a:stretch>
        </p:blipFill>
        <p:spPr>
          <a:xfrm>
            <a:off x="237297" y="170329"/>
            <a:ext cx="1219200" cy="1219200"/>
          </a:xfrm>
          <a:prstGeom prst="rect">
            <a:avLst/>
          </a:prstGeom>
        </p:spPr>
      </p:pic>
      <p:pic>
        <p:nvPicPr>
          <p:cNvPr id="4" name="Picture 3">
            <a:extLst>
              <a:ext uri="{FF2B5EF4-FFF2-40B4-BE49-F238E27FC236}">
                <a16:creationId xmlns="" xmlns:a16="http://schemas.microsoft.com/office/drawing/2014/main" id="{8AF80563-BDE1-CCDE-CE44-B3BE0E58E55C}"/>
              </a:ext>
            </a:extLst>
          </p:cNvPr>
          <p:cNvPicPr>
            <a:picLocks noChangeAspect="1"/>
          </p:cNvPicPr>
          <p:nvPr/>
        </p:nvPicPr>
        <p:blipFill>
          <a:blip r:embed="rId4"/>
          <a:stretch>
            <a:fillRect/>
          </a:stretch>
        </p:blipFill>
        <p:spPr>
          <a:xfrm>
            <a:off x="3912458" y="1006811"/>
            <a:ext cx="765435" cy="765435"/>
          </a:xfrm>
          <a:prstGeom prst="rect">
            <a:avLst/>
          </a:prstGeom>
        </p:spPr>
      </p:pic>
    </p:spTree>
    <p:extLst>
      <p:ext uri="{BB962C8B-B14F-4D97-AF65-F5344CB8AC3E}">
        <p14:creationId xmlns:p14="http://schemas.microsoft.com/office/powerpoint/2010/main" val="1505621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EBA5FCB-9C87-68A5-A9CE-5CBBAA86C19A}"/>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747835" y="1023525"/>
            <a:ext cx="9681883" cy="5775512"/>
          </a:xfrm>
        </p:spPr>
        <p:txBody>
          <a:bodyPr>
            <a:noAutofit/>
          </a:bodyPr>
          <a:lstStyle/>
          <a:p>
            <a:r>
              <a:rPr lang="tr-TR" b="1" dirty="0">
                <a:solidFill>
                  <a:srgbClr val="FF0000"/>
                </a:solidFill>
              </a:rPr>
              <a:t>Bulut Bilişim</a:t>
            </a:r>
          </a:p>
          <a:p>
            <a:pPr algn="just"/>
            <a:r>
              <a:rPr lang="tr-TR" b="0" dirty="0"/>
              <a:t>Değişen hayat şartları ile insanların bilgiye ulaşma ve bilgiyi saklama şekilleri de değişmeye başladı. Bulut teknolojisi bilgiye istediğimiz yer ve zamanda ulaşmamızda büyük bir özgürlük sağlıyor. Aynı zamanda bu alanla ilgili birçok meslek grubu da ortaya çıkmış durumda. Ders kayıtları, kitaplar, ödevler, notlar bu sistem üzerinden hem öğrenci hem öğretmen tarafından kolay bir şekilde ulaşılabilecek. Öğretmen verdiği bir ödevin kontrolünü bu platformdan yapabilecek, öğrenci anlamadığı konuyu istediği zaman tekrar edebilecek. Şuan pek çok yerde kullanılsa da ileride tüm ders kitaplarının yerini alacağı düşünülüyor.</a:t>
            </a:r>
          </a:p>
          <a:p>
            <a:pPr algn="just"/>
            <a:r>
              <a:rPr lang="tr-TR" sz="2000" b="1" dirty="0">
                <a:solidFill>
                  <a:srgbClr val="FF0000"/>
                </a:solidFill>
              </a:rPr>
              <a:t>			En Büyük OKUL </a:t>
            </a:r>
            <a:r>
              <a:rPr lang="tr-TR" sz="2000" b="1" dirty="0" err="1">
                <a:solidFill>
                  <a:srgbClr val="FF0000"/>
                </a:solidFill>
              </a:rPr>
              <a:t>Cloud</a:t>
            </a:r>
            <a:r>
              <a:rPr lang="tr-TR" sz="2000" b="1" dirty="0">
                <a:solidFill>
                  <a:srgbClr val="FF0000"/>
                </a:solidFill>
              </a:rPr>
              <a:t> Olacak</a:t>
            </a:r>
            <a:endParaRPr lang="tr-TR" sz="2000" dirty="0">
              <a:solidFill>
                <a:srgbClr val="FF0000"/>
              </a:solidFill>
            </a:endParaRPr>
          </a:p>
          <a:p>
            <a:pPr algn="just"/>
            <a:r>
              <a:rPr lang="tr-TR" b="0" dirty="0"/>
              <a:t>		Geleceğin en büyük okulu </a:t>
            </a:r>
            <a:r>
              <a:rPr lang="tr-TR" b="0" dirty="0" err="1"/>
              <a:t>Cloud</a:t>
            </a:r>
            <a:r>
              <a:rPr lang="tr-TR" b="0" dirty="0"/>
              <a:t> (bulut) olacak. </a:t>
            </a:r>
            <a:endParaRPr lang="tr-TR" dirty="0"/>
          </a:p>
        </p:txBody>
      </p:sp>
      <p:pic>
        <p:nvPicPr>
          <p:cNvPr id="4" name="Resim 3"/>
          <p:cNvPicPr>
            <a:picLocks noChangeAspect="1"/>
          </p:cNvPicPr>
          <p:nvPr/>
        </p:nvPicPr>
        <p:blipFill>
          <a:blip r:embed="rId2"/>
          <a:stretch>
            <a:fillRect/>
          </a:stretch>
        </p:blipFill>
        <p:spPr>
          <a:xfrm>
            <a:off x="5730123" y="5470623"/>
            <a:ext cx="1918452" cy="1152054"/>
          </a:xfrm>
          <a:prstGeom prst="rect">
            <a:avLst/>
          </a:prstGeom>
        </p:spPr>
      </p:pic>
      <p:pic>
        <p:nvPicPr>
          <p:cNvPr id="5" name="Picture 4">
            <a:extLst>
              <a:ext uri="{FF2B5EF4-FFF2-40B4-BE49-F238E27FC236}">
                <a16:creationId xmlns="" xmlns:a16="http://schemas.microsoft.com/office/drawing/2014/main" id="{41788571-F3BA-FA64-140A-F7917BDB39D5}"/>
              </a:ext>
            </a:extLst>
          </p:cNvPr>
          <p:cNvPicPr>
            <a:picLocks noChangeAspect="1"/>
          </p:cNvPicPr>
          <p:nvPr/>
        </p:nvPicPr>
        <p:blipFill>
          <a:blip r:embed="rId3"/>
          <a:stretch>
            <a:fillRect/>
          </a:stretch>
        </p:blipFill>
        <p:spPr>
          <a:xfrm>
            <a:off x="237297" y="170329"/>
            <a:ext cx="1219200" cy="1219200"/>
          </a:xfrm>
          <a:prstGeom prst="rect">
            <a:avLst/>
          </a:prstGeom>
        </p:spPr>
      </p:pic>
      <p:pic>
        <p:nvPicPr>
          <p:cNvPr id="7" name="Picture 6">
            <a:extLst>
              <a:ext uri="{FF2B5EF4-FFF2-40B4-BE49-F238E27FC236}">
                <a16:creationId xmlns="" xmlns:a16="http://schemas.microsoft.com/office/drawing/2014/main" id="{E64F9DCB-8296-7A5A-A45B-3E77423FCD6D}"/>
              </a:ext>
            </a:extLst>
          </p:cNvPr>
          <p:cNvPicPr>
            <a:picLocks noChangeAspect="1"/>
          </p:cNvPicPr>
          <p:nvPr/>
        </p:nvPicPr>
        <p:blipFill>
          <a:blip r:embed="rId4"/>
          <a:stretch>
            <a:fillRect/>
          </a:stretch>
        </p:blipFill>
        <p:spPr>
          <a:xfrm>
            <a:off x="4923232" y="779929"/>
            <a:ext cx="685240" cy="685240"/>
          </a:xfrm>
          <a:prstGeom prst="rect">
            <a:avLst/>
          </a:prstGeom>
        </p:spPr>
      </p:pic>
    </p:spTree>
    <p:extLst>
      <p:ext uri="{BB962C8B-B14F-4D97-AF65-F5344CB8AC3E}">
        <p14:creationId xmlns:p14="http://schemas.microsoft.com/office/powerpoint/2010/main" val="757005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ADC5870A-4E90-9E61-8E66-8386E882BF64}"/>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650065" y="1545291"/>
            <a:ext cx="9681883" cy="5775512"/>
          </a:xfrm>
        </p:spPr>
        <p:txBody>
          <a:bodyPr>
            <a:noAutofit/>
          </a:bodyPr>
          <a:lstStyle/>
          <a:p>
            <a:pPr fontAlgn="base"/>
            <a:r>
              <a:rPr lang="tr-TR" b="1" dirty="0">
                <a:solidFill>
                  <a:srgbClr val="FF0000"/>
                </a:solidFill>
              </a:rPr>
              <a:t>Öğrenciye yakın takip</a:t>
            </a:r>
          </a:p>
          <a:p>
            <a:pPr algn="just"/>
            <a:r>
              <a:rPr lang="tr-TR" b="0" dirty="0" err="1"/>
              <a:t>Biyometri</a:t>
            </a:r>
            <a:r>
              <a:rPr lang="tr-TR" b="0" dirty="0"/>
              <a:t>, insanları belirli fiziksel ya da davranışsal özelliklere göre tanımlamak için kullanılan bir teknoloji. Bu teknoloji gelecekte akıllı yazılımın, bir sınıfta eğitim alan çocukların fiziksel ve duygusal durumunu tamamen anlayabilmesini sağlayacak. Öğrencilere sunulan ders malzemeleri, bir iş üzerinde çalışırken değiştirilebilir olacak ve öğrencilerden alınan </a:t>
            </a:r>
            <a:r>
              <a:rPr lang="tr-TR" b="0" dirty="0" err="1"/>
              <a:t>biyometrik</a:t>
            </a:r>
            <a:r>
              <a:rPr lang="tr-TR" b="0" dirty="0"/>
              <a:t> sinyallere göre kişisel olarak düzenlenebilecek. Yüz ifadesi, kalp atış hızı, cildin nemi ve hatta ten kokusu gibi fiziksel özelliklerle öğrencilerin algı ve performansına dair detaylı raporlar çıkarılabilecek. Yazı yazma hızı, yürüyüş tarzı ve ses tonu gibi davranışsal özellikler de öğretmenlerin, hangi öğrencinin ekstra yardıma ihtiyacı olduğunu anlamasını sağlayacak ve her bir öğrencide hangi eğitim tekniklerinin en iyi sonuç verdiğini tayin etmesine yarayacak.</a:t>
            </a:r>
          </a:p>
        </p:txBody>
      </p:sp>
      <p:pic>
        <p:nvPicPr>
          <p:cNvPr id="4" name="Picture 3">
            <a:extLst>
              <a:ext uri="{FF2B5EF4-FFF2-40B4-BE49-F238E27FC236}">
                <a16:creationId xmlns="" xmlns:a16="http://schemas.microsoft.com/office/drawing/2014/main" id="{0C25E548-9B02-1EA9-55C4-472B5E9B1888}"/>
              </a:ext>
            </a:extLst>
          </p:cNvPr>
          <p:cNvPicPr>
            <a:picLocks noChangeAspect="1"/>
          </p:cNvPicPr>
          <p:nvPr/>
        </p:nvPicPr>
        <p:blipFill>
          <a:blip r:embed="rId2"/>
          <a:stretch>
            <a:fillRect/>
          </a:stretch>
        </p:blipFill>
        <p:spPr>
          <a:xfrm>
            <a:off x="237297" y="170329"/>
            <a:ext cx="1219200" cy="1219200"/>
          </a:xfrm>
          <a:prstGeom prst="rect">
            <a:avLst/>
          </a:prstGeom>
        </p:spPr>
      </p:pic>
      <p:pic>
        <p:nvPicPr>
          <p:cNvPr id="4098" name="Picture 2" descr="Networking ">
            <a:extLst>
              <a:ext uri="{FF2B5EF4-FFF2-40B4-BE49-F238E27FC236}">
                <a16:creationId xmlns="" xmlns:a16="http://schemas.microsoft.com/office/drawing/2014/main" id="{E6495C85-7748-F671-0F43-956A01B6B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25" y="1237129"/>
            <a:ext cx="765362" cy="76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839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9394AAD-46B7-9E27-275A-DE6270CE30B9}"/>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717862" y="1070283"/>
            <a:ext cx="9681883" cy="5775512"/>
          </a:xfrm>
        </p:spPr>
        <p:txBody>
          <a:bodyPr>
            <a:noAutofit/>
          </a:bodyPr>
          <a:lstStyle/>
          <a:p>
            <a:pPr fontAlgn="base"/>
            <a:r>
              <a:rPr lang="tr-TR" b="1" dirty="0">
                <a:solidFill>
                  <a:srgbClr val="FF0000"/>
                </a:solidFill>
              </a:rPr>
              <a:t>Çoklu dokunmatik kontrole sahip yüzeyler</a:t>
            </a:r>
          </a:p>
          <a:p>
            <a:pPr algn="just" fontAlgn="base"/>
            <a:r>
              <a:rPr lang="tr-TR" dirty="0"/>
              <a:t> </a:t>
            </a:r>
            <a:r>
              <a:rPr lang="tr-TR" b="0" dirty="0"/>
              <a:t>Microsoft gibi şirketler, çoklu dokunmatik özellikli yüzeyler üzerine yıllardır çalışıyor. Şu güne kadar mükemmel işler çıkarmış olsalar da, çoklu dokunmatik konseptinin ana akım tüketiciler tarafından kucaklanmasını sağlayan ürün </a:t>
            </a:r>
            <a:r>
              <a:rPr lang="tr-TR" b="0" dirty="0" err="1"/>
              <a:t>Apple’ın</a:t>
            </a:r>
            <a:r>
              <a:rPr lang="tr-TR" b="0" dirty="0"/>
              <a:t> </a:t>
            </a:r>
            <a:r>
              <a:rPr lang="tr-TR" b="0" dirty="0" err="1"/>
              <a:t>iPhone’u</a:t>
            </a:r>
            <a:r>
              <a:rPr lang="tr-TR" b="0" dirty="0"/>
              <a:t> oldu. Dokunmatik yüzeylerin maliyeti düştükçe ve her geçen gün biraz daha geliştikçe, ilk çoklu dokunmatik ürünlerinin ileride bir gün sınıfları da değiştireceğini görebiliyoruz.</a:t>
            </a:r>
          </a:p>
          <a:p>
            <a:pPr algn="just" fontAlgn="base"/>
            <a:r>
              <a:rPr lang="tr-TR" b="0" dirty="0">
                <a:solidFill>
                  <a:srgbClr val="FF0000"/>
                </a:solidFill>
              </a:rPr>
              <a:t>Öğrencilerin, dünyanın herhangi bir yerindeki bir başka öğrenci ile işbirliği yapabildiği, önlerindeki sanal objeleri birlikte değiştirebildiği bir etüt odası düşünün. Masanın üzerinde tek bir basit kaydırma hareketiyle önlerine akacak videolar, sanal araçlar ve milyonlarca online kaynak</a:t>
            </a:r>
            <a:r>
              <a:rPr lang="tr-TR" b="0" dirty="0"/>
              <a:t>… Gelecek kulağa heyecan verici gelse de kimileri için korkutucu da… Düşünsenize, çocuklarımız ders çalışırken üzerlerinde elektrotlar olacak. Stresli olup olmadıklarını anlamak için yaydıkları koku takip edilecek. Bunların hepsi uzak gelecek konseptleri ve gerçeğe dönebilmeleri için gerçekten sıkı kılavuzlar eşliğinde, ciddi dikkatle ve yoğun çabayla üzerlerinde çalışılması gerekiyor.</a:t>
            </a:r>
          </a:p>
        </p:txBody>
      </p:sp>
      <p:pic>
        <p:nvPicPr>
          <p:cNvPr id="4" name="Picture 3">
            <a:extLst>
              <a:ext uri="{FF2B5EF4-FFF2-40B4-BE49-F238E27FC236}">
                <a16:creationId xmlns="" xmlns:a16="http://schemas.microsoft.com/office/drawing/2014/main" id="{12FB9DAE-6CEE-3DD8-1561-56C8B3108150}"/>
              </a:ext>
            </a:extLst>
          </p:cNvPr>
          <p:cNvPicPr>
            <a:picLocks noChangeAspect="1"/>
          </p:cNvPicPr>
          <p:nvPr/>
        </p:nvPicPr>
        <p:blipFill>
          <a:blip r:embed="rId2"/>
          <a:stretch>
            <a:fillRect/>
          </a:stretch>
        </p:blipFill>
        <p:spPr>
          <a:xfrm>
            <a:off x="237297" y="170329"/>
            <a:ext cx="1219200" cy="1219200"/>
          </a:xfrm>
          <a:prstGeom prst="rect">
            <a:avLst/>
          </a:prstGeom>
        </p:spPr>
      </p:pic>
      <p:pic>
        <p:nvPicPr>
          <p:cNvPr id="6" name="Picture 5">
            <a:extLst>
              <a:ext uri="{FF2B5EF4-FFF2-40B4-BE49-F238E27FC236}">
                <a16:creationId xmlns="" xmlns:a16="http://schemas.microsoft.com/office/drawing/2014/main" id="{E2F920F3-3A4A-23A7-E0BF-51A21D952DC4}"/>
              </a:ext>
            </a:extLst>
          </p:cNvPr>
          <p:cNvPicPr>
            <a:picLocks noChangeAspect="1"/>
          </p:cNvPicPr>
          <p:nvPr/>
        </p:nvPicPr>
        <p:blipFill>
          <a:blip r:embed="rId3"/>
          <a:stretch>
            <a:fillRect/>
          </a:stretch>
        </p:blipFill>
        <p:spPr>
          <a:xfrm>
            <a:off x="3084907" y="828601"/>
            <a:ext cx="723900" cy="723900"/>
          </a:xfrm>
          <a:prstGeom prst="rect">
            <a:avLst/>
          </a:prstGeom>
        </p:spPr>
      </p:pic>
    </p:spTree>
    <p:extLst>
      <p:ext uri="{BB962C8B-B14F-4D97-AF65-F5344CB8AC3E}">
        <p14:creationId xmlns:p14="http://schemas.microsoft.com/office/powerpoint/2010/main" val="2639431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90AC529-A80C-AE9D-472E-CF16DCCECA9C}"/>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02465" y="235323"/>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181929" y="1054035"/>
            <a:ext cx="10772774" cy="5775512"/>
          </a:xfrm>
        </p:spPr>
        <p:txBody>
          <a:bodyPr>
            <a:noAutofit/>
          </a:bodyPr>
          <a:lstStyle/>
          <a:p>
            <a:r>
              <a:rPr lang="tr-TR" b="1" dirty="0">
                <a:solidFill>
                  <a:srgbClr val="FF0000"/>
                </a:solidFill>
              </a:rPr>
              <a:t>Yeni Eğitim Alanları Neler?</a:t>
            </a:r>
            <a:endParaRPr lang="tr-TR" dirty="0">
              <a:solidFill>
                <a:srgbClr val="FF0000"/>
              </a:solidFill>
            </a:endParaRPr>
          </a:p>
          <a:p>
            <a:pPr algn="just"/>
            <a:r>
              <a:rPr lang="tr-TR" b="0" dirty="0"/>
              <a:t>Teknoloji geliştikçe ilgi ve ihtiyaçlar da değişecek ve bu ihtiyaca yönelik meslek dalları gelişecek. Bu elemanları yetiştirmek için yeni eğitim alanları ortaya çıkacaktır. Örneğin; akıllı telefonlarımız ve sosyal medya bu kadar yaygın değilken yazılım ve medya uzmanlarına bu kadar ihtiyaç duyulmuyordu. Bu konudaki gelişmeler artıp yaygın hale gelince bu meslek dalları ile ilgili eğitim alanları ve çalışan sayısı giderek arttı. Günümüzde yapay zeka ve robotik çalışmalar artmaya başladı. İleride de bununla ilgili </a:t>
            </a:r>
            <a:r>
              <a:rPr lang="tr-TR" b="0" u="sng" dirty="0">
                <a:hlinkClick r:id="rId2"/>
              </a:rPr>
              <a:t>online eğitim</a:t>
            </a:r>
            <a:r>
              <a:rPr lang="tr-TR" b="0" dirty="0"/>
              <a:t> alanları ve meslekler mutlaka artacaktır. </a:t>
            </a:r>
            <a:r>
              <a:rPr lang="tr-TR" dirty="0"/>
              <a:t>Acaba ileride çocuklarımız; robot tamircisi, </a:t>
            </a:r>
            <a:r>
              <a:rPr lang="tr-TR" dirty="0" err="1"/>
              <a:t>drone</a:t>
            </a:r>
            <a:r>
              <a:rPr lang="tr-TR" dirty="0"/>
              <a:t> pilotu, yapay zeka psikoloğu vs. olabilir mi?</a:t>
            </a:r>
          </a:p>
          <a:p>
            <a:pPr algn="just"/>
            <a:endParaRPr lang="tr-TR" dirty="0"/>
          </a:p>
          <a:p>
            <a:pPr algn="just"/>
            <a:r>
              <a:rPr lang="tr-TR" b="1" dirty="0">
                <a:solidFill>
                  <a:srgbClr val="FF0000"/>
                </a:solidFill>
              </a:rPr>
              <a:t>			Robotlar Öğretmenin İşini Elinden Alamayacak</a:t>
            </a:r>
            <a:endParaRPr lang="tr-TR" dirty="0">
              <a:solidFill>
                <a:srgbClr val="FF0000"/>
              </a:solidFill>
            </a:endParaRPr>
          </a:p>
          <a:p>
            <a:pPr algn="just"/>
            <a:r>
              <a:rPr lang="tr-TR" b="0" dirty="0"/>
              <a:t>Kendini tekrarlayan işler yani brokerlik, acentelik gibi meslekler robotlar tarafından yapılacak. Ama çöpçülük, bahçıvanlık, polislik, inşaat işçiliği gibi meslekler gelecekte hep olacak. </a:t>
            </a:r>
            <a:r>
              <a:rPr lang="tr-TR" b="0" dirty="0" err="1">
                <a:solidFill>
                  <a:srgbClr val="FF0000"/>
                </a:solidFill>
              </a:rPr>
              <a:t>Yaratacılık</a:t>
            </a:r>
            <a:r>
              <a:rPr lang="tr-TR" b="0" dirty="0">
                <a:solidFill>
                  <a:srgbClr val="FF0000"/>
                </a:solidFill>
              </a:rPr>
              <a:t>, hayal gücü gerektiren konularda robotlar çalışamayacak</a:t>
            </a:r>
            <a:r>
              <a:rPr lang="tr-TR" b="0" dirty="0"/>
              <a:t>.</a:t>
            </a:r>
          </a:p>
          <a:p>
            <a:endParaRPr lang="tr-TR" dirty="0"/>
          </a:p>
          <a:p>
            <a:endParaRPr lang="tr-TR" dirty="0"/>
          </a:p>
        </p:txBody>
      </p:sp>
      <p:pic>
        <p:nvPicPr>
          <p:cNvPr id="4" name="Picture 3">
            <a:extLst>
              <a:ext uri="{FF2B5EF4-FFF2-40B4-BE49-F238E27FC236}">
                <a16:creationId xmlns="" xmlns:a16="http://schemas.microsoft.com/office/drawing/2014/main" id="{BFC91457-ACBF-974F-AF01-69429386C59E}"/>
              </a:ext>
            </a:extLst>
          </p:cNvPr>
          <p:cNvPicPr>
            <a:picLocks noChangeAspect="1"/>
          </p:cNvPicPr>
          <p:nvPr/>
        </p:nvPicPr>
        <p:blipFill>
          <a:blip r:embed="rId3"/>
          <a:stretch>
            <a:fillRect/>
          </a:stretch>
        </p:blipFill>
        <p:spPr>
          <a:xfrm>
            <a:off x="237297" y="170329"/>
            <a:ext cx="1219200" cy="1219200"/>
          </a:xfrm>
          <a:prstGeom prst="rect">
            <a:avLst/>
          </a:prstGeom>
        </p:spPr>
      </p:pic>
      <p:pic>
        <p:nvPicPr>
          <p:cNvPr id="6" name="Picture 5">
            <a:extLst>
              <a:ext uri="{FF2B5EF4-FFF2-40B4-BE49-F238E27FC236}">
                <a16:creationId xmlns="" xmlns:a16="http://schemas.microsoft.com/office/drawing/2014/main" id="{B9DB47C4-BC44-0B72-724F-8D9D6352C856}"/>
              </a:ext>
            </a:extLst>
          </p:cNvPr>
          <p:cNvPicPr>
            <a:picLocks noChangeAspect="1"/>
          </p:cNvPicPr>
          <p:nvPr/>
        </p:nvPicPr>
        <p:blipFill>
          <a:blip r:embed="rId4"/>
          <a:stretch>
            <a:fillRect/>
          </a:stretch>
        </p:blipFill>
        <p:spPr>
          <a:xfrm>
            <a:off x="4124325" y="779929"/>
            <a:ext cx="695325" cy="695325"/>
          </a:xfrm>
          <a:prstGeom prst="rect">
            <a:avLst/>
          </a:prstGeom>
        </p:spPr>
      </p:pic>
      <p:pic>
        <p:nvPicPr>
          <p:cNvPr id="7" name="Picture 6">
            <a:extLst>
              <a:ext uri="{FF2B5EF4-FFF2-40B4-BE49-F238E27FC236}">
                <a16:creationId xmlns="" xmlns:a16="http://schemas.microsoft.com/office/drawing/2014/main" id="{A54786E7-08A1-08E5-748E-B1C0867FF918}"/>
              </a:ext>
            </a:extLst>
          </p:cNvPr>
          <p:cNvPicPr>
            <a:picLocks noChangeAspect="1"/>
          </p:cNvPicPr>
          <p:nvPr/>
        </p:nvPicPr>
        <p:blipFill>
          <a:blip r:embed="rId5"/>
          <a:stretch>
            <a:fillRect/>
          </a:stretch>
        </p:blipFill>
        <p:spPr>
          <a:xfrm>
            <a:off x="3267075" y="4448175"/>
            <a:ext cx="704850" cy="704850"/>
          </a:xfrm>
          <a:prstGeom prst="rect">
            <a:avLst/>
          </a:prstGeom>
        </p:spPr>
      </p:pic>
    </p:spTree>
    <p:extLst>
      <p:ext uri="{BB962C8B-B14F-4D97-AF65-F5344CB8AC3E}">
        <p14:creationId xmlns:p14="http://schemas.microsoft.com/office/powerpoint/2010/main" val="3151134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805FD34F-ADC4-94AA-997D-4AD59D4B33E4}"/>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22637" y="208428"/>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sp>
        <p:nvSpPr>
          <p:cNvPr id="3" name="Alt Başlık 2"/>
          <p:cNvSpPr>
            <a:spLocks noGrp="1"/>
          </p:cNvSpPr>
          <p:nvPr>
            <p:ph type="subTitle" idx="1"/>
          </p:nvPr>
        </p:nvSpPr>
        <p:spPr>
          <a:xfrm>
            <a:off x="1934740" y="1762125"/>
            <a:ext cx="9681883" cy="5775512"/>
          </a:xfrm>
        </p:spPr>
        <p:txBody>
          <a:bodyPr>
            <a:noAutofit/>
          </a:bodyPr>
          <a:lstStyle/>
          <a:p>
            <a:r>
              <a:rPr lang="tr-TR" b="0" dirty="0"/>
              <a:t>Dünyanın en iyi üniversitelerinden ücretsiz/ücretli ve hemen eğitim almak ister misiniz?</a:t>
            </a:r>
          </a:p>
          <a:p>
            <a:r>
              <a:rPr lang="tr-TR" b="0" dirty="0"/>
              <a:t>Online programlarla pek çok bireysel, akademik, mesleki bilgi beceri kazanmak ister misiniz?</a:t>
            </a:r>
          </a:p>
          <a:p>
            <a:r>
              <a:rPr lang="tr-TR" b="0" dirty="0"/>
              <a:t>Evet ise nasıl yaparsınız?</a:t>
            </a:r>
          </a:p>
        </p:txBody>
      </p:sp>
      <p:pic>
        <p:nvPicPr>
          <p:cNvPr id="4" name="Resim 3"/>
          <p:cNvPicPr>
            <a:picLocks noChangeAspect="1"/>
          </p:cNvPicPr>
          <p:nvPr/>
        </p:nvPicPr>
        <p:blipFill>
          <a:blip r:embed="rId2"/>
          <a:stretch>
            <a:fillRect/>
          </a:stretch>
        </p:blipFill>
        <p:spPr>
          <a:xfrm>
            <a:off x="3769098" y="3708588"/>
            <a:ext cx="5296675" cy="2235013"/>
          </a:xfrm>
          <a:prstGeom prst="rect">
            <a:avLst/>
          </a:prstGeom>
        </p:spPr>
      </p:pic>
      <p:pic>
        <p:nvPicPr>
          <p:cNvPr id="5" name="Picture 4">
            <a:extLst>
              <a:ext uri="{FF2B5EF4-FFF2-40B4-BE49-F238E27FC236}">
                <a16:creationId xmlns="" xmlns:a16="http://schemas.microsoft.com/office/drawing/2014/main" id="{2620077B-E320-D933-A7C6-DE5F362377E6}"/>
              </a:ext>
            </a:extLst>
          </p:cNvPr>
          <p:cNvPicPr>
            <a:picLocks noChangeAspect="1"/>
          </p:cNvPicPr>
          <p:nvPr/>
        </p:nvPicPr>
        <p:blipFill>
          <a:blip r:embed="rId3"/>
          <a:stretch>
            <a:fillRect/>
          </a:stretch>
        </p:blipFill>
        <p:spPr>
          <a:xfrm>
            <a:off x="237297" y="170329"/>
            <a:ext cx="1219200" cy="1219200"/>
          </a:xfrm>
          <a:prstGeom prst="rect">
            <a:avLst/>
          </a:prstGeom>
        </p:spPr>
      </p:pic>
      <p:pic>
        <p:nvPicPr>
          <p:cNvPr id="7" name="Picture 6">
            <a:extLst>
              <a:ext uri="{FF2B5EF4-FFF2-40B4-BE49-F238E27FC236}">
                <a16:creationId xmlns="" xmlns:a16="http://schemas.microsoft.com/office/drawing/2014/main" id="{F44B55F0-75A2-0C0B-2950-6D9792856FCF}"/>
              </a:ext>
            </a:extLst>
          </p:cNvPr>
          <p:cNvPicPr>
            <a:picLocks noChangeAspect="1"/>
          </p:cNvPicPr>
          <p:nvPr/>
        </p:nvPicPr>
        <p:blipFill>
          <a:blip r:embed="rId4"/>
          <a:stretch>
            <a:fillRect/>
          </a:stretch>
        </p:blipFill>
        <p:spPr>
          <a:xfrm>
            <a:off x="965902" y="1762125"/>
            <a:ext cx="1143000" cy="1143000"/>
          </a:xfrm>
          <a:prstGeom prst="rect">
            <a:avLst/>
          </a:prstGeom>
        </p:spPr>
      </p:pic>
    </p:spTree>
    <p:extLst>
      <p:ext uri="{BB962C8B-B14F-4D97-AF65-F5344CB8AC3E}">
        <p14:creationId xmlns:p14="http://schemas.microsoft.com/office/powerpoint/2010/main" val="8731793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EAE5886-F97A-23A7-6C7F-FACC7C31EA91}"/>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2" name="Unvan 1"/>
          <p:cNvSpPr>
            <a:spLocks noGrp="1"/>
          </p:cNvSpPr>
          <p:nvPr>
            <p:ph type="ctrTitle"/>
          </p:nvPr>
        </p:nvSpPr>
        <p:spPr>
          <a:xfrm>
            <a:off x="1822637" y="208428"/>
            <a:ext cx="8935011" cy="544606"/>
          </a:xfrm>
        </p:spPr>
        <p:txBody>
          <a:bodyPr>
            <a:normAutofit/>
          </a:bodyPr>
          <a:lstStyle/>
          <a:p>
            <a:pPr algn="ctr"/>
            <a:r>
              <a:rPr lang="tr-TR" sz="2000" b="1" dirty="0">
                <a:solidFill>
                  <a:schemeClr val="tx1"/>
                </a:solidFill>
                <a:latin typeface="Times New Roman" panose="02020603050405020304" pitchFamily="18" charset="0"/>
                <a:cs typeface="Times New Roman" panose="02020603050405020304" pitchFamily="18" charset="0"/>
              </a:rPr>
              <a:t>GELECEKTE EĞİTİM YÖNELİMLERİ</a:t>
            </a:r>
          </a:p>
        </p:txBody>
      </p:sp>
      <p:pic>
        <p:nvPicPr>
          <p:cNvPr id="5" name="Resim 4"/>
          <p:cNvPicPr>
            <a:picLocks noChangeAspect="1"/>
          </p:cNvPicPr>
          <p:nvPr/>
        </p:nvPicPr>
        <p:blipFill>
          <a:blip r:embed="rId2"/>
          <a:stretch>
            <a:fillRect/>
          </a:stretch>
        </p:blipFill>
        <p:spPr>
          <a:xfrm>
            <a:off x="1524001" y="852132"/>
            <a:ext cx="10010774" cy="5631061"/>
          </a:xfrm>
          <a:prstGeom prst="rect">
            <a:avLst/>
          </a:prstGeom>
        </p:spPr>
      </p:pic>
      <p:pic>
        <p:nvPicPr>
          <p:cNvPr id="6" name="Picture 5">
            <a:extLst>
              <a:ext uri="{FF2B5EF4-FFF2-40B4-BE49-F238E27FC236}">
                <a16:creationId xmlns="" xmlns:a16="http://schemas.microsoft.com/office/drawing/2014/main" id="{4DC56F30-3A35-B6E5-C1E6-F49E86060F3C}"/>
              </a:ext>
            </a:extLst>
          </p:cNvPr>
          <p:cNvPicPr>
            <a:picLocks noChangeAspect="1"/>
          </p:cNvPicPr>
          <p:nvPr/>
        </p:nvPicPr>
        <p:blipFill>
          <a:blip r:embed="rId3"/>
          <a:stretch>
            <a:fillRect/>
          </a:stretch>
        </p:blipFill>
        <p:spPr>
          <a:xfrm>
            <a:off x="237297" y="170329"/>
            <a:ext cx="1219200" cy="1219200"/>
          </a:xfrm>
          <a:prstGeom prst="rect">
            <a:avLst/>
          </a:prstGeom>
        </p:spPr>
      </p:pic>
    </p:spTree>
    <p:extLst>
      <p:ext uri="{BB962C8B-B14F-4D97-AF65-F5344CB8AC3E}">
        <p14:creationId xmlns:p14="http://schemas.microsoft.com/office/powerpoint/2010/main" val="2398747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618BC1E-EB6B-108F-69A0-D044715C83FC}"/>
              </a:ext>
            </a:extLst>
          </p:cNvPr>
          <p:cNvSpPr/>
          <p:nvPr/>
        </p:nvSpPr>
        <p:spPr>
          <a:xfrm>
            <a:off x="89452" y="119269"/>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710795" y="404638"/>
            <a:ext cx="9194153" cy="6120680"/>
          </a:xfrm>
        </p:spPr>
        <p:txBody>
          <a:bodyPr>
            <a:normAutofit fontScale="92500" lnSpcReduction="20000"/>
          </a:bodyPr>
          <a:lstStyle/>
          <a:p>
            <a:pPr marL="0" indent="0" algn="ctr">
              <a:buNone/>
            </a:pPr>
            <a:r>
              <a:rPr lang="tr-TR" b="1" dirty="0"/>
              <a:t>NASIL BİR EĞİTİM?</a:t>
            </a:r>
          </a:p>
          <a:p>
            <a:endParaRPr lang="tr-TR" b="1" dirty="0">
              <a:solidFill>
                <a:srgbClr val="FF0000"/>
              </a:solidFill>
            </a:endParaRPr>
          </a:p>
          <a:p>
            <a:endParaRPr lang="tr-TR" b="1" dirty="0">
              <a:solidFill>
                <a:srgbClr val="FF0000"/>
              </a:solidFill>
            </a:endParaRPr>
          </a:p>
          <a:p>
            <a:pPr marL="0" indent="0">
              <a:buNone/>
            </a:pPr>
            <a:r>
              <a:rPr lang="tr-TR" b="1" dirty="0">
                <a:solidFill>
                  <a:srgbClr val="FF0000"/>
                </a:solidFill>
              </a:rPr>
              <a:t>    Eğitim Millî Olmalıdır:</a:t>
            </a:r>
          </a:p>
          <a:p>
            <a:endParaRPr lang="tr-TR" dirty="0"/>
          </a:p>
          <a:p>
            <a:endParaRPr lang="tr-TR" dirty="0"/>
          </a:p>
          <a:p>
            <a:r>
              <a:rPr lang="tr-TR" sz="2600" dirty="0"/>
              <a:t>Atatürk 1924’te:“</a:t>
            </a:r>
            <a:r>
              <a:rPr lang="tr-TR" sz="2600" i="1" dirty="0"/>
              <a:t>Yeni Türk Cumhuriyeti’nin, yeni nesle vereceği eğitim, millî eğitimdir</a:t>
            </a:r>
            <a:r>
              <a:rPr lang="tr-TR" sz="2600" dirty="0"/>
              <a:t>.” </a:t>
            </a:r>
          </a:p>
          <a:p>
            <a:r>
              <a:rPr lang="tr-TR" sz="2600" dirty="0"/>
              <a:t>1 Mart 1924’te yaptığı TBMM’nin açış konuşmasında ise: “</a:t>
            </a:r>
            <a:r>
              <a:rPr lang="tr-TR" sz="2600" i="1" dirty="0"/>
              <a:t>Türkiye’nin eğitim politikasının her derecesini, tam bir netlik ve hiçbir tereddüde yer vermeyen açıklık ile ifade temek ve uygulamak lazımdır. Bu politika, tam anlamıyla millî bir mahiyette tayin olunabilir.</a:t>
            </a:r>
            <a:r>
              <a:rPr lang="tr-TR" sz="2600" dirty="0"/>
              <a:t>” </a:t>
            </a:r>
          </a:p>
          <a:p>
            <a:r>
              <a:rPr lang="tr-TR" sz="2600" dirty="0"/>
              <a:t>1 Mart 1922’de TBMM’nin 3. toplanma yılı başında yaptığı açış konuşmada: “</a:t>
            </a:r>
            <a:r>
              <a:rPr lang="tr-TR" sz="2600" i="1" dirty="0"/>
              <a:t>Yetişecek çocuklarımıza ve gençlerimize, görecekleri tahsilin hududu </a:t>
            </a:r>
            <a:r>
              <a:rPr lang="tr-TR" sz="2600" b="1" i="1" dirty="0">
                <a:solidFill>
                  <a:srgbClr val="FF0000"/>
                </a:solidFill>
              </a:rPr>
              <a:t>ne olursa olsun, her şeyden evvel, Türkiye’nin istiklaline, kendi benliğine, millî geleneklerine düşman olan bütün unsurlarla mücadele etmek lüzumu öğretilmelidir</a:t>
            </a:r>
            <a:r>
              <a:rPr lang="tr-TR" sz="2600" dirty="0"/>
              <a:t>’</a:t>
            </a:r>
          </a:p>
          <a:p>
            <a:endParaRPr lang="tr-TR" dirty="0"/>
          </a:p>
          <a:p>
            <a:endParaRPr lang="tr-TR" dirty="0"/>
          </a:p>
        </p:txBody>
      </p:sp>
      <p:pic>
        <p:nvPicPr>
          <p:cNvPr id="5" name="Picture 4">
            <a:extLst>
              <a:ext uri="{FF2B5EF4-FFF2-40B4-BE49-F238E27FC236}">
                <a16:creationId xmlns="" xmlns:a16="http://schemas.microsoft.com/office/drawing/2014/main" id="{728872D3-29D7-E220-8F3A-2CF0A25BA326}"/>
              </a:ext>
            </a:extLst>
          </p:cNvPr>
          <p:cNvPicPr>
            <a:picLocks noChangeAspect="1"/>
          </p:cNvPicPr>
          <p:nvPr/>
        </p:nvPicPr>
        <p:blipFill>
          <a:blip r:embed="rId2"/>
          <a:stretch>
            <a:fillRect/>
          </a:stretch>
        </p:blipFill>
        <p:spPr>
          <a:xfrm>
            <a:off x="1710795" y="582496"/>
            <a:ext cx="1551769" cy="1551769"/>
          </a:xfrm>
          <a:prstGeom prst="rect">
            <a:avLst/>
          </a:prstGeom>
        </p:spPr>
      </p:pic>
      <p:pic>
        <p:nvPicPr>
          <p:cNvPr id="2050" name="Picture 2" descr="332224143">
            <a:extLst>
              <a:ext uri="{FF2B5EF4-FFF2-40B4-BE49-F238E27FC236}">
                <a16:creationId xmlns="" xmlns:a16="http://schemas.microsoft.com/office/drawing/2014/main" id="{F7EA40AA-B13B-D1AE-FDC8-29730AFFE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424" y="21538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940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3E823EBD-662E-513E-D341-95B2F4CFD2B0}"/>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pic>
        <p:nvPicPr>
          <p:cNvPr id="5" name="Resim 4"/>
          <p:cNvPicPr>
            <a:picLocks noChangeAspect="1"/>
          </p:cNvPicPr>
          <p:nvPr/>
        </p:nvPicPr>
        <p:blipFill>
          <a:blip r:embed="rId2"/>
          <a:stretch>
            <a:fillRect/>
          </a:stretch>
        </p:blipFill>
        <p:spPr>
          <a:xfrm>
            <a:off x="561446" y="315813"/>
            <a:ext cx="11069108" cy="6226373"/>
          </a:xfrm>
          <a:prstGeom prst="rect">
            <a:avLst/>
          </a:prstGeom>
        </p:spPr>
      </p:pic>
    </p:spTree>
    <p:extLst>
      <p:ext uri="{BB962C8B-B14F-4D97-AF65-F5344CB8AC3E}">
        <p14:creationId xmlns:p14="http://schemas.microsoft.com/office/powerpoint/2010/main" val="28025668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E4BA484-030C-FB23-46D9-08C11C105EF6}"/>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238332" y="260945"/>
            <a:ext cx="11715336" cy="6892330"/>
          </a:xfrm>
        </p:spPr>
        <p:txBody>
          <a:bodyPr>
            <a:noAutofit/>
          </a:bodyPr>
          <a:lstStyle/>
          <a:p>
            <a:pPr>
              <a:spcBef>
                <a:spcPts val="0"/>
              </a:spcBef>
            </a:pPr>
            <a:r>
              <a:rPr lang="tr-TR" sz="3200" b="1" dirty="0"/>
              <a:t>Online Eğitim Alanları</a:t>
            </a:r>
          </a:p>
          <a:p>
            <a:pPr algn="just">
              <a:spcBef>
                <a:spcPts val="0"/>
              </a:spcBef>
            </a:pPr>
            <a:r>
              <a:rPr lang="tr-TR" b="0" dirty="0">
                <a:solidFill>
                  <a:srgbClr val="FF0000"/>
                </a:solidFill>
              </a:rPr>
              <a:t>1. </a:t>
            </a:r>
            <a:r>
              <a:rPr lang="tr-TR" b="0" dirty="0" err="1">
                <a:solidFill>
                  <a:srgbClr val="FF0000"/>
                </a:solidFill>
              </a:rPr>
              <a:t>Alison</a:t>
            </a:r>
            <a:endParaRPr lang="tr-TR" b="0" dirty="0">
              <a:solidFill>
                <a:srgbClr val="FF0000"/>
              </a:solidFill>
            </a:endParaRPr>
          </a:p>
          <a:p>
            <a:pPr algn="just">
              <a:spcBef>
                <a:spcPts val="0"/>
              </a:spcBef>
            </a:pPr>
            <a:r>
              <a:rPr lang="tr-TR" b="0" dirty="0"/>
              <a:t>ALISON sitesinin geniş yelpazeli, bedava ve kapsamlı finansal yazım kültürü, kişisel ve yumuşak yetenekler, dijital yetenekler, girişimcilik ve bunun gibi birçok dersi vardır. Bir şeyler öğrenmek isteyen her insanı hedef alan bu site profesyonellerde, eğitimcilerden, yöneticilerden ve bağımsız çalışanlardan oluşmaktadır.</a:t>
            </a:r>
          </a:p>
          <a:p>
            <a:pPr algn="just">
              <a:spcBef>
                <a:spcPts val="0"/>
              </a:spcBef>
            </a:pPr>
            <a:endParaRPr lang="tr-TR" b="0" dirty="0">
              <a:solidFill>
                <a:srgbClr val="FF0000"/>
              </a:solidFill>
            </a:endParaRPr>
          </a:p>
          <a:p>
            <a:pPr algn="just">
              <a:spcBef>
                <a:spcPts val="0"/>
              </a:spcBef>
            </a:pPr>
            <a:r>
              <a:rPr lang="tr-TR" b="0" dirty="0">
                <a:solidFill>
                  <a:srgbClr val="FF0000"/>
                </a:solidFill>
              </a:rPr>
              <a:t>2. </a:t>
            </a:r>
            <a:r>
              <a:rPr lang="tr-TR" b="0" dirty="0" err="1">
                <a:solidFill>
                  <a:srgbClr val="FF0000"/>
                </a:solidFill>
              </a:rPr>
              <a:t>Udemy</a:t>
            </a:r>
            <a:endParaRPr lang="tr-TR" b="0" dirty="0">
              <a:solidFill>
                <a:srgbClr val="FF0000"/>
              </a:solidFill>
            </a:endParaRPr>
          </a:p>
          <a:p>
            <a:pPr algn="just">
              <a:spcBef>
                <a:spcPts val="0"/>
              </a:spcBef>
            </a:pPr>
            <a:r>
              <a:rPr lang="tr-TR" b="0" dirty="0" err="1"/>
              <a:t>Udemy</a:t>
            </a:r>
            <a:r>
              <a:rPr lang="tr-TR" b="0" dirty="0"/>
              <a:t> internet sitesi </a:t>
            </a:r>
            <a:r>
              <a:rPr lang="tr-TR" b="0" dirty="0" err="1"/>
              <a:t>bütçelendirme</a:t>
            </a:r>
            <a:r>
              <a:rPr lang="tr-TR" b="0" dirty="0"/>
              <a:t> hakkında bir şeyler öğrenmek isteyenler için birçok indirim içeren ve ücretsiz, özel uzmanlar, profesörler, girişimciler ve profesyoneller tarafından öğretilen kurslar sunmaktadır. Teknoloji, iş ve pazarlama sınıflara ek olarak aynı zamanda verimlilik, sağlık, hobiler ve yaşam tarzı seçeneklerini de keşfedebilirsiniz.</a:t>
            </a:r>
          </a:p>
          <a:p>
            <a:pPr algn="just">
              <a:spcBef>
                <a:spcPts val="0"/>
              </a:spcBef>
            </a:pPr>
            <a:endParaRPr lang="tr-TR" b="0" dirty="0">
              <a:solidFill>
                <a:srgbClr val="FF0000"/>
              </a:solidFill>
            </a:endParaRPr>
          </a:p>
          <a:p>
            <a:pPr algn="just">
              <a:spcBef>
                <a:spcPts val="0"/>
              </a:spcBef>
            </a:pPr>
            <a:r>
              <a:rPr lang="tr-TR" b="0" dirty="0">
                <a:solidFill>
                  <a:srgbClr val="FF0000"/>
                </a:solidFill>
              </a:rPr>
              <a:t>3. </a:t>
            </a:r>
            <a:r>
              <a:rPr lang="tr-TR" b="0" dirty="0" err="1">
                <a:solidFill>
                  <a:srgbClr val="FF0000"/>
                </a:solidFill>
              </a:rPr>
              <a:t>Coursera</a:t>
            </a:r>
            <a:endParaRPr lang="tr-TR" b="0" dirty="0">
              <a:solidFill>
                <a:srgbClr val="FF0000"/>
              </a:solidFill>
            </a:endParaRPr>
          </a:p>
          <a:p>
            <a:pPr algn="just">
              <a:spcBef>
                <a:spcPts val="0"/>
              </a:spcBef>
            </a:pPr>
            <a:r>
              <a:rPr lang="tr-TR" b="0" dirty="0"/>
              <a:t>Eğer yüksek öğrenim ücreti vermeden üniversite eğitimi almak istiyorsanız </a:t>
            </a:r>
            <a:r>
              <a:rPr lang="tr-TR" b="0" dirty="0" err="1"/>
              <a:t>Coursera</a:t>
            </a:r>
            <a:r>
              <a:rPr lang="tr-TR" b="0" dirty="0"/>
              <a:t> sizin için en iyisidir. Bu internet sitesi her alanda, profesyoneller tarafından psikoloji, tarih ve literatür dersleri içermektedir. Bu derslerin hepsi dünya genelinde en iyi yerlerde eğitim veren profesörler tarafından düşünülmüş ve oluşturulmuştur. Bu üniversiteler arasında Princeton, Johns Hopkins, Stanford ve dahası vardır.</a:t>
            </a:r>
          </a:p>
          <a:p>
            <a:pPr>
              <a:spcBef>
                <a:spcPts val="0"/>
              </a:spcBef>
            </a:pPr>
            <a:endParaRPr lang="tr-TR" dirty="0"/>
          </a:p>
        </p:txBody>
      </p:sp>
      <p:pic>
        <p:nvPicPr>
          <p:cNvPr id="2" name="Picture 1">
            <a:extLst>
              <a:ext uri="{FF2B5EF4-FFF2-40B4-BE49-F238E27FC236}">
                <a16:creationId xmlns="" xmlns:a16="http://schemas.microsoft.com/office/drawing/2014/main" id="{8EB41CCC-8E18-B451-1F81-9A68A935310A}"/>
              </a:ext>
            </a:extLst>
          </p:cNvPr>
          <p:cNvPicPr>
            <a:picLocks noChangeAspect="1"/>
          </p:cNvPicPr>
          <p:nvPr/>
        </p:nvPicPr>
        <p:blipFill>
          <a:blip r:embed="rId2"/>
          <a:stretch>
            <a:fillRect/>
          </a:stretch>
        </p:blipFill>
        <p:spPr>
          <a:xfrm>
            <a:off x="3448050" y="260945"/>
            <a:ext cx="714375" cy="714375"/>
          </a:xfrm>
          <a:prstGeom prst="rect">
            <a:avLst/>
          </a:prstGeom>
        </p:spPr>
      </p:pic>
    </p:spTree>
    <p:extLst>
      <p:ext uri="{BB962C8B-B14F-4D97-AF65-F5344CB8AC3E}">
        <p14:creationId xmlns:p14="http://schemas.microsoft.com/office/powerpoint/2010/main" val="31925265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E4BA484-030C-FB23-46D9-08C11C105EF6}"/>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just">
              <a:spcBef>
                <a:spcPts val="0"/>
              </a:spcBef>
            </a:pPr>
            <a:endParaRPr lang="tr-TR" sz="2100" b="0" dirty="0">
              <a:solidFill>
                <a:srgbClr val="FF0000"/>
              </a:solidFill>
            </a:endParaRPr>
          </a:p>
          <a:p>
            <a:pPr algn="just">
              <a:spcBef>
                <a:spcPts val="0"/>
              </a:spcBef>
            </a:pPr>
            <a:r>
              <a:rPr lang="tr-TR" sz="2100" b="0" dirty="0">
                <a:solidFill>
                  <a:srgbClr val="FF0000"/>
                </a:solidFill>
              </a:rPr>
              <a:t>4. </a:t>
            </a:r>
            <a:r>
              <a:rPr lang="tr-TR" sz="2100" b="0" dirty="0" err="1">
                <a:solidFill>
                  <a:srgbClr val="FF0000"/>
                </a:solidFill>
              </a:rPr>
              <a:t>edX</a:t>
            </a:r>
            <a:endParaRPr lang="tr-TR" sz="2100" b="0" dirty="0">
              <a:solidFill>
                <a:srgbClr val="FF0000"/>
              </a:solidFill>
            </a:endParaRPr>
          </a:p>
          <a:p>
            <a:pPr algn="just">
              <a:spcBef>
                <a:spcPts val="0"/>
              </a:spcBef>
            </a:pPr>
            <a:r>
              <a:rPr lang="tr-TR" sz="2100" b="0" dirty="0"/>
              <a:t>Aynı </a:t>
            </a:r>
            <a:r>
              <a:rPr lang="tr-TR" sz="2100" b="0" dirty="0" err="1"/>
              <a:t>Coursera</a:t>
            </a:r>
            <a:r>
              <a:rPr lang="tr-TR" sz="2100" b="0" dirty="0"/>
              <a:t> gibi </a:t>
            </a:r>
            <a:r>
              <a:rPr lang="tr-TR" sz="2100" b="0" dirty="0" err="1"/>
              <a:t>edX</a:t>
            </a:r>
            <a:r>
              <a:rPr lang="tr-TR" sz="2100" b="0" dirty="0"/>
              <a:t> herkese istedikleri yerde üniversitenin çeşitli bölümlerden ders alma imkanı tanımaktadır. Ayrıca bu dersler sonunda sertifikalandırılırsınız. Bazı büyük ortaklarının arasında Harvard, Berkeley, Dartmouth, Georgetown, ve Chicago Üniversitesi yer almaktadır (ayrıca bu hepsi değil!).</a:t>
            </a:r>
          </a:p>
          <a:p>
            <a:pPr algn="just">
              <a:spcBef>
                <a:spcPts val="0"/>
              </a:spcBef>
            </a:pPr>
            <a:endParaRPr lang="tr-TR" sz="2100" b="0" dirty="0"/>
          </a:p>
          <a:p>
            <a:pPr algn="just">
              <a:spcBef>
                <a:spcPts val="0"/>
              </a:spcBef>
            </a:pPr>
            <a:r>
              <a:rPr lang="tr-TR" sz="2100" b="0" dirty="0">
                <a:solidFill>
                  <a:srgbClr val="FF0000"/>
                </a:solidFill>
              </a:rPr>
              <a:t>5. </a:t>
            </a:r>
            <a:r>
              <a:rPr lang="tr-TR" sz="2100" b="0" dirty="0" err="1">
                <a:solidFill>
                  <a:srgbClr val="FF0000"/>
                </a:solidFill>
              </a:rPr>
              <a:t>Udacity</a:t>
            </a:r>
            <a:endParaRPr lang="tr-TR" sz="2100" b="0" dirty="0">
              <a:solidFill>
                <a:srgbClr val="FF0000"/>
              </a:solidFill>
            </a:endParaRPr>
          </a:p>
          <a:p>
            <a:pPr algn="just">
              <a:spcBef>
                <a:spcPts val="0"/>
              </a:spcBef>
            </a:pPr>
            <a:r>
              <a:rPr lang="tr-TR" sz="2100" b="0" dirty="0" err="1"/>
              <a:t>Udacity</a:t>
            </a:r>
            <a:r>
              <a:rPr lang="tr-TR" sz="2100" b="0" dirty="0"/>
              <a:t> programlama, veri bilimi ve web geliştirme, yazılım geliştirme üzerinde ücretsiz kurslar sunmaktadır. Web sitesi, ayrıca bir yetenek üzerine uzmanlaşmak ya da tam zamanlı bir kariyer isteyen bireyler için bir </a:t>
            </a:r>
            <a:r>
              <a:rPr lang="tr-TR" sz="2100" b="0" dirty="0" err="1"/>
              <a:t>nanodegree</a:t>
            </a:r>
            <a:r>
              <a:rPr lang="tr-TR" sz="2100" b="0" dirty="0"/>
              <a:t> programı sunmaktadır.</a:t>
            </a:r>
          </a:p>
          <a:p>
            <a:pPr algn="just">
              <a:spcBef>
                <a:spcPts val="0"/>
              </a:spcBef>
            </a:pPr>
            <a:endParaRPr lang="tr-TR" sz="2100" b="0" dirty="0"/>
          </a:p>
          <a:p>
            <a:pPr algn="just">
              <a:spcBef>
                <a:spcPts val="0"/>
              </a:spcBef>
            </a:pPr>
            <a:r>
              <a:rPr lang="tr-TR" sz="2100" b="0" dirty="0">
                <a:solidFill>
                  <a:srgbClr val="FF0000"/>
                </a:solidFill>
              </a:rPr>
              <a:t>6. </a:t>
            </a:r>
            <a:r>
              <a:rPr lang="tr-TR" sz="2100" b="0" dirty="0" err="1">
                <a:solidFill>
                  <a:srgbClr val="FF0000"/>
                </a:solidFill>
              </a:rPr>
              <a:t>Lynda</a:t>
            </a:r>
            <a:endParaRPr lang="tr-TR" sz="2100" b="0" dirty="0">
              <a:solidFill>
                <a:srgbClr val="FF0000"/>
              </a:solidFill>
            </a:endParaRPr>
          </a:p>
          <a:p>
            <a:pPr algn="just">
              <a:spcBef>
                <a:spcPts val="0"/>
              </a:spcBef>
            </a:pPr>
            <a:r>
              <a:rPr lang="tr-TR" sz="2100" b="0" dirty="0" err="1"/>
              <a:t>Lynda</a:t>
            </a:r>
            <a:r>
              <a:rPr lang="tr-TR" sz="2100" b="0" dirty="0"/>
              <a:t> sitesine abone olduktan sonra bu site size iş, tasarım, sanat, eğitim ve teknoloji derslerinden binlercesini sunmaktadır. Ayrıca site, dersleri test edebilmeniz için ücretsiz 10 günlük deneme sunmaktadır.</a:t>
            </a:r>
          </a:p>
          <a:p>
            <a:pPr algn="just">
              <a:spcBef>
                <a:spcPts val="0"/>
              </a:spcBef>
            </a:pPr>
            <a:endParaRPr lang="tr-TR" sz="2100" b="0" dirty="0"/>
          </a:p>
          <a:p>
            <a:pPr algn="just">
              <a:spcBef>
                <a:spcPts val="0"/>
              </a:spcBef>
            </a:pPr>
            <a:r>
              <a:rPr lang="tr-TR" sz="2100" b="0" dirty="0">
                <a:solidFill>
                  <a:srgbClr val="FF0000"/>
                </a:solidFill>
              </a:rPr>
              <a:t>7. General Assembly</a:t>
            </a:r>
          </a:p>
          <a:p>
            <a:pPr algn="just">
              <a:spcBef>
                <a:spcPts val="0"/>
              </a:spcBef>
            </a:pPr>
            <a:r>
              <a:rPr lang="tr-TR" sz="2100" b="0" dirty="0"/>
              <a:t>General Assembly, çevrimiçi ve yüz yüze derslerinin yanı sıra tam zamanlı ve yarı zamanlı seçenekleri ile bir arada sunmaktadır. Site dijital pazarlama, </a:t>
            </a:r>
            <a:r>
              <a:rPr lang="tr-TR" sz="2100" b="0" dirty="0" err="1"/>
              <a:t>iOS</a:t>
            </a:r>
            <a:r>
              <a:rPr lang="tr-TR" sz="2100" b="0" dirty="0"/>
              <a:t> ve </a:t>
            </a:r>
            <a:r>
              <a:rPr lang="tr-TR" sz="2100" b="0" dirty="0" err="1"/>
              <a:t>Android</a:t>
            </a:r>
            <a:r>
              <a:rPr lang="tr-TR" sz="2100" b="0" dirty="0"/>
              <a:t> geliştirme, veri analitiği ve </a:t>
            </a:r>
            <a:r>
              <a:rPr lang="tr-TR" sz="2100" b="0" dirty="0" err="1"/>
              <a:t>JavaScript</a:t>
            </a:r>
            <a:r>
              <a:rPr lang="tr-TR" sz="2100" b="0" dirty="0"/>
              <a:t> gibi konuları kapsayan, dijital beceriler üzerinde yoğunlaşmaktadır.</a:t>
            </a:r>
          </a:p>
        </p:txBody>
      </p:sp>
      <p:sp>
        <p:nvSpPr>
          <p:cNvPr id="3" name="Alt Başlık 2"/>
          <p:cNvSpPr>
            <a:spLocks noGrp="1"/>
          </p:cNvSpPr>
          <p:nvPr>
            <p:ph type="subTitle" idx="1"/>
          </p:nvPr>
        </p:nvSpPr>
        <p:spPr>
          <a:xfrm>
            <a:off x="238332" y="260945"/>
            <a:ext cx="11715336" cy="6892330"/>
          </a:xfrm>
        </p:spPr>
        <p:txBody>
          <a:bodyPr>
            <a:noAutofit/>
          </a:bodyPr>
          <a:lstStyle/>
          <a:p>
            <a:pPr>
              <a:spcBef>
                <a:spcPts val="0"/>
              </a:spcBef>
            </a:pPr>
            <a:r>
              <a:rPr lang="tr-TR" sz="3200" b="1" dirty="0"/>
              <a:t>Online Eğitim Alanları</a:t>
            </a:r>
          </a:p>
          <a:p>
            <a:pPr>
              <a:spcBef>
                <a:spcPts val="0"/>
              </a:spcBef>
            </a:pPr>
            <a:endParaRPr lang="tr-TR" dirty="0"/>
          </a:p>
        </p:txBody>
      </p:sp>
      <p:pic>
        <p:nvPicPr>
          <p:cNvPr id="2" name="Picture 1">
            <a:extLst>
              <a:ext uri="{FF2B5EF4-FFF2-40B4-BE49-F238E27FC236}">
                <a16:creationId xmlns="" xmlns:a16="http://schemas.microsoft.com/office/drawing/2014/main" id="{8EB41CCC-8E18-B451-1F81-9A68A935310A}"/>
              </a:ext>
            </a:extLst>
          </p:cNvPr>
          <p:cNvPicPr>
            <a:picLocks noChangeAspect="1"/>
          </p:cNvPicPr>
          <p:nvPr/>
        </p:nvPicPr>
        <p:blipFill>
          <a:blip r:embed="rId2"/>
          <a:stretch>
            <a:fillRect/>
          </a:stretch>
        </p:blipFill>
        <p:spPr>
          <a:xfrm>
            <a:off x="3448050" y="260945"/>
            <a:ext cx="714375" cy="714375"/>
          </a:xfrm>
          <a:prstGeom prst="rect">
            <a:avLst/>
          </a:prstGeom>
        </p:spPr>
      </p:pic>
    </p:spTree>
    <p:extLst>
      <p:ext uri="{BB962C8B-B14F-4D97-AF65-F5344CB8AC3E}">
        <p14:creationId xmlns:p14="http://schemas.microsoft.com/office/powerpoint/2010/main" val="34654125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E4BA484-030C-FB23-46D9-08C11C105EF6}"/>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spcBef>
                <a:spcPts val="0"/>
              </a:spcBef>
            </a:pPr>
            <a:r>
              <a:rPr lang="tr-TR" sz="1600" b="0" dirty="0">
                <a:solidFill>
                  <a:srgbClr val="FF0000"/>
                </a:solidFill>
              </a:rPr>
              <a:t>8. </a:t>
            </a:r>
            <a:r>
              <a:rPr lang="tr-TR" sz="1600" b="0" dirty="0" err="1">
                <a:solidFill>
                  <a:srgbClr val="FF0000"/>
                </a:solidFill>
              </a:rPr>
              <a:t>Skillshare</a:t>
            </a:r>
            <a:endParaRPr lang="tr-TR" sz="1600" b="0" dirty="0">
              <a:solidFill>
                <a:srgbClr val="FF0000"/>
              </a:solidFill>
            </a:endParaRPr>
          </a:p>
          <a:p>
            <a:pPr>
              <a:spcBef>
                <a:spcPts val="0"/>
              </a:spcBef>
            </a:pPr>
            <a:r>
              <a:rPr lang="tr-TR" sz="1600" b="0" dirty="0" err="1"/>
              <a:t>Skillshare</a:t>
            </a:r>
            <a:r>
              <a:rPr lang="tr-TR" sz="1600" b="0" dirty="0"/>
              <a:t> bir günde sadece 15 dakikası olan öğrenciler için “bit boyutunda” sınıfları sağlar. Sitede film, yazı, teknoloji, yaşam tarzı ve birçok konuda 500’den fazla ücretsiz sınıf ve birkaç bin özel sınıf vardır.</a:t>
            </a:r>
          </a:p>
          <a:p>
            <a:pPr>
              <a:spcBef>
                <a:spcPts val="0"/>
              </a:spcBef>
            </a:pPr>
            <a:r>
              <a:rPr lang="tr-TR" sz="1600" b="0" dirty="0">
                <a:solidFill>
                  <a:srgbClr val="FF0000"/>
                </a:solidFill>
              </a:rPr>
              <a:t>9. </a:t>
            </a:r>
            <a:r>
              <a:rPr lang="tr-TR" sz="1600" b="0" dirty="0" err="1">
                <a:solidFill>
                  <a:srgbClr val="FF0000"/>
                </a:solidFill>
              </a:rPr>
              <a:t>LearnSmart</a:t>
            </a:r>
            <a:endParaRPr lang="tr-TR" sz="1600" b="0" dirty="0">
              <a:solidFill>
                <a:srgbClr val="FF0000"/>
              </a:solidFill>
            </a:endParaRPr>
          </a:p>
          <a:p>
            <a:pPr>
              <a:spcBef>
                <a:spcPts val="0"/>
              </a:spcBef>
            </a:pPr>
            <a:r>
              <a:rPr lang="tr-TR" sz="1600" b="0" dirty="0" err="1"/>
              <a:t>Learnsmart</a:t>
            </a:r>
            <a:r>
              <a:rPr lang="tr-TR" sz="1600" b="0" dirty="0"/>
              <a:t>, BT ve güvenlik, proje yönetimi, Ofis, İK ve iş hakkında bilgi edinilebilen bir site olduğundan kariyer gelişimine yönelenler için harika bir yerdir.</a:t>
            </a:r>
          </a:p>
          <a:p>
            <a:pPr>
              <a:spcBef>
                <a:spcPts val="0"/>
              </a:spcBef>
            </a:pPr>
            <a:r>
              <a:rPr lang="tr-TR" sz="1600" b="0" dirty="0">
                <a:solidFill>
                  <a:srgbClr val="FF0000"/>
                </a:solidFill>
              </a:rPr>
              <a:t>10. </a:t>
            </a:r>
            <a:r>
              <a:rPr lang="tr-TR" sz="1600" b="0" dirty="0" err="1">
                <a:solidFill>
                  <a:srgbClr val="FF0000"/>
                </a:solidFill>
              </a:rPr>
              <a:t>Codecademy</a:t>
            </a:r>
            <a:endParaRPr lang="tr-TR" sz="1600" b="0" dirty="0">
              <a:solidFill>
                <a:srgbClr val="FF0000"/>
              </a:solidFill>
            </a:endParaRPr>
          </a:p>
          <a:p>
            <a:pPr>
              <a:spcBef>
                <a:spcPts val="0"/>
              </a:spcBef>
            </a:pPr>
            <a:r>
              <a:rPr lang="tr-TR" sz="1600" b="0" dirty="0" err="1"/>
              <a:t>Codecademy</a:t>
            </a:r>
            <a:r>
              <a:rPr lang="tr-TR" sz="1600" b="0" dirty="0"/>
              <a:t>, kodu iyi ve ücretsiz olarak size öğretmektedir. Bu </a:t>
            </a:r>
            <a:r>
              <a:rPr lang="tr-TR" sz="1600" b="0" dirty="0" err="1"/>
              <a:t>JavaScript</a:t>
            </a:r>
            <a:r>
              <a:rPr lang="tr-TR" sz="1600" b="0" dirty="0"/>
              <a:t>, </a:t>
            </a:r>
            <a:r>
              <a:rPr lang="tr-TR" sz="1600" b="0" dirty="0" err="1"/>
              <a:t>Ruby</a:t>
            </a:r>
            <a:r>
              <a:rPr lang="tr-TR" sz="1600" b="0" dirty="0"/>
              <a:t>, HTML, CSS ve </a:t>
            </a:r>
            <a:r>
              <a:rPr lang="tr-TR" sz="1600" b="0" dirty="0" err="1"/>
              <a:t>Python</a:t>
            </a:r>
            <a:r>
              <a:rPr lang="tr-TR" sz="1600" b="0" dirty="0"/>
              <a:t> da dahil olmak üzere her türlü programlamayı kapsamaktadır.</a:t>
            </a:r>
          </a:p>
          <a:p>
            <a:pPr>
              <a:spcBef>
                <a:spcPts val="0"/>
              </a:spcBef>
            </a:pPr>
            <a:r>
              <a:rPr lang="tr-TR" sz="1600" b="0" dirty="0">
                <a:solidFill>
                  <a:srgbClr val="FF0000"/>
                </a:solidFill>
              </a:rPr>
              <a:t>11. </a:t>
            </a:r>
            <a:r>
              <a:rPr lang="tr-TR" sz="1600" b="0" dirty="0" err="1">
                <a:solidFill>
                  <a:srgbClr val="FF0000"/>
                </a:solidFill>
              </a:rPr>
              <a:t>Pluralsight</a:t>
            </a:r>
            <a:endParaRPr lang="tr-TR" sz="1600" b="0" dirty="0">
              <a:solidFill>
                <a:srgbClr val="FF0000"/>
              </a:solidFill>
            </a:endParaRPr>
          </a:p>
          <a:p>
            <a:pPr>
              <a:spcBef>
                <a:spcPts val="0"/>
              </a:spcBef>
            </a:pPr>
            <a:r>
              <a:rPr lang="tr-TR" sz="1600" b="0" dirty="0" err="1"/>
              <a:t>Pluralsight</a:t>
            </a:r>
            <a:r>
              <a:rPr lang="tr-TR" sz="1600" b="0" dirty="0"/>
              <a:t> abone olduktan (ya da ücretsiz deneme sürümünü kullanarak!) sonra yazılım, 3D geliştirme, görsel efekt, tasarım, oyun tasarımı, web tasarımı ve CAD yazılımı derslerini keşfedebilirsiniz.</a:t>
            </a:r>
          </a:p>
          <a:p>
            <a:pPr>
              <a:spcBef>
                <a:spcPts val="0"/>
              </a:spcBef>
            </a:pPr>
            <a:r>
              <a:rPr lang="tr-TR" sz="1600" b="0" dirty="0">
                <a:solidFill>
                  <a:srgbClr val="FF0000"/>
                </a:solidFill>
              </a:rPr>
              <a:t>12. </a:t>
            </a:r>
            <a:r>
              <a:rPr lang="tr-TR" sz="1600" b="0" dirty="0" err="1">
                <a:solidFill>
                  <a:srgbClr val="FF0000"/>
                </a:solidFill>
              </a:rPr>
              <a:t>Adobe</a:t>
            </a:r>
            <a:r>
              <a:rPr lang="tr-TR" sz="1600" b="0" dirty="0">
                <a:solidFill>
                  <a:srgbClr val="FF0000"/>
                </a:solidFill>
              </a:rPr>
              <a:t> TV</a:t>
            </a:r>
          </a:p>
          <a:p>
            <a:pPr>
              <a:spcBef>
                <a:spcPts val="0"/>
              </a:spcBef>
            </a:pPr>
            <a:r>
              <a:rPr lang="tr-TR" sz="1600" b="0" dirty="0" err="1"/>
              <a:t>Photoshop</a:t>
            </a:r>
            <a:r>
              <a:rPr lang="tr-TR" sz="1600" b="0" dirty="0"/>
              <a:t> veya </a:t>
            </a:r>
            <a:r>
              <a:rPr lang="tr-TR" sz="1600" b="0" dirty="0" err="1"/>
              <a:t>InDesign</a:t>
            </a:r>
            <a:r>
              <a:rPr lang="tr-TR" sz="1600" b="0" dirty="0"/>
              <a:t> nasıl kullanılacağından emin değil misiniz? Merak etmeyin, </a:t>
            </a:r>
            <a:r>
              <a:rPr lang="tr-TR" sz="1600" b="0" dirty="0" err="1"/>
              <a:t>Adobe</a:t>
            </a:r>
            <a:r>
              <a:rPr lang="tr-TR" sz="1600" b="0" dirty="0"/>
              <a:t> TV öğreticiler, kılavuzlar ve daha fazlası ile tüm programlarıyla size yol gösterecektir.</a:t>
            </a:r>
          </a:p>
          <a:p>
            <a:pPr>
              <a:spcBef>
                <a:spcPts val="0"/>
              </a:spcBef>
            </a:pPr>
            <a:r>
              <a:rPr lang="tr-TR" sz="1600" b="0" dirty="0">
                <a:solidFill>
                  <a:srgbClr val="FF0000"/>
                </a:solidFill>
              </a:rPr>
              <a:t>13. </a:t>
            </a:r>
            <a:r>
              <a:rPr lang="tr-TR" sz="1600" b="0" dirty="0" err="1">
                <a:solidFill>
                  <a:srgbClr val="FF0000"/>
                </a:solidFill>
              </a:rPr>
              <a:t>FutureLearn</a:t>
            </a:r>
            <a:endParaRPr lang="tr-TR" sz="1600" b="0" dirty="0">
              <a:solidFill>
                <a:srgbClr val="FF0000"/>
              </a:solidFill>
            </a:endParaRPr>
          </a:p>
          <a:p>
            <a:pPr>
              <a:spcBef>
                <a:spcPts val="0"/>
              </a:spcBef>
            </a:pPr>
            <a:r>
              <a:rPr lang="tr-TR" sz="1600" b="0" dirty="0" err="1"/>
              <a:t>FutureLearn</a:t>
            </a:r>
            <a:r>
              <a:rPr lang="tr-TR" sz="1600" b="0" dirty="0"/>
              <a:t>, üniversiteler ve özel kuruluşlar tarafından verilen dersler ile tamamen ücretsizdir. Sitede iş ve yönetim, yaratıcı sanatlar, hukuk, sağlık, siyaset, bilim, dijital beceriler, spor ve eğlence gibi kapsamlı konuları içeren eğitim vardır.</a:t>
            </a:r>
          </a:p>
          <a:p>
            <a:pPr>
              <a:spcBef>
                <a:spcPts val="0"/>
              </a:spcBef>
            </a:pPr>
            <a:r>
              <a:rPr lang="tr-TR" sz="1600" b="0" dirty="0">
                <a:solidFill>
                  <a:srgbClr val="FF0000"/>
                </a:solidFill>
              </a:rPr>
              <a:t>14. </a:t>
            </a:r>
            <a:r>
              <a:rPr lang="tr-TR" sz="1600" b="0" dirty="0" err="1">
                <a:solidFill>
                  <a:srgbClr val="FF0000"/>
                </a:solidFill>
              </a:rPr>
              <a:t>Academic</a:t>
            </a:r>
            <a:r>
              <a:rPr lang="tr-TR" sz="1600" b="0" dirty="0">
                <a:solidFill>
                  <a:srgbClr val="FF0000"/>
                </a:solidFill>
              </a:rPr>
              <a:t> Earth</a:t>
            </a:r>
          </a:p>
          <a:p>
            <a:pPr>
              <a:spcBef>
                <a:spcPts val="0"/>
              </a:spcBef>
            </a:pPr>
            <a:r>
              <a:rPr lang="tr-TR" sz="1600" b="0" dirty="0"/>
              <a:t>Eğer sadece akademik derslere bakıyorsanız bu web sitesi sizin için idealdir. Bu ücretsiz site, sanat kursları, bilim, beşeri bilimler, ekonomi, bilgisayar bilimi ve daha fazlasını içermektedir.</a:t>
            </a:r>
          </a:p>
        </p:txBody>
      </p:sp>
      <p:sp>
        <p:nvSpPr>
          <p:cNvPr id="3" name="Alt Başlık 2"/>
          <p:cNvSpPr>
            <a:spLocks noGrp="1"/>
          </p:cNvSpPr>
          <p:nvPr>
            <p:ph type="subTitle" idx="1"/>
          </p:nvPr>
        </p:nvSpPr>
        <p:spPr>
          <a:xfrm>
            <a:off x="238332" y="260945"/>
            <a:ext cx="11715336" cy="6892330"/>
          </a:xfrm>
        </p:spPr>
        <p:txBody>
          <a:bodyPr>
            <a:noAutofit/>
          </a:bodyPr>
          <a:lstStyle/>
          <a:p>
            <a:pPr>
              <a:spcBef>
                <a:spcPts val="0"/>
              </a:spcBef>
            </a:pPr>
            <a:r>
              <a:rPr lang="tr-TR" sz="3200" b="1" dirty="0"/>
              <a:t>Online Eğitim Alanları</a:t>
            </a:r>
          </a:p>
        </p:txBody>
      </p:sp>
      <p:pic>
        <p:nvPicPr>
          <p:cNvPr id="2" name="Picture 1">
            <a:extLst>
              <a:ext uri="{FF2B5EF4-FFF2-40B4-BE49-F238E27FC236}">
                <a16:creationId xmlns="" xmlns:a16="http://schemas.microsoft.com/office/drawing/2014/main" id="{8EB41CCC-8E18-B451-1F81-9A68A935310A}"/>
              </a:ext>
            </a:extLst>
          </p:cNvPr>
          <p:cNvPicPr>
            <a:picLocks noChangeAspect="1"/>
          </p:cNvPicPr>
          <p:nvPr/>
        </p:nvPicPr>
        <p:blipFill>
          <a:blip r:embed="rId2"/>
          <a:stretch>
            <a:fillRect/>
          </a:stretch>
        </p:blipFill>
        <p:spPr>
          <a:xfrm>
            <a:off x="3448050" y="260945"/>
            <a:ext cx="714375" cy="714375"/>
          </a:xfrm>
          <a:prstGeom prst="rect">
            <a:avLst/>
          </a:prstGeom>
        </p:spPr>
      </p:pic>
    </p:spTree>
    <p:extLst>
      <p:ext uri="{BB962C8B-B14F-4D97-AF65-F5344CB8AC3E}">
        <p14:creationId xmlns:p14="http://schemas.microsoft.com/office/powerpoint/2010/main" val="35711288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51B8922-987A-3BA2-AD64-96DBBBB9196F}"/>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551936" y="2"/>
            <a:ext cx="11549449" cy="6341257"/>
          </a:xfrm>
        </p:spPr>
        <p:txBody>
          <a:bodyPr>
            <a:noAutofit/>
          </a:bodyPr>
          <a:lstStyle/>
          <a:p>
            <a:pPr>
              <a:spcBef>
                <a:spcPts val="0"/>
              </a:spcBef>
            </a:pPr>
            <a:endParaRPr lang="tr-TR" sz="1600" b="0" dirty="0">
              <a:solidFill>
                <a:srgbClr val="FF0000"/>
              </a:solidFill>
            </a:endParaRPr>
          </a:p>
          <a:p>
            <a:pPr>
              <a:spcBef>
                <a:spcPts val="0"/>
              </a:spcBef>
            </a:pPr>
            <a:r>
              <a:rPr lang="tr-TR" sz="1600" b="0" dirty="0">
                <a:solidFill>
                  <a:srgbClr val="FF0000"/>
                </a:solidFill>
              </a:rPr>
              <a:t>8. </a:t>
            </a:r>
            <a:r>
              <a:rPr lang="tr-TR" sz="1600" b="0" dirty="0" err="1">
                <a:solidFill>
                  <a:srgbClr val="FF0000"/>
                </a:solidFill>
              </a:rPr>
              <a:t>Skillshare</a:t>
            </a:r>
            <a:endParaRPr lang="tr-TR" sz="1600" b="0" dirty="0">
              <a:solidFill>
                <a:srgbClr val="FF0000"/>
              </a:solidFill>
            </a:endParaRPr>
          </a:p>
          <a:p>
            <a:pPr>
              <a:spcBef>
                <a:spcPts val="0"/>
              </a:spcBef>
            </a:pPr>
            <a:r>
              <a:rPr lang="tr-TR" sz="1600" b="0" dirty="0" err="1"/>
              <a:t>Skillshare</a:t>
            </a:r>
            <a:r>
              <a:rPr lang="tr-TR" sz="1600" b="0" dirty="0"/>
              <a:t> bir günde sadece 15 dakikası olan öğrenciler için “bit boyutunda” sınıfları sağlar. Sitede film, yazı, teknoloji, yaşam tarzı ve birçok konuda 500’den fazla ücretsiz sınıf ve birkaç bin özel sınıf vardır.</a:t>
            </a:r>
          </a:p>
          <a:p>
            <a:pPr>
              <a:spcBef>
                <a:spcPts val="0"/>
              </a:spcBef>
            </a:pPr>
            <a:endParaRPr lang="tr-TR" sz="1600" b="0" dirty="0"/>
          </a:p>
          <a:p>
            <a:pPr>
              <a:spcBef>
                <a:spcPts val="0"/>
              </a:spcBef>
            </a:pPr>
            <a:r>
              <a:rPr lang="tr-TR" sz="1600" b="0" dirty="0">
                <a:solidFill>
                  <a:srgbClr val="FF0000"/>
                </a:solidFill>
              </a:rPr>
              <a:t>9. </a:t>
            </a:r>
            <a:r>
              <a:rPr lang="tr-TR" sz="1600" b="0" dirty="0" err="1">
                <a:solidFill>
                  <a:srgbClr val="FF0000"/>
                </a:solidFill>
              </a:rPr>
              <a:t>LearnSmart</a:t>
            </a:r>
            <a:endParaRPr lang="tr-TR" sz="1600" b="0" dirty="0">
              <a:solidFill>
                <a:srgbClr val="FF0000"/>
              </a:solidFill>
            </a:endParaRPr>
          </a:p>
          <a:p>
            <a:pPr>
              <a:spcBef>
                <a:spcPts val="0"/>
              </a:spcBef>
            </a:pPr>
            <a:r>
              <a:rPr lang="tr-TR" sz="1600" b="0" dirty="0" err="1"/>
              <a:t>Learnsmart</a:t>
            </a:r>
            <a:r>
              <a:rPr lang="tr-TR" sz="1600" b="0" dirty="0"/>
              <a:t>, BT ve güvenlik, proje yönetimi, Ofis, İK ve iş hakkında bilgi edinilebilen bir site olduğundan kariyer gelişimine yönelenler için harika bir yerdir.</a:t>
            </a:r>
          </a:p>
          <a:p>
            <a:pPr>
              <a:spcBef>
                <a:spcPts val="0"/>
              </a:spcBef>
            </a:pPr>
            <a:endParaRPr lang="tr-TR" sz="1600" b="0" dirty="0"/>
          </a:p>
          <a:p>
            <a:pPr>
              <a:spcBef>
                <a:spcPts val="0"/>
              </a:spcBef>
            </a:pPr>
            <a:r>
              <a:rPr lang="tr-TR" sz="1600" b="0" dirty="0">
                <a:solidFill>
                  <a:srgbClr val="FF0000"/>
                </a:solidFill>
              </a:rPr>
              <a:t>10. </a:t>
            </a:r>
            <a:r>
              <a:rPr lang="tr-TR" sz="1600" b="0" dirty="0" err="1">
                <a:solidFill>
                  <a:srgbClr val="FF0000"/>
                </a:solidFill>
              </a:rPr>
              <a:t>Codecademy</a:t>
            </a:r>
            <a:endParaRPr lang="tr-TR" sz="1600" b="0" dirty="0">
              <a:solidFill>
                <a:srgbClr val="FF0000"/>
              </a:solidFill>
            </a:endParaRPr>
          </a:p>
          <a:p>
            <a:pPr>
              <a:spcBef>
                <a:spcPts val="0"/>
              </a:spcBef>
            </a:pPr>
            <a:r>
              <a:rPr lang="tr-TR" sz="1600" b="0" dirty="0" err="1"/>
              <a:t>Codecademy</a:t>
            </a:r>
            <a:r>
              <a:rPr lang="tr-TR" sz="1600" b="0" dirty="0"/>
              <a:t>, kodu iyi ve ücretsiz olarak size öğretmektedir. Bu </a:t>
            </a:r>
            <a:r>
              <a:rPr lang="tr-TR" sz="1600" b="0" dirty="0" err="1"/>
              <a:t>JavaScript</a:t>
            </a:r>
            <a:r>
              <a:rPr lang="tr-TR" sz="1600" b="0" dirty="0"/>
              <a:t>, </a:t>
            </a:r>
            <a:r>
              <a:rPr lang="tr-TR" sz="1600" b="0" dirty="0" err="1"/>
              <a:t>Ruby</a:t>
            </a:r>
            <a:r>
              <a:rPr lang="tr-TR" sz="1600" b="0" dirty="0"/>
              <a:t>, HTML, CSS ve </a:t>
            </a:r>
            <a:r>
              <a:rPr lang="tr-TR" sz="1600" b="0" dirty="0" err="1"/>
              <a:t>Python</a:t>
            </a:r>
            <a:r>
              <a:rPr lang="tr-TR" sz="1600" b="0" dirty="0"/>
              <a:t> da dahil olmak üzere her türlü programlamayı kapsamaktadır.</a:t>
            </a:r>
          </a:p>
          <a:p>
            <a:pPr>
              <a:spcBef>
                <a:spcPts val="0"/>
              </a:spcBef>
            </a:pPr>
            <a:endParaRPr lang="tr-TR" sz="1600" b="0" dirty="0"/>
          </a:p>
          <a:p>
            <a:pPr>
              <a:spcBef>
                <a:spcPts val="0"/>
              </a:spcBef>
            </a:pPr>
            <a:r>
              <a:rPr lang="tr-TR" sz="1600" b="0" dirty="0">
                <a:solidFill>
                  <a:srgbClr val="FF0000"/>
                </a:solidFill>
              </a:rPr>
              <a:t>11. </a:t>
            </a:r>
            <a:r>
              <a:rPr lang="tr-TR" sz="1600" b="0" dirty="0" err="1">
                <a:solidFill>
                  <a:srgbClr val="FF0000"/>
                </a:solidFill>
              </a:rPr>
              <a:t>Pluralsight</a:t>
            </a:r>
            <a:endParaRPr lang="tr-TR" sz="1600" b="0" dirty="0">
              <a:solidFill>
                <a:srgbClr val="FF0000"/>
              </a:solidFill>
            </a:endParaRPr>
          </a:p>
          <a:p>
            <a:pPr>
              <a:spcBef>
                <a:spcPts val="0"/>
              </a:spcBef>
            </a:pPr>
            <a:r>
              <a:rPr lang="tr-TR" sz="1600" b="0" dirty="0" err="1"/>
              <a:t>Pluralsight</a:t>
            </a:r>
            <a:r>
              <a:rPr lang="tr-TR" sz="1600" b="0" dirty="0"/>
              <a:t> abone olduktan (ya da ücretsiz deneme sürümünü kullanarak!) sonra yazılım, 3D geliştirme, görsel efekt, tasarım, oyun tasarımı, web tasarımı ve CAD yazılımı derslerini keşfedebilirsiniz.</a:t>
            </a:r>
          </a:p>
          <a:p>
            <a:pPr>
              <a:spcBef>
                <a:spcPts val="0"/>
              </a:spcBef>
            </a:pPr>
            <a:endParaRPr lang="tr-TR" sz="1600" b="0" dirty="0"/>
          </a:p>
          <a:p>
            <a:pPr>
              <a:spcBef>
                <a:spcPts val="0"/>
              </a:spcBef>
            </a:pPr>
            <a:r>
              <a:rPr lang="tr-TR" sz="1600" b="0" dirty="0">
                <a:solidFill>
                  <a:srgbClr val="FF0000"/>
                </a:solidFill>
              </a:rPr>
              <a:t>12. </a:t>
            </a:r>
            <a:r>
              <a:rPr lang="tr-TR" sz="1600" b="0" dirty="0" err="1">
                <a:solidFill>
                  <a:srgbClr val="FF0000"/>
                </a:solidFill>
              </a:rPr>
              <a:t>Adobe</a:t>
            </a:r>
            <a:r>
              <a:rPr lang="tr-TR" sz="1600" b="0" dirty="0">
                <a:solidFill>
                  <a:srgbClr val="FF0000"/>
                </a:solidFill>
              </a:rPr>
              <a:t> TV</a:t>
            </a:r>
          </a:p>
          <a:p>
            <a:pPr>
              <a:spcBef>
                <a:spcPts val="0"/>
              </a:spcBef>
            </a:pPr>
            <a:r>
              <a:rPr lang="tr-TR" sz="1600" b="0" dirty="0" err="1"/>
              <a:t>Photoshop</a:t>
            </a:r>
            <a:r>
              <a:rPr lang="tr-TR" sz="1600" b="0" dirty="0"/>
              <a:t> veya </a:t>
            </a:r>
            <a:r>
              <a:rPr lang="tr-TR" sz="1600" b="0" dirty="0" err="1"/>
              <a:t>InDesign</a:t>
            </a:r>
            <a:r>
              <a:rPr lang="tr-TR" sz="1600" b="0" dirty="0"/>
              <a:t> nasıl kullanılacağından emin değil misiniz? Merak etmeyin, </a:t>
            </a:r>
            <a:r>
              <a:rPr lang="tr-TR" sz="1600" b="0" dirty="0" err="1"/>
              <a:t>Adobe</a:t>
            </a:r>
            <a:r>
              <a:rPr lang="tr-TR" sz="1600" b="0" dirty="0"/>
              <a:t> TV öğreticiler, kılavuzlar ve daha fazlası ile tüm programlarıyla size yol gösterecektir.</a:t>
            </a:r>
          </a:p>
          <a:p>
            <a:pPr>
              <a:spcBef>
                <a:spcPts val="0"/>
              </a:spcBef>
            </a:pPr>
            <a:endParaRPr lang="tr-TR" sz="1600" b="0" dirty="0"/>
          </a:p>
          <a:p>
            <a:pPr>
              <a:spcBef>
                <a:spcPts val="0"/>
              </a:spcBef>
            </a:pPr>
            <a:r>
              <a:rPr lang="tr-TR" sz="1600" b="0" dirty="0">
                <a:solidFill>
                  <a:srgbClr val="FF0000"/>
                </a:solidFill>
              </a:rPr>
              <a:t>13. </a:t>
            </a:r>
            <a:r>
              <a:rPr lang="tr-TR" sz="1600" b="0" dirty="0" err="1">
                <a:solidFill>
                  <a:srgbClr val="FF0000"/>
                </a:solidFill>
              </a:rPr>
              <a:t>FutureLearn</a:t>
            </a:r>
            <a:endParaRPr lang="tr-TR" sz="1600" b="0" dirty="0">
              <a:solidFill>
                <a:srgbClr val="FF0000"/>
              </a:solidFill>
            </a:endParaRPr>
          </a:p>
          <a:p>
            <a:pPr>
              <a:spcBef>
                <a:spcPts val="0"/>
              </a:spcBef>
            </a:pPr>
            <a:r>
              <a:rPr lang="tr-TR" sz="1600" b="0" dirty="0" err="1"/>
              <a:t>FutureLearn</a:t>
            </a:r>
            <a:r>
              <a:rPr lang="tr-TR" sz="1600" b="0" dirty="0"/>
              <a:t>, üniversiteler ve özel kuruluşlar tarafından verilen dersler ile tamamen ücretsizdir. Sitede iş ve yönetim, yaratıcı sanatlar, hukuk, sağlık, siyaset, bilim, dijital beceriler, spor ve eğlence gibi kapsamlı konuları içeren eğitim vardır.</a:t>
            </a:r>
          </a:p>
          <a:p>
            <a:pPr>
              <a:spcBef>
                <a:spcPts val="0"/>
              </a:spcBef>
            </a:pPr>
            <a:endParaRPr lang="tr-TR" sz="1600" b="0" dirty="0">
              <a:solidFill>
                <a:srgbClr val="FF0000"/>
              </a:solidFill>
            </a:endParaRPr>
          </a:p>
          <a:p>
            <a:pPr>
              <a:spcBef>
                <a:spcPts val="0"/>
              </a:spcBef>
            </a:pPr>
            <a:r>
              <a:rPr lang="tr-TR" sz="1600" b="0" dirty="0">
                <a:solidFill>
                  <a:srgbClr val="FF0000"/>
                </a:solidFill>
              </a:rPr>
              <a:t>14. </a:t>
            </a:r>
            <a:r>
              <a:rPr lang="tr-TR" sz="1600" b="0" dirty="0" err="1">
                <a:solidFill>
                  <a:srgbClr val="FF0000"/>
                </a:solidFill>
              </a:rPr>
              <a:t>Academic</a:t>
            </a:r>
            <a:r>
              <a:rPr lang="tr-TR" sz="1600" b="0" dirty="0">
                <a:solidFill>
                  <a:srgbClr val="FF0000"/>
                </a:solidFill>
              </a:rPr>
              <a:t> Earth</a:t>
            </a:r>
          </a:p>
          <a:p>
            <a:pPr>
              <a:spcBef>
                <a:spcPts val="0"/>
              </a:spcBef>
            </a:pPr>
            <a:r>
              <a:rPr lang="tr-TR" sz="1600" b="0" dirty="0"/>
              <a:t>Eğer sadece akademik derslere bakıyorsanız bu web sitesi sizin için idealdir. Bu ücretsiz site, sanat kursları, bilim, beşeri bilimler, ekonomi, bilgisayar bilimi ve daha fazlasını içermektedir.</a:t>
            </a:r>
          </a:p>
          <a:p>
            <a:pPr>
              <a:spcBef>
                <a:spcPts val="0"/>
              </a:spcBef>
            </a:pPr>
            <a:endParaRPr lang="tr-TR" dirty="0"/>
          </a:p>
          <a:p>
            <a:pPr>
              <a:spcBef>
                <a:spcPts val="0"/>
              </a:spcBef>
            </a:pPr>
            <a:endParaRPr lang="tr-TR" dirty="0"/>
          </a:p>
        </p:txBody>
      </p:sp>
    </p:spTree>
    <p:extLst>
      <p:ext uri="{BB962C8B-B14F-4D97-AF65-F5344CB8AC3E}">
        <p14:creationId xmlns:p14="http://schemas.microsoft.com/office/powerpoint/2010/main" val="27658809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E85537B-1983-6503-EF54-4BAF50EFFC0D}"/>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586754" y="363071"/>
            <a:ext cx="9614647" cy="5265492"/>
          </a:xfrm>
        </p:spPr>
        <p:txBody>
          <a:bodyPr>
            <a:noAutofit/>
          </a:bodyPr>
          <a:lstStyle/>
          <a:p>
            <a:pPr>
              <a:spcBef>
                <a:spcPts val="0"/>
              </a:spcBef>
            </a:pPr>
            <a:r>
              <a:rPr lang="tr-TR" dirty="0">
                <a:solidFill>
                  <a:srgbClr val="FF0000"/>
                </a:solidFill>
              </a:rPr>
              <a:t>OKUL YÖNETİCİLERİ VE ÖĞRETMENLERİN, ÖĞRENCİLERİN DEĞİŞEN ROLLERİ</a:t>
            </a:r>
          </a:p>
          <a:p>
            <a:pPr>
              <a:spcBef>
                <a:spcPts val="0"/>
              </a:spcBef>
            </a:pPr>
            <a:endParaRPr lang="tr-TR" dirty="0">
              <a:solidFill>
                <a:srgbClr val="FF0000"/>
              </a:solidFill>
            </a:endParaRPr>
          </a:p>
          <a:p>
            <a:pPr marL="285750" indent="-285750" algn="just">
              <a:spcBef>
                <a:spcPts val="0"/>
              </a:spcBef>
              <a:buFont typeface="Arial" panose="020B0604020202020204" pitchFamily="34" charset="0"/>
              <a:buChar char="•"/>
            </a:pPr>
            <a:r>
              <a:rPr lang="tr-TR" sz="2000" b="0" dirty="0"/>
              <a:t>Hayat boyu öğrenme anlayışı ve ortamlarının desteğiyle öğrenciler için 7/24  imkanı söz konusu olacağından eğitimcilerin de istedikleri zamanda, istedikleri yerde öğrenmelerine ve kendilerini geliştirmelerine ihtiyaç duyulacaktır. </a:t>
            </a:r>
          </a:p>
          <a:p>
            <a:pPr marL="285750" indent="-285750" algn="just">
              <a:spcBef>
                <a:spcPts val="0"/>
              </a:spcBef>
              <a:buFont typeface="Arial" panose="020B0604020202020204" pitchFamily="34" charset="0"/>
              <a:buChar char="•"/>
            </a:pPr>
            <a:endParaRPr lang="tr-TR" sz="2000" b="0" dirty="0"/>
          </a:p>
          <a:p>
            <a:pPr marL="285750" indent="-285750" algn="just">
              <a:spcBef>
                <a:spcPts val="0"/>
              </a:spcBef>
              <a:buFont typeface="Arial" panose="020B0604020202020204" pitchFamily="34" charset="0"/>
              <a:buChar char="•"/>
            </a:pPr>
            <a:r>
              <a:rPr lang="tr-TR" sz="2000" b="0" dirty="0"/>
              <a:t>Kendisini geliştiremeyen öğretmenlerin </a:t>
            </a:r>
            <a:r>
              <a:rPr lang="tr-TR" sz="2000" b="0" dirty="0">
                <a:solidFill>
                  <a:srgbClr val="FF0000"/>
                </a:solidFill>
              </a:rPr>
              <a:t>öğrencilere rehberlik yapması</a:t>
            </a:r>
            <a:r>
              <a:rPr lang="tr-TR" sz="2000" b="0" dirty="0"/>
              <a:t>, öğrencilere eleştirel ve analitik düşünme becerileri kazandırması, meslek hayatını sürdürmesi imkansız olacaktır. </a:t>
            </a:r>
          </a:p>
          <a:p>
            <a:pPr marL="285750" indent="-285750" algn="just">
              <a:spcBef>
                <a:spcPts val="0"/>
              </a:spcBef>
              <a:buFont typeface="Arial" panose="020B0604020202020204" pitchFamily="34" charset="0"/>
              <a:buChar char="•"/>
            </a:pPr>
            <a:endParaRPr lang="tr-TR" sz="2000" b="0" dirty="0"/>
          </a:p>
          <a:p>
            <a:pPr marL="285750" indent="-285750" algn="just">
              <a:spcBef>
                <a:spcPts val="0"/>
              </a:spcBef>
              <a:buFont typeface="Arial" panose="020B0604020202020204" pitchFamily="34" charset="0"/>
              <a:buChar char="•"/>
            </a:pPr>
            <a:r>
              <a:rPr lang="tr-TR" sz="2000" b="0" dirty="0"/>
              <a:t>Geleneksel sınıfta toplu öğretim yerine bireysel ve kendi hızında, modüler öğrenmeler ön planda olacağından eğitimciler öğrencilerin gelişimlerini sürekli takip eden </a:t>
            </a:r>
            <a:r>
              <a:rPr lang="tr-TR" sz="2000" b="0" u="sng" dirty="0">
                <a:solidFill>
                  <a:srgbClr val="FF0000"/>
                </a:solidFill>
              </a:rPr>
              <a:t>bir veri analizcisi </a:t>
            </a:r>
            <a:r>
              <a:rPr lang="tr-TR" sz="2000" b="0" dirty="0">
                <a:solidFill>
                  <a:srgbClr val="FF0000"/>
                </a:solidFill>
              </a:rPr>
              <a:t>olacaktır. (öğrencinin </a:t>
            </a:r>
            <a:r>
              <a:rPr lang="tr-TR" sz="2000" b="0" dirty="0"/>
              <a:t>ne kadar çalıştığını, ne kadar zorlandığını, hangi konularda iyi olduğunu bilgisayarlar aracılığı ile raporlayabilecek). </a:t>
            </a:r>
            <a:r>
              <a:rPr lang="tr-TR" sz="2000" b="0" dirty="0">
                <a:solidFill>
                  <a:srgbClr val="FF0000"/>
                </a:solidFill>
              </a:rPr>
              <a:t>Öğretmen 4.0</a:t>
            </a:r>
          </a:p>
          <a:p>
            <a:pPr marL="285750" indent="-285750" algn="just">
              <a:spcBef>
                <a:spcPts val="0"/>
              </a:spcBef>
              <a:buFont typeface="Arial" panose="020B0604020202020204" pitchFamily="34" charset="0"/>
              <a:buChar char="•"/>
            </a:pPr>
            <a:endParaRPr lang="tr-TR" sz="2000" b="0" dirty="0">
              <a:solidFill>
                <a:srgbClr val="FF0000"/>
              </a:solidFill>
            </a:endParaRPr>
          </a:p>
          <a:p>
            <a:pPr marL="285750" indent="-285750" algn="just">
              <a:spcBef>
                <a:spcPts val="0"/>
              </a:spcBef>
              <a:buFont typeface="Arial" panose="020B0604020202020204" pitchFamily="34" charset="0"/>
              <a:buChar char="•"/>
            </a:pPr>
            <a:r>
              <a:rPr lang="tr-TR" sz="2000" b="0" dirty="0">
                <a:solidFill>
                  <a:srgbClr val="FF0000"/>
                </a:solidFill>
              </a:rPr>
              <a:t>Yapay zeka belki 50 yıl daha öğretmenin yerini alamayacak (ABD Mellon Üniversitesi yapay zeka uzmanı Prof. Dr. John </a:t>
            </a:r>
            <a:r>
              <a:rPr lang="tr-TR" sz="2000" b="0" dirty="0" err="1">
                <a:solidFill>
                  <a:srgbClr val="FF0000"/>
                </a:solidFill>
              </a:rPr>
              <a:t>Stamper</a:t>
            </a:r>
            <a:r>
              <a:rPr lang="tr-TR" sz="2000" b="0" dirty="0">
                <a:solidFill>
                  <a:srgbClr val="FF0000"/>
                </a:solidFill>
              </a:rPr>
              <a:t>). Daha düşük gelirlilere maliyetler çok ucuzlayacağı için teknolojiye dayalı eğitim sağlanırken, gelir durumu iyi olanlarda </a:t>
            </a:r>
            <a:r>
              <a:rPr lang="tr-TR" sz="2000" b="0" dirty="0" err="1">
                <a:solidFill>
                  <a:srgbClr val="FF0000"/>
                </a:solidFill>
              </a:rPr>
              <a:t>teknoloji+öğretmen</a:t>
            </a:r>
            <a:r>
              <a:rPr lang="tr-TR" sz="2000" b="0" dirty="0">
                <a:solidFill>
                  <a:srgbClr val="FF0000"/>
                </a:solidFill>
              </a:rPr>
              <a:t> temelli eğitim uzun yıllar devam edecek </a:t>
            </a:r>
          </a:p>
          <a:p>
            <a:pPr marL="285750" indent="-285750" algn="just">
              <a:spcBef>
                <a:spcPts val="0"/>
              </a:spcBef>
              <a:buFont typeface="Arial" panose="020B0604020202020204" pitchFamily="34" charset="0"/>
              <a:buChar char="•"/>
            </a:pPr>
            <a:endParaRPr lang="tr-TR" sz="2000" b="0" dirty="0"/>
          </a:p>
          <a:p>
            <a:pPr marL="285750" indent="-285750" algn="just">
              <a:spcBef>
                <a:spcPts val="0"/>
              </a:spcBef>
              <a:buFont typeface="Arial" panose="020B0604020202020204" pitchFamily="34" charset="0"/>
              <a:buChar char="•"/>
            </a:pPr>
            <a:r>
              <a:rPr lang="tr-TR" sz="2000" b="0" dirty="0"/>
              <a:t>Eğitimciler öğrencilerin gelişimi için, aileler ve diğer paydaşlar arasında işbirliği ve liderlik rollerini gerçekleştireceklerdir.</a:t>
            </a:r>
          </a:p>
        </p:txBody>
      </p:sp>
      <p:pic>
        <p:nvPicPr>
          <p:cNvPr id="2" name="Picture 1">
            <a:extLst>
              <a:ext uri="{FF2B5EF4-FFF2-40B4-BE49-F238E27FC236}">
                <a16:creationId xmlns="" xmlns:a16="http://schemas.microsoft.com/office/drawing/2014/main" id="{21AB8331-AB4F-1068-7A6F-FDEE336FDC7A}"/>
              </a:ext>
            </a:extLst>
          </p:cNvPr>
          <p:cNvPicPr>
            <a:picLocks noChangeAspect="1"/>
          </p:cNvPicPr>
          <p:nvPr/>
        </p:nvPicPr>
        <p:blipFill>
          <a:blip r:embed="rId2"/>
          <a:stretch>
            <a:fillRect/>
          </a:stretch>
        </p:blipFill>
        <p:spPr>
          <a:xfrm>
            <a:off x="590549" y="266700"/>
            <a:ext cx="800100" cy="800100"/>
          </a:xfrm>
          <a:prstGeom prst="rect">
            <a:avLst/>
          </a:prstGeom>
        </p:spPr>
      </p:pic>
    </p:spTree>
    <p:extLst>
      <p:ext uri="{BB962C8B-B14F-4D97-AF65-F5344CB8AC3E}">
        <p14:creationId xmlns:p14="http://schemas.microsoft.com/office/powerpoint/2010/main" val="31879291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EFE207E-DAF2-D847-9948-C2674397CA53}"/>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586754" y="363071"/>
            <a:ext cx="9614647" cy="5265492"/>
          </a:xfrm>
        </p:spPr>
        <p:txBody>
          <a:bodyPr>
            <a:noAutofit/>
          </a:bodyPr>
          <a:lstStyle/>
          <a:p>
            <a:pPr>
              <a:spcBef>
                <a:spcPts val="0"/>
              </a:spcBef>
            </a:pPr>
            <a:r>
              <a:rPr lang="tr-TR" dirty="0">
                <a:solidFill>
                  <a:srgbClr val="FF0000"/>
                </a:solidFill>
              </a:rPr>
              <a:t>OKUL YÖNETİCİLERİ VE ÖĞRETMENLERİN DEĞİŞEN ROLLERİ</a:t>
            </a:r>
          </a:p>
          <a:p>
            <a:pPr>
              <a:spcBef>
                <a:spcPts val="0"/>
              </a:spcBef>
            </a:pPr>
            <a:endParaRPr lang="tr-TR" dirty="0">
              <a:solidFill>
                <a:srgbClr val="FF0000"/>
              </a:solidFill>
            </a:endParaRPr>
          </a:p>
          <a:p>
            <a:pPr marL="285750" indent="-285750">
              <a:spcBef>
                <a:spcPts val="0"/>
              </a:spcBef>
              <a:buFont typeface="Arial" panose="020B0604020202020204" pitchFamily="34" charset="0"/>
              <a:buChar char="•"/>
            </a:pPr>
            <a:endParaRPr lang="tr-TR" sz="2000" dirty="0"/>
          </a:p>
          <a:p>
            <a:pPr marL="285750" indent="-285750" algn="just">
              <a:spcBef>
                <a:spcPts val="0"/>
              </a:spcBef>
              <a:buFont typeface="Arial" panose="020B0604020202020204" pitchFamily="34" charset="0"/>
              <a:buChar char="•"/>
            </a:pPr>
            <a:r>
              <a:rPr lang="tr-TR" sz="2000" b="0" dirty="0"/>
              <a:t>Aslında yapay zeka ve diğer teknolojiler çeşitli meslekleri dönüştürdükçe, en değerli ve güvenli işler, öğretim gibi karmaşık sosyal beceriler gerektiren işlerdir. </a:t>
            </a:r>
            <a:r>
              <a:rPr lang="tr-TR" sz="2000" b="0" u="sng" dirty="0"/>
              <a:t>Öğretim işi daha çok insan odaklıdır</a:t>
            </a:r>
            <a:r>
              <a:rPr lang="tr-TR" sz="2000" b="0" dirty="0"/>
              <a:t>. İyi öğretmenler bilgi dağıtmaktan daha fazlasını yapar. Öğrenci projeleri hakkında uzman rehberliği ve geri bildirim sağlar, öğrencilerin gerçek dünyadaki sorunları ve sorunları keşfetme motivasyonunu artırır ve öğrencilerin önemli sosyal beceriler ve çalışma alışkanlıkları geliştirmelerine yardımcı olur.  </a:t>
            </a:r>
          </a:p>
          <a:p>
            <a:pPr marL="285750" indent="-285750" algn="just">
              <a:spcBef>
                <a:spcPts val="0"/>
              </a:spcBef>
              <a:buFont typeface="Arial" panose="020B0604020202020204" pitchFamily="34" charset="0"/>
              <a:buChar char="•"/>
            </a:pPr>
            <a:endParaRPr lang="tr-TR" sz="2000" b="0" dirty="0">
              <a:solidFill>
                <a:schemeClr val="tx1"/>
              </a:solidFill>
            </a:endParaRPr>
          </a:p>
          <a:p>
            <a:pPr marL="285750" indent="-285750" algn="just">
              <a:spcBef>
                <a:spcPts val="0"/>
              </a:spcBef>
              <a:buFont typeface="Arial" panose="020B0604020202020204" pitchFamily="34" charset="0"/>
              <a:buChar char="•"/>
            </a:pPr>
            <a:r>
              <a:rPr lang="tr-TR" sz="2000" b="0" dirty="0">
                <a:solidFill>
                  <a:schemeClr val="tx1"/>
                </a:solidFill>
              </a:rPr>
              <a:t>Öğretmenlerin yeni nesil öğretim modellerine uyum sağlamalarına yardımcı olmanın ilk adımı, değişim ihtiyacını tanımalarına yardımcı olmak ve daha sonra onlara yeni yaklaşımlarla pratik yapma ve öğrendiklerini uygulama fırsatı vermek</a:t>
            </a:r>
            <a:r>
              <a:rPr lang="tr-TR" sz="2000" dirty="0">
                <a:solidFill>
                  <a:schemeClr val="tx1"/>
                </a:solidFill>
              </a:rPr>
              <a:t>tir. </a:t>
            </a:r>
          </a:p>
          <a:p>
            <a:pPr>
              <a:spcBef>
                <a:spcPts val="0"/>
              </a:spcBef>
            </a:pPr>
            <a:endParaRPr lang="tr-TR" sz="2000" dirty="0">
              <a:solidFill>
                <a:schemeClr val="tx1"/>
              </a:solidFill>
            </a:endParaRPr>
          </a:p>
          <a:p>
            <a:pPr>
              <a:spcBef>
                <a:spcPts val="0"/>
              </a:spcBef>
            </a:pPr>
            <a:endParaRPr lang="tr-TR" sz="2000" dirty="0">
              <a:solidFill>
                <a:schemeClr val="tx1"/>
              </a:solidFill>
            </a:endParaRPr>
          </a:p>
          <a:p>
            <a:pPr>
              <a:spcBef>
                <a:spcPts val="0"/>
              </a:spcBef>
            </a:pPr>
            <a:endParaRPr lang="tr-TR" sz="2000" dirty="0">
              <a:solidFill>
                <a:schemeClr val="tx1"/>
              </a:solidFill>
            </a:endParaRPr>
          </a:p>
        </p:txBody>
      </p:sp>
      <p:pic>
        <p:nvPicPr>
          <p:cNvPr id="5" name="Picture 4">
            <a:extLst>
              <a:ext uri="{FF2B5EF4-FFF2-40B4-BE49-F238E27FC236}">
                <a16:creationId xmlns="" xmlns:a16="http://schemas.microsoft.com/office/drawing/2014/main" id="{BF1AA666-A238-807E-AB2C-B60D92E09B0F}"/>
              </a:ext>
            </a:extLst>
          </p:cNvPr>
          <p:cNvPicPr>
            <a:picLocks noChangeAspect="1"/>
          </p:cNvPicPr>
          <p:nvPr/>
        </p:nvPicPr>
        <p:blipFill>
          <a:blip r:embed="rId2"/>
          <a:stretch>
            <a:fillRect/>
          </a:stretch>
        </p:blipFill>
        <p:spPr>
          <a:xfrm>
            <a:off x="590549" y="266700"/>
            <a:ext cx="800100" cy="800100"/>
          </a:xfrm>
          <a:prstGeom prst="rect">
            <a:avLst/>
          </a:prstGeom>
        </p:spPr>
      </p:pic>
    </p:spTree>
    <p:extLst>
      <p:ext uri="{BB962C8B-B14F-4D97-AF65-F5344CB8AC3E}">
        <p14:creationId xmlns:p14="http://schemas.microsoft.com/office/powerpoint/2010/main" val="37888044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9EF5181-AE88-EC1B-673F-A07B1AEDE543}"/>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4" name="AutoShape 2" descr="Siparişler de Metaverse'e kayıy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8" name="Picture 4" descr="http://batuhannar.com/wp-content/uploads/2018/11/b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230792"/>
            <a:ext cx="11172825" cy="639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455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D3D3E55-7150-8FD9-673C-432C4C8AA07D}"/>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pic>
        <p:nvPicPr>
          <p:cNvPr id="5" name="Resim 4"/>
          <p:cNvPicPr>
            <a:picLocks noChangeAspect="1"/>
          </p:cNvPicPr>
          <p:nvPr/>
        </p:nvPicPr>
        <p:blipFill>
          <a:blip r:embed="rId2"/>
          <a:stretch>
            <a:fillRect/>
          </a:stretch>
        </p:blipFill>
        <p:spPr>
          <a:xfrm>
            <a:off x="1645920" y="1816332"/>
            <a:ext cx="8437418" cy="3896341"/>
          </a:xfrm>
          <a:prstGeom prst="rect">
            <a:avLst/>
          </a:prstGeom>
        </p:spPr>
      </p:pic>
      <p:sp>
        <p:nvSpPr>
          <p:cNvPr id="4" name="AutoShape 2" descr="Siparişler de Metaverse'e kayıy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lt Başlık 5"/>
          <p:cNvSpPr>
            <a:spLocks noGrp="1"/>
          </p:cNvSpPr>
          <p:nvPr>
            <p:ph type="subTitle" idx="1"/>
          </p:nvPr>
        </p:nvSpPr>
        <p:spPr>
          <a:xfrm>
            <a:off x="1576648" y="548639"/>
            <a:ext cx="8229600" cy="1329097"/>
          </a:xfrm>
        </p:spPr>
        <p:txBody>
          <a:bodyPr>
            <a:normAutofit/>
          </a:bodyPr>
          <a:lstStyle/>
          <a:p>
            <a:pPr algn="ctr"/>
            <a:r>
              <a:rPr lang="tr-TR" sz="4400" dirty="0"/>
              <a:t>METAVERSE</a:t>
            </a:r>
          </a:p>
        </p:txBody>
      </p:sp>
    </p:spTree>
    <p:extLst>
      <p:ext uri="{BB962C8B-B14F-4D97-AF65-F5344CB8AC3E}">
        <p14:creationId xmlns:p14="http://schemas.microsoft.com/office/powerpoint/2010/main" val="3907417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D3D3E55-7150-8FD9-673C-432C4C8AA07D}"/>
              </a:ext>
            </a:extLst>
          </p:cNvPr>
          <p:cNvSpPr/>
          <p:nvPr/>
        </p:nvSpPr>
        <p:spPr>
          <a:xfrm>
            <a:off x="0" y="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4" name="AutoShape 2" descr="Siparişler de Metaverse'e kayıy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lt Başlık 5"/>
          <p:cNvSpPr>
            <a:spLocks noGrp="1"/>
          </p:cNvSpPr>
          <p:nvPr>
            <p:ph type="subTitle" idx="1"/>
          </p:nvPr>
        </p:nvSpPr>
        <p:spPr>
          <a:xfrm>
            <a:off x="1576648" y="548639"/>
            <a:ext cx="8229600" cy="1329097"/>
          </a:xfrm>
        </p:spPr>
        <p:txBody>
          <a:bodyPr>
            <a:normAutofit/>
          </a:bodyPr>
          <a:lstStyle/>
          <a:p>
            <a:pPr algn="ctr"/>
            <a:r>
              <a:rPr lang="tr-TR" sz="3200" dirty="0" smtClean="0"/>
              <a:t>YAPAY ZEKA UYGULAMALARINA ÖRNEKLER</a:t>
            </a:r>
            <a:endParaRPr lang="tr-TR" sz="3200" dirty="0"/>
          </a:p>
        </p:txBody>
      </p:sp>
      <p:pic>
        <p:nvPicPr>
          <p:cNvPr id="8" name="Resim 7"/>
          <p:cNvPicPr>
            <a:picLocks noChangeAspect="1"/>
          </p:cNvPicPr>
          <p:nvPr/>
        </p:nvPicPr>
        <p:blipFill>
          <a:blip r:embed="rId2"/>
          <a:stretch>
            <a:fillRect/>
          </a:stretch>
        </p:blipFill>
        <p:spPr>
          <a:xfrm>
            <a:off x="4093261" y="1241720"/>
            <a:ext cx="3592641" cy="4838090"/>
          </a:xfrm>
          <a:prstGeom prst="rect">
            <a:avLst/>
          </a:prstGeom>
        </p:spPr>
      </p:pic>
    </p:spTree>
    <p:extLst>
      <p:ext uri="{BB962C8B-B14F-4D97-AF65-F5344CB8AC3E}">
        <p14:creationId xmlns:p14="http://schemas.microsoft.com/office/powerpoint/2010/main" val="275594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CAB214C-D404-3F75-9A4B-A3B61D3A5556}"/>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1903976" y="378599"/>
            <a:ext cx="9368721" cy="6120680"/>
          </a:xfrm>
        </p:spPr>
        <p:txBody>
          <a:bodyPr>
            <a:normAutofit/>
          </a:bodyPr>
          <a:lstStyle/>
          <a:p>
            <a:endParaRPr lang="tr-TR" b="1" dirty="0"/>
          </a:p>
          <a:p>
            <a:pPr marL="0" indent="0">
              <a:buNone/>
            </a:pPr>
            <a:r>
              <a:rPr lang="tr-TR" b="1" dirty="0"/>
              <a:t>Millî Dehamızın Gelişmesi Millî Kültürle Sağlanabilir:</a:t>
            </a:r>
          </a:p>
          <a:p>
            <a:endParaRPr lang="tr-TR" dirty="0"/>
          </a:p>
          <a:p>
            <a:pPr marL="0" indent="0">
              <a:buNone/>
            </a:pPr>
            <a:r>
              <a:rPr lang="tr-TR" dirty="0"/>
              <a:t>“</a:t>
            </a:r>
            <a:r>
              <a:rPr lang="tr-TR" i="1" dirty="0"/>
              <a:t>Şimdiye kadar Takip edilen eğitim-öğretim biçimlerinin, milletimizin geri kalmasında en önemli sebep olduğu kanaatindeyim. Onun için </a:t>
            </a:r>
            <a:r>
              <a:rPr lang="tr-TR" b="1" i="1" dirty="0">
                <a:solidFill>
                  <a:srgbClr val="FF0000"/>
                </a:solidFill>
              </a:rPr>
              <a:t>millî eğitim programından bahsederken yabancı fikirlerden, Doğudan ve Batıdan gelebilen tesirlerden tamamen uzak, millî karakterimiz ve tarihimizle uyumlu kültürü kastediyorum</a:t>
            </a:r>
            <a:r>
              <a:rPr lang="tr-TR" i="1" dirty="0">
                <a:solidFill>
                  <a:srgbClr val="FF0000"/>
                </a:solidFill>
              </a:rPr>
              <a:t>. </a:t>
            </a:r>
            <a:endParaRPr lang="tr-TR" i="1" dirty="0" smtClean="0">
              <a:solidFill>
                <a:srgbClr val="FF0000"/>
              </a:solidFill>
            </a:endParaRPr>
          </a:p>
          <a:p>
            <a:pPr marL="0" indent="0">
              <a:buNone/>
            </a:pPr>
            <a:endParaRPr lang="tr-TR" i="1" dirty="0">
              <a:solidFill>
                <a:srgbClr val="FF0000"/>
              </a:solidFill>
            </a:endParaRPr>
          </a:p>
          <a:p>
            <a:pPr marL="0" indent="0">
              <a:buNone/>
            </a:pPr>
            <a:r>
              <a:rPr lang="tr-TR" i="1" dirty="0" smtClean="0"/>
              <a:t>Çünkü </a:t>
            </a:r>
            <a:r>
              <a:rPr lang="tr-TR" i="1" dirty="0"/>
              <a:t>millî dehamızın tam olarak gelişmesi ancak millî kültürle mümkündür. Herhangi bir ecnebi kültürü, şimdiye kadar takip edilen yabancı kültürlerin yıkıcı neticelerini tekrar ettirebilir.</a:t>
            </a:r>
            <a:r>
              <a:rPr lang="tr-TR" dirty="0"/>
              <a:t>”</a:t>
            </a:r>
          </a:p>
        </p:txBody>
      </p:sp>
      <p:pic>
        <p:nvPicPr>
          <p:cNvPr id="2" name="Picture 1">
            <a:extLst>
              <a:ext uri="{FF2B5EF4-FFF2-40B4-BE49-F238E27FC236}">
                <a16:creationId xmlns="" xmlns:a16="http://schemas.microsoft.com/office/drawing/2014/main" id="{C8FE6C96-8221-76FC-FC9E-A450AC6AC06D}"/>
              </a:ext>
            </a:extLst>
          </p:cNvPr>
          <p:cNvPicPr>
            <a:picLocks noChangeAspect="1"/>
          </p:cNvPicPr>
          <p:nvPr/>
        </p:nvPicPr>
        <p:blipFill>
          <a:blip r:embed="rId2"/>
          <a:stretch>
            <a:fillRect/>
          </a:stretch>
        </p:blipFill>
        <p:spPr>
          <a:xfrm>
            <a:off x="684776" y="3057939"/>
            <a:ext cx="1219200" cy="1219200"/>
          </a:xfrm>
          <a:prstGeom prst="rect">
            <a:avLst/>
          </a:prstGeom>
        </p:spPr>
      </p:pic>
    </p:spTree>
    <p:extLst>
      <p:ext uri="{BB962C8B-B14F-4D97-AF65-F5344CB8AC3E}">
        <p14:creationId xmlns:p14="http://schemas.microsoft.com/office/powerpoint/2010/main" val="17814762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D3D3E55-7150-8FD9-673C-432C4C8AA07D}"/>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4" name="AutoShape 2" descr="Siparişler de Metaverse'e kayıy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lt Başlık 5"/>
          <p:cNvSpPr>
            <a:spLocks noGrp="1"/>
          </p:cNvSpPr>
          <p:nvPr>
            <p:ph type="subTitle" idx="1"/>
          </p:nvPr>
        </p:nvSpPr>
        <p:spPr>
          <a:xfrm>
            <a:off x="1576648" y="548639"/>
            <a:ext cx="8229600" cy="1329097"/>
          </a:xfrm>
        </p:spPr>
        <p:txBody>
          <a:bodyPr>
            <a:normAutofit/>
          </a:bodyPr>
          <a:lstStyle/>
          <a:p>
            <a:pPr algn="ctr"/>
            <a:r>
              <a:rPr lang="tr-TR" sz="4400" dirty="0" err="1" smtClean="0"/>
              <a:t>ChatGPT</a:t>
            </a:r>
            <a:endParaRPr lang="tr-TR" sz="4400" dirty="0"/>
          </a:p>
        </p:txBody>
      </p:sp>
      <p:pic>
        <p:nvPicPr>
          <p:cNvPr id="3" name="Resim 2"/>
          <p:cNvPicPr>
            <a:picLocks noChangeAspect="1"/>
          </p:cNvPicPr>
          <p:nvPr/>
        </p:nvPicPr>
        <p:blipFill>
          <a:blip r:embed="rId2"/>
          <a:stretch>
            <a:fillRect/>
          </a:stretch>
        </p:blipFill>
        <p:spPr>
          <a:xfrm>
            <a:off x="2252405" y="1336589"/>
            <a:ext cx="7410579" cy="4940386"/>
          </a:xfrm>
          <a:prstGeom prst="rect">
            <a:avLst/>
          </a:prstGeom>
        </p:spPr>
      </p:pic>
    </p:spTree>
    <p:extLst>
      <p:ext uri="{BB962C8B-B14F-4D97-AF65-F5344CB8AC3E}">
        <p14:creationId xmlns:p14="http://schemas.microsoft.com/office/powerpoint/2010/main" val="18356041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EFE207E-DAF2-D847-9948-C2674397CA53}"/>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586754" y="363071"/>
            <a:ext cx="9614647" cy="5265492"/>
          </a:xfrm>
        </p:spPr>
        <p:txBody>
          <a:bodyPr>
            <a:noAutofit/>
          </a:bodyPr>
          <a:lstStyle/>
          <a:p>
            <a:pPr>
              <a:spcBef>
                <a:spcPts val="0"/>
              </a:spcBef>
            </a:pPr>
            <a:r>
              <a:rPr lang="tr-TR" dirty="0">
                <a:solidFill>
                  <a:srgbClr val="FF0000"/>
                </a:solidFill>
              </a:rPr>
              <a:t>TERSYÜZ EDİLMİŞ SINIFLAR / FLIPPED CLASSROOM</a:t>
            </a:r>
          </a:p>
          <a:p>
            <a:pPr>
              <a:spcBef>
                <a:spcPts val="0"/>
              </a:spcBef>
            </a:pPr>
            <a:endParaRPr lang="tr-TR" dirty="0">
              <a:solidFill>
                <a:srgbClr val="FF0000"/>
              </a:solidFill>
            </a:endParaRPr>
          </a:p>
          <a:p>
            <a:pPr marL="285750" indent="-285750">
              <a:spcBef>
                <a:spcPts val="0"/>
              </a:spcBef>
              <a:buFont typeface="Arial" panose="020B0604020202020204" pitchFamily="34" charset="0"/>
              <a:buChar char="•"/>
            </a:pPr>
            <a:endParaRPr lang="tr-TR" sz="2000" dirty="0"/>
          </a:p>
          <a:p>
            <a:pPr>
              <a:spcBef>
                <a:spcPts val="0"/>
              </a:spcBef>
            </a:pPr>
            <a:endParaRPr lang="tr-TR" sz="2000" dirty="0">
              <a:solidFill>
                <a:schemeClr val="tx1"/>
              </a:solidFill>
            </a:endParaRPr>
          </a:p>
          <a:p>
            <a:pPr>
              <a:spcBef>
                <a:spcPts val="0"/>
              </a:spcBef>
            </a:pPr>
            <a:endParaRPr lang="tr-TR" sz="2000" dirty="0">
              <a:solidFill>
                <a:schemeClr val="tx1"/>
              </a:solidFill>
            </a:endParaRPr>
          </a:p>
          <a:p>
            <a:pPr>
              <a:spcBef>
                <a:spcPts val="0"/>
              </a:spcBef>
            </a:pPr>
            <a:endParaRPr lang="tr-TR" sz="2000" dirty="0">
              <a:solidFill>
                <a:schemeClr val="tx1"/>
              </a:solidFill>
            </a:endParaRPr>
          </a:p>
        </p:txBody>
      </p:sp>
      <p:pic>
        <p:nvPicPr>
          <p:cNvPr id="6" name="Resim 5">
            <a:extLst>
              <a:ext uri="{FF2B5EF4-FFF2-40B4-BE49-F238E27FC236}">
                <a16:creationId xmlns="" xmlns:a16="http://schemas.microsoft.com/office/drawing/2014/main" id="{1EC7C158-70FF-85B7-8B3D-ABE402980A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3571876"/>
            <a:ext cx="3843006" cy="217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1">
            <a:extLst>
              <a:ext uri="{FF2B5EF4-FFF2-40B4-BE49-F238E27FC236}">
                <a16:creationId xmlns="" xmlns:a16="http://schemas.microsoft.com/office/drawing/2014/main" id="{1989E4AB-8A91-31FC-BF1E-A820A2B361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3901" y="990600"/>
            <a:ext cx="7029449" cy="548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efresh ">
            <a:extLst>
              <a:ext uri="{FF2B5EF4-FFF2-40B4-BE49-F238E27FC236}">
                <a16:creationId xmlns="" xmlns:a16="http://schemas.microsoft.com/office/drawing/2014/main" id="{49C6B5D3-4E44-F003-AD24-A2C34B549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0955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518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EFE207E-DAF2-D847-9948-C2674397CA53}"/>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586754" y="363071"/>
            <a:ext cx="9614647" cy="5265492"/>
          </a:xfrm>
        </p:spPr>
        <p:txBody>
          <a:bodyPr>
            <a:noAutofit/>
          </a:bodyPr>
          <a:lstStyle/>
          <a:p>
            <a:pPr>
              <a:spcBef>
                <a:spcPts val="0"/>
              </a:spcBef>
            </a:pPr>
            <a:r>
              <a:rPr lang="tr-TR" dirty="0">
                <a:solidFill>
                  <a:srgbClr val="FF0000"/>
                </a:solidFill>
              </a:rPr>
              <a:t>TERSYÜZ EDİLMİŞ SINIFLAR / FLIPPED CLASSROOM</a:t>
            </a:r>
          </a:p>
          <a:p>
            <a:pPr>
              <a:spcBef>
                <a:spcPts val="0"/>
              </a:spcBef>
            </a:pPr>
            <a:endParaRPr lang="tr-TR" dirty="0">
              <a:solidFill>
                <a:srgbClr val="FF0000"/>
              </a:solidFill>
            </a:endParaRPr>
          </a:p>
          <a:p>
            <a:pPr marL="285750" indent="-285750">
              <a:spcBef>
                <a:spcPts val="0"/>
              </a:spcBef>
              <a:buFont typeface="Arial" panose="020B0604020202020204" pitchFamily="34" charset="0"/>
              <a:buChar char="•"/>
            </a:pPr>
            <a:endParaRPr lang="tr-TR" sz="2000" dirty="0"/>
          </a:p>
          <a:p>
            <a:pPr>
              <a:spcBef>
                <a:spcPts val="0"/>
              </a:spcBef>
            </a:pPr>
            <a:endParaRPr lang="tr-TR" sz="2000" dirty="0">
              <a:solidFill>
                <a:schemeClr val="tx1"/>
              </a:solidFill>
            </a:endParaRPr>
          </a:p>
          <a:p>
            <a:pPr>
              <a:spcBef>
                <a:spcPts val="0"/>
              </a:spcBef>
            </a:pPr>
            <a:endParaRPr lang="tr-TR" sz="2000" dirty="0">
              <a:solidFill>
                <a:schemeClr val="tx1"/>
              </a:solidFill>
            </a:endParaRPr>
          </a:p>
          <a:p>
            <a:pPr>
              <a:spcBef>
                <a:spcPts val="0"/>
              </a:spcBef>
            </a:pPr>
            <a:endParaRPr lang="tr-TR" sz="2000" dirty="0">
              <a:solidFill>
                <a:schemeClr val="tx1"/>
              </a:solidFill>
            </a:endParaRPr>
          </a:p>
        </p:txBody>
      </p:sp>
      <p:pic>
        <p:nvPicPr>
          <p:cNvPr id="8" name="Picture 2" descr="Refresh ">
            <a:extLst>
              <a:ext uri="{FF2B5EF4-FFF2-40B4-BE49-F238E27FC236}">
                <a16:creationId xmlns="" xmlns:a16="http://schemas.microsoft.com/office/drawing/2014/main" id="{49C6B5D3-4E44-F003-AD24-A2C34B549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55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2">
            <a:extLst>
              <a:ext uri="{FF2B5EF4-FFF2-40B4-BE49-F238E27FC236}">
                <a16:creationId xmlns="" xmlns:a16="http://schemas.microsoft.com/office/drawing/2014/main" id="{D173DDA3-F9CF-4050-67BC-B95C684CBA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955676"/>
            <a:ext cx="9458325" cy="521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0694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EFE207E-DAF2-D847-9948-C2674397CA53}"/>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586754" y="363071"/>
            <a:ext cx="9614647" cy="5265492"/>
          </a:xfrm>
        </p:spPr>
        <p:txBody>
          <a:bodyPr>
            <a:noAutofit/>
          </a:bodyPr>
          <a:lstStyle/>
          <a:p>
            <a:pPr>
              <a:spcBef>
                <a:spcPts val="0"/>
              </a:spcBef>
            </a:pPr>
            <a:r>
              <a:rPr lang="tr-TR" dirty="0">
                <a:solidFill>
                  <a:srgbClr val="FF0000"/>
                </a:solidFill>
              </a:rPr>
              <a:t>TERSYÜZ EDİLMİŞ SINIFLAR / FLIPPED CLASSROOM</a:t>
            </a:r>
          </a:p>
          <a:p>
            <a:pPr>
              <a:spcBef>
                <a:spcPts val="0"/>
              </a:spcBef>
            </a:pPr>
            <a:endParaRPr lang="tr-TR" dirty="0">
              <a:solidFill>
                <a:srgbClr val="FF0000"/>
              </a:solidFill>
            </a:endParaRPr>
          </a:p>
          <a:p>
            <a:pPr marL="285750" indent="-285750">
              <a:spcBef>
                <a:spcPts val="0"/>
              </a:spcBef>
              <a:buFont typeface="Arial" panose="020B0604020202020204" pitchFamily="34" charset="0"/>
              <a:buChar char="•"/>
            </a:pPr>
            <a:endParaRPr lang="tr-TR" sz="2000" dirty="0"/>
          </a:p>
          <a:p>
            <a:pPr>
              <a:spcBef>
                <a:spcPts val="0"/>
              </a:spcBef>
            </a:pPr>
            <a:endParaRPr lang="tr-TR" sz="2000" dirty="0">
              <a:solidFill>
                <a:schemeClr val="tx1"/>
              </a:solidFill>
            </a:endParaRPr>
          </a:p>
          <a:p>
            <a:pPr>
              <a:spcBef>
                <a:spcPts val="0"/>
              </a:spcBef>
            </a:pPr>
            <a:endParaRPr lang="tr-TR" sz="2000" dirty="0">
              <a:solidFill>
                <a:schemeClr val="tx1"/>
              </a:solidFill>
            </a:endParaRPr>
          </a:p>
          <a:p>
            <a:pPr>
              <a:spcBef>
                <a:spcPts val="0"/>
              </a:spcBef>
            </a:pPr>
            <a:endParaRPr lang="tr-TR" sz="2000" dirty="0">
              <a:solidFill>
                <a:schemeClr val="tx1"/>
              </a:solidFill>
            </a:endParaRPr>
          </a:p>
        </p:txBody>
      </p:sp>
      <p:pic>
        <p:nvPicPr>
          <p:cNvPr id="8" name="Picture 2" descr="Refresh ">
            <a:extLst>
              <a:ext uri="{FF2B5EF4-FFF2-40B4-BE49-F238E27FC236}">
                <a16:creationId xmlns="" xmlns:a16="http://schemas.microsoft.com/office/drawing/2014/main" id="{49C6B5D3-4E44-F003-AD24-A2C34B549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55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1">
            <a:extLst>
              <a:ext uri="{FF2B5EF4-FFF2-40B4-BE49-F238E27FC236}">
                <a16:creationId xmlns="" xmlns:a16="http://schemas.microsoft.com/office/drawing/2014/main" id="{ABE9FFDA-4D29-4D77-71B2-F4D80BACC7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838200"/>
            <a:ext cx="8932863"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887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EFE207E-DAF2-D847-9948-C2674397CA53}"/>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586754" y="363071"/>
            <a:ext cx="9614647" cy="5265492"/>
          </a:xfrm>
        </p:spPr>
        <p:txBody>
          <a:bodyPr>
            <a:noAutofit/>
          </a:bodyPr>
          <a:lstStyle/>
          <a:p>
            <a:pPr>
              <a:spcBef>
                <a:spcPts val="0"/>
              </a:spcBef>
            </a:pPr>
            <a:r>
              <a:rPr lang="tr-TR" dirty="0">
                <a:solidFill>
                  <a:srgbClr val="FF0000"/>
                </a:solidFill>
              </a:rPr>
              <a:t>TERSYÜZ EDİLMİŞ SINIFLAR / FLIPPED CLASSROOM</a:t>
            </a:r>
          </a:p>
          <a:p>
            <a:pPr>
              <a:spcBef>
                <a:spcPts val="0"/>
              </a:spcBef>
            </a:pPr>
            <a:endParaRPr lang="tr-TR" dirty="0">
              <a:solidFill>
                <a:srgbClr val="FF0000"/>
              </a:solidFill>
            </a:endParaRPr>
          </a:p>
          <a:p>
            <a:pPr marL="285750" indent="-285750">
              <a:spcBef>
                <a:spcPts val="0"/>
              </a:spcBef>
              <a:buFont typeface="Arial" panose="020B0604020202020204" pitchFamily="34" charset="0"/>
              <a:buChar char="•"/>
            </a:pPr>
            <a:endParaRPr lang="tr-TR" sz="2000" dirty="0"/>
          </a:p>
          <a:p>
            <a:pPr>
              <a:spcBef>
                <a:spcPts val="0"/>
              </a:spcBef>
            </a:pPr>
            <a:endParaRPr lang="tr-TR" sz="2000" dirty="0">
              <a:solidFill>
                <a:schemeClr val="tx1"/>
              </a:solidFill>
            </a:endParaRPr>
          </a:p>
          <a:p>
            <a:pPr>
              <a:spcBef>
                <a:spcPts val="0"/>
              </a:spcBef>
            </a:pPr>
            <a:endParaRPr lang="tr-TR" sz="2000" dirty="0">
              <a:solidFill>
                <a:schemeClr val="tx1"/>
              </a:solidFill>
            </a:endParaRPr>
          </a:p>
          <a:p>
            <a:pPr>
              <a:spcBef>
                <a:spcPts val="0"/>
              </a:spcBef>
            </a:pPr>
            <a:endParaRPr lang="tr-TR" sz="2000" dirty="0">
              <a:solidFill>
                <a:schemeClr val="tx1"/>
              </a:solidFill>
            </a:endParaRPr>
          </a:p>
        </p:txBody>
      </p:sp>
      <p:pic>
        <p:nvPicPr>
          <p:cNvPr id="8" name="Picture 2" descr="Refresh ">
            <a:extLst>
              <a:ext uri="{FF2B5EF4-FFF2-40B4-BE49-F238E27FC236}">
                <a16:creationId xmlns="" xmlns:a16="http://schemas.microsoft.com/office/drawing/2014/main" id="{49C6B5D3-4E44-F003-AD24-A2C34B549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55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2">
            <a:extLst>
              <a:ext uri="{FF2B5EF4-FFF2-40B4-BE49-F238E27FC236}">
                <a16:creationId xmlns="" xmlns:a16="http://schemas.microsoft.com/office/drawing/2014/main" id="{3E789101-38DA-B358-9D57-AEA63649D1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1"/>
            <a:ext cx="928528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953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EFE207E-DAF2-D847-9948-C2674397CA53}"/>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586754" y="363071"/>
            <a:ext cx="9614647" cy="5265492"/>
          </a:xfrm>
        </p:spPr>
        <p:txBody>
          <a:bodyPr>
            <a:noAutofit/>
          </a:bodyPr>
          <a:lstStyle/>
          <a:p>
            <a:pPr>
              <a:spcBef>
                <a:spcPts val="0"/>
              </a:spcBef>
            </a:pPr>
            <a:r>
              <a:rPr lang="tr-TR" dirty="0">
                <a:solidFill>
                  <a:srgbClr val="FF0000"/>
                </a:solidFill>
              </a:rPr>
              <a:t>TERSYÜZ EDİLMİŞ SINIFLAR / FLIPPED CLASSROOM</a:t>
            </a:r>
          </a:p>
          <a:p>
            <a:pPr>
              <a:spcBef>
                <a:spcPts val="0"/>
              </a:spcBef>
            </a:pPr>
            <a:endParaRPr lang="tr-TR" dirty="0">
              <a:solidFill>
                <a:srgbClr val="FF0000"/>
              </a:solidFill>
            </a:endParaRPr>
          </a:p>
          <a:p>
            <a:pPr marL="285750" indent="-285750">
              <a:spcBef>
                <a:spcPts val="0"/>
              </a:spcBef>
              <a:buFont typeface="Arial" panose="020B0604020202020204" pitchFamily="34" charset="0"/>
              <a:buChar char="•"/>
            </a:pPr>
            <a:endParaRPr lang="tr-TR" sz="2000" dirty="0"/>
          </a:p>
          <a:p>
            <a:pPr>
              <a:spcBef>
                <a:spcPts val="0"/>
              </a:spcBef>
            </a:pPr>
            <a:endParaRPr lang="tr-TR" sz="2000" dirty="0">
              <a:solidFill>
                <a:schemeClr val="tx1"/>
              </a:solidFill>
            </a:endParaRPr>
          </a:p>
          <a:p>
            <a:pPr>
              <a:spcBef>
                <a:spcPts val="0"/>
              </a:spcBef>
            </a:pPr>
            <a:endParaRPr lang="tr-TR" sz="2000" dirty="0">
              <a:solidFill>
                <a:schemeClr val="tx1"/>
              </a:solidFill>
            </a:endParaRPr>
          </a:p>
          <a:p>
            <a:pPr>
              <a:spcBef>
                <a:spcPts val="0"/>
              </a:spcBef>
            </a:pPr>
            <a:endParaRPr lang="tr-TR" sz="2000" dirty="0">
              <a:solidFill>
                <a:schemeClr val="tx1"/>
              </a:solidFill>
            </a:endParaRPr>
          </a:p>
        </p:txBody>
      </p:sp>
      <p:pic>
        <p:nvPicPr>
          <p:cNvPr id="8" name="Picture 2" descr="Refresh ">
            <a:extLst>
              <a:ext uri="{FF2B5EF4-FFF2-40B4-BE49-F238E27FC236}">
                <a16:creationId xmlns="" xmlns:a16="http://schemas.microsoft.com/office/drawing/2014/main" id="{49C6B5D3-4E44-F003-AD24-A2C34B549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55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1">
            <a:extLst>
              <a:ext uri="{FF2B5EF4-FFF2-40B4-BE49-F238E27FC236}">
                <a16:creationId xmlns="" xmlns:a16="http://schemas.microsoft.com/office/drawing/2014/main" id="{F126EE8D-66F8-9F0A-E4FD-FA390793CD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9348" y="1351429"/>
            <a:ext cx="91963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0863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EFE207E-DAF2-D847-9948-C2674397CA53}"/>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586754" y="363071"/>
            <a:ext cx="9614647" cy="5265492"/>
          </a:xfrm>
        </p:spPr>
        <p:txBody>
          <a:bodyPr>
            <a:noAutofit/>
          </a:bodyPr>
          <a:lstStyle/>
          <a:p>
            <a:pPr>
              <a:spcBef>
                <a:spcPts val="0"/>
              </a:spcBef>
            </a:pPr>
            <a:r>
              <a:rPr lang="tr-TR" dirty="0">
                <a:solidFill>
                  <a:srgbClr val="FF0000"/>
                </a:solidFill>
              </a:rPr>
              <a:t>TERSYÜZ EDİLMİŞ SINIFLAR / FLIPPED CLASSROOM</a:t>
            </a:r>
          </a:p>
          <a:p>
            <a:pPr>
              <a:spcBef>
                <a:spcPts val="0"/>
              </a:spcBef>
            </a:pPr>
            <a:endParaRPr lang="tr-TR" dirty="0">
              <a:solidFill>
                <a:srgbClr val="FF0000"/>
              </a:solidFill>
            </a:endParaRPr>
          </a:p>
          <a:p>
            <a:pPr marL="285750" indent="-285750">
              <a:spcBef>
                <a:spcPts val="0"/>
              </a:spcBef>
              <a:buFont typeface="Arial" panose="020B0604020202020204" pitchFamily="34" charset="0"/>
              <a:buChar char="•"/>
            </a:pPr>
            <a:endParaRPr lang="tr-TR" sz="2000" dirty="0"/>
          </a:p>
          <a:p>
            <a:pPr>
              <a:spcBef>
                <a:spcPts val="0"/>
              </a:spcBef>
            </a:pPr>
            <a:endParaRPr lang="tr-TR" sz="2000" dirty="0">
              <a:solidFill>
                <a:schemeClr val="tx1"/>
              </a:solidFill>
            </a:endParaRPr>
          </a:p>
          <a:p>
            <a:pPr>
              <a:spcBef>
                <a:spcPts val="0"/>
              </a:spcBef>
            </a:pPr>
            <a:endParaRPr lang="tr-TR" sz="2000" dirty="0">
              <a:solidFill>
                <a:schemeClr val="tx1"/>
              </a:solidFill>
            </a:endParaRPr>
          </a:p>
          <a:p>
            <a:pPr>
              <a:spcBef>
                <a:spcPts val="0"/>
              </a:spcBef>
            </a:pPr>
            <a:endParaRPr lang="tr-TR" sz="2000" dirty="0">
              <a:solidFill>
                <a:schemeClr val="tx1"/>
              </a:solidFill>
            </a:endParaRPr>
          </a:p>
        </p:txBody>
      </p:sp>
      <p:pic>
        <p:nvPicPr>
          <p:cNvPr id="8" name="Picture 2" descr="Refresh ">
            <a:extLst>
              <a:ext uri="{FF2B5EF4-FFF2-40B4-BE49-F238E27FC236}">
                <a16:creationId xmlns="" xmlns:a16="http://schemas.microsoft.com/office/drawing/2014/main" id="{49C6B5D3-4E44-F003-AD24-A2C34B549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55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2">
            <a:extLst>
              <a:ext uri="{FF2B5EF4-FFF2-40B4-BE49-F238E27FC236}">
                <a16:creationId xmlns="" xmlns:a16="http://schemas.microsoft.com/office/drawing/2014/main" id="{CF68B126-D6B9-70A3-8BC8-52CE5AAE01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7026" y="857250"/>
            <a:ext cx="90709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9599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EFE207E-DAF2-D847-9948-C2674397CA53}"/>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586754" y="363071"/>
            <a:ext cx="9614647" cy="5265492"/>
          </a:xfrm>
        </p:spPr>
        <p:txBody>
          <a:bodyPr>
            <a:noAutofit/>
          </a:bodyPr>
          <a:lstStyle/>
          <a:p>
            <a:pPr>
              <a:spcBef>
                <a:spcPts val="0"/>
              </a:spcBef>
            </a:pPr>
            <a:r>
              <a:rPr lang="tr-TR" dirty="0">
                <a:solidFill>
                  <a:srgbClr val="FF0000"/>
                </a:solidFill>
              </a:rPr>
              <a:t>TERSYÜZ EDİLMİŞ SINIFLAR / FLIPPED CLASSROOM</a:t>
            </a:r>
          </a:p>
          <a:p>
            <a:pPr>
              <a:spcBef>
                <a:spcPts val="0"/>
              </a:spcBef>
            </a:pPr>
            <a:endParaRPr lang="tr-TR" dirty="0">
              <a:solidFill>
                <a:srgbClr val="FF0000"/>
              </a:solidFill>
            </a:endParaRPr>
          </a:p>
          <a:p>
            <a:pPr marL="285750" indent="-285750">
              <a:spcBef>
                <a:spcPts val="0"/>
              </a:spcBef>
              <a:buFont typeface="Arial" panose="020B0604020202020204" pitchFamily="34" charset="0"/>
              <a:buChar char="•"/>
            </a:pPr>
            <a:endParaRPr lang="tr-TR" sz="2000" dirty="0"/>
          </a:p>
          <a:p>
            <a:pPr>
              <a:spcBef>
                <a:spcPts val="0"/>
              </a:spcBef>
            </a:pPr>
            <a:endParaRPr lang="tr-TR" sz="2000" dirty="0">
              <a:solidFill>
                <a:schemeClr val="tx1"/>
              </a:solidFill>
            </a:endParaRPr>
          </a:p>
          <a:p>
            <a:pPr>
              <a:spcBef>
                <a:spcPts val="0"/>
              </a:spcBef>
            </a:pPr>
            <a:endParaRPr lang="tr-TR" sz="2000" dirty="0">
              <a:solidFill>
                <a:schemeClr val="tx1"/>
              </a:solidFill>
            </a:endParaRPr>
          </a:p>
          <a:p>
            <a:pPr>
              <a:spcBef>
                <a:spcPts val="0"/>
              </a:spcBef>
            </a:pPr>
            <a:endParaRPr lang="tr-TR" sz="2000" dirty="0">
              <a:solidFill>
                <a:schemeClr val="tx1"/>
              </a:solidFill>
            </a:endParaRPr>
          </a:p>
        </p:txBody>
      </p:sp>
      <p:pic>
        <p:nvPicPr>
          <p:cNvPr id="8" name="Picture 2" descr="Refresh ">
            <a:extLst>
              <a:ext uri="{FF2B5EF4-FFF2-40B4-BE49-F238E27FC236}">
                <a16:creationId xmlns="" xmlns:a16="http://schemas.microsoft.com/office/drawing/2014/main" id="{49C6B5D3-4E44-F003-AD24-A2C34B549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55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1">
            <a:extLst>
              <a:ext uri="{FF2B5EF4-FFF2-40B4-BE49-F238E27FC236}">
                <a16:creationId xmlns="" xmlns:a16="http://schemas.microsoft.com/office/drawing/2014/main" id="{9324328E-F536-B3A7-9FF5-6755F8854A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03289"/>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5954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EFE207E-DAF2-D847-9948-C2674397CA53}"/>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3" name="Alt Başlık 2"/>
          <p:cNvSpPr>
            <a:spLocks noGrp="1"/>
          </p:cNvSpPr>
          <p:nvPr>
            <p:ph type="subTitle" idx="1"/>
          </p:nvPr>
        </p:nvSpPr>
        <p:spPr>
          <a:xfrm>
            <a:off x="1586754" y="363071"/>
            <a:ext cx="9614647" cy="5265492"/>
          </a:xfrm>
        </p:spPr>
        <p:txBody>
          <a:bodyPr>
            <a:noAutofit/>
          </a:bodyPr>
          <a:lstStyle/>
          <a:p>
            <a:pPr>
              <a:spcBef>
                <a:spcPts val="0"/>
              </a:spcBef>
            </a:pPr>
            <a:r>
              <a:rPr lang="tr-TR" dirty="0">
                <a:solidFill>
                  <a:srgbClr val="FF0000"/>
                </a:solidFill>
              </a:rPr>
              <a:t>TERSYÜZ EDİLMİŞ SINIFLAR / FLIPPED CLASSROOM</a:t>
            </a:r>
          </a:p>
          <a:p>
            <a:pPr>
              <a:spcBef>
                <a:spcPts val="0"/>
              </a:spcBef>
            </a:pPr>
            <a:endParaRPr lang="tr-TR" dirty="0">
              <a:solidFill>
                <a:srgbClr val="FF0000"/>
              </a:solidFill>
            </a:endParaRPr>
          </a:p>
          <a:p>
            <a:pPr marL="285750" indent="-285750">
              <a:spcBef>
                <a:spcPts val="0"/>
              </a:spcBef>
              <a:buFont typeface="Arial" panose="020B0604020202020204" pitchFamily="34" charset="0"/>
              <a:buChar char="•"/>
            </a:pPr>
            <a:endParaRPr lang="tr-TR" sz="2000" dirty="0"/>
          </a:p>
          <a:p>
            <a:pPr>
              <a:spcBef>
                <a:spcPts val="0"/>
              </a:spcBef>
            </a:pPr>
            <a:endParaRPr lang="tr-TR" sz="2000" dirty="0">
              <a:solidFill>
                <a:schemeClr val="tx1"/>
              </a:solidFill>
            </a:endParaRPr>
          </a:p>
          <a:p>
            <a:pPr>
              <a:spcBef>
                <a:spcPts val="0"/>
              </a:spcBef>
            </a:pPr>
            <a:endParaRPr lang="tr-TR" sz="2000" dirty="0">
              <a:solidFill>
                <a:schemeClr val="tx1"/>
              </a:solidFill>
            </a:endParaRPr>
          </a:p>
          <a:p>
            <a:pPr>
              <a:spcBef>
                <a:spcPts val="0"/>
              </a:spcBef>
            </a:pPr>
            <a:endParaRPr lang="tr-TR" sz="2000" dirty="0">
              <a:solidFill>
                <a:schemeClr val="tx1"/>
              </a:solidFill>
            </a:endParaRPr>
          </a:p>
        </p:txBody>
      </p:sp>
      <p:pic>
        <p:nvPicPr>
          <p:cNvPr id="8" name="Picture 2" descr="Refresh ">
            <a:extLst>
              <a:ext uri="{FF2B5EF4-FFF2-40B4-BE49-F238E27FC236}">
                <a16:creationId xmlns="" xmlns:a16="http://schemas.microsoft.com/office/drawing/2014/main" id="{49C6B5D3-4E44-F003-AD24-A2C34B549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55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2">
            <a:extLst>
              <a:ext uri="{FF2B5EF4-FFF2-40B4-BE49-F238E27FC236}">
                <a16:creationId xmlns="" xmlns:a16="http://schemas.microsoft.com/office/drawing/2014/main" id="{DE35A8FB-CD4E-A3B9-03EB-BBDBFDFE44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038" y="1525880"/>
            <a:ext cx="4286571" cy="2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1">
            <a:extLst>
              <a:ext uri="{FF2B5EF4-FFF2-40B4-BE49-F238E27FC236}">
                <a16:creationId xmlns="" xmlns:a16="http://schemas.microsoft.com/office/drawing/2014/main" id="{C7270639-3310-5793-0A91-38FA1CF1CB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7408" y="1462127"/>
            <a:ext cx="4487618" cy="244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2">
            <a:extLst>
              <a:ext uri="{FF2B5EF4-FFF2-40B4-BE49-F238E27FC236}">
                <a16:creationId xmlns="" xmlns:a16="http://schemas.microsoft.com/office/drawing/2014/main" id="{9CA9131E-61BB-6046-5386-50921FDF45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86308" y="4095915"/>
            <a:ext cx="4619383" cy="255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Curved Left 1">
            <a:extLst>
              <a:ext uri="{FF2B5EF4-FFF2-40B4-BE49-F238E27FC236}">
                <a16:creationId xmlns="" xmlns:a16="http://schemas.microsoft.com/office/drawing/2014/main" id="{D79E081A-B918-826A-4A7F-D59BE011AA78}"/>
              </a:ext>
            </a:extLst>
          </p:cNvPr>
          <p:cNvSpPr/>
          <p:nvPr/>
        </p:nvSpPr>
        <p:spPr>
          <a:xfrm rot="16200000">
            <a:off x="5492093" y="-1804061"/>
            <a:ext cx="760142" cy="61436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Left 10">
            <a:extLst>
              <a:ext uri="{FF2B5EF4-FFF2-40B4-BE49-F238E27FC236}">
                <a16:creationId xmlns="" xmlns:a16="http://schemas.microsoft.com/office/drawing/2014/main" id="{01960664-76FF-503A-DE63-3DDA84223E28}"/>
              </a:ext>
            </a:extLst>
          </p:cNvPr>
          <p:cNvSpPr/>
          <p:nvPr/>
        </p:nvSpPr>
        <p:spPr>
          <a:xfrm rot="2645023">
            <a:off x="9509201" y="2573123"/>
            <a:ext cx="711426" cy="476287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023304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A80AB97-61CA-B747-E9D0-38B269BB6EAB}"/>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4" name="Slayt Numarası Yer Tutucusu 3"/>
          <p:cNvSpPr>
            <a:spLocks noGrp="1"/>
          </p:cNvSpPr>
          <p:nvPr>
            <p:ph type="sldNum" idx="10"/>
          </p:nvPr>
        </p:nvSpPr>
        <p:spPr/>
        <p:txBody>
          <a:bodyPr>
            <a:normAutofit/>
          </a:bodyPr>
          <a:lstStyle/>
          <a:p>
            <a:pPr>
              <a:defRPr/>
            </a:pPr>
            <a:fld id="{3D915919-57FB-4BD2-B544-CD7C1DDDB0D0}" type="slidenum">
              <a:rPr lang="tr"/>
              <a:pPr>
                <a:defRPr/>
              </a:pPr>
              <a:t>89</a:t>
            </a:fld>
            <a:endParaRPr lang="tr"/>
          </a:p>
        </p:txBody>
      </p:sp>
      <p:pic>
        <p:nvPicPr>
          <p:cNvPr id="65539"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1"/>
            <a:ext cx="8802688"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a:extLst>
              <a:ext uri="{FF2B5EF4-FFF2-40B4-BE49-F238E27FC236}">
                <a16:creationId xmlns="" xmlns:a16="http://schemas.microsoft.com/office/drawing/2014/main" id="{8920EBFD-DA3E-2CEC-C193-06D137F56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193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82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75D2B0B-B855-C192-393A-9DB49E524AD3}"/>
              </a:ext>
            </a:extLst>
          </p:cNvPr>
          <p:cNvSpPr/>
          <p:nvPr/>
        </p:nvSpPr>
        <p:spPr>
          <a:xfrm>
            <a:off x="89452" y="109330"/>
            <a:ext cx="12016409" cy="6659218"/>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İçerik Yer Tutucusu 2"/>
          <p:cNvSpPr>
            <a:spLocks noGrp="1"/>
          </p:cNvSpPr>
          <p:nvPr>
            <p:ph idx="1"/>
          </p:nvPr>
        </p:nvSpPr>
        <p:spPr>
          <a:xfrm>
            <a:off x="2792016" y="368660"/>
            <a:ext cx="9310532" cy="6120680"/>
          </a:xfrm>
        </p:spPr>
        <p:txBody>
          <a:bodyPr>
            <a:normAutofit fontScale="92500"/>
          </a:bodyPr>
          <a:lstStyle/>
          <a:p>
            <a:endParaRPr lang="tr-TR" sz="3400" b="1" dirty="0"/>
          </a:p>
          <a:p>
            <a:pPr marL="0" indent="0">
              <a:buNone/>
            </a:pPr>
            <a:r>
              <a:rPr lang="tr-TR" sz="3200" b="1" dirty="0"/>
              <a:t>Başkalarını Taklitle Gelişme Sağlanamaz</a:t>
            </a:r>
          </a:p>
          <a:p>
            <a:r>
              <a:rPr lang="tr-TR" dirty="0"/>
              <a:t>Atatürk diyor ki: “</a:t>
            </a:r>
            <a:r>
              <a:rPr lang="tr-TR" i="1" dirty="0"/>
              <a:t>Biz, Batı medeniyetini taklitçilik yapalım diye almıyoruz. Onda iyi olarak gördüklerimizi, kendi bünyemize uygun bulduğumuzu benimsiyoruz</a:t>
            </a:r>
            <a:r>
              <a:rPr lang="tr-TR" dirty="0"/>
              <a:t>”</a:t>
            </a:r>
          </a:p>
          <a:p>
            <a:endParaRPr lang="tr-TR" dirty="0"/>
          </a:p>
          <a:p>
            <a:r>
              <a:rPr lang="tr-TR" dirty="0"/>
              <a:t>20 Mart 1923’te Konyalı gençlere yaptığı konuşmada; başka milletleri taklit ederek başarılı olmanın imkansızlığını açıklayan Atatürk: “</a:t>
            </a:r>
            <a:r>
              <a:rPr lang="tr-TR" b="1" i="1" dirty="0">
                <a:solidFill>
                  <a:srgbClr val="FF0000"/>
                </a:solidFill>
              </a:rPr>
              <a:t>Aydınlarımız, milletimi en mesut millet yapayım der. Başka milletler nasıl olmuşsa onu da aynen öyle yapalım der. Lakin düşünmeliyiz ki, böyle bir nazariye hiçbir devirde muvaffak olmamıştır. Bir millet için saadet olan bir şey diğer millet için felaket olabilir. Aynı sebep ve şartlar birini mesut ettiği halde diğerini bedbaht edebilir. Unutmayalım ki, asıl temeli kendi içimizden çıkarmak zorundayız</a:t>
            </a:r>
            <a:r>
              <a:rPr lang="tr-TR" dirty="0"/>
              <a:t>”</a:t>
            </a:r>
          </a:p>
        </p:txBody>
      </p:sp>
      <p:pic>
        <p:nvPicPr>
          <p:cNvPr id="2" name="Picture 1">
            <a:extLst>
              <a:ext uri="{FF2B5EF4-FFF2-40B4-BE49-F238E27FC236}">
                <a16:creationId xmlns="" xmlns:a16="http://schemas.microsoft.com/office/drawing/2014/main" id="{73355BAB-0D44-5DBC-5FC5-811DB76528A8}"/>
              </a:ext>
            </a:extLst>
          </p:cNvPr>
          <p:cNvPicPr>
            <a:picLocks noChangeAspect="1"/>
          </p:cNvPicPr>
          <p:nvPr/>
        </p:nvPicPr>
        <p:blipFill>
          <a:blip r:embed="rId2"/>
          <a:stretch>
            <a:fillRect/>
          </a:stretch>
        </p:blipFill>
        <p:spPr>
          <a:xfrm>
            <a:off x="1033981" y="368660"/>
            <a:ext cx="1754722" cy="1754722"/>
          </a:xfrm>
          <a:prstGeom prst="rect">
            <a:avLst/>
          </a:prstGeom>
        </p:spPr>
      </p:pic>
    </p:spTree>
    <p:extLst>
      <p:ext uri="{BB962C8B-B14F-4D97-AF65-F5344CB8AC3E}">
        <p14:creationId xmlns:p14="http://schemas.microsoft.com/office/powerpoint/2010/main" val="40268718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95D2EC33-082E-74B8-6EF0-C9433FC3C866}"/>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4" name="Slayt Numarası Yer Tutucusu 3"/>
          <p:cNvSpPr>
            <a:spLocks noGrp="1"/>
          </p:cNvSpPr>
          <p:nvPr>
            <p:ph type="sldNum" idx="10"/>
          </p:nvPr>
        </p:nvSpPr>
        <p:spPr/>
        <p:txBody>
          <a:bodyPr>
            <a:normAutofit/>
          </a:bodyPr>
          <a:lstStyle/>
          <a:p>
            <a:pPr>
              <a:defRPr/>
            </a:pPr>
            <a:fld id="{EA2E07C2-7E15-4420-A797-02CD0206FE6C}" type="slidenum">
              <a:rPr lang="tr"/>
              <a:pPr>
                <a:defRPr/>
              </a:pPr>
              <a:t>90</a:t>
            </a:fld>
            <a:endParaRPr lang="tr"/>
          </a:p>
        </p:txBody>
      </p:sp>
      <p:pic>
        <p:nvPicPr>
          <p:cNvPr id="66563"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565150"/>
            <a:ext cx="85661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Dikdörtgen 1"/>
          <p:cNvSpPr>
            <a:spLocks noChangeArrowheads="1"/>
          </p:cNvSpPr>
          <p:nvPr/>
        </p:nvSpPr>
        <p:spPr bwMode="auto">
          <a:xfrm>
            <a:off x="4530725" y="5961580"/>
            <a:ext cx="4572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sz="1200" dirty="0">
                <a:hlinkClick r:id="rId3"/>
              </a:rPr>
              <a:t>https://www.youtube.com/watch?v=-noAo_bOmMs</a:t>
            </a:r>
            <a:endParaRPr lang="tr-TR" sz="1200" dirty="0"/>
          </a:p>
          <a:p>
            <a:endParaRPr lang="tr-TR" dirty="0"/>
          </a:p>
        </p:txBody>
      </p:sp>
      <p:pic>
        <p:nvPicPr>
          <p:cNvPr id="6" name="Picture 2">
            <a:extLst>
              <a:ext uri="{FF2B5EF4-FFF2-40B4-BE49-F238E27FC236}">
                <a16:creationId xmlns="" xmlns:a16="http://schemas.microsoft.com/office/drawing/2014/main" id="{3914C989-C61D-4F5F-91AB-42940FC84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193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4289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D1E9FAFF-3DF9-9CE8-6DF0-DBF091694809}"/>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4" name="Slayt Numarası Yer Tutucusu 3"/>
          <p:cNvSpPr>
            <a:spLocks noGrp="1"/>
          </p:cNvSpPr>
          <p:nvPr>
            <p:ph type="sldNum" idx="10"/>
          </p:nvPr>
        </p:nvSpPr>
        <p:spPr/>
        <p:txBody>
          <a:bodyPr>
            <a:normAutofit/>
          </a:bodyPr>
          <a:lstStyle/>
          <a:p>
            <a:pPr>
              <a:defRPr/>
            </a:pPr>
            <a:fld id="{3299DD46-B7D0-41C0-AAFB-D20626177498}" type="slidenum">
              <a:rPr lang="tr"/>
              <a:pPr>
                <a:defRPr/>
              </a:pPr>
              <a:t>91</a:t>
            </a:fld>
            <a:endParaRPr lang="tr"/>
          </a:p>
        </p:txBody>
      </p:sp>
      <p:pic>
        <p:nvPicPr>
          <p:cNvPr id="67587"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1" y="1074739"/>
            <a:ext cx="8683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 xmlns:a16="http://schemas.microsoft.com/office/drawing/2014/main" id="{994EEF3A-D679-4B5F-AC5B-5E97E4248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193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1739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5EB1144-7A0E-E410-C3AD-2B2CA7A69FE0}"/>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4" name="Slayt Numarası Yer Tutucusu 3"/>
          <p:cNvSpPr>
            <a:spLocks noGrp="1"/>
          </p:cNvSpPr>
          <p:nvPr>
            <p:ph type="sldNum" idx="10"/>
          </p:nvPr>
        </p:nvSpPr>
        <p:spPr/>
        <p:txBody>
          <a:bodyPr>
            <a:normAutofit/>
          </a:bodyPr>
          <a:lstStyle/>
          <a:p>
            <a:pPr>
              <a:defRPr/>
            </a:pPr>
            <a:fld id="{B0793B02-C083-4A8B-9A22-C768352929F3}" type="slidenum">
              <a:rPr lang="tr"/>
              <a:pPr>
                <a:defRPr/>
              </a:pPr>
              <a:t>92</a:t>
            </a:fld>
            <a:endParaRPr lang="tr"/>
          </a:p>
        </p:txBody>
      </p:sp>
      <p:pic>
        <p:nvPicPr>
          <p:cNvPr id="68611"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4239" y="741363"/>
            <a:ext cx="86312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Dikdörtgen 1"/>
          <p:cNvSpPr>
            <a:spLocks noChangeArrowheads="1"/>
          </p:cNvSpPr>
          <p:nvPr/>
        </p:nvSpPr>
        <p:spPr bwMode="auto">
          <a:xfrm>
            <a:off x="3705225" y="6034605"/>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sz="1400" dirty="0">
                <a:hlinkClick r:id="rId3"/>
              </a:rPr>
              <a:t>https://www.youtube.com/watch?v=zLuLoFm1qYg</a:t>
            </a:r>
            <a:endParaRPr lang="tr-TR" sz="1400" dirty="0"/>
          </a:p>
          <a:p>
            <a:endParaRPr lang="tr-TR" dirty="0"/>
          </a:p>
        </p:txBody>
      </p:sp>
      <p:pic>
        <p:nvPicPr>
          <p:cNvPr id="6" name="Picture 2">
            <a:extLst>
              <a:ext uri="{FF2B5EF4-FFF2-40B4-BE49-F238E27FC236}">
                <a16:creationId xmlns="" xmlns:a16="http://schemas.microsoft.com/office/drawing/2014/main" id="{E468373B-5CBD-E15F-0463-E81BDC46C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193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8670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63F65A37-1D51-4536-2BED-3A9F41D41B5D}"/>
              </a:ext>
            </a:extLst>
          </p:cNvPr>
          <p:cNvSpPr/>
          <p:nvPr/>
        </p:nvSpPr>
        <p:spPr>
          <a:xfrm>
            <a:off x="89452" y="109330"/>
            <a:ext cx="12016409" cy="6659218"/>
          </a:xfrm>
          <a:prstGeom prst="rect">
            <a:avLst/>
          </a:prstGeom>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4" name="Slayt Numarası Yer Tutucusu 3"/>
          <p:cNvSpPr>
            <a:spLocks noGrp="1"/>
          </p:cNvSpPr>
          <p:nvPr>
            <p:ph type="sldNum" idx="10"/>
          </p:nvPr>
        </p:nvSpPr>
        <p:spPr/>
        <p:txBody>
          <a:bodyPr>
            <a:normAutofit/>
          </a:bodyPr>
          <a:lstStyle/>
          <a:p>
            <a:pPr>
              <a:defRPr/>
            </a:pPr>
            <a:fld id="{5C1E017B-B32B-47B7-8FC9-F3442A0E501B}" type="slidenum">
              <a:rPr lang="tr"/>
              <a:pPr>
                <a:defRPr/>
              </a:pPr>
              <a:t>93</a:t>
            </a:fld>
            <a:endParaRPr lang="tr"/>
          </a:p>
        </p:txBody>
      </p:sp>
      <p:pic>
        <p:nvPicPr>
          <p:cNvPr id="69635"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9626" y="889000"/>
            <a:ext cx="8755063"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Dikdörtgen 2"/>
          <p:cNvSpPr>
            <a:spLocks noChangeArrowheads="1"/>
          </p:cNvSpPr>
          <p:nvPr/>
        </p:nvSpPr>
        <p:spPr bwMode="auto">
          <a:xfrm>
            <a:off x="6646864" y="4646612"/>
            <a:ext cx="4187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sz="1600" dirty="0" err="1"/>
              <a:t>Moodle</a:t>
            </a:r>
            <a:r>
              <a:rPr lang="tr-TR" sz="1600" dirty="0"/>
              <a:t>, özgür ve açık kaynak kodlu bir uzaktan eğitim sistemidir. Açılımı, Modular-Object-</a:t>
            </a:r>
            <a:r>
              <a:rPr lang="tr-TR" sz="1600" dirty="0" err="1"/>
              <a:t>Oriented</a:t>
            </a:r>
            <a:r>
              <a:rPr lang="tr-TR" sz="1600" dirty="0"/>
              <a:t>-</a:t>
            </a:r>
            <a:r>
              <a:rPr lang="tr-TR" sz="1600" dirty="0" err="1"/>
              <a:t>Dynamic</a:t>
            </a:r>
            <a:r>
              <a:rPr lang="tr-TR" sz="1600" dirty="0"/>
              <a:t>-Learning-Environment yani Esnek Nesne Yönelimli Dinamik Öğrenme Ortamı olarak çevrilebilir.</a:t>
            </a:r>
          </a:p>
        </p:txBody>
      </p:sp>
      <p:sp>
        <p:nvSpPr>
          <p:cNvPr id="69637" name="Dikdörtgen 4"/>
          <p:cNvSpPr>
            <a:spLocks noChangeArrowheads="1"/>
          </p:cNvSpPr>
          <p:nvPr/>
        </p:nvSpPr>
        <p:spPr bwMode="auto">
          <a:xfrm>
            <a:off x="4421188" y="6157914"/>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sz="1400" dirty="0">
                <a:hlinkClick r:id="rId3"/>
              </a:rPr>
              <a:t>https://www.youtube.com/watch?v=q5XAZr59jW8</a:t>
            </a:r>
            <a:endParaRPr lang="tr-TR" sz="1400" dirty="0"/>
          </a:p>
          <a:p>
            <a:endParaRPr lang="tr-TR" dirty="0"/>
          </a:p>
        </p:txBody>
      </p:sp>
      <p:pic>
        <p:nvPicPr>
          <p:cNvPr id="7" name="Picture 2">
            <a:extLst>
              <a:ext uri="{FF2B5EF4-FFF2-40B4-BE49-F238E27FC236}">
                <a16:creationId xmlns="" xmlns:a16="http://schemas.microsoft.com/office/drawing/2014/main" id="{72976F76-A75A-DBDC-7FCA-2EB5D65AA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193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225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1294</TotalTime>
  <Words>6359</Words>
  <Application>Microsoft Office PowerPoint</Application>
  <PresentationFormat>Geniş ekran</PresentationFormat>
  <Paragraphs>457</Paragraphs>
  <Slides>93</Slides>
  <Notes>0</Notes>
  <HiddenSlides>0</HiddenSlides>
  <MMClips>1</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93</vt:i4>
      </vt:variant>
    </vt:vector>
  </HeadingPairs>
  <TitlesOfParts>
    <vt:vector size="101" baseType="lpstr">
      <vt:lpstr>Arial</vt:lpstr>
      <vt:lpstr>Bookman Old Style</vt:lpstr>
      <vt:lpstr>Calibri</vt:lpstr>
      <vt:lpstr>Calibri Light</vt:lpstr>
      <vt:lpstr>Raleway</vt:lpstr>
      <vt:lpstr>Times New Roman</vt:lpstr>
      <vt:lpstr>Wingdings</vt:lpstr>
      <vt:lpstr>Office Theme</vt:lpstr>
      <vt:lpstr>EĞİTİMDE DEĞİŞEN PARADİGMALAR</vt:lpstr>
      <vt:lpstr>Geçmişten günümüze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BİR ASIR ÖNCE EĞİTİMDEN NELER BEKLENİYORDU ?</vt:lpstr>
      <vt:lpstr>GÜNÜMÜZDEN YANSIMALAR</vt:lpstr>
      <vt:lpstr>PowerPoint Sunusu</vt:lpstr>
      <vt:lpstr>PowerPoint Sunusu</vt:lpstr>
      <vt:lpstr>PowerPoint Sunusu</vt:lpstr>
      <vt:lpstr>PowerPoint Sunusu</vt:lpstr>
      <vt:lpstr>PowerPoint Sunusu</vt:lpstr>
      <vt:lpstr>Günümüz Eğitim Problemleri</vt:lpstr>
      <vt:lpstr>Öğretmenlerin Gözünden Eğitim </vt:lpstr>
      <vt:lpstr>Öğretmenlerin Gözünden Eğitim </vt:lpstr>
      <vt:lpstr>GELECEKTE EĞİTİM VE DEĞİŞEN ROLLER </vt:lpstr>
      <vt:lpstr>GELECEKTE EĞİTİM</vt:lpstr>
      <vt:lpstr>GELECEKTE EĞİTİM</vt:lpstr>
      <vt:lpstr>PowerPoint Sunusu</vt:lpstr>
      <vt:lpstr>PowerPoint Sunusu</vt:lpstr>
      <vt:lpstr>PowerPoint Sunusu</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GELECEKTE EĞİTİM YÖNELİMLERİ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EĞİTİMİN GELECEĞİ &amp; GELECEKTE EĞİTİM</dc:title>
  <dc:creator>erisenyavuz@gmail.com</dc:creator>
  <cp:lastModifiedBy>superV</cp:lastModifiedBy>
  <cp:revision>116</cp:revision>
  <dcterms:created xsi:type="dcterms:W3CDTF">2019-12-07T16:48:55Z</dcterms:created>
  <dcterms:modified xsi:type="dcterms:W3CDTF">2023-04-14T12:24:13Z</dcterms:modified>
</cp:coreProperties>
</file>